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4" r:id="rId11"/>
    <p:sldId id="265" r:id="rId12"/>
    <p:sldId id="270" r:id="rId13"/>
    <p:sldId id="267" r:id="rId14"/>
    <p:sldId id="268" r:id="rId15"/>
    <p:sldId id="269" r:id="rId16"/>
  </p:sldIdLst>
  <p:sldSz cx="18288000" cy="10287000"/>
  <p:notesSz cx="6858000" cy="9144000"/>
  <p:embeddedFontLst>
    <p:embeddedFont>
      <p:font typeface="Arimo Bold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Inter" panose="020B0604020202020204" charset="0"/>
      <p:regular r:id="rId23"/>
    </p:embeddedFont>
    <p:embeddedFont>
      <p:font typeface="Inter Bold" panose="020B0604020202020204" charset="0"/>
      <p:regular r:id="rId24"/>
    </p:embeddedFont>
    <p:embeddedFont>
      <p:font typeface="TT Rounds Condense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200005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6F4F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3810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7850237" y="2821484"/>
            <a:ext cx="9445526" cy="539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b="1" spc="-45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Name: Akimuddin Shaikh                  </a:t>
            </a:r>
            <a:r>
              <a:rPr lang="en-US" sz="2187" spc="-4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           </a:t>
            </a:r>
            <a:r>
              <a:rPr lang="en-US" sz="2187" b="1" spc="-45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Student ID:x22123245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850237" y="3587204"/>
            <a:ext cx="9445526" cy="2715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 spc="-16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Analysis of Scalable and Efficient Approaches for Liver Disease Detection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850237" y="6641752"/>
            <a:ext cx="9445526" cy="99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This presentation explores an innovative approach to liver disease detection using machine learning and deep learning techniques.</a:t>
            </a:r>
          </a:p>
        </p:txBody>
      </p:sp>
      <p:sp>
        <p:nvSpPr>
          <p:cNvPr id="9" name="Freeform 9" descr="Correlation between CT Abdominal Anthropometric Measurements and Liver  Density in Individuals with Non-Alcoholic Fatty Liver Disease"/>
          <p:cNvSpPr/>
          <p:nvPr/>
        </p:nvSpPr>
        <p:spPr>
          <a:xfrm>
            <a:off x="119616" y="2498651"/>
            <a:ext cx="7363046" cy="5542221"/>
          </a:xfrm>
          <a:custGeom>
            <a:avLst/>
            <a:gdLst/>
            <a:ahLst/>
            <a:cxnLst/>
            <a:rect l="l" t="t" r="r" b="b"/>
            <a:pathLst>
              <a:path w="7363046" h="5542221">
                <a:moveTo>
                  <a:pt x="0" y="0"/>
                </a:moveTo>
                <a:lnTo>
                  <a:pt x="7363047" y="0"/>
                </a:lnTo>
                <a:lnTo>
                  <a:pt x="7363047" y="5542222"/>
                </a:lnTo>
                <a:lnTo>
                  <a:pt x="0" y="55422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8498"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6F4F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874514" y="656630"/>
            <a:ext cx="9680971" cy="1609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25"/>
              </a:lnSpc>
            </a:pPr>
            <a:r>
              <a:rPr lang="en-US" sz="4875" b="1" spc="-14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Clustering Insights: Uncovering Patterns in Unlabeled Data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74514" y="3495824"/>
            <a:ext cx="3123307" cy="409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2437" b="1" spc="-73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KMeans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74514" y="3969395"/>
            <a:ext cx="9680971" cy="485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 spc="-38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Balanced clusters with clear separations (PCA visualization).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74514" y="6059686"/>
            <a:ext cx="3123307" cy="409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2437" b="1" spc="-73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Agglomerative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74514" y="6533257"/>
            <a:ext cx="9680971" cy="485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 spc="-38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More effective for smaller clusters (t-SNE visualization).</a:t>
            </a:r>
          </a:p>
        </p:txBody>
      </p:sp>
      <p:sp>
        <p:nvSpPr>
          <p:cNvPr id="14" name="Freeform 14" descr="preencoded.png"/>
          <p:cNvSpPr/>
          <p:nvPr/>
        </p:nvSpPr>
        <p:spPr>
          <a:xfrm>
            <a:off x="874514" y="7768232"/>
            <a:ext cx="624631" cy="624631"/>
          </a:xfrm>
          <a:custGeom>
            <a:avLst/>
            <a:gdLst/>
            <a:ahLst/>
            <a:cxnLst/>
            <a:rect l="l" t="t" r="r" b="b"/>
            <a:pathLst>
              <a:path w="624631" h="624631">
                <a:moveTo>
                  <a:pt x="0" y="0"/>
                </a:moveTo>
                <a:lnTo>
                  <a:pt x="624631" y="0"/>
                </a:lnTo>
                <a:lnTo>
                  <a:pt x="624631" y="624632"/>
                </a:lnTo>
                <a:lnTo>
                  <a:pt x="0" y="6246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874514" y="8623548"/>
            <a:ext cx="3123307" cy="409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2437" b="1" spc="-73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DBSCAN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74514" y="9097119"/>
            <a:ext cx="9680971" cy="485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 spc="-38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Ineffective due to the high dimensionality of the data.</a:t>
            </a:r>
          </a:p>
        </p:txBody>
      </p:sp>
      <p:pic>
        <p:nvPicPr>
          <p:cNvPr id="17" name="Picture 12" descr="Cluster Icons - Free SVG &amp; PNG Cluster ...">
            <a:extLst>
              <a:ext uri="{FF2B5EF4-FFF2-40B4-BE49-F238E27FC236}">
                <a16:creationId xmlns:a16="http://schemas.microsoft.com/office/drawing/2014/main" id="{C87FE297-C559-4DCE-B7E7-56AC8538A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266699"/>
            <a:ext cx="7772400" cy="982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gglomerative Clustering Metrics ...">
            <a:extLst>
              <a:ext uri="{FF2B5EF4-FFF2-40B4-BE49-F238E27FC236}">
                <a16:creationId xmlns:a16="http://schemas.microsoft.com/office/drawing/2014/main" id="{62687710-9F4B-45F0-8FB4-0025DAD5D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26" y="5056508"/>
            <a:ext cx="994173" cy="87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earn about K-Means Clustering">
            <a:extLst>
              <a:ext uri="{FF2B5EF4-FFF2-40B4-BE49-F238E27FC236}">
                <a16:creationId xmlns:a16="http://schemas.microsoft.com/office/drawing/2014/main" id="{866762FB-A1AB-427A-AA9F-6780F2009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26" y="2329905"/>
            <a:ext cx="994173" cy="88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astering DBSCAN Clustering Algorithm ...">
            <a:extLst>
              <a:ext uri="{FF2B5EF4-FFF2-40B4-BE49-F238E27FC236}">
                <a16:creationId xmlns:a16="http://schemas.microsoft.com/office/drawing/2014/main" id="{14142C28-BC00-4E4B-9603-352091416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14" y="7429499"/>
            <a:ext cx="954285" cy="111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6F4F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9050" y="4182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992238" y="1563886"/>
            <a:ext cx="9445526" cy="1829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 spc="-16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Classification Performance: Evaluating Model Accuracy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987475" y="4132361"/>
            <a:ext cx="647402" cy="647402"/>
            <a:chOff x="0" y="0"/>
            <a:chExt cx="863203" cy="863203"/>
          </a:xfrm>
        </p:grpSpPr>
        <p:sp>
          <p:nvSpPr>
            <p:cNvPr id="9" name="Freeform 9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DADBF1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225749" y="4281488"/>
            <a:ext cx="170706" cy="387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1" spc="-100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13632" y="4099024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 spc="-83" dirty="0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ResNet50 + </a:t>
            </a:r>
            <a:r>
              <a:rPr lang="en-US" sz="2750" b="1" spc="-83" dirty="0" err="1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KMeans</a:t>
            </a:r>
            <a:endParaRPr lang="en-US" sz="2750" b="1" spc="-83" dirty="0">
              <a:solidFill>
                <a:srgbClr val="272525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913632" y="4664423"/>
            <a:ext cx="3659684" cy="99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RF: 88%, SVM: 87%, XGBoost: 100%.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5852071" y="4132361"/>
            <a:ext cx="647403" cy="647402"/>
            <a:chOff x="0" y="0"/>
            <a:chExt cx="863203" cy="863203"/>
          </a:xfrm>
        </p:grpSpPr>
        <p:sp>
          <p:nvSpPr>
            <p:cNvPr id="15" name="Freeform 15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DADBF1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6048226" y="4281488"/>
            <a:ext cx="255091" cy="387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1" spc="-100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778229" y="4099024"/>
            <a:ext cx="3659684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 spc="-83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ResNet50 + Agglomerative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778229" y="5107335"/>
            <a:ext cx="3659684" cy="99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RF: 99%, SVM: 99%, XGBoost: 100%.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987475" y="6698010"/>
            <a:ext cx="647402" cy="647402"/>
            <a:chOff x="0" y="0"/>
            <a:chExt cx="863203" cy="863203"/>
          </a:xfrm>
        </p:grpSpPr>
        <p:sp>
          <p:nvSpPr>
            <p:cNvPr id="21" name="Freeform 21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DADBF1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1180207" y="6847135"/>
            <a:ext cx="261789" cy="387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1" spc="-100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913632" y="6664672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 spc="-83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GLCM + KMeans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913632" y="7230070"/>
            <a:ext cx="3659684" cy="99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RF: 100%, SVM: 100%, XGBoost: 100%.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5852071" y="6698010"/>
            <a:ext cx="647403" cy="647402"/>
            <a:chOff x="0" y="0"/>
            <a:chExt cx="863203" cy="863203"/>
          </a:xfrm>
        </p:grpSpPr>
        <p:sp>
          <p:nvSpPr>
            <p:cNvPr id="27" name="Freeform 27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DADBF1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</p:grpSp>
      <p:sp>
        <p:nvSpPr>
          <p:cNvPr id="29" name="TextBox 29"/>
          <p:cNvSpPr txBox="1"/>
          <p:nvPr/>
        </p:nvSpPr>
        <p:spPr>
          <a:xfrm>
            <a:off x="6038255" y="6847135"/>
            <a:ext cx="274885" cy="387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1" spc="-100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4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778229" y="6664672"/>
            <a:ext cx="3659684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 spc="-83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GLCM + Agglomerative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6778229" y="7672982"/>
            <a:ext cx="3659684" cy="99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RF: 100%, SVM: 100%, XGBoost: 100%.</a:t>
            </a:r>
          </a:p>
        </p:txBody>
      </p:sp>
      <p:pic>
        <p:nvPicPr>
          <p:cNvPr id="5124" name="Picture 4" descr="Understanding Evaluation Metrics for Machine Learning Models with ChatGPT |  DataDrivenInvestor">
            <a:extLst>
              <a:ext uri="{FF2B5EF4-FFF2-40B4-BE49-F238E27FC236}">
                <a16:creationId xmlns:a16="http://schemas.microsoft.com/office/drawing/2014/main" id="{E1881DA2-40CF-48A1-9C92-02D1E3BCC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1790699"/>
            <a:ext cx="7652296" cy="731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1C38DF0-F049-44CD-8880-1EB461F5003B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4A32F5B-5780-4BCA-991F-8C37AEE43CF6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6F4F4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6DCA9FC6-44D6-47CD-95DE-6F840380DF19}"/>
              </a:ext>
            </a:extLst>
          </p:cNvPr>
          <p:cNvGrpSpPr/>
          <p:nvPr/>
        </p:nvGrpSpPr>
        <p:grpSpPr>
          <a:xfrm>
            <a:off x="19050" y="41820"/>
            <a:ext cx="18288000" cy="10287000"/>
            <a:chOff x="0" y="0"/>
            <a:chExt cx="24384000" cy="137160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B89ABFB-86BC-4BE1-8D63-DF1A0A27C37C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" name="TextBox 7">
            <a:extLst>
              <a:ext uri="{FF2B5EF4-FFF2-40B4-BE49-F238E27FC236}">
                <a16:creationId xmlns:a16="http://schemas.microsoft.com/office/drawing/2014/main" id="{3E9858ED-2D16-4FF0-B036-99B9C42511EF}"/>
              </a:ext>
            </a:extLst>
          </p:cNvPr>
          <p:cNvSpPr txBox="1"/>
          <p:nvPr/>
        </p:nvSpPr>
        <p:spPr>
          <a:xfrm>
            <a:off x="992238" y="1563886"/>
            <a:ext cx="13638162" cy="1564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25"/>
              </a:lnSpc>
            </a:pPr>
            <a:r>
              <a:rPr lang="en-US" sz="6000" b="1" spc="-147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FINAL INTEGRATION (GLCM + RESNET50) AGAINST CLUSTERS</a:t>
            </a: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B99F0335-6B18-4E5D-8324-D0D716847922}"/>
              </a:ext>
            </a:extLst>
          </p:cNvPr>
          <p:cNvGrpSpPr/>
          <p:nvPr/>
        </p:nvGrpSpPr>
        <p:grpSpPr>
          <a:xfrm>
            <a:off x="1258780" y="4885343"/>
            <a:ext cx="647402" cy="647402"/>
            <a:chOff x="0" y="0"/>
            <a:chExt cx="863203" cy="863203"/>
          </a:xfrm>
        </p:grpSpPr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39DFCB8D-268A-429E-B1FC-F68050F4F239}"/>
                </a:ext>
              </a:extLst>
            </p:cNvPr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DADBF1"/>
            </a:solidFill>
          </p:spPr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A3D656E5-A903-4741-88E5-4E8F2355803F}"/>
                </a:ext>
              </a:extLst>
            </p:cNvPr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</p:grpSp>
      <p:sp>
        <p:nvSpPr>
          <p:cNvPr id="10" name="TextBox 11">
            <a:extLst>
              <a:ext uri="{FF2B5EF4-FFF2-40B4-BE49-F238E27FC236}">
                <a16:creationId xmlns:a16="http://schemas.microsoft.com/office/drawing/2014/main" id="{4F5A0B7B-176C-48FA-87D4-88C350B85A6F}"/>
              </a:ext>
            </a:extLst>
          </p:cNvPr>
          <p:cNvSpPr txBox="1"/>
          <p:nvPr/>
        </p:nvSpPr>
        <p:spPr>
          <a:xfrm>
            <a:off x="1484697" y="5009613"/>
            <a:ext cx="170706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1" spc="-100" dirty="0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A39847BD-4B4E-4C37-BE15-65157ED0684D}"/>
              </a:ext>
            </a:extLst>
          </p:cNvPr>
          <p:cNvSpPr txBox="1"/>
          <p:nvPr/>
        </p:nvSpPr>
        <p:spPr>
          <a:xfrm>
            <a:off x="2130921" y="4806860"/>
            <a:ext cx="3544044" cy="843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 spc="-83" dirty="0" err="1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Kmeans</a:t>
            </a:r>
            <a:r>
              <a:rPr lang="en-US" sz="2750" b="1" spc="-83" dirty="0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 Target Variable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AE5D76E0-3FC9-4273-93B3-7211603DDBF0}"/>
              </a:ext>
            </a:extLst>
          </p:cNvPr>
          <p:cNvSpPr txBox="1"/>
          <p:nvPr/>
        </p:nvSpPr>
        <p:spPr>
          <a:xfrm>
            <a:off x="2135684" y="5887939"/>
            <a:ext cx="3659684" cy="873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RF: 97%, SVM: 99%, </a:t>
            </a:r>
            <a:r>
              <a:rPr lang="en-US" sz="2187" spc="-45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XGBoost</a:t>
            </a:r>
            <a:r>
              <a:rPr lang="en-US" sz="2187" spc="-4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: 98%.</a:t>
            </a:r>
          </a:p>
        </p:txBody>
      </p:sp>
      <p:grpSp>
        <p:nvGrpSpPr>
          <p:cNvPr id="13" name="Group 14">
            <a:extLst>
              <a:ext uri="{FF2B5EF4-FFF2-40B4-BE49-F238E27FC236}">
                <a16:creationId xmlns:a16="http://schemas.microsoft.com/office/drawing/2014/main" id="{AABD78CF-DED5-4CD9-A583-508342A05882}"/>
              </a:ext>
            </a:extLst>
          </p:cNvPr>
          <p:cNvGrpSpPr/>
          <p:nvPr/>
        </p:nvGrpSpPr>
        <p:grpSpPr>
          <a:xfrm>
            <a:off x="7556228" y="4908217"/>
            <a:ext cx="647403" cy="647402"/>
            <a:chOff x="0" y="0"/>
            <a:chExt cx="863203" cy="863203"/>
          </a:xfrm>
        </p:grpSpPr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DF0DD741-8567-46EC-814B-335B7C32DD5E}"/>
                </a:ext>
              </a:extLst>
            </p:cNvPr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DADBF1"/>
            </a:solidFill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10EEA684-5CAE-4750-A0A0-5921EFDD118D}"/>
                </a:ext>
              </a:extLst>
            </p:cNvPr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</p:grpSp>
      <p:sp>
        <p:nvSpPr>
          <p:cNvPr id="16" name="TextBox 17">
            <a:extLst>
              <a:ext uri="{FF2B5EF4-FFF2-40B4-BE49-F238E27FC236}">
                <a16:creationId xmlns:a16="http://schemas.microsoft.com/office/drawing/2014/main" id="{BB867433-7925-430D-B68C-63DBA21B9600}"/>
              </a:ext>
            </a:extLst>
          </p:cNvPr>
          <p:cNvSpPr txBox="1"/>
          <p:nvPr/>
        </p:nvSpPr>
        <p:spPr>
          <a:xfrm>
            <a:off x="7752389" y="4991694"/>
            <a:ext cx="255091" cy="387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1" spc="-100" dirty="0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AF608974-8C40-44E4-AD79-19CBC22DE957}"/>
              </a:ext>
            </a:extLst>
          </p:cNvPr>
          <p:cNvSpPr txBox="1"/>
          <p:nvPr/>
        </p:nvSpPr>
        <p:spPr>
          <a:xfrm>
            <a:off x="8382000" y="4759236"/>
            <a:ext cx="3659684" cy="843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 spc="-83" dirty="0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Agglomerative Target Variable</a:t>
            </a:r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B1B471F5-26AB-4379-89EB-3028658A9D0F}"/>
              </a:ext>
            </a:extLst>
          </p:cNvPr>
          <p:cNvSpPr txBox="1"/>
          <p:nvPr/>
        </p:nvSpPr>
        <p:spPr>
          <a:xfrm>
            <a:off x="8382000" y="5905500"/>
            <a:ext cx="3659684" cy="873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RF: 78%, SVM: 81%, </a:t>
            </a:r>
            <a:r>
              <a:rPr lang="en-US" sz="2187" spc="-45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XGBoost</a:t>
            </a:r>
            <a:r>
              <a:rPr lang="en-US" sz="2187" spc="-4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: 80%.</a:t>
            </a:r>
          </a:p>
        </p:txBody>
      </p:sp>
    </p:spTree>
    <p:extLst>
      <p:ext uri="{BB962C8B-B14F-4D97-AF65-F5344CB8AC3E}">
        <p14:creationId xmlns:p14="http://schemas.microsoft.com/office/powerpoint/2010/main" val="1618317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6F4F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Freeform 6" descr="preencoded.png"/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987475" y="4305300"/>
            <a:ext cx="8457754" cy="943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 spc="-167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Conclusion &amp; Future Work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87475" y="6345854"/>
            <a:ext cx="5255038" cy="2794973"/>
            <a:chOff x="0" y="0"/>
            <a:chExt cx="7006717" cy="3726630"/>
          </a:xfrm>
        </p:grpSpPr>
        <p:sp>
          <p:nvSpPr>
            <p:cNvPr id="10" name="Freeform 10"/>
            <p:cNvSpPr/>
            <p:nvPr/>
          </p:nvSpPr>
          <p:spPr>
            <a:xfrm>
              <a:off x="6351" y="6351"/>
              <a:ext cx="6993890" cy="3720279"/>
            </a:xfrm>
            <a:custGeom>
              <a:avLst/>
              <a:gdLst/>
              <a:ahLst/>
              <a:cxnLst/>
              <a:rect l="l" t="t" r="r" b="b"/>
              <a:pathLst>
                <a:path w="6993890" h="3413252">
                  <a:moveTo>
                    <a:pt x="0" y="158750"/>
                  </a:moveTo>
                  <a:cubicBezTo>
                    <a:pt x="0" y="71120"/>
                    <a:pt x="71247" y="0"/>
                    <a:pt x="159131" y="0"/>
                  </a:cubicBezTo>
                  <a:lnTo>
                    <a:pt x="6834886" y="0"/>
                  </a:lnTo>
                  <a:cubicBezTo>
                    <a:pt x="6922643" y="0"/>
                    <a:pt x="6993890" y="71120"/>
                    <a:pt x="6993890" y="158750"/>
                  </a:cubicBezTo>
                  <a:lnTo>
                    <a:pt x="6993890" y="3254502"/>
                  </a:lnTo>
                  <a:cubicBezTo>
                    <a:pt x="6993890" y="3342259"/>
                    <a:pt x="6922643" y="3413252"/>
                    <a:pt x="6834759" y="3413252"/>
                  </a:cubicBezTo>
                  <a:lnTo>
                    <a:pt x="159131" y="3413252"/>
                  </a:lnTo>
                  <a:cubicBezTo>
                    <a:pt x="71247" y="3413252"/>
                    <a:pt x="0" y="3342132"/>
                    <a:pt x="0" y="3254502"/>
                  </a:cubicBezTo>
                  <a:close/>
                </a:path>
              </a:pathLst>
            </a:custGeom>
            <a:solidFill>
              <a:srgbClr val="DADBF1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7006717" cy="3425952"/>
            </a:xfrm>
            <a:custGeom>
              <a:avLst/>
              <a:gdLst/>
              <a:ahLst/>
              <a:cxnLst/>
              <a:rect l="l" t="t" r="r" b="b"/>
              <a:pathLst>
                <a:path w="7006717" h="3425952">
                  <a:moveTo>
                    <a:pt x="0" y="165100"/>
                  </a:moveTo>
                  <a:cubicBezTo>
                    <a:pt x="0" y="73914"/>
                    <a:pt x="74041" y="0"/>
                    <a:pt x="165481" y="0"/>
                  </a:cubicBezTo>
                  <a:lnTo>
                    <a:pt x="6841236" y="0"/>
                  </a:lnTo>
                  <a:lnTo>
                    <a:pt x="6841236" y="6350"/>
                  </a:lnTo>
                  <a:lnTo>
                    <a:pt x="6841236" y="0"/>
                  </a:lnTo>
                  <a:cubicBezTo>
                    <a:pt x="6932549" y="0"/>
                    <a:pt x="7006717" y="73914"/>
                    <a:pt x="7006717" y="165100"/>
                  </a:cubicBezTo>
                  <a:lnTo>
                    <a:pt x="7000367" y="165100"/>
                  </a:lnTo>
                  <a:lnTo>
                    <a:pt x="7006717" y="165100"/>
                  </a:lnTo>
                  <a:lnTo>
                    <a:pt x="7006717" y="3260852"/>
                  </a:lnTo>
                  <a:lnTo>
                    <a:pt x="7000367" y="3260852"/>
                  </a:lnTo>
                  <a:lnTo>
                    <a:pt x="7006717" y="3260852"/>
                  </a:lnTo>
                  <a:cubicBezTo>
                    <a:pt x="7006717" y="3352038"/>
                    <a:pt x="6932676" y="3425952"/>
                    <a:pt x="6841236" y="3425952"/>
                  </a:cubicBezTo>
                  <a:lnTo>
                    <a:pt x="6841236" y="3419602"/>
                  </a:lnTo>
                  <a:lnTo>
                    <a:pt x="6841236" y="3425952"/>
                  </a:lnTo>
                  <a:lnTo>
                    <a:pt x="165481" y="3425952"/>
                  </a:lnTo>
                  <a:lnTo>
                    <a:pt x="165481" y="3419602"/>
                  </a:lnTo>
                  <a:lnTo>
                    <a:pt x="165481" y="3425952"/>
                  </a:lnTo>
                  <a:cubicBezTo>
                    <a:pt x="74168" y="3425952"/>
                    <a:pt x="0" y="3352038"/>
                    <a:pt x="0" y="3260852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3260852"/>
                  </a:lnTo>
                  <a:lnTo>
                    <a:pt x="6350" y="3260852"/>
                  </a:lnTo>
                  <a:lnTo>
                    <a:pt x="12700" y="3260852"/>
                  </a:lnTo>
                  <a:cubicBezTo>
                    <a:pt x="12700" y="3345053"/>
                    <a:pt x="81026" y="3413252"/>
                    <a:pt x="165481" y="3413252"/>
                  </a:cubicBezTo>
                  <a:lnTo>
                    <a:pt x="6841236" y="3413252"/>
                  </a:lnTo>
                  <a:cubicBezTo>
                    <a:pt x="6925564" y="3413252"/>
                    <a:pt x="6994017" y="3345053"/>
                    <a:pt x="6994017" y="3260852"/>
                  </a:cubicBezTo>
                  <a:lnTo>
                    <a:pt x="6994017" y="165100"/>
                  </a:lnTo>
                  <a:cubicBezTo>
                    <a:pt x="6994017" y="80899"/>
                    <a:pt x="6925691" y="12700"/>
                    <a:pt x="6841236" y="12700"/>
                  </a:cubicBezTo>
                  <a:lnTo>
                    <a:pt x="165481" y="12700"/>
                  </a:lnTo>
                  <a:lnTo>
                    <a:pt x="165481" y="6350"/>
                  </a:lnTo>
                  <a:lnTo>
                    <a:pt x="165481" y="12700"/>
                  </a:lnTo>
                  <a:cubicBezTo>
                    <a:pt x="81026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285280" y="6605559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 spc="-83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Integration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85280" y="7170956"/>
            <a:ext cx="4659362" cy="144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Successfully bridged the gap between texture analysis and deep learning.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6516440" y="6345854"/>
            <a:ext cx="5255038" cy="2794973"/>
            <a:chOff x="0" y="0"/>
            <a:chExt cx="7006717" cy="3726629"/>
          </a:xfrm>
        </p:grpSpPr>
        <p:sp>
          <p:nvSpPr>
            <p:cNvPr id="15" name="Freeform 15"/>
            <p:cNvSpPr/>
            <p:nvPr/>
          </p:nvSpPr>
          <p:spPr>
            <a:xfrm>
              <a:off x="6351" y="6349"/>
              <a:ext cx="6993890" cy="3720280"/>
            </a:xfrm>
            <a:custGeom>
              <a:avLst/>
              <a:gdLst/>
              <a:ahLst/>
              <a:cxnLst/>
              <a:rect l="l" t="t" r="r" b="b"/>
              <a:pathLst>
                <a:path w="6993890" h="3413252">
                  <a:moveTo>
                    <a:pt x="0" y="158750"/>
                  </a:moveTo>
                  <a:cubicBezTo>
                    <a:pt x="0" y="71120"/>
                    <a:pt x="71247" y="0"/>
                    <a:pt x="159131" y="0"/>
                  </a:cubicBezTo>
                  <a:lnTo>
                    <a:pt x="6834886" y="0"/>
                  </a:lnTo>
                  <a:cubicBezTo>
                    <a:pt x="6922643" y="0"/>
                    <a:pt x="6993890" y="71120"/>
                    <a:pt x="6993890" y="158750"/>
                  </a:cubicBezTo>
                  <a:lnTo>
                    <a:pt x="6993890" y="3254502"/>
                  </a:lnTo>
                  <a:cubicBezTo>
                    <a:pt x="6993890" y="3342259"/>
                    <a:pt x="6922643" y="3413252"/>
                    <a:pt x="6834759" y="3413252"/>
                  </a:cubicBezTo>
                  <a:lnTo>
                    <a:pt x="159131" y="3413252"/>
                  </a:lnTo>
                  <a:cubicBezTo>
                    <a:pt x="71247" y="3413252"/>
                    <a:pt x="0" y="3342132"/>
                    <a:pt x="0" y="3254502"/>
                  </a:cubicBezTo>
                  <a:close/>
                </a:path>
              </a:pathLst>
            </a:custGeom>
            <a:solidFill>
              <a:srgbClr val="DADBF1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7006717" cy="3425952"/>
            </a:xfrm>
            <a:custGeom>
              <a:avLst/>
              <a:gdLst/>
              <a:ahLst/>
              <a:cxnLst/>
              <a:rect l="l" t="t" r="r" b="b"/>
              <a:pathLst>
                <a:path w="7006717" h="3425952">
                  <a:moveTo>
                    <a:pt x="0" y="165100"/>
                  </a:moveTo>
                  <a:cubicBezTo>
                    <a:pt x="0" y="73914"/>
                    <a:pt x="74041" y="0"/>
                    <a:pt x="165481" y="0"/>
                  </a:cubicBezTo>
                  <a:lnTo>
                    <a:pt x="6841236" y="0"/>
                  </a:lnTo>
                  <a:lnTo>
                    <a:pt x="6841236" y="6350"/>
                  </a:lnTo>
                  <a:lnTo>
                    <a:pt x="6841236" y="0"/>
                  </a:lnTo>
                  <a:cubicBezTo>
                    <a:pt x="6932549" y="0"/>
                    <a:pt x="7006717" y="73914"/>
                    <a:pt x="7006717" y="165100"/>
                  </a:cubicBezTo>
                  <a:lnTo>
                    <a:pt x="7000367" y="165100"/>
                  </a:lnTo>
                  <a:lnTo>
                    <a:pt x="7006717" y="165100"/>
                  </a:lnTo>
                  <a:lnTo>
                    <a:pt x="7006717" y="3260852"/>
                  </a:lnTo>
                  <a:lnTo>
                    <a:pt x="7000367" y="3260852"/>
                  </a:lnTo>
                  <a:lnTo>
                    <a:pt x="7006717" y="3260852"/>
                  </a:lnTo>
                  <a:cubicBezTo>
                    <a:pt x="7006717" y="3352038"/>
                    <a:pt x="6932676" y="3425952"/>
                    <a:pt x="6841236" y="3425952"/>
                  </a:cubicBezTo>
                  <a:lnTo>
                    <a:pt x="6841236" y="3419602"/>
                  </a:lnTo>
                  <a:lnTo>
                    <a:pt x="6841236" y="3425952"/>
                  </a:lnTo>
                  <a:lnTo>
                    <a:pt x="165481" y="3425952"/>
                  </a:lnTo>
                  <a:lnTo>
                    <a:pt x="165481" y="3419602"/>
                  </a:lnTo>
                  <a:lnTo>
                    <a:pt x="165481" y="3425952"/>
                  </a:lnTo>
                  <a:cubicBezTo>
                    <a:pt x="74168" y="3425952"/>
                    <a:pt x="0" y="3352038"/>
                    <a:pt x="0" y="3260852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3260852"/>
                  </a:lnTo>
                  <a:lnTo>
                    <a:pt x="6350" y="3260852"/>
                  </a:lnTo>
                  <a:lnTo>
                    <a:pt x="12700" y="3260852"/>
                  </a:lnTo>
                  <a:cubicBezTo>
                    <a:pt x="12700" y="3345053"/>
                    <a:pt x="81026" y="3413252"/>
                    <a:pt x="165481" y="3413252"/>
                  </a:cubicBezTo>
                  <a:lnTo>
                    <a:pt x="6841236" y="3413252"/>
                  </a:lnTo>
                  <a:cubicBezTo>
                    <a:pt x="6925564" y="3413252"/>
                    <a:pt x="6994017" y="3345053"/>
                    <a:pt x="6994017" y="3260852"/>
                  </a:cubicBezTo>
                  <a:lnTo>
                    <a:pt x="6994017" y="165100"/>
                  </a:lnTo>
                  <a:cubicBezTo>
                    <a:pt x="6994017" y="80899"/>
                    <a:pt x="6925691" y="12700"/>
                    <a:pt x="6841236" y="12700"/>
                  </a:cubicBezTo>
                  <a:lnTo>
                    <a:pt x="165481" y="12700"/>
                  </a:lnTo>
                  <a:lnTo>
                    <a:pt x="165481" y="6350"/>
                  </a:lnTo>
                  <a:lnTo>
                    <a:pt x="165481" y="12700"/>
                  </a:lnTo>
                  <a:cubicBezTo>
                    <a:pt x="81026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6814245" y="6605559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 spc="-83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High Accuracy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814245" y="7170956"/>
            <a:ext cx="4659362" cy="99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Achieved high accuracy using clustering based pseudo-labels.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2045404" y="6345854"/>
            <a:ext cx="5254973" cy="2800222"/>
            <a:chOff x="0" y="0"/>
            <a:chExt cx="7006630" cy="3426023"/>
          </a:xfrm>
        </p:grpSpPr>
        <p:sp>
          <p:nvSpPr>
            <p:cNvPr id="20" name="Freeform 20"/>
            <p:cNvSpPr/>
            <p:nvPr/>
          </p:nvSpPr>
          <p:spPr>
            <a:xfrm>
              <a:off x="6350" y="6350"/>
              <a:ext cx="6993890" cy="3413252"/>
            </a:xfrm>
            <a:custGeom>
              <a:avLst/>
              <a:gdLst/>
              <a:ahLst/>
              <a:cxnLst/>
              <a:rect l="l" t="t" r="r" b="b"/>
              <a:pathLst>
                <a:path w="6993890" h="3413252">
                  <a:moveTo>
                    <a:pt x="0" y="158750"/>
                  </a:moveTo>
                  <a:cubicBezTo>
                    <a:pt x="0" y="71120"/>
                    <a:pt x="71247" y="0"/>
                    <a:pt x="159131" y="0"/>
                  </a:cubicBezTo>
                  <a:lnTo>
                    <a:pt x="6834886" y="0"/>
                  </a:lnTo>
                  <a:cubicBezTo>
                    <a:pt x="6922643" y="0"/>
                    <a:pt x="6993890" y="71120"/>
                    <a:pt x="6993890" y="158750"/>
                  </a:cubicBezTo>
                  <a:lnTo>
                    <a:pt x="6993890" y="3254502"/>
                  </a:lnTo>
                  <a:cubicBezTo>
                    <a:pt x="6993890" y="3342259"/>
                    <a:pt x="6922643" y="3413252"/>
                    <a:pt x="6834759" y="3413252"/>
                  </a:cubicBezTo>
                  <a:lnTo>
                    <a:pt x="159131" y="3413252"/>
                  </a:lnTo>
                  <a:cubicBezTo>
                    <a:pt x="71247" y="3413252"/>
                    <a:pt x="0" y="3342132"/>
                    <a:pt x="0" y="3254502"/>
                  </a:cubicBezTo>
                  <a:close/>
                </a:path>
              </a:pathLst>
            </a:custGeom>
            <a:solidFill>
              <a:srgbClr val="DADBF1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7006717" cy="3425952"/>
            </a:xfrm>
            <a:custGeom>
              <a:avLst/>
              <a:gdLst/>
              <a:ahLst/>
              <a:cxnLst/>
              <a:rect l="l" t="t" r="r" b="b"/>
              <a:pathLst>
                <a:path w="7006717" h="3425952">
                  <a:moveTo>
                    <a:pt x="0" y="165100"/>
                  </a:moveTo>
                  <a:cubicBezTo>
                    <a:pt x="0" y="73914"/>
                    <a:pt x="74041" y="0"/>
                    <a:pt x="165481" y="0"/>
                  </a:cubicBezTo>
                  <a:lnTo>
                    <a:pt x="6841236" y="0"/>
                  </a:lnTo>
                  <a:lnTo>
                    <a:pt x="6841236" y="6350"/>
                  </a:lnTo>
                  <a:lnTo>
                    <a:pt x="6841236" y="0"/>
                  </a:lnTo>
                  <a:cubicBezTo>
                    <a:pt x="6932549" y="0"/>
                    <a:pt x="7006717" y="73914"/>
                    <a:pt x="7006717" y="165100"/>
                  </a:cubicBezTo>
                  <a:lnTo>
                    <a:pt x="7000367" y="165100"/>
                  </a:lnTo>
                  <a:lnTo>
                    <a:pt x="7006717" y="165100"/>
                  </a:lnTo>
                  <a:lnTo>
                    <a:pt x="7006717" y="3260852"/>
                  </a:lnTo>
                  <a:lnTo>
                    <a:pt x="7000367" y="3260852"/>
                  </a:lnTo>
                  <a:lnTo>
                    <a:pt x="7006717" y="3260852"/>
                  </a:lnTo>
                  <a:cubicBezTo>
                    <a:pt x="7006717" y="3352038"/>
                    <a:pt x="6932676" y="3425952"/>
                    <a:pt x="6841236" y="3425952"/>
                  </a:cubicBezTo>
                  <a:lnTo>
                    <a:pt x="6841236" y="3419602"/>
                  </a:lnTo>
                  <a:lnTo>
                    <a:pt x="6841236" y="3425952"/>
                  </a:lnTo>
                  <a:lnTo>
                    <a:pt x="165481" y="3425952"/>
                  </a:lnTo>
                  <a:lnTo>
                    <a:pt x="165481" y="3419602"/>
                  </a:lnTo>
                  <a:lnTo>
                    <a:pt x="165481" y="3425952"/>
                  </a:lnTo>
                  <a:cubicBezTo>
                    <a:pt x="74168" y="3425952"/>
                    <a:pt x="0" y="3352038"/>
                    <a:pt x="0" y="3260852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3260852"/>
                  </a:lnTo>
                  <a:lnTo>
                    <a:pt x="6350" y="3260852"/>
                  </a:lnTo>
                  <a:lnTo>
                    <a:pt x="12700" y="3260852"/>
                  </a:lnTo>
                  <a:cubicBezTo>
                    <a:pt x="12700" y="3345053"/>
                    <a:pt x="81026" y="3413252"/>
                    <a:pt x="165481" y="3413252"/>
                  </a:cubicBezTo>
                  <a:lnTo>
                    <a:pt x="6841236" y="3413252"/>
                  </a:lnTo>
                  <a:cubicBezTo>
                    <a:pt x="6925564" y="3413252"/>
                    <a:pt x="6994017" y="3345053"/>
                    <a:pt x="6994017" y="3260852"/>
                  </a:cubicBezTo>
                  <a:lnTo>
                    <a:pt x="6994017" y="165100"/>
                  </a:lnTo>
                  <a:cubicBezTo>
                    <a:pt x="6994017" y="80899"/>
                    <a:pt x="6925691" y="12700"/>
                    <a:pt x="6841236" y="12700"/>
                  </a:cubicBezTo>
                  <a:lnTo>
                    <a:pt x="165481" y="12700"/>
                  </a:lnTo>
                  <a:lnTo>
                    <a:pt x="165481" y="6350"/>
                  </a:lnTo>
                  <a:lnTo>
                    <a:pt x="165481" y="12700"/>
                  </a:lnTo>
                  <a:cubicBezTo>
                    <a:pt x="81026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2343210" y="6605559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 spc="-83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Future Directions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343210" y="7170956"/>
            <a:ext cx="4659362" cy="2256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GMM and Domain specific fine-tuning of ResNet50.</a:t>
            </a:r>
          </a:p>
          <a:p>
            <a:pPr algn="l">
              <a:lnSpc>
                <a:spcPts val="3562"/>
              </a:lnSpc>
            </a:pPr>
            <a:r>
              <a:rPr lang="en-US" sz="2100" dirty="0">
                <a:latin typeface="Inter" panose="020B0604020202020204" charset="0"/>
                <a:ea typeface="Inter" panose="020B0604020202020204" charset="0"/>
              </a:rPr>
              <a:t>Hybrid Clustering Methods.</a:t>
            </a:r>
          </a:p>
          <a:p>
            <a:pPr>
              <a:lnSpc>
                <a:spcPts val="3562"/>
              </a:lnSpc>
            </a:pPr>
            <a:r>
              <a:rPr lang="en-US" sz="2400" dirty="0"/>
              <a:t>Domain Adaptation Techniques</a:t>
            </a:r>
          </a:p>
          <a:p>
            <a:pPr algn="l">
              <a:lnSpc>
                <a:spcPts val="3562"/>
              </a:lnSpc>
            </a:pPr>
            <a:endParaRPr lang="en-US" sz="2100" spc="-45" dirty="0">
              <a:solidFill>
                <a:srgbClr val="272525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24" name="Freeform 24"/>
          <p:cNvSpPr/>
          <p:nvPr/>
        </p:nvSpPr>
        <p:spPr>
          <a:xfrm>
            <a:off x="13916222" y="9405850"/>
            <a:ext cx="4227309" cy="821646"/>
          </a:xfrm>
          <a:custGeom>
            <a:avLst/>
            <a:gdLst/>
            <a:ahLst/>
            <a:cxnLst/>
            <a:rect l="l" t="t" r="r" b="b"/>
            <a:pathLst>
              <a:path w="4227309" h="821646">
                <a:moveTo>
                  <a:pt x="0" y="0"/>
                </a:moveTo>
                <a:lnTo>
                  <a:pt x="4227309" y="0"/>
                </a:lnTo>
                <a:lnTo>
                  <a:pt x="4227309" y="821646"/>
                </a:lnTo>
                <a:lnTo>
                  <a:pt x="0" y="8216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6F4F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421350" cy="10477500"/>
            <a:chOff x="-203200" y="0"/>
            <a:chExt cx="24739600" cy="13970000"/>
          </a:xfrm>
        </p:grpSpPr>
        <p:sp>
          <p:nvSpPr>
            <p:cNvPr id="5" name="Freeform 5"/>
            <p:cNvSpPr/>
            <p:nvPr/>
          </p:nvSpPr>
          <p:spPr>
            <a:xfrm>
              <a:off x="-203200" y="0"/>
              <a:ext cx="24739600" cy="13970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31544" y="2690571"/>
            <a:ext cx="8961120" cy="370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249" spc="21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https://images.app.goo.gl/JwvPqiDJiQXQfqdY7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881511" y="450760"/>
            <a:ext cx="11592678" cy="941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24"/>
              </a:lnSpc>
            </a:pPr>
            <a:r>
              <a:rPr lang="en-US" sz="3500" b="1" spc="-147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Image source used in this ppt.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24B3A4-79A8-4C64-A4FA-DDC0B8F76434}"/>
              </a:ext>
            </a:extLst>
          </p:cNvPr>
          <p:cNvSpPr txBox="1"/>
          <p:nvPr/>
        </p:nvSpPr>
        <p:spPr>
          <a:xfrm>
            <a:off x="832247" y="3039795"/>
            <a:ext cx="937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https://images.app.goo.gl/UeedVXF7dtaAFdjQ8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48F1F2-062E-4599-A171-EFDE585E3A6A}"/>
              </a:ext>
            </a:extLst>
          </p:cNvPr>
          <p:cNvSpPr txBox="1"/>
          <p:nvPr/>
        </p:nvSpPr>
        <p:spPr>
          <a:xfrm>
            <a:off x="848677" y="3529130"/>
            <a:ext cx="9372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https://www.google.com/</a:t>
            </a:r>
            <a:r>
              <a:rPr lang="en-US" dirty="0" err="1"/>
              <a:t>imgres?q</a:t>
            </a:r>
            <a:r>
              <a:rPr lang="en-US" dirty="0"/>
              <a:t>=data%20preprocessing%20MACHINE%20LEARNING%20icons&amp;imgurl=https%3A%2F%2Fcdn-icons-png.freepik.com%2F256%2F8438%2F8438966.png%3Fsemt%3Dais_hybrid&amp;imgrefurl=https%3A%2F%2Fwww.freepik.com%2Ficons%2Fdata-processing&amp;docid=8HjUnGw0t2D-sM&amp;tbnid=5m7Qr--T4Zk5yM&amp;vet=12ahUKEwiwiuKXlpiKAxXWTUEAHWxcAKoQM3oECBUQAA..i&amp;w=256&amp;h=256&amp;hcb=2&amp;ved=2ahUKEwiwiuKXlpiKAxXWTUEAHWxcAKoQM3oECBUQA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8B0880-6443-40ED-B96B-C57B0703411A}"/>
              </a:ext>
            </a:extLst>
          </p:cNvPr>
          <p:cNvSpPr txBox="1"/>
          <p:nvPr/>
        </p:nvSpPr>
        <p:spPr>
          <a:xfrm>
            <a:off x="879872" y="5388621"/>
            <a:ext cx="9372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https://www.google.com/</a:t>
            </a:r>
            <a:r>
              <a:rPr lang="en-US" dirty="0" err="1"/>
              <a:t>imgres?q</a:t>
            </a:r>
            <a:r>
              <a:rPr lang="en-US" dirty="0"/>
              <a:t>=FEATURE%20EXTRACTION%20MACHINE%20LEARNING%20icons&amp;imgurl=https%3A%2F%2Fmiro.medium.com%2Fv2%2Fresize%3Afit%3A1200%2F1*hhQJtmL25JdYA0FkweKFRg.png&amp;imgrefurl=https%3A%2F%2Fmatteogambera.medium.com%2Fhow-to-extract-features-from-signals-15e7db225c15&amp;docid=390V-6cAgbHtlM&amp;tbnid=63QP_jUxVauFEM&amp;vet=12ahUKEwiYsdrGlpiKAxUZVUEAHbHuADAQM3oECCMQAA..i&amp;w=1200&amp;h=675&amp;hcb=2&amp;ved=2ahUKEwiYsdrGlpiKAxUZVUEAHbHuADAQM3oECCMQA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F86A7E-68EE-4418-ACA5-4B519CC58440}"/>
              </a:ext>
            </a:extLst>
          </p:cNvPr>
          <p:cNvSpPr txBox="1"/>
          <p:nvPr/>
        </p:nvSpPr>
        <p:spPr>
          <a:xfrm>
            <a:off x="870347" y="7289469"/>
            <a:ext cx="9144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https://www.google.com/</a:t>
            </a:r>
            <a:r>
              <a:rPr lang="en-US" dirty="0" err="1"/>
              <a:t>imgres?q</a:t>
            </a:r>
            <a:r>
              <a:rPr lang="en-US" dirty="0"/>
              <a:t>=cluster%20icon%20png&amp;imgurl=https%3A%2F%2Fstatic.thenounproject.com%2Fpng%2F1455009-200.png&amp;imgrefurl=https%3A%2F%2Fthenounproject.com%2Fbrowse%2Ficons%2Fterm%2Fcluster%2F&amp;docid=OXUFT5okaTXOKM&amp;tbnid=ko0dyR2Vv90sDM&amp;vet=12ahUKEwiIhuuMl5iKAxUcWkEAHYm6AMUQM3oECEsQAA..i&amp;w=200&amp;h=200&amp;hcb=2&amp;ved=2ahUKEwiIhuuMl5iKAxUcWkEAHYm6AMUQM3oECEsQA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853CAC-3A73-47B3-A1B5-E9405732A32B}"/>
              </a:ext>
            </a:extLst>
          </p:cNvPr>
          <p:cNvSpPr txBox="1"/>
          <p:nvPr/>
        </p:nvSpPr>
        <p:spPr>
          <a:xfrm>
            <a:off x="832247" y="9113060"/>
            <a:ext cx="92225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https://www.google.com/url?sa=i&amp;url=https%3A%2F%2Flabex.io%2Ftutorials%2Fml-agglomerative-clustering-metrics-49061&amp;psig=AOvVaw3fLZ_hR7ziQ12Gl6OUx_Bi&amp;ust=1733747874388000&amp;source=images&amp;cd=vfe&amp;opi=89978449&amp;ved=0CBQQjRxqFwoTCPiH_vyYmIoDFQAAAAAdAAAAABAE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752B2D-CDAB-47BE-B7BE-D0EA6B2264D6}"/>
              </a:ext>
            </a:extLst>
          </p:cNvPr>
          <p:cNvSpPr txBox="1"/>
          <p:nvPr/>
        </p:nvSpPr>
        <p:spPr>
          <a:xfrm>
            <a:off x="10687050" y="1326609"/>
            <a:ext cx="75057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https://www.google.com/</a:t>
            </a:r>
            <a:r>
              <a:rPr lang="en-US" dirty="0" err="1"/>
              <a:t>imgres?q</a:t>
            </a:r>
            <a:r>
              <a:rPr lang="en-US" dirty="0"/>
              <a:t>=KMEANS%20cluster%20icon%20png&amp;imgurl=https%3A%2F%2Fcdn.getmidnight.com%2F171293841d3fdd4af2e12426ce202ac9%2F2022%2F09%2Fdsfmlogo-1.png&amp;imgrefurl=https%3A%2F%2Fdatascience.fm%2Fk-means-clustering%2F&amp;docid=aga_cMuuWwlE0M&amp;tbnid=_74-q29xxq9pyM&amp;vet=12ahUKEwjh7MycmJiKAxWWRkEAHfN8EbUQM3oECHwQAA..i&amp;w=512&amp;h=512&amp;hcb=2&amp;ved=2ahUKEwjh7MycmJiKAxWWRkEAHfN8EbUQM3oECHwQA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89EAC-6B66-4C14-AD96-AC0D1F5E1341}"/>
              </a:ext>
            </a:extLst>
          </p:cNvPr>
          <p:cNvSpPr txBox="1"/>
          <p:nvPr/>
        </p:nvSpPr>
        <p:spPr>
          <a:xfrm>
            <a:off x="10687050" y="3808222"/>
            <a:ext cx="7467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https://www.google.com/</a:t>
            </a:r>
            <a:r>
              <a:rPr lang="en-US" dirty="0" err="1"/>
              <a:t>imgres?q</a:t>
            </a:r>
            <a:r>
              <a:rPr lang="en-US" dirty="0"/>
              <a:t>=DBSCAN%20cluster%20icon%20png&amp;imgurl=https%3A%2F%2Ficons.labex.io%2Fdbscan-clustering-algorithm.png&amp;imgrefurl=https%3A%2F%2Flabex.io%2Ftutorials%2Fml-dbscan-clustering-algorithm-49102&amp;docid=2kWENuSBGNSjJM&amp;tbnid=l9m5938EBfJV2M&amp;vet=12ahUKEwj0oJnrmJiKAxX0UkEAHWi2M5MQM3oECBoQAA..i&amp;w=512&amp;h=512&amp;hcb=2&amp;ved=2ahUKEwj0oJnrmJiKAxX0UkEAHWi2M5MQM3oECBoQA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11B6AB-E39F-4983-A615-E1AF4A4C76DB}"/>
              </a:ext>
            </a:extLst>
          </p:cNvPr>
          <p:cNvSpPr txBox="1"/>
          <p:nvPr/>
        </p:nvSpPr>
        <p:spPr>
          <a:xfrm>
            <a:off x="10591800" y="6095713"/>
            <a:ext cx="7696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google.com/url?sa=i&amp;url=https%3A%2F%2Fmedium.datadriveninvestor.com%2Funderstanding-evaluation-metrics-for-machine-learning-models-with-chatgpt-f930ce8b8e4b&amp;psig=AOvVaw1Lk-SUjEbxKue1q68yJUuS&amp;ust=1733748389646000&amp;source=images&amp;cd=vfe&amp;opi=89978449&amp;ved=0CBQQjRxqFwoTCKjsyrWamIoDFQAAAAAdAAAAABA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B7FCCD-5C29-40FF-B96E-4393CC9B86FB}"/>
              </a:ext>
            </a:extLst>
          </p:cNvPr>
          <p:cNvSpPr txBox="1"/>
          <p:nvPr/>
        </p:nvSpPr>
        <p:spPr>
          <a:xfrm>
            <a:off x="10572750" y="7729909"/>
            <a:ext cx="76962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https://www.google.com/</a:t>
            </a:r>
            <a:r>
              <a:rPr lang="en-US" dirty="0" err="1"/>
              <a:t>imgres?q</a:t>
            </a:r>
            <a:r>
              <a:rPr lang="en-US" dirty="0"/>
              <a:t>=thank%20you&amp;imgurl=https%3A%2F%2Fmedia.gettyimages.com%2Fid%2F1213707743%2Fvideo%2Fmodern-thank-you-line-icon-animation-on-white-background.jpg%3Fs%3D640x640%26k%3D20%26c%3DsJbSVpsvJ4UsxqvdFUjbjOdS6F6jFfEhm4K4zwDLhNg%3D&amp;imgrefurl=https%3A%2F%2Fwww.gettyimages.ie%2Fvideos%2Fthank-you&amp;docid=</a:t>
            </a:r>
            <a:r>
              <a:rPr lang="en-US" dirty="0" err="1"/>
              <a:t>BvvJCTUfbvSVGM&amp;tbnid</a:t>
            </a:r>
            <a:r>
              <a:rPr lang="en-US" dirty="0"/>
              <a:t>=VTeCAr3nIDJL4M&amp;vet=12ahUKEwihhK3onZiKAxVcUEEAHQVXAW4QM3oECFYQAA..i&amp;w=768&amp;h=432&amp;hcb=2&amp;ved=2ahUKEwihhK3onZiKAxVcUEEAHQVXAW4QM3oECFYQAA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E473A8-5E1C-4674-9ECB-40CA85471680}"/>
              </a:ext>
            </a:extLst>
          </p:cNvPr>
          <p:cNvSpPr txBox="1"/>
          <p:nvPr/>
        </p:nvSpPr>
        <p:spPr>
          <a:xfrm>
            <a:off x="767953" y="1430240"/>
            <a:ext cx="94368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google.com/url?sa=i&amp;url=https%3A%2F%2Fmedium.com%2F%40pattukk%2Fdemystifying-exploratory-data-analysis-for-data-science-and-machine-learning-unveiling-insights-2c3c066b3e25&amp;psig=AOvVaw0UY3oNVrpB4ZU0PJ83FnVG&amp;ust=1733755810155000&amp;source=images&amp;cd=vfe&amp;opi=89978449&amp;ved=0CBQQjRxqFwoTCJCAo-21mIoDFQAAAAAdAAAAABA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6F4F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6146" name="Picture 2" descr="Thank you card, Appreciation, Gratitude">
            <a:extLst>
              <a:ext uri="{FF2B5EF4-FFF2-40B4-BE49-F238E27FC236}">
                <a16:creationId xmlns:a16="http://schemas.microsoft.com/office/drawing/2014/main" id="{2D079ADC-DEEE-4A7F-8E24-D001A8763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943100"/>
            <a:ext cx="103632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6F4F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92238" y="2901552"/>
            <a:ext cx="16303526" cy="1829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 spc="-16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Introduction: The Need for Automated Liver Disease Detection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2238" y="5401270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 spc="-8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Rising Cases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92238" y="6080075"/>
            <a:ext cx="4972645" cy="99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Growing number of liver disease cases worldwide.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666160" y="5401270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 spc="-8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Manual Analysis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666160" y="6080075"/>
            <a:ext cx="4974431" cy="99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Time consuming, costly and prone to errors.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41870" y="5401270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 spc="-8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Automated Approach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341870" y="6080075"/>
            <a:ext cx="4972645" cy="99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Leveraging Machine Learning and deep learning.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6F4F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92238" y="1126480"/>
            <a:ext cx="9445526" cy="1829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 spc="-16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Motivation and Research Questions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987475" y="4148584"/>
            <a:ext cx="4590604" cy="2569517"/>
            <a:chOff x="0" y="0"/>
            <a:chExt cx="6120805" cy="3426023"/>
          </a:xfrm>
        </p:grpSpPr>
        <p:sp>
          <p:nvSpPr>
            <p:cNvPr id="8" name="Freeform 8"/>
            <p:cNvSpPr/>
            <p:nvPr/>
          </p:nvSpPr>
          <p:spPr>
            <a:xfrm>
              <a:off x="6350" y="6350"/>
              <a:ext cx="6108065" cy="3413252"/>
            </a:xfrm>
            <a:custGeom>
              <a:avLst/>
              <a:gdLst/>
              <a:ahLst/>
              <a:cxnLst/>
              <a:rect l="l" t="t" r="r" b="b"/>
              <a:pathLst>
                <a:path w="6108065" h="3413252">
                  <a:moveTo>
                    <a:pt x="0" y="158750"/>
                  </a:moveTo>
                  <a:cubicBezTo>
                    <a:pt x="0" y="71120"/>
                    <a:pt x="71247" y="0"/>
                    <a:pt x="159004" y="0"/>
                  </a:cubicBezTo>
                  <a:lnTo>
                    <a:pt x="5949061" y="0"/>
                  </a:lnTo>
                  <a:cubicBezTo>
                    <a:pt x="6036945" y="0"/>
                    <a:pt x="6108065" y="71120"/>
                    <a:pt x="6108065" y="158750"/>
                  </a:cubicBezTo>
                  <a:lnTo>
                    <a:pt x="6108065" y="3254502"/>
                  </a:lnTo>
                  <a:cubicBezTo>
                    <a:pt x="6108065" y="3342259"/>
                    <a:pt x="6036818" y="3413252"/>
                    <a:pt x="5949061" y="3413252"/>
                  </a:cubicBezTo>
                  <a:lnTo>
                    <a:pt x="159004" y="3413252"/>
                  </a:lnTo>
                  <a:cubicBezTo>
                    <a:pt x="71120" y="3413252"/>
                    <a:pt x="0" y="3342132"/>
                    <a:pt x="0" y="3254502"/>
                  </a:cubicBezTo>
                  <a:close/>
                </a:path>
              </a:pathLst>
            </a:custGeom>
            <a:solidFill>
              <a:srgbClr val="DADBF1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6120765" cy="3425952"/>
            </a:xfrm>
            <a:custGeom>
              <a:avLst/>
              <a:gdLst/>
              <a:ahLst/>
              <a:cxnLst/>
              <a:rect l="l" t="t" r="r" b="b"/>
              <a:pathLst>
                <a:path w="6120765" h="3425952">
                  <a:moveTo>
                    <a:pt x="0" y="165100"/>
                  </a:moveTo>
                  <a:cubicBezTo>
                    <a:pt x="0" y="73914"/>
                    <a:pt x="74041" y="0"/>
                    <a:pt x="165354" y="0"/>
                  </a:cubicBezTo>
                  <a:lnTo>
                    <a:pt x="5955411" y="0"/>
                  </a:lnTo>
                  <a:lnTo>
                    <a:pt x="5955411" y="6350"/>
                  </a:lnTo>
                  <a:lnTo>
                    <a:pt x="5955411" y="0"/>
                  </a:lnTo>
                  <a:cubicBezTo>
                    <a:pt x="6046724" y="0"/>
                    <a:pt x="6120765" y="73914"/>
                    <a:pt x="6120765" y="165100"/>
                  </a:cubicBezTo>
                  <a:lnTo>
                    <a:pt x="6114415" y="165100"/>
                  </a:lnTo>
                  <a:lnTo>
                    <a:pt x="6120765" y="165100"/>
                  </a:lnTo>
                  <a:lnTo>
                    <a:pt x="6120765" y="3260852"/>
                  </a:lnTo>
                  <a:lnTo>
                    <a:pt x="6114415" y="3260852"/>
                  </a:lnTo>
                  <a:lnTo>
                    <a:pt x="6120765" y="3260852"/>
                  </a:lnTo>
                  <a:cubicBezTo>
                    <a:pt x="6120765" y="3352038"/>
                    <a:pt x="6046724" y="3425952"/>
                    <a:pt x="5955411" y="3425952"/>
                  </a:cubicBezTo>
                  <a:lnTo>
                    <a:pt x="5955411" y="3419602"/>
                  </a:lnTo>
                  <a:lnTo>
                    <a:pt x="5955411" y="3425952"/>
                  </a:lnTo>
                  <a:lnTo>
                    <a:pt x="165354" y="3425952"/>
                  </a:lnTo>
                  <a:lnTo>
                    <a:pt x="165354" y="3419602"/>
                  </a:lnTo>
                  <a:lnTo>
                    <a:pt x="165354" y="3425952"/>
                  </a:lnTo>
                  <a:cubicBezTo>
                    <a:pt x="74041" y="3425952"/>
                    <a:pt x="0" y="3352038"/>
                    <a:pt x="0" y="3260852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3260852"/>
                  </a:lnTo>
                  <a:lnTo>
                    <a:pt x="6350" y="3260852"/>
                  </a:lnTo>
                  <a:lnTo>
                    <a:pt x="12700" y="3260852"/>
                  </a:lnTo>
                  <a:cubicBezTo>
                    <a:pt x="12700" y="3345053"/>
                    <a:pt x="81026" y="3413252"/>
                    <a:pt x="165354" y="3413252"/>
                  </a:cubicBezTo>
                  <a:lnTo>
                    <a:pt x="5955411" y="3413252"/>
                  </a:lnTo>
                  <a:cubicBezTo>
                    <a:pt x="6039739" y="3413252"/>
                    <a:pt x="6108065" y="3345053"/>
                    <a:pt x="6108065" y="3260852"/>
                  </a:cubicBezTo>
                  <a:lnTo>
                    <a:pt x="6108065" y="165100"/>
                  </a:lnTo>
                  <a:cubicBezTo>
                    <a:pt x="6108065" y="80899"/>
                    <a:pt x="6039739" y="12700"/>
                    <a:pt x="5955411" y="12700"/>
                  </a:cubicBezTo>
                  <a:lnTo>
                    <a:pt x="165354" y="12700"/>
                  </a:lnTo>
                  <a:lnTo>
                    <a:pt x="165354" y="6350"/>
                  </a:lnTo>
                  <a:lnTo>
                    <a:pt x="165354" y="12700"/>
                  </a:lnTo>
                  <a:cubicBezTo>
                    <a:pt x="81026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285280" y="4408289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 spc="-83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Unlabeled Data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85280" y="4973687"/>
            <a:ext cx="3994994" cy="99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Addressing the challenge of leveraging unlabeled datasets.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5852071" y="4148584"/>
            <a:ext cx="4590604" cy="2569517"/>
            <a:chOff x="0" y="0"/>
            <a:chExt cx="6120805" cy="3426023"/>
          </a:xfrm>
        </p:grpSpPr>
        <p:sp>
          <p:nvSpPr>
            <p:cNvPr id="13" name="Freeform 13"/>
            <p:cNvSpPr/>
            <p:nvPr/>
          </p:nvSpPr>
          <p:spPr>
            <a:xfrm>
              <a:off x="6350" y="6350"/>
              <a:ext cx="6108065" cy="3413252"/>
            </a:xfrm>
            <a:custGeom>
              <a:avLst/>
              <a:gdLst/>
              <a:ahLst/>
              <a:cxnLst/>
              <a:rect l="l" t="t" r="r" b="b"/>
              <a:pathLst>
                <a:path w="6108065" h="3413252">
                  <a:moveTo>
                    <a:pt x="0" y="158750"/>
                  </a:moveTo>
                  <a:cubicBezTo>
                    <a:pt x="0" y="71120"/>
                    <a:pt x="71247" y="0"/>
                    <a:pt x="159004" y="0"/>
                  </a:cubicBezTo>
                  <a:lnTo>
                    <a:pt x="5949061" y="0"/>
                  </a:lnTo>
                  <a:cubicBezTo>
                    <a:pt x="6036945" y="0"/>
                    <a:pt x="6108065" y="71120"/>
                    <a:pt x="6108065" y="158750"/>
                  </a:cubicBezTo>
                  <a:lnTo>
                    <a:pt x="6108065" y="3254502"/>
                  </a:lnTo>
                  <a:cubicBezTo>
                    <a:pt x="6108065" y="3342259"/>
                    <a:pt x="6036818" y="3413252"/>
                    <a:pt x="5949061" y="3413252"/>
                  </a:cubicBezTo>
                  <a:lnTo>
                    <a:pt x="159004" y="3413252"/>
                  </a:lnTo>
                  <a:cubicBezTo>
                    <a:pt x="71120" y="3413252"/>
                    <a:pt x="0" y="3342132"/>
                    <a:pt x="0" y="3254502"/>
                  </a:cubicBezTo>
                  <a:close/>
                </a:path>
              </a:pathLst>
            </a:custGeom>
            <a:solidFill>
              <a:srgbClr val="DADBF1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6120765" cy="3425952"/>
            </a:xfrm>
            <a:custGeom>
              <a:avLst/>
              <a:gdLst/>
              <a:ahLst/>
              <a:cxnLst/>
              <a:rect l="l" t="t" r="r" b="b"/>
              <a:pathLst>
                <a:path w="6120765" h="3425952">
                  <a:moveTo>
                    <a:pt x="0" y="165100"/>
                  </a:moveTo>
                  <a:cubicBezTo>
                    <a:pt x="0" y="73914"/>
                    <a:pt x="74041" y="0"/>
                    <a:pt x="165354" y="0"/>
                  </a:cubicBezTo>
                  <a:lnTo>
                    <a:pt x="5955411" y="0"/>
                  </a:lnTo>
                  <a:lnTo>
                    <a:pt x="5955411" y="6350"/>
                  </a:lnTo>
                  <a:lnTo>
                    <a:pt x="5955411" y="0"/>
                  </a:lnTo>
                  <a:cubicBezTo>
                    <a:pt x="6046724" y="0"/>
                    <a:pt x="6120765" y="73914"/>
                    <a:pt x="6120765" y="165100"/>
                  </a:cubicBezTo>
                  <a:lnTo>
                    <a:pt x="6114415" y="165100"/>
                  </a:lnTo>
                  <a:lnTo>
                    <a:pt x="6120765" y="165100"/>
                  </a:lnTo>
                  <a:lnTo>
                    <a:pt x="6120765" y="3260852"/>
                  </a:lnTo>
                  <a:lnTo>
                    <a:pt x="6114415" y="3260852"/>
                  </a:lnTo>
                  <a:lnTo>
                    <a:pt x="6120765" y="3260852"/>
                  </a:lnTo>
                  <a:cubicBezTo>
                    <a:pt x="6120765" y="3352038"/>
                    <a:pt x="6046724" y="3425952"/>
                    <a:pt x="5955411" y="3425952"/>
                  </a:cubicBezTo>
                  <a:lnTo>
                    <a:pt x="5955411" y="3419602"/>
                  </a:lnTo>
                  <a:lnTo>
                    <a:pt x="5955411" y="3425952"/>
                  </a:lnTo>
                  <a:lnTo>
                    <a:pt x="165354" y="3425952"/>
                  </a:lnTo>
                  <a:lnTo>
                    <a:pt x="165354" y="3419602"/>
                  </a:lnTo>
                  <a:lnTo>
                    <a:pt x="165354" y="3425952"/>
                  </a:lnTo>
                  <a:cubicBezTo>
                    <a:pt x="74041" y="3425952"/>
                    <a:pt x="0" y="3352038"/>
                    <a:pt x="0" y="3260852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3260852"/>
                  </a:lnTo>
                  <a:lnTo>
                    <a:pt x="6350" y="3260852"/>
                  </a:lnTo>
                  <a:lnTo>
                    <a:pt x="12700" y="3260852"/>
                  </a:lnTo>
                  <a:cubicBezTo>
                    <a:pt x="12700" y="3345053"/>
                    <a:pt x="81026" y="3413252"/>
                    <a:pt x="165354" y="3413252"/>
                  </a:cubicBezTo>
                  <a:lnTo>
                    <a:pt x="5955411" y="3413252"/>
                  </a:lnTo>
                  <a:cubicBezTo>
                    <a:pt x="6039739" y="3413252"/>
                    <a:pt x="6108065" y="3345053"/>
                    <a:pt x="6108065" y="3260852"/>
                  </a:cubicBezTo>
                  <a:lnTo>
                    <a:pt x="6108065" y="165100"/>
                  </a:lnTo>
                  <a:cubicBezTo>
                    <a:pt x="6108065" y="80899"/>
                    <a:pt x="6039739" y="12700"/>
                    <a:pt x="5955411" y="12700"/>
                  </a:cubicBezTo>
                  <a:lnTo>
                    <a:pt x="165354" y="12700"/>
                  </a:lnTo>
                  <a:lnTo>
                    <a:pt x="165354" y="6350"/>
                  </a:lnTo>
                  <a:lnTo>
                    <a:pt x="165354" y="12700"/>
                  </a:lnTo>
                  <a:cubicBezTo>
                    <a:pt x="81026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6149876" y="4408289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 spc="-83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Feature Effectiveness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149876" y="4973687"/>
            <a:ext cx="3994994" cy="144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Exploring the effectiveness of texture and deep features in classification..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987475" y="6992094"/>
            <a:ext cx="4590604" cy="2115890"/>
            <a:chOff x="0" y="0"/>
            <a:chExt cx="6120805" cy="2821187"/>
          </a:xfrm>
        </p:grpSpPr>
        <p:sp>
          <p:nvSpPr>
            <p:cNvPr id="18" name="Freeform 18"/>
            <p:cNvSpPr/>
            <p:nvPr/>
          </p:nvSpPr>
          <p:spPr>
            <a:xfrm>
              <a:off x="6350" y="6350"/>
              <a:ext cx="6108065" cy="2808478"/>
            </a:xfrm>
            <a:custGeom>
              <a:avLst/>
              <a:gdLst/>
              <a:ahLst/>
              <a:cxnLst/>
              <a:rect l="l" t="t" r="r" b="b"/>
              <a:pathLst>
                <a:path w="6108065" h="2808478">
                  <a:moveTo>
                    <a:pt x="0" y="158750"/>
                  </a:moveTo>
                  <a:cubicBezTo>
                    <a:pt x="0" y="71120"/>
                    <a:pt x="71247" y="0"/>
                    <a:pt x="159131" y="0"/>
                  </a:cubicBezTo>
                  <a:lnTo>
                    <a:pt x="5948934" y="0"/>
                  </a:lnTo>
                  <a:cubicBezTo>
                    <a:pt x="6036818" y="0"/>
                    <a:pt x="6108065" y="71120"/>
                    <a:pt x="6108065" y="158750"/>
                  </a:cubicBezTo>
                  <a:lnTo>
                    <a:pt x="6108065" y="2649728"/>
                  </a:lnTo>
                  <a:cubicBezTo>
                    <a:pt x="6108065" y="2737485"/>
                    <a:pt x="6036818" y="2808478"/>
                    <a:pt x="5948934" y="2808478"/>
                  </a:cubicBezTo>
                  <a:lnTo>
                    <a:pt x="159131" y="2808478"/>
                  </a:lnTo>
                  <a:cubicBezTo>
                    <a:pt x="71247" y="2808478"/>
                    <a:pt x="0" y="2737358"/>
                    <a:pt x="0" y="2649728"/>
                  </a:cubicBezTo>
                  <a:close/>
                </a:path>
              </a:pathLst>
            </a:custGeom>
            <a:solidFill>
              <a:srgbClr val="DADBF1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0" y="0"/>
              <a:ext cx="6120765" cy="2821178"/>
            </a:xfrm>
            <a:custGeom>
              <a:avLst/>
              <a:gdLst/>
              <a:ahLst/>
              <a:cxnLst/>
              <a:rect l="l" t="t" r="r" b="b"/>
              <a:pathLst>
                <a:path w="6120765" h="2821178">
                  <a:moveTo>
                    <a:pt x="0" y="165100"/>
                  </a:moveTo>
                  <a:cubicBezTo>
                    <a:pt x="0" y="73914"/>
                    <a:pt x="74168" y="0"/>
                    <a:pt x="165481" y="0"/>
                  </a:cubicBezTo>
                  <a:lnTo>
                    <a:pt x="5955284" y="0"/>
                  </a:lnTo>
                  <a:lnTo>
                    <a:pt x="5955284" y="6350"/>
                  </a:lnTo>
                  <a:lnTo>
                    <a:pt x="5955284" y="0"/>
                  </a:lnTo>
                  <a:cubicBezTo>
                    <a:pt x="6046724" y="0"/>
                    <a:pt x="6120765" y="73914"/>
                    <a:pt x="6120765" y="165100"/>
                  </a:cubicBezTo>
                  <a:lnTo>
                    <a:pt x="6114415" y="165100"/>
                  </a:lnTo>
                  <a:lnTo>
                    <a:pt x="6120765" y="165100"/>
                  </a:lnTo>
                  <a:lnTo>
                    <a:pt x="6120765" y="2656078"/>
                  </a:lnTo>
                  <a:lnTo>
                    <a:pt x="6114415" y="2656078"/>
                  </a:lnTo>
                  <a:lnTo>
                    <a:pt x="6120765" y="2656078"/>
                  </a:lnTo>
                  <a:cubicBezTo>
                    <a:pt x="6120765" y="2747264"/>
                    <a:pt x="6046597" y="2821178"/>
                    <a:pt x="5955284" y="2821178"/>
                  </a:cubicBezTo>
                  <a:lnTo>
                    <a:pt x="5955284" y="2814828"/>
                  </a:lnTo>
                  <a:lnTo>
                    <a:pt x="5955284" y="2821178"/>
                  </a:lnTo>
                  <a:lnTo>
                    <a:pt x="165481" y="2821178"/>
                  </a:lnTo>
                  <a:lnTo>
                    <a:pt x="165481" y="2814828"/>
                  </a:lnTo>
                  <a:lnTo>
                    <a:pt x="165481" y="2821178"/>
                  </a:lnTo>
                  <a:cubicBezTo>
                    <a:pt x="74041" y="2821178"/>
                    <a:pt x="0" y="2747264"/>
                    <a:pt x="0" y="2656078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2656078"/>
                  </a:lnTo>
                  <a:lnTo>
                    <a:pt x="6350" y="2656078"/>
                  </a:lnTo>
                  <a:lnTo>
                    <a:pt x="12700" y="2656078"/>
                  </a:lnTo>
                  <a:cubicBezTo>
                    <a:pt x="12700" y="2740279"/>
                    <a:pt x="81153" y="2808478"/>
                    <a:pt x="165481" y="2808478"/>
                  </a:cubicBezTo>
                  <a:lnTo>
                    <a:pt x="5955284" y="2808478"/>
                  </a:lnTo>
                  <a:cubicBezTo>
                    <a:pt x="6039739" y="2808478"/>
                    <a:pt x="6108065" y="2740152"/>
                    <a:pt x="6108065" y="2656078"/>
                  </a:cubicBezTo>
                  <a:lnTo>
                    <a:pt x="6108065" y="165100"/>
                  </a:lnTo>
                  <a:cubicBezTo>
                    <a:pt x="6108065" y="80899"/>
                    <a:pt x="6039612" y="12700"/>
                    <a:pt x="5955284" y="12700"/>
                  </a:cubicBezTo>
                  <a:lnTo>
                    <a:pt x="165481" y="12700"/>
                  </a:lnTo>
                  <a:lnTo>
                    <a:pt x="165481" y="6350"/>
                  </a:lnTo>
                  <a:lnTo>
                    <a:pt x="165481" y="12700"/>
                  </a:lnTo>
                  <a:cubicBezTo>
                    <a:pt x="81153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285280" y="7251799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 spc="-83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Clustering Insights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85280" y="7817198"/>
            <a:ext cx="3994994" cy="99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Can clustering uncover patterns in unlabeled data?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5852071" y="6992094"/>
            <a:ext cx="4590604" cy="2115890"/>
            <a:chOff x="0" y="0"/>
            <a:chExt cx="6120805" cy="2821187"/>
          </a:xfrm>
        </p:grpSpPr>
        <p:sp>
          <p:nvSpPr>
            <p:cNvPr id="23" name="Freeform 23"/>
            <p:cNvSpPr/>
            <p:nvPr/>
          </p:nvSpPr>
          <p:spPr>
            <a:xfrm>
              <a:off x="6350" y="6350"/>
              <a:ext cx="6108065" cy="2808478"/>
            </a:xfrm>
            <a:custGeom>
              <a:avLst/>
              <a:gdLst/>
              <a:ahLst/>
              <a:cxnLst/>
              <a:rect l="l" t="t" r="r" b="b"/>
              <a:pathLst>
                <a:path w="6108065" h="2808478">
                  <a:moveTo>
                    <a:pt x="0" y="158750"/>
                  </a:moveTo>
                  <a:cubicBezTo>
                    <a:pt x="0" y="71120"/>
                    <a:pt x="71247" y="0"/>
                    <a:pt x="159131" y="0"/>
                  </a:cubicBezTo>
                  <a:lnTo>
                    <a:pt x="5948934" y="0"/>
                  </a:lnTo>
                  <a:cubicBezTo>
                    <a:pt x="6036818" y="0"/>
                    <a:pt x="6108065" y="71120"/>
                    <a:pt x="6108065" y="158750"/>
                  </a:cubicBezTo>
                  <a:lnTo>
                    <a:pt x="6108065" y="2649728"/>
                  </a:lnTo>
                  <a:cubicBezTo>
                    <a:pt x="6108065" y="2737485"/>
                    <a:pt x="6036818" y="2808478"/>
                    <a:pt x="5948934" y="2808478"/>
                  </a:cubicBezTo>
                  <a:lnTo>
                    <a:pt x="159131" y="2808478"/>
                  </a:lnTo>
                  <a:cubicBezTo>
                    <a:pt x="71247" y="2808478"/>
                    <a:pt x="0" y="2737358"/>
                    <a:pt x="0" y="2649728"/>
                  </a:cubicBezTo>
                  <a:close/>
                </a:path>
              </a:pathLst>
            </a:custGeom>
            <a:solidFill>
              <a:srgbClr val="DADBF1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0" y="0"/>
              <a:ext cx="6120765" cy="2821178"/>
            </a:xfrm>
            <a:custGeom>
              <a:avLst/>
              <a:gdLst/>
              <a:ahLst/>
              <a:cxnLst/>
              <a:rect l="l" t="t" r="r" b="b"/>
              <a:pathLst>
                <a:path w="6120765" h="2821178">
                  <a:moveTo>
                    <a:pt x="0" y="165100"/>
                  </a:moveTo>
                  <a:cubicBezTo>
                    <a:pt x="0" y="73914"/>
                    <a:pt x="74168" y="0"/>
                    <a:pt x="165481" y="0"/>
                  </a:cubicBezTo>
                  <a:lnTo>
                    <a:pt x="5955284" y="0"/>
                  </a:lnTo>
                  <a:lnTo>
                    <a:pt x="5955284" y="6350"/>
                  </a:lnTo>
                  <a:lnTo>
                    <a:pt x="5955284" y="0"/>
                  </a:lnTo>
                  <a:cubicBezTo>
                    <a:pt x="6046724" y="0"/>
                    <a:pt x="6120765" y="73914"/>
                    <a:pt x="6120765" y="165100"/>
                  </a:cubicBezTo>
                  <a:lnTo>
                    <a:pt x="6114415" y="165100"/>
                  </a:lnTo>
                  <a:lnTo>
                    <a:pt x="6120765" y="165100"/>
                  </a:lnTo>
                  <a:lnTo>
                    <a:pt x="6120765" y="2656078"/>
                  </a:lnTo>
                  <a:lnTo>
                    <a:pt x="6114415" y="2656078"/>
                  </a:lnTo>
                  <a:lnTo>
                    <a:pt x="6120765" y="2656078"/>
                  </a:lnTo>
                  <a:cubicBezTo>
                    <a:pt x="6120765" y="2747264"/>
                    <a:pt x="6046597" y="2821178"/>
                    <a:pt x="5955284" y="2821178"/>
                  </a:cubicBezTo>
                  <a:lnTo>
                    <a:pt x="5955284" y="2814828"/>
                  </a:lnTo>
                  <a:lnTo>
                    <a:pt x="5955284" y="2821178"/>
                  </a:lnTo>
                  <a:lnTo>
                    <a:pt x="165481" y="2821178"/>
                  </a:lnTo>
                  <a:lnTo>
                    <a:pt x="165481" y="2814828"/>
                  </a:lnTo>
                  <a:lnTo>
                    <a:pt x="165481" y="2821178"/>
                  </a:lnTo>
                  <a:cubicBezTo>
                    <a:pt x="74041" y="2821178"/>
                    <a:pt x="0" y="2747264"/>
                    <a:pt x="0" y="2656078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2656078"/>
                  </a:lnTo>
                  <a:lnTo>
                    <a:pt x="6350" y="2656078"/>
                  </a:lnTo>
                  <a:lnTo>
                    <a:pt x="12700" y="2656078"/>
                  </a:lnTo>
                  <a:cubicBezTo>
                    <a:pt x="12700" y="2740279"/>
                    <a:pt x="81153" y="2808478"/>
                    <a:pt x="165481" y="2808478"/>
                  </a:cubicBezTo>
                  <a:lnTo>
                    <a:pt x="5955284" y="2808478"/>
                  </a:lnTo>
                  <a:cubicBezTo>
                    <a:pt x="6039739" y="2808478"/>
                    <a:pt x="6108065" y="2740152"/>
                    <a:pt x="6108065" y="2656078"/>
                  </a:cubicBezTo>
                  <a:lnTo>
                    <a:pt x="6108065" y="165100"/>
                  </a:lnTo>
                  <a:cubicBezTo>
                    <a:pt x="6108065" y="80899"/>
                    <a:pt x="6039612" y="12700"/>
                    <a:pt x="5955284" y="12700"/>
                  </a:cubicBezTo>
                  <a:lnTo>
                    <a:pt x="165481" y="12700"/>
                  </a:lnTo>
                  <a:lnTo>
                    <a:pt x="165481" y="6350"/>
                  </a:lnTo>
                  <a:lnTo>
                    <a:pt x="165481" y="12700"/>
                  </a:lnTo>
                  <a:cubicBezTo>
                    <a:pt x="81153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6149876" y="7251799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 spc="-83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Feature Integration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6149876" y="7817198"/>
            <a:ext cx="3994994" cy="99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Impact of integrating features on model performance?</a:t>
            </a:r>
          </a:p>
        </p:txBody>
      </p:sp>
      <p:sp>
        <p:nvSpPr>
          <p:cNvPr id="27" name="Freeform 27" descr="motivation News Research Articles"/>
          <p:cNvSpPr/>
          <p:nvPr/>
        </p:nvSpPr>
        <p:spPr>
          <a:xfrm>
            <a:off x="10898372" y="4040371"/>
            <a:ext cx="7389627" cy="5062849"/>
          </a:xfrm>
          <a:custGeom>
            <a:avLst/>
            <a:gdLst/>
            <a:ahLst/>
            <a:cxnLst/>
            <a:rect l="l" t="t" r="r" b="b"/>
            <a:pathLst>
              <a:path w="7389627" h="5062849">
                <a:moveTo>
                  <a:pt x="0" y="0"/>
                </a:moveTo>
                <a:lnTo>
                  <a:pt x="7389628" y="0"/>
                </a:lnTo>
                <a:lnTo>
                  <a:pt x="7389628" y="5062849"/>
                </a:lnTo>
                <a:lnTo>
                  <a:pt x="0" y="50628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37025"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6F4F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92238" y="1838474"/>
            <a:ext cx="13089880" cy="943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 spc="-16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Objectives: A Comprehensive Approach</a:t>
            </a:r>
          </a:p>
        </p:txBody>
      </p:sp>
      <p:sp>
        <p:nvSpPr>
          <p:cNvPr id="7" name="Freeform 7" descr="preencoded.png"/>
          <p:cNvSpPr/>
          <p:nvPr/>
        </p:nvSpPr>
        <p:spPr>
          <a:xfrm>
            <a:off x="3722935" y="3348632"/>
            <a:ext cx="2690069" cy="1633686"/>
          </a:xfrm>
          <a:custGeom>
            <a:avLst/>
            <a:gdLst/>
            <a:ahLst/>
            <a:cxnLst/>
            <a:rect l="l" t="t" r="r" b="b"/>
            <a:pathLst>
              <a:path w="2690069" h="1633686">
                <a:moveTo>
                  <a:pt x="0" y="0"/>
                </a:moveTo>
                <a:lnTo>
                  <a:pt x="2690069" y="0"/>
                </a:lnTo>
                <a:lnTo>
                  <a:pt x="2690069" y="1633687"/>
                </a:lnTo>
                <a:lnTo>
                  <a:pt x="0" y="16336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16" b="-216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996904" y="3951089"/>
            <a:ext cx="142131" cy="700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7"/>
              </a:lnSpc>
            </a:pPr>
            <a:r>
              <a:rPr lang="en-US" sz="2750" b="1" spc="-83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696521" y="3594050"/>
            <a:ext cx="3553122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 spc="-83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Pipeline Development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696521" y="4159449"/>
            <a:ext cx="5358705" cy="539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Integrating GLCM and ResNet50 features.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6483846" y="4998690"/>
            <a:ext cx="10741075" cy="19050"/>
            <a:chOff x="0" y="0"/>
            <a:chExt cx="14321433" cy="25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4321410" cy="25400"/>
            </a:xfrm>
            <a:custGeom>
              <a:avLst/>
              <a:gdLst/>
              <a:ahLst/>
              <a:cxnLst/>
              <a:rect l="l" t="t" r="r" b="b"/>
              <a:pathLst>
                <a:path w="14321410" h="25400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4308710" y="0"/>
                  </a:lnTo>
                  <a:cubicBezTo>
                    <a:pt x="14315695" y="0"/>
                    <a:pt x="14321410" y="5715"/>
                    <a:pt x="14321410" y="12700"/>
                  </a:cubicBezTo>
                  <a:cubicBezTo>
                    <a:pt x="14321410" y="19685"/>
                    <a:pt x="14315695" y="25400"/>
                    <a:pt x="14308710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</p:grpSp>
      <p:sp>
        <p:nvSpPr>
          <p:cNvPr id="13" name="Freeform 13" descr="preencoded.png"/>
          <p:cNvSpPr/>
          <p:nvPr/>
        </p:nvSpPr>
        <p:spPr>
          <a:xfrm>
            <a:off x="2377976" y="5053161"/>
            <a:ext cx="5380136" cy="1633686"/>
          </a:xfrm>
          <a:custGeom>
            <a:avLst/>
            <a:gdLst/>
            <a:ahLst/>
            <a:cxnLst/>
            <a:rect l="l" t="t" r="r" b="b"/>
            <a:pathLst>
              <a:path w="5380136" h="1633686">
                <a:moveTo>
                  <a:pt x="0" y="0"/>
                </a:moveTo>
                <a:lnTo>
                  <a:pt x="5380136" y="0"/>
                </a:lnTo>
                <a:lnTo>
                  <a:pt x="5380136" y="1633686"/>
                </a:lnTo>
                <a:lnTo>
                  <a:pt x="0" y="16336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27" b="-127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4961632" y="5453211"/>
            <a:ext cx="212526" cy="700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7"/>
              </a:lnSpc>
            </a:pPr>
            <a:r>
              <a:rPr lang="en-US" sz="2750" b="1" spc="-83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041630" y="5298579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 spc="-83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Clustering Evaluation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041630" y="5863977"/>
            <a:ext cx="7597825" cy="539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Assessing KMeans, DBSCAN, and Agglomerative methods.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7828955" y="6703219"/>
            <a:ext cx="9395966" cy="19050"/>
            <a:chOff x="0" y="0"/>
            <a:chExt cx="12527955" cy="25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527915" cy="25400"/>
            </a:xfrm>
            <a:custGeom>
              <a:avLst/>
              <a:gdLst/>
              <a:ahLst/>
              <a:cxnLst/>
              <a:rect l="l" t="t" r="r" b="b"/>
              <a:pathLst>
                <a:path w="12527915" h="25400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2515215" y="0"/>
                  </a:lnTo>
                  <a:cubicBezTo>
                    <a:pt x="12522200" y="0"/>
                    <a:pt x="12527915" y="5715"/>
                    <a:pt x="12527915" y="12700"/>
                  </a:cubicBezTo>
                  <a:cubicBezTo>
                    <a:pt x="12527915" y="19685"/>
                    <a:pt x="12522200" y="25400"/>
                    <a:pt x="12515215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</p:grpSp>
      <p:sp>
        <p:nvSpPr>
          <p:cNvPr id="19" name="Freeform 19" descr="preencoded.png"/>
          <p:cNvSpPr/>
          <p:nvPr/>
        </p:nvSpPr>
        <p:spPr>
          <a:xfrm>
            <a:off x="1032868" y="6757690"/>
            <a:ext cx="8070205" cy="1633686"/>
          </a:xfrm>
          <a:custGeom>
            <a:avLst/>
            <a:gdLst/>
            <a:ahLst/>
            <a:cxnLst/>
            <a:rect l="l" t="t" r="r" b="b"/>
            <a:pathLst>
              <a:path w="8070205" h="1633686">
                <a:moveTo>
                  <a:pt x="0" y="0"/>
                </a:moveTo>
                <a:lnTo>
                  <a:pt x="8070204" y="0"/>
                </a:lnTo>
                <a:lnTo>
                  <a:pt x="8070204" y="1633686"/>
                </a:lnTo>
                <a:lnTo>
                  <a:pt x="0" y="16336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56" b="-156"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4958804" y="7157740"/>
            <a:ext cx="218034" cy="700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7"/>
              </a:lnSpc>
            </a:pPr>
            <a:r>
              <a:rPr lang="en-US" sz="2750" b="1" spc="-83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386590" y="7003108"/>
            <a:ext cx="5085309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 spc="-83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Supervised Model Assessment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386590" y="7568505"/>
            <a:ext cx="6392912" cy="539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Evaluating RF, SVM, and XGBoost on feature sets.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6F4F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-3810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92238" y="3344615"/>
            <a:ext cx="15611178" cy="943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 spc="-16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Dataset Overview: Leveraging Public Resources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2238" y="4958358"/>
            <a:ext cx="3544044" cy="407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 spc="-83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Dataset Source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92238" y="5637163"/>
            <a:ext cx="4972645" cy="873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https://www.kaggle.com/datasets/anassbenfares/liver-images/data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666159" y="4958358"/>
            <a:ext cx="4702225" cy="843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 spc="-83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Image Format &amp; Labeling detail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666159" y="5809554"/>
            <a:ext cx="4974431" cy="412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JPG, UNLABEL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41870" y="4958358"/>
            <a:ext cx="4422130" cy="407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 spc="-83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Total Number of Images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341870" y="5637163"/>
            <a:ext cx="4972645" cy="412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19,261 images in 130 subfolders.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6F4F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92238" y="1110109"/>
            <a:ext cx="9445526" cy="825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 spc="-167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Exploratory Data Analysis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903692" y="4065837"/>
            <a:ext cx="505569" cy="505569"/>
            <a:chOff x="0" y="0"/>
            <a:chExt cx="674092" cy="674092"/>
          </a:xfrm>
        </p:grpSpPr>
        <p:sp>
          <p:nvSpPr>
            <p:cNvPr id="8" name="Freeform 8"/>
            <p:cNvSpPr/>
            <p:nvPr/>
          </p:nvSpPr>
          <p:spPr>
            <a:xfrm>
              <a:off x="6350" y="6350"/>
              <a:ext cx="661416" cy="661416"/>
            </a:xfrm>
            <a:custGeom>
              <a:avLst/>
              <a:gdLst/>
              <a:ahLst/>
              <a:cxnLst/>
              <a:rect l="l" t="t" r="r" b="b"/>
              <a:pathLst>
                <a:path w="661416" h="661416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502666" y="0"/>
                  </a:lnTo>
                  <a:cubicBezTo>
                    <a:pt x="590296" y="0"/>
                    <a:pt x="661416" y="71120"/>
                    <a:pt x="661416" y="158750"/>
                  </a:cubicBezTo>
                  <a:lnTo>
                    <a:pt x="661416" y="502666"/>
                  </a:lnTo>
                  <a:cubicBezTo>
                    <a:pt x="661416" y="590296"/>
                    <a:pt x="590296" y="661416"/>
                    <a:pt x="502666" y="661416"/>
                  </a:cubicBezTo>
                  <a:lnTo>
                    <a:pt x="158750" y="661416"/>
                  </a:lnTo>
                  <a:cubicBezTo>
                    <a:pt x="71120" y="661416"/>
                    <a:pt x="0" y="590296"/>
                    <a:pt x="0" y="502666"/>
                  </a:cubicBezTo>
                  <a:close/>
                </a:path>
              </a:pathLst>
            </a:custGeom>
            <a:solidFill>
              <a:srgbClr val="DADBF1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674116" cy="674116"/>
            </a:xfrm>
            <a:custGeom>
              <a:avLst/>
              <a:gdLst/>
              <a:ahLst/>
              <a:cxnLst/>
              <a:rect l="l" t="t" r="r" b="b"/>
              <a:pathLst>
                <a:path w="674116" h="674116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509016" y="0"/>
                  </a:lnTo>
                  <a:lnTo>
                    <a:pt x="509016" y="6350"/>
                  </a:lnTo>
                  <a:lnTo>
                    <a:pt x="509016" y="0"/>
                  </a:lnTo>
                  <a:lnTo>
                    <a:pt x="509016" y="6350"/>
                  </a:lnTo>
                  <a:lnTo>
                    <a:pt x="509016" y="0"/>
                  </a:lnTo>
                  <a:cubicBezTo>
                    <a:pt x="600202" y="0"/>
                    <a:pt x="674116" y="73914"/>
                    <a:pt x="674116" y="165100"/>
                  </a:cubicBezTo>
                  <a:lnTo>
                    <a:pt x="674116" y="509016"/>
                  </a:lnTo>
                  <a:lnTo>
                    <a:pt x="667766" y="509016"/>
                  </a:lnTo>
                  <a:lnTo>
                    <a:pt x="674116" y="509016"/>
                  </a:lnTo>
                  <a:cubicBezTo>
                    <a:pt x="674116" y="600202"/>
                    <a:pt x="600202" y="674116"/>
                    <a:pt x="509016" y="674116"/>
                  </a:cubicBezTo>
                  <a:lnTo>
                    <a:pt x="509016" y="667766"/>
                  </a:lnTo>
                  <a:lnTo>
                    <a:pt x="509016" y="674116"/>
                  </a:lnTo>
                  <a:lnTo>
                    <a:pt x="165100" y="674116"/>
                  </a:lnTo>
                  <a:lnTo>
                    <a:pt x="165100" y="667766"/>
                  </a:lnTo>
                  <a:lnTo>
                    <a:pt x="165100" y="674116"/>
                  </a:lnTo>
                  <a:cubicBezTo>
                    <a:pt x="73914" y="674116"/>
                    <a:pt x="0" y="600202"/>
                    <a:pt x="0" y="509016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509016"/>
                  </a:lnTo>
                  <a:lnTo>
                    <a:pt x="6350" y="509016"/>
                  </a:lnTo>
                  <a:lnTo>
                    <a:pt x="12700" y="509016"/>
                  </a:lnTo>
                  <a:cubicBezTo>
                    <a:pt x="12700" y="593217"/>
                    <a:pt x="80899" y="661416"/>
                    <a:pt x="165100" y="661416"/>
                  </a:cubicBezTo>
                  <a:lnTo>
                    <a:pt x="509016" y="661416"/>
                  </a:lnTo>
                  <a:cubicBezTo>
                    <a:pt x="593217" y="661416"/>
                    <a:pt x="661416" y="593217"/>
                    <a:pt x="661416" y="509016"/>
                  </a:cubicBezTo>
                  <a:lnTo>
                    <a:pt x="661416" y="165100"/>
                  </a:lnTo>
                  <a:lnTo>
                    <a:pt x="667766" y="165100"/>
                  </a:lnTo>
                  <a:lnTo>
                    <a:pt x="661416" y="165100"/>
                  </a:lnTo>
                  <a:cubicBezTo>
                    <a:pt x="661416" y="80899"/>
                    <a:pt x="593217" y="12700"/>
                    <a:pt x="509016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688008" y="4102819"/>
            <a:ext cx="3544044" cy="419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800" dirty="0"/>
              <a:t>Image Count Validation</a:t>
            </a:r>
            <a:endParaRPr lang="en-US" sz="2750" b="1" spc="-83" dirty="0">
              <a:solidFill>
                <a:srgbClr val="272525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881517" y="5107811"/>
            <a:ext cx="505569" cy="505569"/>
            <a:chOff x="0" y="0"/>
            <a:chExt cx="674092" cy="674092"/>
          </a:xfrm>
        </p:grpSpPr>
        <p:sp>
          <p:nvSpPr>
            <p:cNvPr id="18" name="Freeform 18"/>
            <p:cNvSpPr/>
            <p:nvPr/>
          </p:nvSpPr>
          <p:spPr>
            <a:xfrm>
              <a:off x="6350" y="6350"/>
              <a:ext cx="661416" cy="661416"/>
            </a:xfrm>
            <a:custGeom>
              <a:avLst/>
              <a:gdLst/>
              <a:ahLst/>
              <a:cxnLst/>
              <a:rect l="l" t="t" r="r" b="b"/>
              <a:pathLst>
                <a:path w="661416" h="661416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502666" y="0"/>
                  </a:lnTo>
                  <a:cubicBezTo>
                    <a:pt x="590296" y="0"/>
                    <a:pt x="661416" y="71120"/>
                    <a:pt x="661416" y="158750"/>
                  </a:cubicBezTo>
                  <a:lnTo>
                    <a:pt x="661416" y="502666"/>
                  </a:lnTo>
                  <a:cubicBezTo>
                    <a:pt x="661416" y="590296"/>
                    <a:pt x="590296" y="661416"/>
                    <a:pt x="502666" y="661416"/>
                  </a:cubicBezTo>
                  <a:lnTo>
                    <a:pt x="158750" y="661416"/>
                  </a:lnTo>
                  <a:cubicBezTo>
                    <a:pt x="71120" y="661416"/>
                    <a:pt x="0" y="590296"/>
                    <a:pt x="0" y="502666"/>
                  </a:cubicBezTo>
                  <a:close/>
                </a:path>
              </a:pathLst>
            </a:custGeom>
            <a:solidFill>
              <a:srgbClr val="DADBF1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0" y="0"/>
              <a:ext cx="674116" cy="674116"/>
            </a:xfrm>
            <a:custGeom>
              <a:avLst/>
              <a:gdLst/>
              <a:ahLst/>
              <a:cxnLst/>
              <a:rect l="l" t="t" r="r" b="b"/>
              <a:pathLst>
                <a:path w="674116" h="674116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509016" y="0"/>
                  </a:lnTo>
                  <a:lnTo>
                    <a:pt x="509016" y="6350"/>
                  </a:lnTo>
                  <a:lnTo>
                    <a:pt x="509016" y="0"/>
                  </a:lnTo>
                  <a:lnTo>
                    <a:pt x="509016" y="6350"/>
                  </a:lnTo>
                  <a:lnTo>
                    <a:pt x="509016" y="0"/>
                  </a:lnTo>
                  <a:cubicBezTo>
                    <a:pt x="600202" y="0"/>
                    <a:pt x="674116" y="73914"/>
                    <a:pt x="674116" y="165100"/>
                  </a:cubicBezTo>
                  <a:lnTo>
                    <a:pt x="674116" y="509016"/>
                  </a:lnTo>
                  <a:lnTo>
                    <a:pt x="667766" y="509016"/>
                  </a:lnTo>
                  <a:lnTo>
                    <a:pt x="674116" y="509016"/>
                  </a:lnTo>
                  <a:cubicBezTo>
                    <a:pt x="674116" y="600202"/>
                    <a:pt x="600202" y="674116"/>
                    <a:pt x="509016" y="674116"/>
                  </a:cubicBezTo>
                  <a:lnTo>
                    <a:pt x="509016" y="667766"/>
                  </a:lnTo>
                  <a:lnTo>
                    <a:pt x="509016" y="674116"/>
                  </a:lnTo>
                  <a:lnTo>
                    <a:pt x="165100" y="674116"/>
                  </a:lnTo>
                  <a:lnTo>
                    <a:pt x="165100" y="667766"/>
                  </a:lnTo>
                  <a:lnTo>
                    <a:pt x="165100" y="674116"/>
                  </a:lnTo>
                  <a:cubicBezTo>
                    <a:pt x="73914" y="674116"/>
                    <a:pt x="0" y="600202"/>
                    <a:pt x="0" y="509016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509016"/>
                  </a:lnTo>
                  <a:lnTo>
                    <a:pt x="6350" y="509016"/>
                  </a:lnTo>
                  <a:lnTo>
                    <a:pt x="12700" y="509016"/>
                  </a:lnTo>
                  <a:cubicBezTo>
                    <a:pt x="12700" y="593217"/>
                    <a:pt x="80899" y="661416"/>
                    <a:pt x="165100" y="661416"/>
                  </a:cubicBezTo>
                  <a:lnTo>
                    <a:pt x="509016" y="661416"/>
                  </a:lnTo>
                  <a:cubicBezTo>
                    <a:pt x="593217" y="661416"/>
                    <a:pt x="661416" y="593217"/>
                    <a:pt x="661416" y="509016"/>
                  </a:cubicBezTo>
                  <a:lnTo>
                    <a:pt x="661416" y="165100"/>
                  </a:lnTo>
                  <a:lnTo>
                    <a:pt x="667766" y="165100"/>
                  </a:lnTo>
                  <a:lnTo>
                    <a:pt x="661416" y="165100"/>
                  </a:lnTo>
                  <a:cubicBezTo>
                    <a:pt x="661416" y="80899"/>
                    <a:pt x="593217" y="12700"/>
                    <a:pt x="509016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683246" y="5101865"/>
            <a:ext cx="3544044" cy="419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800" dirty="0"/>
              <a:t>Pixel Intensity Analysis</a:t>
            </a:r>
            <a:endParaRPr lang="en-US" sz="2750" b="1" spc="-83" dirty="0">
              <a:solidFill>
                <a:srgbClr val="272525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grpSp>
        <p:nvGrpSpPr>
          <p:cNvPr id="22" name="Group 22"/>
          <p:cNvGrpSpPr/>
          <p:nvPr/>
        </p:nvGrpSpPr>
        <p:grpSpPr>
          <a:xfrm>
            <a:off x="910092" y="6083444"/>
            <a:ext cx="505569" cy="505569"/>
            <a:chOff x="0" y="0"/>
            <a:chExt cx="674092" cy="674092"/>
          </a:xfrm>
        </p:grpSpPr>
        <p:sp>
          <p:nvSpPr>
            <p:cNvPr id="23" name="Freeform 23"/>
            <p:cNvSpPr/>
            <p:nvPr/>
          </p:nvSpPr>
          <p:spPr>
            <a:xfrm>
              <a:off x="6350" y="6350"/>
              <a:ext cx="661416" cy="661416"/>
            </a:xfrm>
            <a:custGeom>
              <a:avLst/>
              <a:gdLst/>
              <a:ahLst/>
              <a:cxnLst/>
              <a:rect l="l" t="t" r="r" b="b"/>
              <a:pathLst>
                <a:path w="661416" h="661416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502666" y="0"/>
                  </a:lnTo>
                  <a:cubicBezTo>
                    <a:pt x="590296" y="0"/>
                    <a:pt x="661416" y="71120"/>
                    <a:pt x="661416" y="158750"/>
                  </a:cubicBezTo>
                  <a:lnTo>
                    <a:pt x="661416" y="502666"/>
                  </a:lnTo>
                  <a:cubicBezTo>
                    <a:pt x="661416" y="590296"/>
                    <a:pt x="590296" y="661416"/>
                    <a:pt x="502666" y="661416"/>
                  </a:cubicBezTo>
                  <a:lnTo>
                    <a:pt x="158750" y="661416"/>
                  </a:lnTo>
                  <a:cubicBezTo>
                    <a:pt x="71120" y="661416"/>
                    <a:pt x="0" y="590296"/>
                    <a:pt x="0" y="502666"/>
                  </a:cubicBezTo>
                  <a:close/>
                </a:path>
              </a:pathLst>
            </a:custGeom>
            <a:solidFill>
              <a:srgbClr val="DADBF1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0" y="0"/>
              <a:ext cx="674116" cy="674116"/>
            </a:xfrm>
            <a:custGeom>
              <a:avLst/>
              <a:gdLst/>
              <a:ahLst/>
              <a:cxnLst/>
              <a:rect l="l" t="t" r="r" b="b"/>
              <a:pathLst>
                <a:path w="674116" h="674116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509016" y="0"/>
                  </a:lnTo>
                  <a:lnTo>
                    <a:pt x="509016" y="6350"/>
                  </a:lnTo>
                  <a:lnTo>
                    <a:pt x="509016" y="0"/>
                  </a:lnTo>
                  <a:lnTo>
                    <a:pt x="509016" y="6350"/>
                  </a:lnTo>
                  <a:lnTo>
                    <a:pt x="509016" y="0"/>
                  </a:lnTo>
                  <a:cubicBezTo>
                    <a:pt x="600202" y="0"/>
                    <a:pt x="674116" y="73914"/>
                    <a:pt x="674116" y="165100"/>
                  </a:cubicBezTo>
                  <a:lnTo>
                    <a:pt x="674116" y="509016"/>
                  </a:lnTo>
                  <a:lnTo>
                    <a:pt x="667766" y="509016"/>
                  </a:lnTo>
                  <a:lnTo>
                    <a:pt x="674116" y="509016"/>
                  </a:lnTo>
                  <a:cubicBezTo>
                    <a:pt x="674116" y="600202"/>
                    <a:pt x="600202" y="674116"/>
                    <a:pt x="509016" y="674116"/>
                  </a:cubicBezTo>
                  <a:lnTo>
                    <a:pt x="509016" y="667766"/>
                  </a:lnTo>
                  <a:lnTo>
                    <a:pt x="509016" y="674116"/>
                  </a:lnTo>
                  <a:lnTo>
                    <a:pt x="165100" y="674116"/>
                  </a:lnTo>
                  <a:lnTo>
                    <a:pt x="165100" y="667766"/>
                  </a:lnTo>
                  <a:lnTo>
                    <a:pt x="165100" y="674116"/>
                  </a:lnTo>
                  <a:cubicBezTo>
                    <a:pt x="73914" y="674116"/>
                    <a:pt x="0" y="600202"/>
                    <a:pt x="0" y="509016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509016"/>
                  </a:lnTo>
                  <a:lnTo>
                    <a:pt x="6350" y="509016"/>
                  </a:lnTo>
                  <a:lnTo>
                    <a:pt x="12700" y="509016"/>
                  </a:lnTo>
                  <a:cubicBezTo>
                    <a:pt x="12700" y="593217"/>
                    <a:pt x="80899" y="661416"/>
                    <a:pt x="165100" y="661416"/>
                  </a:cubicBezTo>
                  <a:lnTo>
                    <a:pt x="509016" y="661416"/>
                  </a:lnTo>
                  <a:cubicBezTo>
                    <a:pt x="593217" y="661416"/>
                    <a:pt x="661416" y="593217"/>
                    <a:pt x="661416" y="509016"/>
                  </a:cubicBezTo>
                  <a:lnTo>
                    <a:pt x="661416" y="165100"/>
                  </a:lnTo>
                  <a:lnTo>
                    <a:pt x="667766" y="165100"/>
                  </a:lnTo>
                  <a:lnTo>
                    <a:pt x="661416" y="165100"/>
                  </a:lnTo>
                  <a:cubicBezTo>
                    <a:pt x="661416" y="80899"/>
                    <a:pt x="593217" y="12700"/>
                    <a:pt x="509016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1688008" y="6181567"/>
            <a:ext cx="3544044" cy="857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37"/>
              </a:lnSpc>
            </a:pPr>
            <a:endParaRPr lang="en-US" sz="2750" spc="-83" dirty="0">
              <a:solidFill>
                <a:srgbClr val="272525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3437"/>
              </a:lnSpc>
            </a:pPr>
            <a:endParaRPr lang="en-US" sz="2800" b="1" spc="-83" dirty="0">
              <a:solidFill>
                <a:srgbClr val="272525"/>
              </a:solidFill>
              <a:latin typeface="+mj-lt"/>
              <a:ea typeface="Arimo Bold"/>
              <a:cs typeface="Arimo Bold"/>
              <a:sym typeface="Arimo Bold"/>
            </a:endParaRPr>
          </a:p>
        </p:txBody>
      </p:sp>
      <p:grpSp>
        <p:nvGrpSpPr>
          <p:cNvPr id="28" name="Group 7">
            <a:extLst>
              <a:ext uri="{FF2B5EF4-FFF2-40B4-BE49-F238E27FC236}">
                <a16:creationId xmlns:a16="http://schemas.microsoft.com/office/drawing/2014/main" id="{383AA179-D077-49E3-8F29-B4E4955AC12D}"/>
              </a:ext>
            </a:extLst>
          </p:cNvPr>
          <p:cNvGrpSpPr/>
          <p:nvPr/>
        </p:nvGrpSpPr>
        <p:grpSpPr>
          <a:xfrm>
            <a:off x="919609" y="3023863"/>
            <a:ext cx="505569" cy="505569"/>
            <a:chOff x="0" y="0"/>
            <a:chExt cx="674092" cy="674092"/>
          </a:xfrm>
        </p:grpSpPr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C61F7BB5-EB7E-4BC8-BBD4-E52FC8E42AD3}"/>
                </a:ext>
              </a:extLst>
            </p:cNvPr>
            <p:cNvSpPr/>
            <p:nvPr/>
          </p:nvSpPr>
          <p:spPr>
            <a:xfrm>
              <a:off x="6350" y="6350"/>
              <a:ext cx="661416" cy="661416"/>
            </a:xfrm>
            <a:custGeom>
              <a:avLst/>
              <a:gdLst/>
              <a:ahLst/>
              <a:cxnLst/>
              <a:rect l="l" t="t" r="r" b="b"/>
              <a:pathLst>
                <a:path w="661416" h="661416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502666" y="0"/>
                  </a:lnTo>
                  <a:cubicBezTo>
                    <a:pt x="590296" y="0"/>
                    <a:pt x="661416" y="71120"/>
                    <a:pt x="661416" y="158750"/>
                  </a:cubicBezTo>
                  <a:lnTo>
                    <a:pt x="661416" y="502666"/>
                  </a:lnTo>
                  <a:cubicBezTo>
                    <a:pt x="661416" y="590296"/>
                    <a:pt x="590296" y="661416"/>
                    <a:pt x="502666" y="661416"/>
                  </a:cubicBezTo>
                  <a:lnTo>
                    <a:pt x="158750" y="661416"/>
                  </a:lnTo>
                  <a:cubicBezTo>
                    <a:pt x="71120" y="661416"/>
                    <a:pt x="0" y="590296"/>
                    <a:pt x="0" y="502666"/>
                  </a:cubicBezTo>
                  <a:close/>
                </a:path>
              </a:pathLst>
            </a:custGeom>
            <a:solidFill>
              <a:srgbClr val="DADBF1"/>
            </a:solidFill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F46C2C96-3FFB-42FC-819C-7C0289539489}"/>
                </a:ext>
              </a:extLst>
            </p:cNvPr>
            <p:cNvSpPr/>
            <p:nvPr/>
          </p:nvSpPr>
          <p:spPr>
            <a:xfrm>
              <a:off x="0" y="0"/>
              <a:ext cx="674116" cy="674116"/>
            </a:xfrm>
            <a:custGeom>
              <a:avLst/>
              <a:gdLst/>
              <a:ahLst/>
              <a:cxnLst/>
              <a:rect l="l" t="t" r="r" b="b"/>
              <a:pathLst>
                <a:path w="674116" h="674116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509016" y="0"/>
                  </a:lnTo>
                  <a:lnTo>
                    <a:pt x="509016" y="6350"/>
                  </a:lnTo>
                  <a:lnTo>
                    <a:pt x="509016" y="0"/>
                  </a:lnTo>
                  <a:lnTo>
                    <a:pt x="509016" y="6350"/>
                  </a:lnTo>
                  <a:lnTo>
                    <a:pt x="509016" y="0"/>
                  </a:lnTo>
                  <a:cubicBezTo>
                    <a:pt x="600202" y="0"/>
                    <a:pt x="674116" y="73914"/>
                    <a:pt x="674116" y="165100"/>
                  </a:cubicBezTo>
                  <a:lnTo>
                    <a:pt x="674116" y="509016"/>
                  </a:lnTo>
                  <a:lnTo>
                    <a:pt x="667766" y="509016"/>
                  </a:lnTo>
                  <a:lnTo>
                    <a:pt x="674116" y="509016"/>
                  </a:lnTo>
                  <a:cubicBezTo>
                    <a:pt x="674116" y="600202"/>
                    <a:pt x="600202" y="674116"/>
                    <a:pt x="509016" y="674116"/>
                  </a:cubicBezTo>
                  <a:lnTo>
                    <a:pt x="509016" y="667766"/>
                  </a:lnTo>
                  <a:lnTo>
                    <a:pt x="509016" y="674116"/>
                  </a:lnTo>
                  <a:lnTo>
                    <a:pt x="165100" y="674116"/>
                  </a:lnTo>
                  <a:lnTo>
                    <a:pt x="165100" y="667766"/>
                  </a:lnTo>
                  <a:lnTo>
                    <a:pt x="165100" y="674116"/>
                  </a:lnTo>
                  <a:cubicBezTo>
                    <a:pt x="73914" y="674116"/>
                    <a:pt x="0" y="600202"/>
                    <a:pt x="0" y="509016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509016"/>
                  </a:lnTo>
                  <a:lnTo>
                    <a:pt x="6350" y="509016"/>
                  </a:lnTo>
                  <a:lnTo>
                    <a:pt x="12700" y="509016"/>
                  </a:lnTo>
                  <a:cubicBezTo>
                    <a:pt x="12700" y="593217"/>
                    <a:pt x="80899" y="661416"/>
                    <a:pt x="165100" y="661416"/>
                  </a:cubicBezTo>
                  <a:lnTo>
                    <a:pt x="509016" y="661416"/>
                  </a:lnTo>
                  <a:cubicBezTo>
                    <a:pt x="593217" y="661416"/>
                    <a:pt x="661416" y="593217"/>
                    <a:pt x="661416" y="509016"/>
                  </a:cubicBezTo>
                  <a:lnTo>
                    <a:pt x="661416" y="165100"/>
                  </a:lnTo>
                  <a:lnTo>
                    <a:pt x="667766" y="165100"/>
                  </a:lnTo>
                  <a:lnTo>
                    <a:pt x="661416" y="165100"/>
                  </a:lnTo>
                  <a:cubicBezTo>
                    <a:pt x="661416" y="80899"/>
                    <a:pt x="593217" y="12700"/>
                    <a:pt x="509016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</p:grpSp>
      <p:sp>
        <p:nvSpPr>
          <p:cNvPr id="31" name="TextBox 10">
            <a:extLst>
              <a:ext uri="{FF2B5EF4-FFF2-40B4-BE49-F238E27FC236}">
                <a16:creationId xmlns:a16="http://schemas.microsoft.com/office/drawing/2014/main" id="{1906159B-3A25-4D65-AB58-995DA50E8B76}"/>
              </a:ext>
            </a:extLst>
          </p:cNvPr>
          <p:cNvSpPr txBox="1"/>
          <p:nvPr/>
        </p:nvSpPr>
        <p:spPr>
          <a:xfrm>
            <a:off x="1683246" y="3154030"/>
            <a:ext cx="3544044" cy="419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800" dirty="0"/>
              <a:t>Data Inspection</a:t>
            </a:r>
            <a:endParaRPr lang="en-US" sz="2750" b="1" spc="-83" dirty="0">
              <a:solidFill>
                <a:srgbClr val="272525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32" name="TextBox 20">
            <a:extLst>
              <a:ext uri="{FF2B5EF4-FFF2-40B4-BE49-F238E27FC236}">
                <a16:creationId xmlns:a16="http://schemas.microsoft.com/office/drawing/2014/main" id="{F15E446A-807B-4BE4-9801-833D3247DA84}"/>
              </a:ext>
            </a:extLst>
          </p:cNvPr>
          <p:cNvSpPr txBox="1"/>
          <p:nvPr/>
        </p:nvSpPr>
        <p:spPr>
          <a:xfrm>
            <a:off x="1673721" y="6107098"/>
            <a:ext cx="3544044" cy="419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800" dirty="0"/>
              <a:t>Data Visualization</a:t>
            </a:r>
            <a:endParaRPr lang="en-US" sz="2750" b="1" spc="-83" dirty="0">
              <a:solidFill>
                <a:srgbClr val="272525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8194" name="Picture 2" descr="Demystifying Exploratory Data Analysis ...">
            <a:extLst>
              <a:ext uri="{FF2B5EF4-FFF2-40B4-BE49-F238E27FC236}">
                <a16:creationId xmlns:a16="http://schemas.microsoft.com/office/drawing/2014/main" id="{E54FABB7-681E-4B53-9288-BA2003D34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2781300"/>
            <a:ext cx="75438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16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6F4F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762" y="61169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7850237" y="800100"/>
            <a:ext cx="9445526" cy="1829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 spc="-16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Methodology Overview: A Detailed Pipeline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8256389" y="3054400"/>
            <a:ext cx="38100" cy="6375350"/>
            <a:chOff x="0" y="0"/>
            <a:chExt cx="50800" cy="850046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0800" cy="8500491"/>
            </a:xfrm>
            <a:custGeom>
              <a:avLst/>
              <a:gdLst/>
              <a:ahLst/>
              <a:cxnLst/>
              <a:rect l="l" t="t" r="r" b="b"/>
              <a:pathLst>
                <a:path w="50800" h="8500491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cubicBezTo>
                    <a:pt x="39370" y="0"/>
                    <a:pt x="50800" y="11430"/>
                    <a:pt x="50800" y="25400"/>
                  </a:cubicBezTo>
                  <a:lnTo>
                    <a:pt x="50800" y="8475091"/>
                  </a:lnTo>
                  <a:cubicBezTo>
                    <a:pt x="50800" y="8489061"/>
                    <a:pt x="39370" y="8500491"/>
                    <a:pt x="25400" y="8500491"/>
                  </a:cubicBezTo>
                  <a:cubicBezTo>
                    <a:pt x="11430" y="8500491"/>
                    <a:pt x="0" y="8489061"/>
                    <a:pt x="0" y="8475091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8556277" y="3673227"/>
            <a:ext cx="992237" cy="38100"/>
            <a:chOff x="0" y="0"/>
            <a:chExt cx="1322983" cy="50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22959" cy="50800"/>
            </a:xfrm>
            <a:custGeom>
              <a:avLst/>
              <a:gdLst/>
              <a:ahLst/>
              <a:cxnLst/>
              <a:rect l="l" t="t" r="r" b="b"/>
              <a:pathLst>
                <a:path w="1322959" h="5080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297559" y="0"/>
                  </a:lnTo>
                  <a:cubicBezTo>
                    <a:pt x="1311529" y="0"/>
                    <a:pt x="1322959" y="11430"/>
                    <a:pt x="1322959" y="25400"/>
                  </a:cubicBezTo>
                  <a:cubicBezTo>
                    <a:pt x="1322959" y="39370"/>
                    <a:pt x="1311529" y="50800"/>
                    <a:pt x="1297559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7951737" y="3368576"/>
            <a:ext cx="647402" cy="647402"/>
            <a:chOff x="0" y="0"/>
            <a:chExt cx="863203" cy="863203"/>
          </a:xfrm>
        </p:grpSpPr>
        <p:sp>
          <p:nvSpPr>
            <p:cNvPr id="13" name="Freeform 13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DADBF1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8190011" y="3517701"/>
            <a:ext cx="170706" cy="387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1" spc="-100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834860" y="3299817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 spc="-83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Data Preprocessing: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834860" y="3865215"/>
            <a:ext cx="7460902" cy="539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Duplicate removal, resizing, normalization, batching.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8556277" y="5590431"/>
            <a:ext cx="992237" cy="38100"/>
            <a:chOff x="0" y="0"/>
            <a:chExt cx="1322983" cy="50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322959" cy="50800"/>
            </a:xfrm>
            <a:custGeom>
              <a:avLst/>
              <a:gdLst/>
              <a:ahLst/>
              <a:cxnLst/>
              <a:rect l="l" t="t" r="r" b="b"/>
              <a:pathLst>
                <a:path w="1322959" h="5080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297559" y="0"/>
                  </a:lnTo>
                  <a:cubicBezTo>
                    <a:pt x="1311529" y="0"/>
                    <a:pt x="1322959" y="11430"/>
                    <a:pt x="1322959" y="25400"/>
                  </a:cubicBezTo>
                  <a:cubicBezTo>
                    <a:pt x="1322959" y="39370"/>
                    <a:pt x="1311529" y="50800"/>
                    <a:pt x="1297559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7951737" y="5285780"/>
            <a:ext cx="647402" cy="647402"/>
            <a:chOff x="0" y="0"/>
            <a:chExt cx="863203" cy="863203"/>
          </a:xfrm>
        </p:grpSpPr>
        <p:sp>
          <p:nvSpPr>
            <p:cNvPr id="21" name="Freeform 21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DADBF1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8147894" y="5434905"/>
            <a:ext cx="255091" cy="387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1" spc="-100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834860" y="5217021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 spc="-83" dirty="0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Feature Extraction: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834860" y="5782419"/>
            <a:ext cx="7460902" cy="99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GLCM for texture features and ResNet50 for deep features.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8556277" y="7961262"/>
            <a:ext cx="992237" cy="38100"/>
            <a:chOff x="0" y="0"/>
            <a:chExt cx="1322983" cy="50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322959" cy="50800"/>
            </a:xfrm>
            <a:custGeom>
              <a:avLst/>
              <a:gdLst/>
              <a:ahLst/>
              <a:cxnLst/>
              <a:rect l="l" t="t" r="r" b="b"/>
              <a:pathLst>
                <a:path w="1322959" h="5080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297559" y="0"/>
                  </a:lnTo>
                  <a:cubicBezTo>
                    <a:pt x="1311529" y="0"/>
                    <a:pt x="1322959" y="11430"/>
                    <a:pt x="1322959" y="25400"/>
                  </a:cubicBezTo>
                  <a:cubicBezTo>
                    <a:pt x="1322959" y="39370"/>
                    <a:pt x="1311529" y="50800"/>
                    <a:pt x="1297559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7951737" y="7656611"/>
            <a:ext cx="647402" cy="647402"/>
            <a:chOff x="0" y="0"/>
            <a:chExt cx="863203" cy="863203"/>
          </a:xfrm>
        </p:grpSpPr>
        <p:sp>
          <p:nvSpPr>
            <p:cNvPr id="29" name="Freeform 29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DADBF1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8144470" y="7805738"/>
            <a:ext cx="261789" cy="387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1" spc="-100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834860" y="7587854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 spc="-83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Clustering: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9834860" y="8153251"/>
            <a:ext cx="7460902" cy="99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KMeans, Agglomerative, and DBSCAN (pseudo-label generation).</a:t>
            </a:r>
          </a:p>
        </p:txBody>
      </p:sp>
      <p:pic>
        <p:nvPicPr>
          <p:cNvPr id="1030" name="Picture 6" descr="Data Processing icons for free download ...">
            <a:extLst>
              <a:ext uri="{FF2B5EF4-FFF2-40B4-BE49-F238E27FC236}">
                <a16:creationId xmlns:a16="http://schemas.microsoft.com/office/drawing/2014/main" id="{40F19495-814F-4D8A-AAD7-2179F61FD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292" y="192992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ow to extract Features from Signals ...">
            <a:extLst>
              <a:ext uri="{FF2B5EF4-FFF2-40B4-BE49-F238E27FC236}">
                <a16:creationId xmlns:a16="http://schemas.microsoft.com/office/drawing/2014/main" id="{DF366A0C-C406-473C-8CBF-C3ED1D9BF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042" y="5149155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luster Icons - Free SVG &amp; PNG Cluster ...">
            <a:extLst>
              <a:ext uri="{FF2B5EF4-FFF2-40B4-BE49-F238E27FC236}">
                <a16:creationId xmlns:a16="http://schemas.microsoft.com/office/drawing/2014/main" id="{90CC117F-4B6D-4B9F-9E69-EB520A645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354" y="758785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6F4F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92238" y="1110109"/>
            <a:ext cx="9445526" cy="2715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 spc="-16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 Preprocessing Highlights: Ensuring Data Integrity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987475" y="4564559"/>
            <a:ext cx="505569" cy="505569"/>
            <a:chOff x="0" y="0"/>
            <a:chExt cx="674092" cy="674092"/>
          </a:xfrm>
        </p:grpSpPr>
        <p:sp>
          <p:nvSpPr>
            <p:cNvPr id="8" name="Freeform 8"/>
            <p:cNvSpPr/>
            <p:nvPr/>
          </p:nvSpPr>
          <p:spPr>
            <a:xfrm>
              <a:off x="6350" y="6350"/>
              <a:ext cx="661416" cy="661416"/>
            </a:xfrm>
            <a:custGeom>
              <a:avLst/>
              <a:gdLst/>
              <a:ahLst/>
              <a:cxnLst/>
              <a:rect l="l" t="t" r="r" b="b"/>
              <a:pathLst>
                <a:path w="661416" h="661416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502666" y="0"/>
                  </a:lnTo>
                  <a:cubicBezTo>
                    <a:pt x="590296" y="0"/>
                    <a:pt x="661416" y="71120"/>
                    <a:pt x="661416" y="158750"/>
                  </a:cubicBezTo>
                  <a:lnTo>
                    <a:pt x="661416" y="502666"/>
                  </a:lnTo>
                  <a:cubicBezTo>
                    <a:pt x="661416" y="590296"/>
                    <a:pt x="590296" y="661416"/>
                    <a:pt x="502666" y="661416"/>
                  </a:cubicBezTo>
                  <a:lnTo>
                    <a:pt x="158750" y="661416"/>
                  </a:lnTo>
                  <a:cubicBezTo>
                    <a:pt x="71120" y="661416"/>
                    <a:pt x="0" y="590296"/>
                    <a:pt x="0" y="502666"/>
                  </a:cubicBezTo>
                  <a:close/>
                </a:path>
              </a:pathLst>
            </a:custGeom>
            <a:solidFill>
              <a:srgbClr val="DADBF1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674116" cy="674116"/>
            </a:xfrm>
            <a:custGeom>
              <a:avLst/>
              <a:gdLst/>
              <a:ahLst/>
              <a:cxnLst/>
              <a:rect l="l" t="t" r="r" b="b"/>
              <a:pathLst>
                <a:path w="674116" h="674116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509016" y="0"/>
                  </a:lnTo>
                  <a:lnTo>
                    <a:pt x="509016" y="6350"/>
                  </a:lnTo>
                  <a:lnTo>
                    <a:pt x="509016" y="0"/>
                  </a:lnTo>
                  <a:lnTo>
                    <a:pt x="509016" y="6350"/>
                  </a:lnTo>
                  <a:lnTo>
                    <a:pt x="509016" y="0"/>
                  </a:lnTo>
                  <a:cubicBezTo>
                    <a:pt x="600202" y="0"/>
                    <a:pt x="674116" y="73914"/>
                    <a:pt x="674116" y="165100"/>
                  </a:cubicBezTo>
                  <a:lnTo>
                    <a:pt x="674116" y="509016"/>
                  </a:lnTo>
                  <a:lnTo>
                    <a:pt x="667766" y="509016"/>
                  </a:lnTo>
                  <a:lnTo>
                    <a:pt x="674116" y="509016"/>
                  </a:lnTo>
                  <a:cubicBezTo>
                    <a:pt x="674116" y="600202"/>
                    <a:pt x="600202" y="674116"/>
                    <a:pt x="509016" y="674116"/>
                  </a:cubicBezTo>
                  <a:lnTo>
                    <a:pt x="509016" y="667766"/>
                  </a:lnTo>
                  <a:lnTo>
                    <a:pt x="509016" y="674116"/>
                  </a:lnTo>
                  <a:lnTo>
                    <a:pt x="165100" y="674116"/>
                  </a:lnTo>
                  <a:lnTo>
                    <a:pt x="165100" y="667766"/>
                  </a:lnTo>
                  <a:lnTo>
                    <a:pt x="165100" y="674116"/>
                  </a:lnTo>
                  <a:cubicBezTo>
                    <a:pt x="73914" y="674116"/>
                    <a:pt x="0" y="600202"/>
                    <a:pt x="0" y="509016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509016"/>
                  </a:lnTo>
                  <a:lnTo>
                    <a:pt x="6350" y="509016"/>
                  </a:lnTo>
                  <a:lnTo>
                    <a:pt x="12700" y="509016"/>
                  </a:lnTo>
                  <a:cubicBezTo>
                    <a:pt x="12700" y="593217"/>
                    <a:pt x="80899" y="661416"/>
                    <a:pt x="165100" y="661416"/>
                  </a:cubicBezTo>
                  <a:lnTo>
                    <a:pt x="509016" y="661416"/>
                  </a:lnTo>
                  <a:cubicBezTo>
                    <a:pt x="593217" y="661416"/>
                    <a:pt x="661416" y="593217"/>
                    <a:pt x="661416" y="509016"/>
                  </a:cubicBezTo>
                  <a:lnTo>
                    <a:pt x="661416" y="165100"/>
                  </a:lnTo>
                  <a:lnTo>
                    <a:pt x="667766" y="165100"/>
                  </a:lnTo>
                  <a:lnTo>
                    <a:pt x="661416" y="165100"/>
                  </a:lnTo>
                  <a:cubicBezTo>
                    <a:pt x="661416" y="80899"/>
                    <a:pt x="593217" y="12700"/>
                    <a:pt x="509016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771799" y="4531221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 spc="-83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Image Consolidation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71799" y="5096619"/>
            <a:ext cx="3801516" cy="99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Merged 130 subfolders into one for efficient processing.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5852071" y="4564559"/>
            <a:ext cx="505569" cy="505569"/>
            <a:chOff x="0" y="0"/>
            <a:chExt cx="674092" cy="674092"/>
          </a:xfrm>
        </p:grpSpPr>
        <p:sp>
          <p:nvSpPr>
            <p:cNvPr id="13" name="Freeform 13"/>
            <p:cNvSpPr/>
            <p:nvPr/>
          </p:nvSpPr>
          <p:spPr>
            <a:xfrm>
              <a:off x="6350" y="6350"/>
              <a:ext cx="661416" cy="661416"/>
            </a:xfrm>
            <a:custGeom>
              <a:avLst/>
              <a:gdLst/>
              <a:ahLst/>
              <a:cxnLst/>
              <a:rect l="l" t="t" r="r" b="b"/>
              <a:pathLst>
                <a:path w="661416" h="661416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502666" y="0"/>
                  </a:lnTo>
                  <a:cubicBezTo>
                    <a:pt x="590296" y="0"/>
                    <a:pt x="661416" y="71120"/>
                    <a:pt x="661416" y="158750"/>
                  </a:cubicBezTo>
                  <a:lnTo>
                    <a:pt x="661416" y="502666"/>
                  </a:lnTo>
                  <a:cubicBezTo>
                    <a:pt x="661416" y="590296"/>
                    <a:pt x="590296" y="661416"/>
                    <a:pt x="502666" y="661416"/>
                  </a:cubicBezTo>
                  <a:lnTo>
                    <a:pt x="158750" y="661416"/>
                  </a:lnTo>
                  <a:cubicBezTo>
                    <a:pt x="71120" y="661416"/>
                    <a:pt x="0" y="590296"/>
                    <a:pt x="0" y="502666"/>
                  </a:cubicBezTo>
                  <a:close/>
                </a:path>
              </a:pathLst>
            </a:custGeom>
            <a:solidFill>
              <a:srgbClr val="DADBF1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674116" cy="674116"/>
            </a:xfrm>
            <a:custGeom>
              <a:avLst/>
              <a:gdLst/>
              <a:ahLst/>
              <a:cxnLst/>
              <a:rect l="l" t="t" r="r" b="b"/>
              <a:pathLst>
                <a:path w="674116" h="674116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509016" y="0"/>
                  </a:lnTo>
                  <a:lnTo>
                    <a:pt x="509016" y="6350"/>
                  </a:lnTo>
                  <a:lnTo>
                    <a:pt x="509016" y="0"/>
                  </a:lnTo>
                  <a:lnTo>
                    <a:pt x="509016" y="6350"/>
                  </a:lnTo>
                  <a:lnTo>
                    <a:pt x="509016" y="0"/>
                  </a:lnTo>
                  <a:cubicBezTo>
                    <a:pt x="600202" y="0"/>
                    <a:pt x="674116" y="73914"/>
                    <a:pt x="674116" y="165100"/>
                  </a:cubicBezTo>
                  <a:lnTo>
                    <a:pt x="674116" y="509016"/>
                  </a:lnTo>
                  <a:lnTo>
                    <a:pt x="667766" y="509016"/>
                  </a:lnTo>
                  <a:lnTo>
                    <a:pt x="674116" y="509016"/>
                  </a:lnTo>
                  <a:cubicBezTo>
                    <a:pt x="674116" y="600202"/>
                    <a:pt x="600202" y="674116"/>
                    <a:pt x="509016" y="674116"/>
                  </a:cubicBezTo>
                  <a:lnTo>
                    <a:pt x="509016" y="667766"/>
                  </a:lnTo>
                  <a:lnTo>
                    <a:pt x="509016" y="674116"/>
                  </a:lnTo>
                  <a:lnTo>
                    <a:pt x="165100" y="674116"/>
                  </a:lnTo>
                  <a:lnTo>
                    <a:pt x="165100" y="667766"/>
                  </a:lnTo>
                  <a:lnTo>
                    <a:pt x="165100" y="674116"/>
                  </a:lnTo>
                  <a:cubicBezTo>
                    <a:pt x="73914" y="674116"/>
                    <a:pt x="0" y="600202"/>
                    <a:pt x="0" y="509016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509016"/>
                  </a:lnTo>
                  <a:lnTo>
                    <a:pt x="6350" y="509016"/>
                  </a:lnTo>
                  <a:lnTo>
                    <a:pt x="12700" y="509016"/>
                  </a:lnTo>
                  <a:cubicBezTo>
                    <a:pt x="12700" y="593217"/>
                    <a:pt x="80899" y="661416"/>
                    <a:pt x="165100" y="661416"/>
                  </a:cubicBezTo>
                  <a:lnTo>
                    <a:pt x="509016" y="661416"/>
                  </a:lnTo>
                  <a:cubicBezTo>
                    <a:pt x="593217" y="661416"/>
                    <a:pt x="661416" y="593217"/>
                    <a:pt x="661416" y="509016"/>
                  </a:cubicBezTo>
                  <a:lnTo>
                    <a:pt x="661416" y="165100"/>
                  </a:lnTo>
                  <a:lnTo>
                    <a:pt x="667766" y="165100"/>
                  </a:lnTo>
                  <a:lnTo>
                    <a:pt x="661416" y="165100"/>
                  </a:lnTo>
                  <a:cubicBezTo>
                    <a:pt x="661416" y="80899"/>
                    <a:pt x="593217" y="12700"/>
                    <a:pt x="509016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6636395" y="4531221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 spc="-83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Duplicate Removal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36395" y="5096619"/>
            <a:ext cx="3801516" cy="144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Verified unique images through file hash comparisons.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987475" y="7140922"/>
            <a:ext cx="505569" cy="505569"/>
            <a:chOff x="0" y="0"/>
            <a:chExt cx="674092" cy="674092"/>
          </a:xfrm>
        </p:grpSpPr>
        <p:sp>
          <p:nvSpPr>
            <p:cNvPr id="18" name="Freeform 18"/>
            <p:cNvSpPr/>
            <p:nvPr/>
          </p:nvSpPr>
          <p:spPr>
            <a:xfrm>
              <a:off x="6350" y="6350"/>
              <a:ext cx="661416" cy="661416"/>
            </a:xfrm>
            <a:custGeom>
              <a:avLst/>
              <a:gdLst/>
              <a:ahLst/>
              <a:cxnLst/>
              <a:rect l="l" t="t" r="r" b="b"/>
              <a:pathLst>
                <a:path w="661416" h="661416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502666" y="0"/>
                  </a:lnTo>
                  <a:cubicBezTo>
                    <a:pt x="590296" y="0"/>
                    <a:pt x="661416" y="71120"/>
                    <a:pt x="661416" y="158750"/>
                  </a:cubicBezTo>
                  <a:lnTo>
                    <a:pt x="661416" y="502666"/>
                  </a:lnTo>
                  <a:cubicBezTo>
                    <a:pt x="661416" y="590296"/>
                    <a:pt x="590296" y="661416"/>
                    <a:pt x="502666" y="661416"/>
                  </a:cubicBezTo>
                  <a:lnTo>
                    <a:pt x="158750" y="661416"/>
                  </a:lnTo>
                  <a:cubicBezTo>
                    <a:pt x="71120" y="661416"/>
                    <a:pt x="0" y="590296"/>
                    <a:pt x="0" y="502666"/>
                  </a:cubicBezTo>
                  <a:close/>
                </a:path>
              </a:pathLst>
            </a:custGeom>
            <a:solidFill>
              <a:srgbClr val="DADBF1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0" y="0"/>
              <a:ext cx="674116" cy="674116"/>
            </a:xfrm>
            <a:custGeom>
              <a:avLst/>
              <a:gdLst/>
              <a:ahLst/>
              <a:cxnLst/>
              <a:rect l="l" t="t" r="r" b="b"/>
              <a:pathLst>
                <a:path w="674116" h="674116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509016" y="0"/>
                  </a:lnTo>
                  <a:lnTo>
                    <a:pt x="509016" y="6350"/>
                  </a:lnTo>
                  <a:lnTo>
                    <a:pt x="509016" y="0"/>
                  </a:lnTo>
                  <a:lnTo>
                    <a:pt x="509016" y="6350"/>
                  </a:lnTo>
                  <a:lnTo>
                    <a:pt x="509016" y="0"/>
                  </a:lnTo>
                  <a:cubicBezTo>
                    <a:pt x="600202" y="0"/>
                    <a:pt x="674116" y="73914"/>
                    <a:pt x="674116" y="165100"/>
                  </a:cubicBezTo>
                  <a:lnTo>
                    <a:pt x="674116" y="509016"/>
                  </a:lnTo>
                  <a:lnTo>
                    <a:pt x="667766" y="509016"/>
                  </a:lnTo>
                  <a:lnTo>
                    <a:pt x="674116" y="509016"/>
                  </a:lnTo>
                  <a:cubicBezTo>
                    <a:pt x="674116" y="600202"/>
                    <a:pt x="600202" y="674116"/>
                    <a:pt x="509016" y="674116"/>
                  </a:cubicBezTo>
                  <a:lnTo>
                    <a:pt x="509016" y="667766"/>
                  </a:lnTo>
                  <a:lnTo>
                    <a:pt x="509016" y="674116"/>
                  </a:lnTo>
                  <a:lnTo>
                    <a:pt x="165100" y="674116"/>
                  </a:lnTo>
                  <a:lnTo>
                    <a:pt x="165100" y="667766"/>
                  </a:lnTo>
                  <a:lnTo>
                    <a:pt x="165100" y="674116"/>
                  </a:lnTo>
                  <a:cubicBezTo>
                    <a:pt x="73914" y="674116"/>
                    <a:pt x="0" y="600202"/>
                    <a:pt x="0" y="509016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509016"/>
                  </a:lnTo>
                  <a:lnTo>
                    <a:pt x="6350" y="509016"/>
                  </a:lnTo>
                  <a:lnTo>
                    <a:pt x="12700" y="509016"/>
                  </a:lnTo>
                  <a:cubicBezTo>
                    <a:pt x="12700" y="593217"/>
                    <a:pt x="80899" y="661416"/>
                    <a:pt x="165100" y="661416"/>
                  </a:cubicBezTo>
                  <a:lnTo>
                    <a:pt x="509016" y="661416"/>
                  </a:lnTo>
                  <a:cubicBezTo>
                    <a:pt x="593217" y="661416"/>
                    <a:pt x="661416" y="593217"/>
                    <a:pt x="661416" y="509016"/>
                  </a:cubicBezTo>
                  <a:lnTo>
                    <a:pt x="661416" y="165100"/>
                  </a:lnTo>
                  <a:lnTo>
                    <a:pt x="667766" y="165100"/>
                  </a:lnTo>
                  <a:lnTo>
                    <a:pt x="661416" y="165100"/>
                  </a:lnTo>
                  <a:cubicBezTo>
                    <a:pt x="661416" y="80899"/>
                    <a:pt x="593217" y="12700"/>
                    <a:pt x="509016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771799" y="7107585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 spc="-83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Normalization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771799" y="7672982"/>
            <a:ext cx="3801516" cy="99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Scaling pixel values to (0,1) for consistent range.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5852071" y="7140922"/>
            <a:ext cx="505569" cy="505569"/>
            <a:chOff x="0" y="0"/>
            <a:chExt cx="674092" cy="674092"/>
          </a:xfrm>
        </p:grpSpPr>
        <p:sp>
          <p:nvSpPr>
            <p:cNvPr id="23" name="Freeform 23"/>
            <p:cNvSpPr/>
            <p:nvPr/>
          </p:nvSpPr>
          <p:spPr>
            <a:xfrm>
              <a:off x="6350" y="6350"/>
              <a:ext cx="661416" cy="661416"/>
            </a:xfrm>
            <a:custGeom>
              <a:avLst/>
              <a:gdLst/>
              <a:ahLst/>
              <a:cxnLst/>
              <a:rect l="l" t="t" r="r" b="b"/>
              <a:pathLst>
                <a:path w="661416" h="661416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502666" y="0"/>
                  </a:lnTo>
                  <a:cubicBezTo>
                    <a:pt x="590296" y="0"/>
                    <a:pt x="661416" y="71120"/>
                    <a:pt x="661416" y="158750"/>
                  </a:cubicBezTo>
                  <a:lnTo>
                    <a:pt x="661416" y="502666"/>
                  </a:lnTo>
                  <a:cubicBezTo>
                    <a:pt x="661416" y="590296"/>
                    <a:pt x="590296" y="661416"/>
                    <a:pt x="502666" y="661416"/>
                  </a:cubicBezTo>
                  <a:lnTo>
                    <a:pt x="158750" y="661416"/>
                  </a:lnTo>
                  <a:cubicBezTo>
                    <a:pt x="71120" y="661416"/>
                    <a:pt x="0" y="590296"/>
                    <a:pt x="0" y="502666"/>
                  </a:cubicBezTo>
                  <a:close/>
                </a:path>
              </a:pathLst>
            </a:custGeom>
            <a:solidFill>
              <a:srgbClr val="DADBF1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0" y="0"/>
              <a:ext cx="674116" cy="674116"/>
            </a:xfrm>
            <a:custGeom>
              <a:avLst/>
              <a:gdLst/>
              <a:ahLst/>
              <a:cxnLst/>
              <a:rect l="l" t="t" r="r" b="b"/>
              <a:pathLst>
                <a:path w="674116" h="674116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509016" y="0"/>
                  </a:lnTo>
                  <a:lnTo>
                    <a:pt x="509016" y="6350"/>
                  </a:lnTo>
                  <a:lnTo>
                    <a:pt x="509016" y="0"/>
                  </a:lnTo>
                  <a:lnTo>
                    <a:pt x="509016" y="6350"/>
                  </a:lnTo>
                  <a:lnTo>
                    <a:pt x="509016" y="0"/>
                  </a:lnTo>
                  <a:cubicBezTo>
                    <a:pt x="600202" y="0"/>
                    <a:pt x="674116" y="73914"/>
                    <a:pt x="674116" y="165100"/>
                  </a:cubicBezTo>
                  <a:lnTo>
                    <a:pt x="674116" y="509016"/>
                  </a:lnTo>
                  <a:lnTo>
                    <a:pt x="667766" y="509016"/>
                  </a:lnTo>
                  <a:lnTo>
                    <a:pt x="674116" y="509016"/>
                  </a:lnTo>
                  <a:cubicBezTo>
                    <a:pt x="674116" y="600202"/>
                    <a:pt x="600202" y="674116"/>
                    <a:pt x="509016" y="674116"/>
                  </a:cubicBezTo>
                  <a:lnTo>
                    <a:pt x="509016" y="667766"/>
                  </a:lnTo>
                  <a:lnTo>
                    <a:pt x="509016" y="674116"/>
                  </a:lnTo>
                  <a:lnTo>
                    <a:pt x="165100" y="674116"/>
                  </a:lnTo>
                  <a:lnTo>
                    <a:pt x="165100" y="667766"/>
                  </a:lnTo>
                  <a:lnTo>
                    <a:pt x="165100" y="674116"/>
                  </a:lnTo>
                  <a:cubicBezTo>
                    <a:pt x="73914" y="674116"/>
                    <a:pt x="0" y="600202"/>
                    <a:pt x="0" y="509016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509016"/>
                  </a:lnTo>
                  <a:lnTo>
                    <a:pt x="6350" y="509016"/>
                  </a:lnTo>
                  <a:lnTo>
                    <a:pt x="12700" y="509016"/>
                  </a:lnTo>
                  <a:cubicBezTo>
                    <a:pt x="12700" y="593217"/>
                    <a:pt x="80899" y="661416"/>
                    <a:pt x="165100" y="661416"/>
                  </a:cubicBezTo>
                  <a:lnTo>
                    <a:pt x="509016" y="661416"/>
                  </a:lnTo>
                  <a:cubicBezTo>
                    <a:pt x="593217" y="661416"/>
                    <a:pt x="661416" y="593217"/>
                    <a:pt x="661416" y="509016"/>
                  </a:cubicBezTo>
                  <a:lnTo>
                    <a:pt x="661416" y="165100"/>
                  </a:lnTo>
                  <a:lnTo>
                    <a:pt x="667766" y="165100"/>
                  </a:lnTo>
                  <a:lnTo>
                    <a:pt x="661416" y="165100"/>
                  </a:lnTo>
                  <a:cubicBezTo>
                    <a:pt x="661416" y="80899"/>
                    <a:pt x="593217" y="12700"/>
                    <a:pt x="509016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6636395" y="7107585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 spc="-83">
                <a:solidFill>
                  <a:srgbClr val="272525"/>
                </a:solidFill>
                <a:latin typeface="Arimo Bold"/>
                <a:ea typeface="Arimo Bold"/>
                <a:cs typeface="Arimo Bold"/>
                <a:sym typeface="Arimo Bold"/>
              </a:rPr>
              <a:t>Batching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6636395" y="7672982"/>
            <a:ext cx="3801516" cy="144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Saving preprocessed images in batches of 500 for efficiency.</a:t>
            </a:r>
          </a:p>
        </p:txBody>
      </p:sp>
      <p:pic>
        <p:nvPicPr>
          <p:cNvPr id="27" name="Picture 6" descr="Data Processing icons for free download ...">
            <a:extLst>
              <a:ext uri="{FF2B5EF4-FFF2-40B4-BE49-F238E27FC236}">
                <a16:creationId xmlns:a16="http://schemas.microsoft.com/office/drawing/2014/main" id="{8B49699F-DD52-4698-BD92-2607E2F5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8316" y="2757488"/>
            <a:ext cx="5621237" cy="562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6F4F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58900" y="1742182"/>
            <a:ext cx="9675762" cy="25957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 spc="-167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Feature Extraction Details: Combining Texture and Deep Features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2238" y="5401270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 spc="-8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GLCM Features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92238" y="6080075"/>
            <a:ext cx="7805886" cy="873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Extracting Contrast, Energy, Homogeneity, dissimilarity and Correlation.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499401" y="5401270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 spc="-8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ResNet50 Features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499401" y="6080075"/>
            <a:ext cx="7805886" cy="99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4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Utilizing transfer learning for high-dimensional feature vectors</a:t>
            </a:r>
          </a:p>
        </p:txBody>
      </p:sp>
      <p:pic>
        <p:nvPicPr>
          <p:cNvPr id="11" name="Picture 10" descr="How to extract Features from Signals ...">
            <a:extLst>
              <a:ext uri="{FF2B5EF4-FFF2-40B4-BE49-F238E27FC236}">
                <a16:creationId xmlns:a16="http://schemas.microsoft.com/office/drawing/2014/main" id="{B72CA361-70A3-482C-8FE4-4C868A44A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200" y="1742182"/>
            <a:ext cx="4038600" cy="283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1308</Words>
  <Application>Microsoft Office PowerPoint</Application>
  <PresentationFormat>Custom</PresentationFormat>
  <Paragraphs>146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Inter</vt:lpstr>
      <vt:lpstr>Arial</vt:lpstr>
      <vt:lpstr>Calibri</vt:lpstr>
      <vt:lpstr>Inter Bold</vt:lpstr>
      <vt:lpstr>TT Rounds Condensed</vt:lpstr>
      <vt:lpstr>Arimo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x22123245_PPT.pptx</dc:title>
  <cp:lastModifiedBy>shaikhakimuddin47@gmail.com</cp:lastModifiedBy>
  <cp:revision>13</cp:revision>
  <dcterms:created xsi:type="dcterms:W3CDTF">2006-08-16T00:00:00Z</dcterms:created>
  <dcterms:modified xsi:type="dcterms:W3CDTF">2024-12-08T16:04:59Z</dcterms:modified>
  <dc:identifier>DAGYtMT2JKU</dc:identifier>
</cp:coreProperties>
</file>