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2.svg" ContentType="image/svg+xml"/>
  <Override PartName="/ppt/media/image2.svg" ContentType="image/svg+xml"/>
  <Override PartName="/ppt/media/image4.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84" r:id="rId7"/>
    <p:sldId id="285" r:id="rId8"/>
    <p:sldId id="286" r:id="rId9"/>
    <p:sldId id="262" r:id="rId10"/>
    <p:sldId id="302" r:id="rId11"/>
    <p:sldId id="260" r:id="rId12"/>
    <p:sldId id="283" r:id="rId13"/>
    <p:sldId id="261" r:id="rId14"/>
    <p:sldId id="305" r:id="rId15"/>
    <p:sldId id="304" r:id="rId16"/>
    <p:sldId id="306" r:id="rId17"/>
    <p:sldId id="307" r:id="rId18"/>
    <p:sldId id="308" r:id="rId19"/>
    <p:sldId id="263" r:id="rId20"/>
    <p:sldId id="309" r:id="rId21"/>
    <p:sldId id="31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F66D-7046-489F-9FEE-00D57A153D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image" Target="../media/image17.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11.xml"/><Relationship Id="rId2" Type="http://schemas.openxmlformats.org/officeDocument/2006/relationships/image" Target="../media/image5.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tags" Target="../tags/tag12.xml"/><Relationship Id="rId2" Type="http://schemas.openxmlformats.org/officeDocument/2006/relationships/image" Target="../media/image5.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13.xml"/><Relationship Id="rId2" Type="http://schemas.openxmlformats.org/officeDocument/2006/relationships/image" Target="../media/image5.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14.xml"/><Relationship Id="rId2" Type="http://schemas.openxmlformats.org/officeDocument/2006/relationships/image" Target="../media/image5.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tags" Target="../tags/tag15.xml"/><Relationship Id="rId2" Type="http://schemas.openxmlformats.org/officeDocument/2006/relationships/image" Target="../media/image22.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1.xml"/><Relationship Id="rId7" Type="http://schemas.openxmlformats.org/officeDocument/2006/relationships/tags" Target="../tags/tag16.xml"/><Relationship Id="rId6" Type="http://schemas.openxmlformats.org/officeDocument/2006/relationships/image" Target="../media/image13.jpe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9.svg"/><Relationship Id="rId7"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2" Type="http://schemas.openxmlformats.org/officeDocument/2006/relationships/notesSlide" Target="../notesSlides/notesSlide2.xml"/><Relationship Id="rId11" Type="http://schemas.openxmlformats.org/officeDocument/2006/relationships/slideLayout" Target="../slideLayouts/slideLayout1.xml"/><Relationship Id="rId10" Type="http://schemas.openxmlformats.org/officeDocument/2006/relationships/tags" Target="../tags/tag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xml"/><Relationship Id="rId4" Type="http://schemas.openxmlformats.org/officeDocument/2006/relationships/tags" Target="../tags/tag20.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xml"/><Relationship Id="rId7" Type="http://schemas.openxmlformats.org/officeDocument/2006/relationships/tags" Target="../tags/tag3.xml"/><Relationship Id="rId6" Type="http://schemas.openxmlformats.org/officeDocument/2006/relationships/image" Target="../media/image10.jpe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image" Target="../media/image13.jpeg"/><Relationship Id="rId7" Type="http://schemas.openxmlformats.org/officeDocument/2006/relationships/image" Target="../media/image12.svg"/><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notesSlide" Target="../notesSlides/notesSlide4.xml"/><Relationship Id="rId10"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xml"/><Relationship Id="rId7" Type="http://schemas.openxmlformats.org/officeDocument/2006/relationships/tags" Target="../tags/tag5.xml"/><Relationship Id="rId6" Type="http://schemas.openxmlformats.org/officeDocument/2006/relationships/image" Target="../media/image14.jpe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image" Target="../media/image15.png"/><Relationship Id="rId7" Type="http://schemas.openxmlformats.org/officeDocument/2006/relationships/image" Target="../media/image5.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1" Type="http://schemas.openxmlformats.org/officeDocument/2006/relationships/notesSlide" Target="../notesSlides/notesSlide6.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image" Target="../media/image16.jpe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sp>
        <p:nvSpPr>
          <p:cNvPr id="6" name="矩形: 圆角 5"/>
          <p:cNvSpPr/>
          <p:nvPr/>
        </p:nvSpPr>
        <p:spPr>
          <a:xfrm>
            <a:off x="419100" y="408215"/>
            <a:ext cx="11353800" cy="6041571"/>
          </a:xfrm>
          <a:prstGeom prst="roundRect">
            <a:avLst>
              <a:gd name="adj" fmla="val 4921"/>
            </a:avLst>
          </a:prstGeom>
          <a:solidFill>
            <a:srgbClr val="FFFAF3"/>
          </a:solidFill>
          <a:ln w="38100">
            <a:solidFill>
              <a:srgbClr val="FC8D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pic>
        <p:nvPicPr>
          <p:cNvPr id="8" name="图形 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V="1">
            <a:off x="5305947" y="6248399"/>
            <a:ext cx="1580106" cy="201386"/>
          </a:xfrm>
          <a:prstGeom prst="rect">
            <a:avLst/>
          </a:prstGeom>
        </p:spPr>
      </p:pic>
      <p:pic>
        <p:nvPicPr>
          <p:cNvPr id="16" name="图形 1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83950" y="609601"/>
            <a:ext cx="222250" cy="203729"/>
          </a:xfrm>
          <a:prstGeom prst="rect">
            <a:avLst/>
          </a:prstGeom>
        </p:spPr>
      </p:pic>
      <p:sp>
        <p:nvSpPr>
          <p:cNvPr id="17" name="矩形 16"/>
          <p:cNvSpPr/>
          <p:nvPr/>
        </p:nvSpPr>
        <p:spPr>
          <a:xfrm>
            <a:off x="6008114" y="2159421"/>
            <a:ext cx="5802886" cy="1106805"/>
          </a:xfrm>
          <a:prstGeom prst="rect">
            <a:avLst/>
          </a:prstGeom>
        </p:spPr>
        <p:txBody>
          <a:bodyPr wrap="square">
            <a:spAutoFit/>
          </a:bodyPr>
          <a:lstStyle/>
          <a:p>
            <a:r>
              <a:rPr lang="en-US" altLang="zh-CN" sz="6600" dirty="0">
                <a:solidFill>
                  <a:schemeClr val="accent6">
                    <a:lumMod val="50000"/>
                  </a:schemeClr>
                </a:solidFill>
                <a:latin typeface="Righteous" panose="02010506000000020000" pitchFamily="2" charset="0"/>
                <a:cs typeface="Manrope SemiBold" charset="0"/>
              </a:rPr>
              <a:t>NREGA</a:t>
            </a:r>
            <a:endParaRPr lang="en-US" altLang="zh-CN" sz="6600" dirty="0">
              <a:solidFill>
                <a:schemeClr val="accent6">
                  <a:lumMod val="50000"/>
                </a:schemeClr>
              </a:solidFill>
              <a:latin typeface="Righteous" panose="02010506000000020000" pitchFamily="2" charset="0"/>
              <a:cs typeface="Manrope SemiBold" charset="0"/>
            </a:endParaRPr>
          </a:p>
        </p:txBody>
      </p:sp>
      <p:sp>
        <p:nvSpPr>
          <p:cNvPr id="21" name="矩形 20"/>
          <p:cNvSpPr/>
          <p:nvPr/>
        </p:nvSpPr>
        <p:spPr>
          <a:xfrm>
            <a:off x="6042666" y="3216658"/>
            <a:ext cx="5279383" cy="368300"/>
          </a:xfrm>
          <a:prstGeom prst="rect">
            <a:avLst/>
          </a:prstGeom>
        </p:spPr>
        <p:txBody>
          <a:bodyPr wrap="square">
            <a:spAutoFit/>
          </a:bodyPr>
          <a:lstStyle/>
          <a:p>
            <a:r>
              <a:rPr lang="en-US" altLang="zh-CN" dirty="0">
                <a:solidFill>
                  <a:schemeClr val="accent6">
                    <a:lumMod val="50000"/>
                  </a:schemeClr>
                </a:solidFill>
                <a:latin typeface="Righteous" panose="02010506000000020000" pitchFamily="2" charset="0"/>
                <a:cs typeface="Manrope SemiBold" charset="0"/>
              </a:rPr>
              <a:t>National Rural Employment Guarantee Act</a:t>
            </a:r>
            <a:endParaRPr lang="en-US" altLang="zh-CN" dirty="0">
              <a:solidFill>
                <a:schemeClr val="accent6">
                  <a:lumMod val="50000"/>
                </a:schemeClr>
              </a:solidFill>
              <a:latin typeface="Righteous" panose="02010506000000020000" pitchFamily="2" charset="0"/>
              <a:cs typeface="Manrope SemiBold" charset="0"/>
            </a:endParaRPr>
          </a:p>
        </p:txBody>
      </p:sp>
      <p:sp>
        <p:nvSpPr>
          <p:cNvPr id="38" name="矩形: 圆角 37"/>
          <p:cNvSpPr/>
          <p:nvPr/>
        </p:nvSpPr>
        <p:spPr>
          <a:xfrm>
            <a:off x="6134100" y="4872990"/>
            <a:ext cx="3241675" cy="422275"/>
          </a:xfrm>
          <a:prstGeom prst="roundRect">
            <a:avLst>
              <a:gd name="adj" fmla="val 50000"/>
            </a:avLst>
          </a:prstGeom>
          <a:solidFill>
            <a:srgbClr val="FC8D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6">
                    <a:lumMod val="50000"/>
                  </a:schemeClr>
                </a:solidFill>
                <a:latin typeface="Righteous" panose="02010506000000020000" pitchFamily="2" charset="0"/>
                <a:ea typeface="+mj-ea"/>
                <a:cs typeface="Manrope SemiBold" charset="0"/>
              </a:rPr>
              <a:t>Data analyst: Akinkunmi Oyeyemi</a:t>
            </a:r>
            <a:endParaRPr lang="en-US" altLang="zh-CN" sz="1400" dirty="0">
              <a:solidFill>
                <a:schemeClr val="accent6">
                  <a:lumMod val="50000"/>
                </a:schemeClr>
              </a:solidFill>
              <a:latin typeface="Righteous" panose="02010506000000020000" pitchFamily="2" charset="0"/>
              <a:ea typeface="+mj-ea"/>
              <a:cs typeface="Manrope SemiBold" charset="0"/>
            </a:endParaRPr>
          </a:p>
        </p:txBody>
      </p:sp>
      <p:sp>
        <p:nvSpPr>
          <p:cNvPr id="39" name="矩形: 圆角 38"/>
          <p:cNvSpPr/>
          <p:nvPr/>
        </p:nvSpPr>
        <p:spPr>
          <a:xfrm>
            <a:off x="9626233" y="4873296"/>
            <a:ext cx="1473120" cy="422054"/>
          </a:xfrm>
          <a:prstGeom prst="roundRect">
            <a:avLst>
              <a:gd name="adj" fmla="val 50000"/>
            </a:avLst>
          </a:prstGeom>
          <a:solidFill>
            <a:srgbClr val="FC8D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err="1">
                <a:solidFill>
                  <a:schemeClr val="accent6">
                    <a:lumMod val="50000"/>
                  </a:schemeClr>
                </a:solidFill>
                <a:latin typeface="Righteous" panose="02010506000000020000" pitchFamily="2" charset="0"/>
                <a:ea typeface="+mj-ea"/>
                <a:cs typeface="Manrope SemiBold" charset="0"/>
              </a:rPr>
              <a:t>June, 2024</a:t>
            </a:r>
            <a:endParaRPr lang="en-US" altLang="zh-CN" sz="1050" dirty="0" err="1">
              <a:solidFill>
                <a:schemeClr val="accent6">
                  <a:lumMod val="50000"/>
                </a:schemeClr>
              </a:solidFill>
              <a:latin typeface="Righteous" panose="02010506000000020000" pitchFamily="2" charset="0"/>
              <a:ea typeface="+mj-ea"/>
              <a:cs typeface="Manrope SemiBold" charset="0"/>
            </a:endParaRPr>
          </a:p>
        </p:txBody>
      </p:sp>
      <p:pic>
        <p:nvPicPr>
          <p:cNvPr id="3" name="Picture 2" descr="NREGA"/>
          <p:cNvPicPr>
            <a:picLocks noChangeAspect="1"/>
          </p:cNvPicPr>
          <p:nvPr/>
        </p:nvPicPr>
        <p:blipFill>
          <a:blip r:embed="rId5"/>
          <a:stretch>
            <a:fillRect/>
          </a:stretch>
        </p:blipFill>
        <p:spPr>
          <a:xfrm>
            <a:off x="563880" y="711200"/>
            <a:ext cx="5444490" cy="5436235"/>
          </a:xfrm>
          <a:prstGeom prst="rect">
            <a:avLst/>
          </a:prstGeom>
          <a:effectLst>
            <a:softEdge rad="635000"/>
          </a:effectLst>
        </p:spPr>
      </p:pic>
      <p:pic>
        <p:nvPicPr>
          <p:cNvPr id="2" name="Picture 1" descr="NREGA"/>
          <p:cNvPicPr>
            <a:picLocks noChangeAspect="1"/>
          </p:cNvPicPr>
          <p:nvPr/>
        </p:nvPicPr>
        <p:blipFill>
          <a:blip r:embed="rId5"/>
          <a:stretch>
            <a:fillRect/>
          </a:stretch>
        </p:blipFill>
        <p:spPr>
          <a:xfrm>
            <a:off x="10918190" y="523875"/>
            <a:ext cx="730885" cy="729615"/>
          </a:xfrm>
          <a:prstGeom prst="rect">
            <a:avLst/>
          </a:prstGeom>
          <a:effectLst>
            <a:glow rad="228600">
              <a:schemeClr val="accent2">
                <a:satMod val="175000"/>
                <a:alpha val="40000"/>
              </a:schemeClr>
            </a:glow>
            <a:softEdge rad="31750"/>
          </a:effectLst>
        </p:spPr>
      </p:pic>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092200" y="314960"/>
            <a:ext cx="3129280" cy="706755"/>
          </a:xfrm>
          <a:prstGeom prst="rect">
            <a:avLst/>
          </a:prstGeom>
        </p:spPr>
        <p:txBody>
          <a:bodyPr wrap="square">
            <a:spAutoFit/>
          </a:bodyPr>
          <a:lstStyle/>
          <a:p>
            <a:r>
              <a:rPr lang="en-US" altLang="zh-CN" sz="40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rPr>
              <a:t>INSIGHTS</a:t>
            </a:r>
            <a:endParaRPr lang="en-US" altLang="zh-CN" sz="40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endParaRPr>
          </a:p>
        </p:txBody>
      </p:sp>
      <p:sp>
        <p:nvSpPr>
          <p:cNvPr id="14" name="矩形 13"/>
          <p:cNvSpPr/>
          <p:nvPr/>
        </p:nvSpPr>
        <p:spPr>
          <a:xfrm>
            <a:off x="1132840" y="1019175"/>
            <a:ext cx="4775200" cy="549910"/>
          </a:xfrm>
          <a:prstGeom prst="rect">
            <a:avLst/>
          </a:prstGeom>
        </p:spPr>
        <p:txBody>
          <a:bodyPr wrap="square">
            <a:noAutofit/>
          </a:bodyPr>
          <a:lstStyle/>
          <a:p>
            <a:r>
              <a:rPr lang="en-US" altLang="zh-CN" sz="1600" b="1" dirty="0">
                <a:solidFill>
                  <a:schemeClr val="accent6">
                    <a:lumMod val="50000"/>
                  </a:schemeClr>
                </a:solidFill>
                <a:latin typeface="Arial" panose="020B0604020202020204" pitchFamily="34" charset="0"/>
                <a:cs typeface="Arial" panose="020B0604020202020204" pitchFamily="34" charset="0"/>
              </a:rPr>
              <a:t>NREGA WITH REGARDS TO  WORKS AND % EXPENDITURE ON EACH SECTOR </a:t>
            </a:r>
            <a:endParaRPr lang="en-US" altLang="zh-CN" sz="1600" b="1" dirty="0">
              <a:solidFill>
                <a:schemeClr val="accent6">
                  <a:lumMod val="50000"/>
                </a:schemeClr>
              </a:solidFill>
              <a:latin typeface="Arial" panose="020B0604020202020204" pitchFamily="34" charset="0"/>
              <a:cs typeface="Arial" panose="020B0604020202020204" pitchFamily="34" charset="0"/>
            </a:endParaRPr>
          </a:p>
        </p:txBody>
      </p:sp>
      <p:grpSp>
        <p:nvGrpSpPr>
          <p:cNvPr id="15" name="组合 14"/>
          <p:cNvGrpSpPr/>
          <p:nvPr/>
        </p:nvGrpSpPr>
        <p:grpSpPr>
          <a:xfrm>
            <a:off x="1095193" y="1785498"/>
            <a:ext cx="4624727" cy="4347505"/>
            <a:chOff x="806086" y="1760605"/>
            <a:chExt cx="4654089" cy="4375106"/>
          </a:xfrm>
        </p:grpSpPr>
        <p:sp>
          <p:nvSpPr>
            <p:cNvPr id="18" name="矩形 17"/>
            <p:cNvSpPr/>
            <p:nvPr/>
          </p:nvSpPr>
          <p:spPr>
            <a:xfrm flipV="1">
              <a:off x="806086" y="3262278"/>
              <a:ext cx="2199591" cy="1371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j-ea"/>
                <a:ea typeface="+mj-ea"/>
                <a:cs typeface="Manrope SemiBold" charset="0"/>
                <a:sym typeface="+mn-lt"/>
              </a:endParaRPr>
            </a:p>
          </p:txBody>
        </p:sp>
        <p:sp>
          <p:nvSpPr>
            <p:cNvPr id="19" name="矩形 18"/>
            <p:cNvSpPr/>
            <p:nvPr/>
          </p:nvSpPr>
          <p:spPr>
            <a:xfrm flipV="1">
              <a:off x="806086" y="4763951"/>
              <a:ext cx="2199591" cy="1371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j-ea"/>
                <a:ea typeface="+mj-ea"/>
                <a:cs typeface="Manrope SemiBold" charset="0"/>
                <a:sym typeface="+mn-lt"/>
              </a:endParaRPr>
            </a:p>
          </p:txBody>
        </p:sp>
        <p:sp>
          <p:nvSpPr>
            <p:cNvPr id="21" name="Freeform 224"/>
            <p:cNvSpPr>
              <a:spLocks noEditPoints="1"/>
            </p:cNvSpPr>
            <p:nvPr/>
          </p:nvSpPr>
          <p:spPr bwMode="auto">
            <a:xfrm>
              <a:off x="2698600" y="1762157"/>
              <a:ext cx="264335" cy="276242"/>
            </a:xfrm>
            <a:custGeom>
              <a:avLst/>
              <a:gdLst>
                <a:gd name="T0" fmla="*/ 93 w 94"/>
                <a:gd name="T1" fmla="*/ 45 h 98"/>
                <a:gd name="T2" fmla="*/ 49 w 94"/>
                <a:gd name="T3" fmla="*/ 1 h 98"/>
                <a:gd name="T4" fmla="*/ 45 w 94"/>
                <a:gd name="T5" fmla="*/ 1 h 98"/>
                <a:gd name="T6" fmla="*/ 1 w 94"/>
                <a:gd name="T7" fmla="*/ 46 h 98"/>
                <a:gd name="T8" fmla="*/ 0 w 94"/>
                <a:gd name="T9" fmla="*/ 47 h 98"/>
                <a:gd name="T10" fmla="*/ 0 w 94"/>
                <a:gd name="T11" fmla="*/ 92 h 98"/>
                <a:gd name="T12" fmla="*/ 6 w 94"/>
                <a:gd name="T13" fmla="*/ 98 h 98"/>
                <a:gd name="T14" fmla="*/ 88 w 94"/>
                <a:gd name="T15" fmla="*/ 98 h 98"/>
                <a:gd name="T16" fmla="*/ 94 w 94"/>
                <a:gd name="T17" fmla="*/ 92 h 98"/>
                <a:gd name="T18" fmla="*/ 94 w 94"/>
                <a:gd name="T19" fmla="*/ 47 h 98"/>
                <a:gd name="T20" fmla="*/ 93 w 94"/>
                <a:gd name="T21" fmla="*/ 45 h 98"/>
                <a:gd name="T22" fmla="*/ 60 w 94"/>
                <a:gd name="T23" fmla="*/ 94 h 98"/>
                <a:gd name="T24" fmla="*/ 34 w 94"/>
                <a:gd name="T25" fmla="*/ 94 h 98"/>
                <a:gd name="T26" fmla="*/ 34 w 94"/>
                <a:gd name="T27" fmla="*/ 54 h 98"/>
                <a:gd name="T28" fmla="*/ 60 w 94"/>
                <a:gd name="T29" fmla="*/ 54 h 98"/>
                <a:gd name="T30" fmla="*/ 60 w 94"/>
                <a:gd name="T31" fmla="*/ 94 h 98"/>
                <a:gd name="T32" fmla="*/ 64 w 94"/>
                <a:gd name="T33" fmla="*/ 94 h 98"/>
                <a:gd name="T34" fmla="*/ 64 w 94"/>
                <a:gd name="T35" fmla="*/ 55 h 98"/>
                <a:gd name="T36" fmla="*/ 58 w 94"/>
                <a:gd name="T37" fmla="*/ 49 h 98"/>
                <a:gd name="T38" fmla="*/ 36 w 94"/>
                <a:gd name="T39" fmla="*/ 49 h 98"/>
                <a:gd name="T40" fmla="*/ 30 w 94"/>
                <a:gd name="T41" fmla="*/ 55 h 98"/>
                <a:gd name="T42" fmla="*/ 30 w 94"/>
                <a:gd name="T43" fmla="*/ 94 h 98"/>
                <a:gd name="T44" fmla="*/ 5 w 94"/>
                <a:gd name="T45" fmla="*/ 94 h 98"/>
                <a:gd name="T46" fmla="*/ 5 w 94"/>
                <a:gd name="T47" fmla="*/ 48 h 98"/>
                <a:gd name="T48" fmla="*/ 47 w 94"/>
                <a:gd name="T49" fmla="*/ 6 h 98"/>
                <a:gd name="T50" fmla="*/ 89 w 94"/>
                <a:gd name="T51" fmla="*/ 48 h 98"/>
                <a:gd name="T52" fmla="*/ 89 w 94"/>
                <a:gd name="T53" fmla="*/ 94 h 98"/>
                <a:gd name="T54" fmla="*/ 64 w 94"/>
                <a:gd name="T55" fmla="*/ 9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98">
                  <a:moveTo>
                    <a:pt x="93" y="45"/>
                  </a:moveTo>
                  <a:cubicBezTo>
                    <a:pt x="49" y="1"/>
                    <a:pt x="49" y="1"/>
                    <a:pt x="49" y="1"/>
                  </a:cubicBezTo>
                  <a:cubicBezTo>
                    <a:pt x="48" y="0"/>
                    <a:pt x="46" y="0"/>
                    <a:pt x="45" y="1"/>
                  </a:cubicBezTo>
                  <a:cubicBezTo>
                    <a:pt x="1" y="46"/>
                    <a:pt x="1" y="46"/>
                    <a:pt x="1" y="46"/>
                  </a:cubicBezTo>
                  <a:cubicBezTo>
                    <a:pt x="0" y="46"/>
                    <a:pt x="0" y="47"/>
                    <a:pt x="0" y="47"/>
                  </a:cubicBezTo>
                  <a:cubicBezTo>
                    <a:pt x="0" y="92"/>
                    <a:pt x="0" y="92"/>
                    <a:pt x="0" y="92"/>
                  </a:cubicBezTo>
                  <a:cubicBezTo>
                    <a:pt x="0" y="96"/>
                    <a:pt x="3" y="98"/>
                    <a:pt x="6" y="98"/>
                  </a:cubicBezTo>
                  <a:cubicBezTo>
                    <a:pt x="88" y="98"/>
                    <a:pt x="88" y="98"/>
                    <a:pt x="88" y="98"/>
                  </a:cubicBezTo>
                  <a:cubicBezTo>
                    <a:pt x="91" y="98"/>
                    <a:pt x="94" y="96"/>
                    <a:pt x="94" y="92"/>
                  </a:cubicBezTo>
                  <a:cubicBezTo>
                    <a:pt x="94" y="47"/>
                    <a:pt x="94" y="47"/>
                    <a:pt x="94" y="47"/>
                  </a:cubicBezTo>
                  <a:cubicBezTo>
                    <a:pt x="94" y="46"/>
                    <a:pt x="94" y="46"/>
                    <a:pt x="93" y="45"/>
                  </a:cubicBezTo>
                  <a:close/>
                  <a:moveTo>
                    <a:pt x="60" y="94"/>
                  </a:moveTo>
                  <a:cubicBezTo>
                    <a:pt x="34" y="94"/>
                    <a:pt x="34" y="94"/>
                    <a:pt x="34" y="94"/>
                  </a:cubicBezTo>
                  <a:cubicBezTo>
                    <a:pt x="34" y="54"/>
                    <a:pt x="34" y="54"/>
                    <a:pt x="34" y="54"/>
                  </a:cubicBezTo>
                  <a:cubicBezTo>
                    <a:pt x="60" y="54"/>
                    <a:pt x="60" y="54"/>
                    <a:pt x="60" y="54"/>
                  </a:cubicBezTo>
                  <a:lnTo>
                    <a:pt x="60" y="94"/>
                  </a:lnTo>
                  <a:close/>
                  <a:moveTo>
                    <a:pt x="64" y="94"/>
                  </a:moveTo>
                  <a:cubicBezTo>
                    <a:pt x="64" y="55"/>
                    <a:pt x="64" y="55"/>
                    <a:pt x="64" y="55"/>
                  </a:cubicBezTo>
                  <a:cubicBezTo>
                    <a:pt x="64" y="52"/>
                    <a:pt x="61" y="49"/>
                    <a:pt x="58" y="49"/>
                  </a:cubicBezTo>
                  <a:cubicBezTo>
                    <a:pt x="36" y="49"/>
                    <a:pt x="36" y="49"/>
                    <a:pt x="36" y="49"/>
                  </a:cubicBezTo>
                  <a:cubicBezTo>
                    <a:pt x="33" y="49"/>
                    <a:pt x="30" y="52"/>
                    <a:pt x="30" y="55"/>
                  </a:cubicBezTo>
                  <a:cubicBezTo>
                    <a:pt x="30" y="94"/>
                    <a:pt x="30" y="94"/>
                    <a:pt x="30" y="94"/>
                  </a:cubicBezTo>
                  <a:cubicBezTo>
                    <a:pt x="5" y="94"/>
                    <a:pt x="5" y="94"/>
                    <a:pt x="5" y="94"/>
                  </a:cubicBezTo>
                  <a:cubicBezTo>
                    <a:pt x="5" y="48"/>
                    <a:pt x="5" y="48"/>
                    <a:pt x="5" y="48"/>
                  </a:cubicBezTo>
                  <a:cubicBezTo>
                    <a:pt x="47" y="6"/>
                    <a:pt x="47" y="6"/>
                    <a:pt x="47" y="6"/>
                  </a:cubicBezTo>
                  <a:cubicBezTo>
                    <a:pt x="89" y="48"/>
                    <a:pt x="89" y="48"/>
                    <a:pt x="89" y="48"/>
                  </a:cubicBezTo>
                  <a:cubicBezTo>
                    <a:pt x="89" y="94"/>
                    <a:pt x="89" y="94"/>
                    <a:pt x="89" y="94"/>
                  </a:cubicBezTo>
                  <a:lnTo>
                    <a:pt x="64" y="94"/>
                  </a:ln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25" name="矩形 24"/>
            <p:cNvSpPr/>
            <p:nvPr/>
          </p:nvSpPr>
          <p:spPr>
            <a:xfrm flipV="1">
              <a:off x="3260584" y="1760605"/>
              <a:ext cx="2199591" cy="1371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j-ea"/>
                <a:ea typeface="+mj-ea"/>
                <a:cs typeface="Manrope SemiBold" charset="0"/>
                <a:sym typeface="+mn-lt"/>
              </a:endParaRPr>
            </a:p>
          </p:txBody>
        </p:sp>
        <p:sp>
          <p:nvSpPr>
            <p:cNvPr id="26" name="矩形 25"/>
            <p:cNvSpPr/>
            <p:nvPr/>
          </p:nvSpPr>
          <p:spPr>
            <a:xfrm flipV="1">
              <a:off x="3260584" y="3262278"/>
              <a:ext cx="2199591" cy="1371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j-ea"/>
                <a:ea typeface="+mj-ea"/>
                <a:cs typeface="Manrope SemiBold" charset="0"/>
                <a:sym typeface="+mn-lt"/>
              </a:endParaRPr>
            </a:p>
          </p:txBody>
        </p:sp>
        <p:sp>
          <p:nvSpPr>
            <p:cNvPr id="27" name="Freeform 19"/>
            <p:cNvSpPr>
              <a:spLocks noEditPoints="1"/>
            </p:cNvSpPr>
            <p:nvPr/>
          </p:nvSpPr>
          <p:spPr bwMode="auto">
            <a:xfrm>
              <a:off x="3367399" y="3514194"/>
              <a:ext cx="366941" cy="360782"/>
            </a:xfrm>
            <a:custGeom>
              <a:avLst/>
              <a:gdLst>
                <a:gd name="T0" fmla="*/ 103 w 128"/>
                <a:gd name="T1" fmla="*/ 79 h 128"/>
                <a:gd name="T2" fmla="*/ 83 w 128"/>
                <a:gd name="T3" fmla="*/ 89 h 128"/>
                <a:gd name="T4" fmla="*/ 47 w 128"/>
                <a:gd name="T5" fmla="*/ 73 h 128"/>
                <a:gd name="T6" fmla="*/ 49 w 128"/>
                <a:gd name="T7" fmla="*/ 64 h 128"/>
                <a:gd name="T8" fmla="*/ 47 w 128"/>
                <a:gd name="T9" fmla="*/ 55 h 128"/>
                <a:gd name="T10" fmla="*/ 83 w 128"/>
                <a:gd name="T11" fmla="*/ 38 h 128"/>
                <a:gd name="T12" fmla="*/ 114 w 128"/>
                <a:gd name="T13" fmla="*/ 46 h 128"/>
                <a:gd name="T14" fmla="*/ 103 w 128"/>
                <a:gd name="T15" fmla="*/ 0 h 128"/>
                <a:gd name="T16" fmla="*/ 79 w 128"/>
                <a:gd name="T17" fmla="*/ 24 h 128"/>
                <a:gd name="T18" fmla="*/ 81 w 128"/>
                <a:gd name="T19" fmla="*/ 33 h 128"/>
                <a:gd name="T20" fmla="*/ 45 w 128"/>
                <a:gd name="T21" fmla="*/ 50 h 128"/>
                <a:gd name="T22" fmla="*/ 14 w 128"/>
                <a:gd name="T23" fmla="*/ 42 h 128"/>
                <a:gd name="T24" fmla="*/ 25 w 128"/>
                <a:gd name="T25" fmla="*/ 88 h 128"/>
                <a:gd name="T26" fmla="*/ 45 w 128"/>
                <a:gd name="T27" fmla="*/ 78 h 128"/>
                <a:gd name="T28" fmla="*/ 81 w 128"/>
                <a:gd name="T29" fmla="*/ 94 h 128"/>
                <a:gd name="T30" fmla="*/ 79 w 128"/>
                <a:gd name="T31" fmla="*/ 103 h 128"/>
                <a:gd name="T32" fmla="*/ 114 w 128"/>
                <a:gd name="T33" fmla="*/ 125 h 128"/>
                <a:gd name="T34" fmla="*/ 87 w 128"/>
                <a:gd name="T35" fmla="*/ 14 h 128"/>
                <a:gd name="T36" fmla="*/ 103 w 128"/>
                <a:gd name="T37" fmla="*/ 4 h 128"/>
                <a:gd name="T38" fmla="*/ 123 w 128"/>
                <a:gd name="T39" fmla="*/ 24 h 128"/>
                <a:gd name="T40" fmla="*/ 112 w 128"/>
                <a:gd name="T41" fmla="*/ 42 h 128"/>
                <a:gd name="T42" fmla="*/ 89 w 128"/>
                <a:gd name="T43" fmla="*/ 38 h 128"/>
                <a:gd name="T44" fmla="*/ 87 w 128"/>
                <a:gd name="T45" fmla="*/ 14 h 128"/>
                <a:gd name="T46" fmla="*/ 33 w 128"/>
                <a:gd name="T47" fmla="*/ 82 h 128"/>
                <a:gd name="T48" fmla="*/ 10 w 128"/>
                <a:gd name="T49" fmla="*/ 78 h 128"/>
                <a:gd name="T50" fmla="*/ 8 w 128"/>
                <a:gd name="T51" fmla="*/ 53 h 128"/>
                <a:gd name="T52" fmla="*/ 25 w 128"/>
                <a:gd name="T53" fmla="*/ 44 h 128"/>
                <a:gd name="T54" fmla="*/ 45 w 128"/>
                <a:gd name="T55" fmla="*/ 64 h 128"/>
                <a:gd name="T56" fmla="*/ 112 w 128"/>
                <a:gd name="T57" fmla="*/ 121 h 128"/>
                <a:gd name="T58" fmla="*/ 89 w 128"/>
                <a:gd name="T59" fmla="*/ 117 h 128"/>
                <a:gd name="T60" fmla="*/ 87 w 128"/>
                <a:gd name="T61" fmla="*/ 93 h 128"/>
                <a:gd name="T62" fmla="*/ 118 w 128"/>
                <a:gd name="T63" fmla="*/ 89 h 128"/>
                <a:gd name="T64" fmla="*/ 120 w 128"/>
                <a:gd name="T65" fmla="*/ 11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8" y="103"/>
                  </a:moveTo>
                  <a:cubicBezTo>
                    <a:pt x="128" y="90"/>
                    <a:pt x="117" y="79"/>
                    <a:pt x="103" y="79"/>
                  </a:cubicBezTo>
                  <a:cubicBezTo>
                    <a:pt x="100" y="79"/>
                    <a:pt x="96" y="80"/>
                    <a:pt x="93" y="81"/>
                  </a:cubicBezTo>
                  <a:cubicBezTo>
                    <a:pt x="89" y="83"/>
                    <a:pt x="86" y="86"/>
                    <a:pt x="83" y="89"/>
                  </a:cubicBezTo>
                  <a:cubicBezTo>
                    <a:pt x="83" y="90"/>
                    <a:pt x="83" y="90"/>
                    <a:pt x="83" y="90"/>
                  </a:cubicBezTo>
                  <a:cubicBezTo>
                    <a:pt x="47" y="73"/>
                    <a:pt x="47" y="73"/>
                    <a:pt x="47" y="73"/>
                  </a:cubicBezTo>
                  <a:cubicBezTo>
                    <a:pt x="48" y="72"/>
                    <a:pt x="48" y="72"/>
                    <a:pt x="48" y="72"/>
                  </a:cubicBezTo>
                  <a:cubicBezTo>
                    <a:pt x="49" y="69"/>
                    <a:pt x="49" y="66"/>
                    <a:pt x="49" y="64"/>
                  </a:cubicBezTo>
                  <a:cubicBezTo>
                    <a:pt x="49" y="61"/>
                    <a:pt x="49" y="59"/>
                    <a:pt x="48" y="56"/>
                  </a:cubicBezTo>
                  <a:cubicBezTo>
                    <a:pt x="47" y="55"/>
                    <a:pt x="47" y="55"/>
                    <a:pt x="47" y="55"/>
                  </a:cubicBezTo>
                  <a:cubicBezTo>
                    <a:pt x="83" y="37"/>
                    <a:pt x="83" y="37"/>
                    <a:pt x="83" y="37"/>
                  </a:cubicBezTo>
                  <a:cubicBezTo>
                    <a:pt x="83" y="38"/>
                    <a:pt x="83" y="38"/>
                    <a:pt x="83" y="38"/>
                  </a:cubicBezTo>
                  <a:cubicBezTo>
                    <a:pt x="88" y="45"/>
                    <a:pt x="95" y="49"/>
                    <a:pt x="103" y="49"/>
                  </a:cubicBezTo>
                  <a:cubicBezTo>
                    <a:pt x="107" y="49"/>
                    <a:pt x="111" y="48"/>
                    <a:pt x="114" y="46"/>
                  </a:cubicBezTo>
                  <a:cubicBezTo>
                    <a:pt x="123" y="42"/>
                    <a:pt x="128" y="34"/>
                    <a:pt x="128" y="24"/>
                  </a:cubicBezTo>
                  <a:cubicBezTo>
                    <a:pt x="128" y="11"/>
                    <a:pt x="117" y="0"/>
                    <a:pt x="103" y="0"/>
                  </a:cubicBezTo>
                  <a:cubicBezTo>
                    <a:pt x="100" y="0"/>
                    <a:pt x="96" y="1"/>
                    <a:pt x="93" y="2"/>
                  </a:cubicBezTo>
                  <a:cubicBezTo>
                    <a:pt x="84" y="6"/>
                    <a:pt x="79" y="15"/>
                    <a:pt x="79" y="24"/>
                  </a:cubicBezTo>
                  <a:cubicBezTo>
                    <a:pt x="79" y="27"/>
                    <a:pt x="79" y="30"/>
                    <a:pt x="80" y="32"/>
                  </a:cubicBezTo>
                  <a:cubicBezTo>
                    <a:pt x="81" y="33"/>
                    <a:pt x="81" y="33"/>
                    <a:pt x="81" y="33"/>
                  </a:cubicBezTo>
                  <a:cubicBezTo>
                    <a:pt x="45" y="51"/>
                    <a:pt x="45" y="51"/>
                    <a:pt x="45" y="51"/>
                  </a:cubicBezTo>
                  <a:cubicBezTo>
                    <a:pt x="45" y="50"/>
                    <a:pt x="45" y="50"/>
                    <a:pt x="45" y="50"/>
                  </a:cubicBezTo>
                  <a:cubicBezTo>
                    <a:pt x="40" y="43"/>
                    <a:pt x="33" y="39"/>
                    <a:pt x="25" y="39"/>
                  </a:cubicBezTo>
                  <a:cubicBezTo>
                    <a:pt x="21" y="39"/>
                    <a:pt x="17" y="40"/>
                    <a:pt x="14" y="42"/>
                  </a:cubicBezTo>
                  <a:cubicBezTo>
                    <a:pt x="5" y="46"/>
                    <a:pt x="0" y="54"/>
                    <a:pt x="0" y="64"/>
                  </a:cubicBezTo>
                  <a:cubicBezTo>
                    <a:pt x="0" y="77"/>
                    <a:pt x="11" y="88"/>
                    <a:pt x="25" y="88"/>
                  </a:cubicBezTo>
                  <a:cubicBezTo>
                    <a:pt x="28" y="88"/>
                    <a:pt x="32" y="87"/>
                    <a:pt x="35" y="86"/>
                  </a:cubicBezTo>
                  <a:cubicBezTo>
                    <a:pt x="39" y="84"/>
                    <a:pt x="42" y="81"/>
                    <a:pt x="45" y="78"/>
                  </a:cubicBezTo>
                  <a:cubicBezTo>
                    <a:pt x="45" y="77"/>
                    <a:pt x="45" y="77"/>
                    <a:pt x="45" y="77"/>
                  </a:cubicBezTo>
                  <a:cubicBezTo>
                    <a:pt x="81" y="94"/>
                    <a:pt x="81" y="94"/>
                    <a:pt x="81" y="94"/>
                  </a:cubicBezTo>
                  <a:cubicBezTo>
                    <a:pt x="80" y="95"/>
                    <a:pt x="80" y="95"/>
                    <a:pt x="80" y="95"/>
                  </a:cubicBezTo>
                  <a:cubicBezTo>
                    <a:pt x="79" y="98"/>
                    <a:pt x="79" y="101"/>
                    <a:pt x="79" y="103"/>
                  </a:cubicBezTo>
                  <a:cubicBezTo>
                    <a:pt x="79" y="117"/>
                    <a:pt x="90" y="128"/>
                    <a:pt x="103" y="128"/>
                  </a:cubicBezTo>
                  <a:cubicBezTo>
                    <a:pt x="107" y="128"/>
                    <a:pt x="111" y="127"/>
                    <a:pt x="114" y="125"/>
                  </a:cubicBezTo>
                  <a:cubicBezTo>
                    <a:pt x="123" y="121"/>
                    <a:pt x="128" y="113"/>
                    <a:pt x="128" y="103"/>
                  </a:cubicBezTo>
                  <a:close/>
                  <a:moveTo>
                    <a:pt x="87" y="14"/>
                  </a:moveTo>
                  <a:cubicBezTo>
                    <a:pt x="89" y="11"/>
                    <a:pt x="91" y="8"/>
                    <a:pt x="95" y="6"/>
                  </a:cubicBezTo>
                  <a:cubicBezTo>
                    <a:pt x="97" y="5"/>
                    <a:pt x="100" y="4"/>
                    <a:pt x="103" y="4"/>
                  </a:cubicBezTo>
                  <a:cubicBezTo>
                    <a:pt x="109" y="4"/>
                    <a:pt x="114" y="6"/>
                    <a:pt x="118" y="10"/>
                  </a:cubicBezTo>
                  <a:cubicBezTo>
                    <a:pt x="121" y="14"/>
                    <a:pt x="123" y="19"/>
                    <a:pt x="123" y="24"/>
                  </a:cubicBezTo>
                  <a:cubicBezTo>
                    <a:pt x="123" y="28"/>
                    <a:pt x="122" y="32"/>
                    <a:pt x="120" y="35"/>
                  </a:cubicBezTo>
                  <a:cubicBezTo>
                    <a:pt x="118" y="38"/>
                    <a:pt x="116" y="41"/>
                    <a:pt x="112" y="42"/>
                  </a:cubicBezTo>
                  <a:cubicBezTo>
                    <a:pt x="110" y="44"/>
                    <a:pt x="107" y="44"/>
                    <a:pt x="103" y="44"/>
                  </a:cubicBezTo>
                  <a:cubicBezTo>
                    <a:pt x="98" y="44"/>
                    <a:pt x="93" y="42"/>
                    <a:pt x="89" y="38"/>
                  </a:cubicBezTo>
                  <a:cubicBezTo>
                    <a:pt x="86" y="35"/>
                    <a:pt x="83" y="30"/>
                    <a:pt x="83" y="24"/>
                  </a:cubicBezTo>
                  <a:cubicBezTo>
                    <a:pt x="83" y="20"/>
                    <a:pt x="85" y="17"/>
                    <a:pt x="87" y="14"/>
                  </a:cubicBezTo>
                  <a:close/>
                  <a:moveTo>
                    <a:pt x="41" y="74"/>
                  </a:moveTo>
                  <a:cubicBezTo>
                    <a:pt x="39" y="77"/>
                    <a:pt x="37" y="80"/>
                    <a:pt x="33" y="82"/>
                  </a:cubicBezTo>
                  <a:cubicBezTo>
                    <a:pt x="31" y="83"/>
                    <a:pt x="28" y="84"/>
                    <a:pt x="25" y="84"/>
                  </a:cubicBezTo>
                  <a:cubicBezTo>
                    <a:pt x="19" y="84"/>
                    <a:pt x="14" y="82"/>
                    <a:pt x="10" y="78"/>
                  </a:cubicBezTo>
                  <a:cubicBezTo>
                    <a:pt x="7" y="74"/>
                    <a:pt x="5" y="69"/>
                    <a:pt x="5" y="64"/>
                  </a:cubicBezTo>
                  <a:cubicBezTo>
                    <a:pt x="5" y="60"/>
                    <a:pt x="6" y="56"/>
                    <a:pt x="8" y="53"/>
                  </a:cubicBezTo>
                  <a:cubicBezTo>
                    <a:pt x="10" y="50"/>
                    <a:pt x="12" y="47"/>
                    <a:pt x="16" y="46"/>
                  </a:cubicBezTo>
                  <a:cubicBezTo>
                    <a:pt x="18" y="44"/>
                    <a:pt x="21" y="44"/>
                    <a:pt x="25" y="44"/>
                  </a:cubicBezTo>
                  <a:cubicBezTo>
                    <a:pt x="30" y="44"/>
                    <a:pt x="35" y="46"/>
                    <a:pt x="39" y="50"/>
                  </a:cubicBezTo>
                  <a:cubicBezTo>
                    <a:pt x="42" y="53"/>
                    <a:pt x="45" y="58"/>
                    <a:pt x="45" y="64"/>
                  </a:cubicBezTo>
                  <a:cubicBezTo>
                    <a:pt x="45" y="68"/>
                    <a:pt x="43" y="71"/>
                    <a:pt x="41" y="74"/>
                  </a:cubicBezTo>
                  <a:close/>
                  <a:moveTo>
                    <a:pt x="112" y="121"/>
                  </a:moveTo>
                  <a:cubicBezTo>
                    <a:pt x="110" y="122"/>
                    <a:pt x="107" y="123"/>
                    <a:pt x="103" y="123"/>
                  </a:cubicBezTo>
                  <a:cubicBezTo>
                    <a:pt x="98" y="123"/>
                    <a:pt x="93" y="121"/>
                    <a:pt x="89" y="117"/>
                  </a:cubicBezTo>
                  <a:cubicBezTo>
                    <a:pt x="86" y="114"/>
                    <a:pt x="83" y="109"/>
                    <a:pt x="83" y="103"/>
                  </a:cubicBezTo>
                  <a:cubicBezTo>
                    <a:pt x="83" y="99"/>
                    <a:pt x="85" y="96"/>
                    <a:pt x="87" y="93"/>
                  </a:cubicBezTo>
                  <a:cubicBezTo>
                    <a:pt x="89" y="89"/>
                    <a:pt x="91" y="87"/>
                    <a:pt x="95" y="85"/>
                  </a:cubicBezTo>
                  <a:cubicBezTo>
                    <a:pt x="102" y="82"/>
                    <a:pt x="112" y="83"/>
                    <a:pt x="118" y="89"/>
                  </a:cubicBezTo>
                  <a:cubicBezTo>
                    <a:pt x="121" y="93"/>
                    <a:pt x="123" y="98"/>
                    <a:pt x="123" y="103"/>
                  </a:cubicBezTo>
                  <a:cubicBezTo>
                    <a:pt x="123" y="107"/>
                    <a:pt x="122" y="111"/>
                    <a:pt x="120" y="114"/>
                  </a:cubicBezTo>
                  <a:cubicBezTo>
                    <a:pt x="118" y="117"/>
                    <a:pt x="116" y="119"/>
                    <a:pt x="112" y="121"/>
                  </a:cubicBezTo>
                  <a:close/>
                </a:path>
              </a:pathLst>
            </a:custGeom>
            <a:solidFill>
              <a:schemeClr val="bg1"/>
            </a:solidFill>
            <a:ln>
              <a:noFill/>
            </a:ln>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35" name="矩形 3"/>
            <p:cNvSpPr>
              <a:spLocks noChangeArrowheads="1"/>
            </p:cNvSpPr>
            <p:nvPr/>
          </p:nvSpPr>
          <p:spPr bwMode="auto">
            <a:xfrm>
              <a:off x="3367325" y="2618185"/>
              <a:ext cx="1881309" cy="43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algn="just" defTabSz="457200">
                <a:spcBef>
                  <a:spcPct val="0"/>
                </a:spcBef>
              </a:pPr>
              <a:r>
                <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Expenditure on </a:t>
              </a:r>
              <a:endPar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a:p>
              <a:pPr algn="just" defTabSz="457200">
                <a:spcBef>
                  <a:spcPct val="0"/>
                </a:spcBef>
              </a:pPr>
              <a:r>
                <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Agriculture</a:t>
              </a:r>
              <a:endPar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sp>
          <p:nvSpPr>
            <p:cNvPr id="36" name="矩形 3"/>
            <p:cNvSpPr>
              <a:spLocks noChangeArrowheads="1"/>
            </p:cNvSpPr>
            <p:nvPr/>
          </p:nvSpPr>
          <p:spPr bwMode="auto">
            <a:xfrm>
              <a:off x="3881526" y="1970294"/>
              <a:ext cx="1367528" cy="55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38.59%</a:t>
              </a:r>
              <a:endPar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sp>
          <p:nvSpPr>
            <p:cNvPr id="38" name="矩形 3"/>
            <p:cNvSpPr>
              <a:spLocks noChangeArrowheads="1"/>
            </p:cNvSpPr>
            <p:nvPr/>
          </p:nvSpPr>
          <p:spPr bwMode="auto">
            <a:xfrm>
              <a:off x="3876413" y="3487438"/>
              <a:ext cx="1372640" cy="55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53.20%</a:t>
              </a:r>
              <a:endPar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sp>
          <p:nvSpPr>
            <p:cNvPr id="39" name="矩形 3"/>
            <p:cNvSpPr>
              <a:spLocks noChangeArrowheads="1"/>
            </p:cNvSpPr>
            <p:nvPr/>
          </p:nvSpPr>
          <p:spPr bwMode="auto">
            <a:xfrm>
              <a:off x="1005438" y="4195747"/>
              <a:ext cx="1781620" cy="24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Ongoing Works (%)</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sp>
          <p:nvSpPr>
            <p:cNvPr id="40" name="矩形 3"/>
            <p:cNvSpPr>
              <a:spLocks noChangeArrowheads="1"/>
            </p:cNvSpPr>
            <p:nvPr/>
          </p:nvSpPr>
          <p:spPr bwMode="auto">
            <a:xfrm>
              <a:off x="1483017" y="3414375"/>
              <a:ext cx="1304263" cy="55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77.87%</a:t>
              </a:r>
              <a:endPar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sp>
          <p:nvSpPr>
            <p:cNvPr id="41" name="矩形 3"/>
            <p:cNvSpPr>
              <a:spLocks noChangeArrowheads="1"/>
            </p:cNvSpPr>
            <p:nvPr/>
          </p:nvSpPr>
          <p:spPr bwMode="auto">
            <a:xfrm>
              <a:off x="891687" y="5744843"/>
              <a:ext cx="1997613" cy="24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Completed Works (%)</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sp>
          <p:nvSpPr>
            <p:cNvPr id="42" name="矩形 3"/>
            <p:cNvSpPr>
              <a:spLocks noChangeArrowheads="1"/>
            </p:cNvSpPr>
            <p:nvPr/>
          </p:nvSpPr>
          <p:spPr bwMode="auto">
            <a:xfrm>
              <a:off x="1463208" y="5004369"/>
              <a:ext cx="1235248" cy="55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22.13%</a:t>
              </a:r>
              <a:endPar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grpSp>
      <p:sp>
        <p:nvSpPr>
          <p:cNvPr id="3" name="矩形 25"/>
          <p:cNvSpPr/>
          <p:nvPr/>
        </p:nvSpPr>
        <p:spPr>
          <a:xfrm flipV="1">
            <a:off x="1091996" y="1784812"/>
            <a:ext cx="2185714" cy="13631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chemeClr val="bg1"/>
              </a:solidFill>
              <a:latin typeface="+mj-ea"/>
              <a:ea typeface="+mj-ea"/>
              <a:cs typeface="Manrope SemiBold" charset="0"/>
              <a:sym typeface="+mn-lt"/>
            </a:endParaRPr>
          </a:p>
        </p:txBody>
      </p:sp>
      <p:sp>
        <p:nvSpPr>
          <p:cNvPr id="4" name="矩形 17"/>
          <p:cNvSpPr/>
          <p:nvPr/>
        </p:nvSpPr>
        <p:spPr>
          <a:xfrm flipV="1">
            <a:off x="3534228" y="4769947"/>
            <a:ext cx="2185714" cy="13631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chemeClr val="bg1"/>
              </a:solidFill>
              <a:latin typeface="+mj-ea"/>
              <a:ea typeface="+mj-ea"/>
              <a:cs typeface="Manrope SemiBold" charset="0"/>
              <a:sym typeface="+mn-lt"/>
            </a:endParaRPr>
          </a:p>
        </p:txBody>
      </p:sp>
      <p:pic>
        <p:nvPicPr>
          <p:cNvPr id="6" name="Picture 5" descr="images (3)"/>
          <p:cNvPicPr>
            <a:picLocks noChangeAspect="1"/>
          </p:cNvPicPr>
          <p:nvPr/>
        </p:nvPicPr>
        <p:blipFill>
          <a:blip r:embed="rId1"/>
          <a:stretch>
            <a:fillRect/>
          </a:stretch>
        </p:blipFill>
        <p:spPr>
          <a:xfrm>
            <a:off x="5830570" y="1271270"/>
            <a:ext cx="6612255" cy="4700905"/>
          </a:xfrm>
          <a:prstGeom prst="rect">
            <a:avLst/>
          </a:prstGeom>
          <a:effectLst>
            <a:softEdge rad="635000"/>
          </a:effectLst>
        </p:spPr>
      </p:pic>
      <p:sp>
        <p:nvSpPr>
          <p:cNvPr id="7" name="矩形 3"/>
          <p:cNvSpPr>
            <a:spLocks noChangeArrowheads="1"/>
          </p:cNvSpPr>
          <p:nvPr/>
        </p:nvSpPr>
        <p:spPr bwMode="auto">
          <a:xfrm>
            <a:off x="1905000" y="2040890"/>
            <a:ext cx="90868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17M</a:t>
            </a:r>
            <a:endPar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sp>
        <p:nvSpPr>
          <p:cNvPr id="8" name="矩形 3"/>
          <p:cNvSpPr>
            <a:spLocks noChangeArrowheads="1"/>
          </p:cNvSpPr>
          <p:nvPr/>
        </p:nvSpPr>
        <p:spPr bwMode="auto">
          <a:xfrm>
            <a:off x="1222167" y="2714932"/>
            <a:ext cx="189357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Total Works taken up</a:t>
            </a:r>
            <a:endParaRPr lang="zh-CN" altLang="en-US"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sp>
        <p:nvSpPr>
          <p:cNvPr id="9" name="Oval 1"/>
          <p:cNvSpPr/>
          <p:nvPr/>
        </p:nvSpPr>
        <p:spPr>
          <a:xfrm>
            <a:off x="1261370" y="2164312"/>
            <a:ext cx="294812" cy="304478"/>
          </a:xfrm>
          <a:custGeom>
            <a:avLst/>
            <a:gdLst>
              <a:gd name="T0" fmla="*/ 8922 w 10802"/>
              <a:gd name="T1" fmla="*/ 1618 h 11156"/>
              <a:gd name="T2" fmla="*/ 7656 w 10802"/>
              <a:gd name="T3" fmla="*/ 1618 h 11156"/>
              <a:gd name="T4" fmla="*/ 7656 w 10802"/>
              <a:gd name="T5" fmla="*/ 852 h 11156"/>
              <a:gd name="T6" fmla="*/ 6805 w 10802"/>
              <a:gd name="T7" fmla="*/ 0 h 11156"/>
              <a:gd name="T8" fmla="*/ 3997 w 10802"/>
              <a:gd name="T9" fmla="*/ 0 h 11156"/>
              <a:gd name="T10" fmla="*/ 3146 w 10802"/>
              <a:gd name="T11" fmla="*/ 852 h 11156"/>
              <a:gd name="T12" fmla="*/ 3146 w 10802"/>
              <a:gd name="T13" fmla="*/ 1618 h 11156"/>
              <a:gd name="T14" fmla="*/ 1880 w 10802"/>
              <a:gd name="T15" fmla="*/ 1618 h 11156"/>
              <a:gd name="T16" fmla="*/ 0 w 10802"/>
              <a:gd name="T17" fmla="*/ 3498 h 11156"/>
              <a:gd name="T18" fmla="*/ 0 w 10802"/>
              <a:gd name="T19" fmla="*/ 9276 h 11156"/>
              <a:gd name="T20" fmla="*/ 1880 w 10802"/>
              <a:gd name="T21" fmla="*/ 11156 h 11156"/>
              <a:gd name="T22" fmla="*/ 8922 w 10802"/>
              <a:gd name="T23" fmla="*/ 11156 h 11156"/>
              <a:gd name="T24" fmla="*/ 10802 w 10802"/>
              <a:gd name="T25" fmla="*/ 9276 h 11156"/>
              <a:gd name="T26" fmla="*/ 10802 w 10802"/>
              <a:gd name="T27" fmla="*/ 3498 h 11156"/>
              <a:gd name="T28" fmla="*/ 8922 w 10802"/>
              <a:gd name="T29" fmla="*/ 1618 h 11156"/>
              <a:gd name="T30" fmla="*/ 3819 w 10802"/>
              <a:gd name="T31" fmla="*/ 850 h 11156"/>
              <a:gd name="T32" fmla="*/ 3997 w 10802"/>
              <a:gd name="T33" fmla="*/ 672 h 11156"/>
              <a:gd name="T34" fmla="*/ 6805 w 10802"/>
              <a:gd name="T35" fmla="*/ 672 h 11156"/>
              <a:gd name="T36" fmla="*/ 6984 w 10802"/>
              <a:gd name="T37" fmla="*/ 850 h 11156"/>
              <a:gd name="T38" fmla="*/ 6984 w 10802"/>
              <a:gd name="T39" fmla="*/ 1617 h 11156"/>
              <a:gd name="T40" fmla="*/ 3819 w 10802"/>
              <a:gd name="T41" fmla="*/ 1617 h 11156"/>
              <a:gd name="T42" fmla="*/ 3819 w 10802"/>
              <a:gd name="T43" fmla="*/ 850 h 11156"/>
              <a:gd name="T44" fmla="*/ 1880 w 10802"/>
              <a:gd name="T45" fmla="*/ 2291 h 11156"/>
              <a:gd name="T46" fmla="*/ 8924 w 10802"/>
              <a:gd name="T47" fmla="*/ 2291 h 11156"/>
              <a:gd name="T48" fmla="*/ 10131 w 10802"/>
              <a:gd name="T49" fmla="*/ 3498 h 11156"/>
              <a:gd name="T50" fmla="*/ 10131 w 10802"/>
              <a:gd name="T51" fmla="*/ 4369 h 11156"/>
              <a:gd name="T52" fmla="*/ 672 w 10802"/>
              <a:gd name="T53" fmla="*/ 4369 h 11156"/>
              <a:gd name="T54" fmla="*/ 672 w 10802"/>
              <a:gd name="T55" fmla="*/ 3498 h 11156"/>
              <a:gd name="T56" fmla="*/ 1880 w 10802"/>
              <a:gd name="T57" fmla="*/ 2291 h 11156"/>
              <a:gd name="T58" fmla="*/ 5100 w 10802"/>
              <a:gd name="T59" fmla="*/ 5042 h 11156"/>
              <a:gd name="T60" fmla="*/ 5702 w 10802"/>
              <a:gd name="T61" fmla="*/ 5042 h 11156"/>
              <a:gd name="T62" fmla="*/ 5702 w 10802"/>
              <a:gd name="T63" fmla="*/ 6519 h 11156"/>
              <a:gd name="T64" fmla="*/ 5401 w 10802"/>
              <a:gd name="T65" fmla="*/ 6821 h 11156"/>
              <a:gd name="T66" fmla="*/ 5100 w 10802"/>
              <a:gd name="T67" fmla="*/ 6519 h 11156"/>
              <a:gd name="T68" fmla="*/ 5100 w 10802"/>
              <a:gd name="T69" fmla="*/ 5042 h 11156"/>
              <a:gd name="T70" fmla="*/ 8922 w 10802"/>
              <a:gd name="T71" fmla="*/ 10483 h 11156"/>
              <a:gd name="T72" fmla="*/ 1880 w 10802"/>
              <a:gd name="T73" fmla="*/ 10483 h 11156"/>
              <a:gd name="T74" fmla="*/ 672 w 10802"/>
              <a:gd name="T75" fmla="*/ 9276 h 11156"/>
              <a:gd name="T76" fmla="*/ 672 w 10802"/>
              <a:gd name="T77" fmla="*/ 5042 h 11156"/>
              <a:gd name="T78" fmla="*/ 4429 w 10802"/>
              <a:gd name="T79" fmla="*/ 5042 h 11156"/>
              <a:gd name="T80" fmla="*/ 4429 w 10802"/>
              <a:gd name="T81" fmla="*/ 6519 h 11156"/>
              <a:gd name="T82" fmla="*/ 5402 w 10802"/>
              <a:gd name="T83" fmla="*/ 7493 h 11156"/>
              <a:gd name="T84" fmla="*/ 6376 w 10802"/>
              <a:gd name="T85" fmla="*/ 6519 h 11156"/>
              <a:gd name="T86" fmla="*/ 6376 w 10802"/>
              <a:gd name="T87" fmla="*/ 5042 h 11156"/>
              <a:gd name="T88" fmla="*/ 10132 w 10802"/>
              <a:gd name="T89" fmla="*/ 5042 h 11156"/>
              <a:gd name="T90" fmla="*/ 10132 w 10802"/>
              <a:gd name="T91" fmla="*/ 9276 h 11156"/>
              <a:gd name="T92" fmla="*/ 8922 w 10802"/>
              <a:gd name="T93" fmla="*/ 10483 h 1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802" h="11156">
                <a:moveTo>
                  <a:pt x="8922" y="1618"/>
                </a:moveTo>
                <a:lnTo>
                  <a:pt x="7656" y="1618"/>
                </a:lnTo>
                <a:lnTo>
                  <a:pt x="7656" y="852"/>
                </a:lnTo>
                <a:cubicBezTo>
                  <a:pt x="7656" y="383"/>
                  <a:pt x="7275" y="0"/>
                  <a:pt x="6805" y="0"/>
                </a:cubicBezTo>
                <a:lnTo>
                  <a:pt x="3997" y="0"/>
                </a:lnTo>
                <a:cubicBezTo>
                  <a:pt x="3529" y="0"/>
                  <a:pt x="3146" y="382"/>
                  <a:pt x="3146" y="852"/>
                </a:cubicBezTo>
                <a:lnTo>
                  <a:pt x="3146" y="1618"/>
                </a:lnTo>
                <a:lnTo>
                  <a:pt x="1880" y="1618"/>
                </a:lnTo>
                <a:cubicBezTo>
                  <a:pt x="844" y="1618"/>
                  <a:pt x="0" y="2462"/>
                  <a:pt x="0" y="3498"/>
                </a:cubicBezTo>
                <a:lnTo>
                  <a:pt x="0" y="9276"/>
                </a:lnTo>
                <a:cubicBezTo>
                  <a:pt x="0" y="10312"/>
                  <a:pt x="844" y="11156"/>
                  <a:pt x="1880" y="11156"/>
                </a:cubicBezTo>
                <a:lnTo>
                  <a:pt x="8922" y="11156"/>
                </a:lnTo>
                <a:cubicBezTo>
                  <a:pt x="9959" y="11156"/>
                  <a:pt x="10802" y="10312"/>
                  <a:pt x="10802" y="9276"/>
                </a:cubicBezTo>
                <a:lnTo>
                  <a:pt x="10802" y="3498"/>
                </a:lnTo>
                <a:cubicBezTo>
                  <a:pt x="10802" y="2462"/>
                  <a:pt x="9959" y="1618"/>
                  <a:pt x="8922" y="1618"/>
                </a:cubicBezTo>
                <a:close/>
                <a:moveTo>
                  <a:pt x="3819" y="850"/>
                </a:moveTo>
                <a:cubicBezTo>
                  <a:pt x="3819" y="754"/>
                  <a:pt x="3900" y="672"/>
                  <a:pt x="3997" y="672"/>
                </a:cubicBezTo>
                <a:lnTo>
                  <a:pt x="6805" y="672"/>
                </a:lnTo>
                <a:cubicBezTo>
                  <a:pt x="6901" y="672"/>
                  <a:pt x="6984" y="753"/>
                  <a:pt x="6984" y="850"/>
                </a:cubicBezTo>
                <a:lnTo>
                  <a:pt x="6984" y="1617"/>
                </a:lnTo>
                <a:lnTo>
                  <a:pt x="3819" y="1617"/>
                </a:lnTo>
                <a:lnTo>
                  <a:pt x="3819" y="850"/>
                </a:lnTo>
                <a:close/>
                <a:moveTo>
                  <a:pt x="1880" y="2291"/>
                </a:moveTo>
                <a:lnTo>
                  <a:pt x="8924" y="2291"/>
                </a:lnTo>
                <a:cubicBezTo>
                  <a:pt x="9590" y="2291"/>
                  <a:pt x="10131" y="2833"/>
                  <a:pt x="10131" y="3498"/>
                </a:cubicBezTo>
                <a:lnTo>
                  <a:pt x="10131" y="4369"/>
                </a:lnTo>
                <a:lnTo>
                  <a:pt x="672" y="4369"/>
                </a:lnTo>
                <a:lnTo>
                  <a:pt x="672" y="3498"/>
                </a:lnTo>
                <a:cubicBezTo>
                  <a:pt x="672" y="2832"/>
                  <a:pt x="1214" y="2291"/>
                  <a:pt x="1880" y="2291"/>
                </a:cubicBezTo>
                <a:close/>
                <a:moveTo>
                  <a:pt x="5100" y="5042"/>
                </a:moveTo>
                <a:lnTo>
                  <a:pt x="5702" y="5042"/>
                </a:lnTo>
                <a:lnTo>
                  <a:pt x="5702" y="6519"/>
                </a:lnTo>
                <a:cubicBezTo>
                  <a:pt x="5702" y="6686"/>
                  <a:pt x="5567" y="6821"/>
                  <a:pt x="5401" y="6821"/>
                </a:cubicBezTo>
                <a:cubicBezTo>
                  <a:pt x="5235" y="6821"/>
                  <a:pt x="5100" y="6686"/>
                  <a:pt x="5100" y="6519"/>
                </a:cubicBezTo>
                <a:lnTo>
                  <a:pt x="5100" y="5042"/>
                </a:lnTo>
                <a:close/>
                <a:moveTo>
                  <a:pt x="8922" y="10483"/>
                </a:moveTo>
                <a:lnTo>
                  <a:pt x="1880" y="10483"/>
                </a:lnTo>
                <a:cubicBezTo>
                  <a:pt x="1214" y="10483"/>
                  <a:pt x="672" y="9941"/>
                  <a:pt x="672" y="9276"/>
                </a:cubicBezTo>
                <a:lnTo>
                  <a:pt x="672" y="5042"/>
                </a:lnTo>
                <a:lnTo>
                  <a:pt x="4429" y="5042"/>
                </a:lnTo>
                <a:lnTo>
                  <a:pt x="4429" y="6519"/>
                </a:lnTo>
                <a:cubicBezTo>
                  <a:pt x="4429" y="7056"/>
                  <a:pt x="4865" y="7493"/>
                  <a:pt x="5402" y="7493"/>
                </a:cubicBezTo>
                <a:cubicBezTo>
                  <a:pt x="5939" y="7493"/>
                  <a:pt x="6376" y="7057"/>
                  <a:pt x="6376" y="6519"/>
                </a:cubicBezTo>
                <a:lnTo>
                  <a:pt x="6376" y="5042"/>
                </a:lnTo>
                <a:lnTo>
                  <a:pt x="10132" y="5042"/>
                </a:lnTo>
                <a:lnTo>
                  <a:pt x="10132" y="9276"/>
                </a:lnTo>
                <a:cubicBezTo>
                  <a:pt x="10130" y="9942"/>
                  <a:pt x="9589" y="10483"/>
                  <a:pt x="8922" y="10483"/>
                </a:cubicBez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ighteous" panose="02010506000000020000" pitchFamily="2" charset="0"/>
            </a:endParaRPr>
          </a:p>
        </p:txBody>
      </p:sp>
      <p:sp>
        <p:nvSpPr>
          <p:cNvPr id="65" name="Oval 42"/>
          <p:cNvSpPr/>
          <p:nvPr/>
        </p:nvSpPr>
        <p:spPr>
          <a:xfrm>
            <a:off x="1268940" y="5088030"/>
            <a:ext cx="287669" cy="316684"/>
          </a:xfrm>
          <a:custGeom>
            <a:avLst/>
            <a:gdLst>
              <a:gd name="T0" fmla="*/ 11628 w 11628"/>
              <a:gd name="T1" fmla="*/ 12800 h 12800"/>
              <a:gd name="T2" fmla="*/ 0 w 11628"/>
              <a:gd name="T3" fmla="*/ 12800 h 12800"/>
              <a:gd name="T4" fmla="*/ 0 w 11628"/>
              <a:gd name="T5" fmla="*/ 0 h 12800"/>
              <a:gd name="T6" fmla="*/ 11628 w 11628"/>
              <a:gd name="T7" fmla="*/ 0 h 12800"/>
              <a:gd name="T8" fmla="*/ 11628 w 11628"/>
              <a:gd name="T9" fmla="*/ 12800 h 12800"/>
              <a:gd name="T10" fmla="*/ 533 w 11628"/>
              <a:gd name="T11" fmla="*/ 12267 h 12800"/>
              <a:gd name="T12" fmla="*/ 11094 w 11628"/>
              <a:gd name="T13" fmla="*/ 12267 h 12800"/>
              <a:gd name="T14" fmla="*/ 11094 w 11628"/>
              <a:gd name="T15" fmla="*/ 533 h 12800"/>
              <a:gd name="T16" fmla="*/ 533 w 11628"/>
              <a:gd name="T17" fmla="*/ 533 h 12800"/>
              <a:gd name="T18" fmla="*/ 533 w 11628"/>
              <a:gd name="T19" fmla="*/ 12267 h 12800"/>
              <a:gd name="T20" fmla="*/ 2075 w 11628"/>
              <a:gd name="T21" fmla="*/ 267 h 12800"/>
              <a:gd name="T22" fmla="*/ 2608 w 11628"/>
              <a:gd name="T23" fmla="*/ 267 h 12800"/>
              <a:gd name="T24" fmla="*/ 2608 w 11628"/>
              <a:gd name="T25" fmla="*/ 12533 h 12800"/>
              <a:gd name="T26" fmla="*/ 2075 w 11628"/>
              <a:gd name="T27" fmla="*/ 12533 h 12800"/>
              <a:gd name="T28" fmla="*/ 2075 w 11628"/>
              <a:gd name="T29" fmla="*/ 267 h 12800"/>
              <a:gd name="T30" fmla="*/ 4055 w 11628"/>
              <a:gd name="T31" fmla="*/ 3247 h 12800"/>
              <a:gd name="T32" fmla="*/ 9647 w 11628"/>
              <a:gd name="T33" fmla="*/ 3247 h 12800"/>
              <a:gd name="T34" fmla="*/ 9647 w 11628"/>
              <a:gd name="T35" fmla="*/ 3781 h 12800"/>
              <a:gd name="T36" fmla="*/ 4055 w 11628"/>
              <a:gd name="T37" fmla="*/ 3781 h 12800"/>
              <a:gd name="T38" fmla="*/ 4055 w 11628"/>
              <a:gd name="T39" fmla="*/ 3247 h 12800"/>
              <a:gd name="T40" fmla="*/ 4055 w 11628"/>
              <a:gd name="T41" fmla="*/ 5141 h 12800"/>
              <a:gd name="T42" fmla="*/ 9647 w 11628"/>
              <a:gd name="T43" fmla="*/ 5141 h 12800"/>
              <a:gd name="T44" fmla="*/ 9647 w 11628"/>
              <a:gd name="T45" fmla="*/ 5674 h 12800"/>
              <a:gd name="T46" fmla="*/ 4055 w 11628"/>
              <a:gd name="T47" fmla="*/ 5674 h 12800"/>
              <a:gd name="T48" fmla="*/ 4055 w 11628"/>
              <a:gd name="T49" fmla="*/ 5141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28" h="12800">
                <a:moveTo>
                  <a:pt x="11628" y="12800"/>
                </a:moveTo>
                <a:lnTo>
                  <a:pt x="0" y="12800"/>
                </a:lnTo>
                <a:lnTo>
                  <a:pt x="0" y="0"/>
                </a:lnTo>
                <a:lnTo>
                  <a:pt x="11628" y="0"/>
                </a:lnTo>
                <a:lnTo>
                  <a:pt x="11628" y="12800"/>
                </a:lnTo>
                <a:close/>
                <a:moveTo>
                  <a:pt x="533" y="12267"/>
                </a:moveTo>
                <a:lnTo>
                  <a:pt x="11094" y="12267"/>
                </a:lnTo>
                <a:lnTo>
                  <a:pt x="11094" y="533"/>
                </a:lnTo>
                <a:lnTo>
                  <a:pt x="533" y="533"/>
                </a:lnTo>
                <a:lnTo>
                  <a:pt x="533" y="12267"/>
                </a:lnTo>
                <a:close/>
                <a:moveTo>
                  <a:pt x="2075" y="267"/>
                </a:moveTo>
                <a:lnTo>
                  <a:pt x="2608" y="267"/>
                </a:lnTo>
                <a:lnTo>
                  <a:pt x="2608" y="12533"/>
                </a:lnTo>
                <a:lnTo>
                  <a:pt x="2075" y="12533"/>
                </a:lnTo>
                <a:lnTo>
                  <a:pt x="2075" y="267"/>
                </a:lnTo>
                <a:close/>
                <a:moveTo>
                  <a:pt x="4055" y="3247"/>
                </a:moveTo>
                <a:lnTo>
                  <a:pt x="9647" y="3247"/>
                </a:lnTo>
                <a:lnTo>
                  <a:pt x="9647" y="3781"/>
                </a:lnTo>
                <a:lnTo>
                  <a:pt x="4055" y="3781"/>
                </a:lnTo>
                <a:lnTo>
                  <a:pt x="4055" y="3247"/>
                </a:lnTo>
                <a:close/>
                <a:moveTo>
                  <a:pt x="4055" y="5141"/>
                </a:moveTo>
                <a:lnTo>
                  <a:pt x="9647" y="5141"/>
                </a:lnTo>
                <a:lnTo>
                  <a:pt x="9647" y="5674"/>
                </a:lnTo>
                <a:lnTo>
                  <a:pt x="4055" y="5674"/>
                </a:lnTo>
                <a:lnTo>
                  <a:pt x="4055" y="5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ighteous" panose="02010506000000020000" pitchFamily="2" charset="0"/>
            </a:endParaRPr>
          </a:p>
        </p:txBody>
      </p:sp>
      <p:sp>
        <p:nvSpPr>
          <p:cNvPr id="66" name="Oval 3"/>
          <p:cNvSpPr/>
          <p:nvPr/>
        </p:nvSpPr>
        <p:spPr>
          <a:xfrm>
            <a:off x="1293731" y="3568399"/>
            <a:ext cx="245565" cy="316684"/>
          </a:xfrm>
          <a:custGeom>
            <a:avLst/>
            <a:gdLst>
              <a:gd name="T0" fmla="*/ 7975 w 9925"/>
              <a:gd name="T1" fmla="*/ 10704 h 12800"/>
              <a:gd name="T2" fmla="*/ 2106 w 9925"/>
              <a:gd name="T3" fmla="*/ 10704 h 12800"/>
              <a:gd name="T4" fmla="*/ 0 w 9925"/>
              <a:gd name="T5" fmla="*/ 6966 h 12800"/>
              <a:gd name="T6" fmla="*/ 4938 w 9925"/>
              <a:gd name="T7" fmla="*/ 0 h 12800"/>
              <a:gd name="T8" fmla="*/ 9925 w 9925"/>
              <a:gd name="T9" fmla="*/ 6960 h 12800"/>
              <a:gd name="T10" fmla="*/ 7975 w 9925"/>
              <a:gd name="T11" fmla="*/ 10704 h 12800"/>
              <a:gd name="T12" fmla="*/ 2413 w 9925"/>
              <a:gd name="T13" fmla="*/ 10179 h 12800"/>
              <a:gd name="T14" fmla="*/ 7656 w 9925"/>
              <a:gd name="T15" fmla="*/ 10179 h 12800"/>
              <a:gd name="T16" fmla="*/ 9310 w 9925"/>
              <a:gd name="T17" fmla="*/ 7004 h 12800"/>
              <a:gd name="T18" fmla="*/ 4941 w 9925"/>
              <a:gd name="T19" fmla="*/ 906 h 12800"/>
              <a:gd name="T20" fmla="*/ 621 w 9925"/>
              <a:gd name="T21" fmla="*/ 6998 h 12800"/>
              <a:gd name="T22" fmla="*/ 2413 w 9925"/>
              <a:gd name="T23" fmla="*/ 10179 h 12800"/>
              <a:gd name="T24" fmla="*/ 9202 w 9925"/>
              <a:gd name="T25" fmla="*/ 12800 h 12800"/>
              <a:gd name="T26" fmla="*/ 726 w 9925"/>
              <a:gd name="T27" fmla="*/ 12800 h 12800"/>
              <a:gd name="T28" fmla="*/ 48 w 9925"/>
              <a:gd name="T29" fmla="*/ 12122 h 12800"/>
              <a:gd name="T30" fmla="*/ 48 w 9925"/>
              <a:gd name="T31" fmla="*/ 10858 h 12800"/>
              <a:gd name="T32" fmla="*/ 726 w 9925"/>
              <a:gd name="T33" fmla="*/ 10180 h 12800"/>
              <a:gd name="T34" fmla="*/ 9202 w 9925"/>
              <a:gd name="T35" fmla="*/ 10180 h 12800"/>
              <a:gd name="T36" fmla="*/ 9880 w 9925"/>
              <a:gd name="T37" fmla="*/ 10858 h 12800"/>
              <a:gd name="T38" fmla="*/ 9880 w 9925"/>
              <a:gd name="T39" fmla="*/ 12122 h 12800"/>
              <a:gd name="T40" fmla="*/ 9202 w 9925"/>
              <a:gd name="T41" fmla="*/ 12800 h 12800"/>
              <a:gd name="T42" fmla="*/ 726 w 9925"/>
              <a:gd name="T43" fmla="*/ 10705 h 12800"/>
              <a:gd name="T44" fmla="*/ 573 w 9925"/>
              <a:gd name="T45" fmla="*/ 10857 h 12800"/>
              <a:gd name="T46" fmla="*/ 573 w 9925"/>
              <a:gd name="T47" fmla="*/ 12122 h 12800"/>
              <a:gd name="T48" fmla="*/ 726 w 9925"/>
              <a:gd name="T49" fmla="*/ 12274 h 12800"/>
              <a:gd name="T50" fmla="*/ 9202 w 9925"/>
              <a:gd name="T51" fmla="*/ 12274 h 12800"/>
              <a:gd name="T52" fmla="*/ 9355 w 9925"/>
              <a:gd name="T53" fmla="*/ 12122 h 12800"/>
              <a:gd name="T54" fmla="*/ 9355 w 9925"/>
              <a:gd name="T55" fmla="*/ 10857 h 12800"/>
              <a:gd name="T56" fmla="*/ 9202 w 9925"/>
              <a:gd name="T57" fmla="*/ 10705 h 12800"/>
              <a:gd name="T58" fmla="*/ 726 w 9925"/>
              <a:gd name="T59" fmla="*/ 10705 h 12800"/>
              <a:gd name="T60" fmla="*/ 4701 w 9925"/>
              <a:gd name="T61" fmla="*/ 453 h 12800"/>
              <a:gd name="T62" fmla="*/ 5227 w 9925"/>
              <a:gd name="T63" fmla="*/ 453 h 12800"/>
              <a:gd name="T64" fmla="*/ 5227 w 9925"/>
              <a:gd name="T65" fmla="*/ 3669 h 12800"/>
              <a:gd name="T66" fmla="*/ 4701 w 9925"/>
              <a:gd name="T67" fmla="*/ 3669 h 12800"/>
              <a:gd name="T68" fmla="*/ 4701 w 9925"/>
              <a:gd name="T69" fmla="*/ 453 h 12800"/>
              <a:gd name="T70" fmla="*/ 4964 w 9925"/>
              <a:gd name="T71" fmla="*/ 8756 h 12800"/>
              <a:gd name="T72" fmla="*/ 3361 w 9925"/>
              <a:gd name="T73" fmla="*/ 7152 h 12800"/>
              <a:gd name="T74" fmla="*/ 4964 w 9925"/>
              <a:gd name="T75" fmla="*/ 5550 h 12800"/>
              <a:gd name="T76" fmla="*/ 6568 w 9925"/>
              <a:gd name="T77" fmla="*/ 7152 h 12800"/>
              <a:gd name="T78" fmla="*/ 4964 w 9925"/>
              <a:gd name="T79" fmla="*/ 8756 h 12800"/>
              <a:gd name="T80" fmla="*/ 4964 w 9925"/>
              <a:gd name="T81" fmla="*/ 6076 h 12800"/>
              <a:gd name="T82" fmla="*/ 3887 w 9925"/>
              <a:gd name="T83" fmla="*/ 7153 h 12800"/>
              <a:gd name="T84" fmla="*/ 4964 w 9925"/>
              <a:gd name="T85" fmla="*/ 8231 h 12800"/>
              <a:gd name="T86" fmla="*/ 6042 w 9925"/>
              <a:gd name="T87" fmla="*/ 7153 h 12800"/>
              <a:gd name="T88" fmla="*/ 4964 w 9925"/>
              <a:gd name="T89" fmla="*/ 6076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25" h="12800">
                <a:moveTo>
                  <a:pt x="7975" y="10704"/>
                </a:moveTo>
                <a:lnTo>
                  <a:pt x="2106" y="10704"/>
                </a:lnTo>
                <a:lnTo>
                  <a:pt x="0" y="6966"/>
                </a:lnTo>
                <a:lnTo>
                  <a:pt x="4938" y="0"/>
                </a:lnTo>
                <a:lnTo>
                  <a:pt x="9925" y="6960"/>
                </a:lnTo>
                <a:lnTo>
                  <a:pt x="7975" y="10704"/>
                </a:lnTo>
                <a:close/>
                <a:moveTo>
                  <a:pt x="2413" y="10179"/>
                </a:moveTo>
                <a:lnTo>
                  <a:pt x="7656" y="10179"/>
                </a:lnTo>
                <a:lnTo>
                  <a:pt x="9310" y="7004"/>
                </a:lnTo>
                <a:lnTo>
                  <a:pt x="4941" y="906"/>
                </a:lnTo>
                <a:lnTo>
                  <a:pt x="621" y="6998"/>
                </a:lnTo>
                <a:lnTo>
                  <a:pt x="2413" y="10179"/>
                </a:lnTo>
                <a:close/>
                <a:moveTo>
                  <a:pt x="9202" y="12800"/>
                </a:moveTo>
                <a:lnTo>
                  <a:pt x="726" y="12800"/>
                </a:lnTo>
                <a:cubicBezTo>
                  <a:pt x="351" y="12800"/>
                  <a:pt x="48" y="12496"/>
                  <a:pt x="48" y="12122"/>
                </a:cubicBezTo>
                <a:lnTo>
                  <a:pt x="48" y="10858"/>
                </a:lnTo>
                <a:cubicBezTo>
                  <a:pt x="48" y="10483"/>
                  <a:pt x="351" y="10180"/>
                  <a:pt x="726" y="10180"/>
                </a:cubicBezTo>
                <a:lnTo>
                  <a:pt x="9202" y="10180"/>
                </a:lnTo>
                <a:cubicBezTo>
                  <a:pt x="9576" y="10180"/>
                  <a:pt x="9880" y="10483"/>
                  <a:pt x="9880" y="10858"/>
                </a:cubicBezTo>
                <a:lnTo>
                  <a:pt x="9880" y="12122"/>
                </a:lnTo>
                <a:cubicBezTo>
                  <a:pt x="9880" y="12496"/>
                  <a:pt x="9576" y="12800"/>
                  <a:pt x="9202" y="12800"/>
                </a:cubicBezTo>
                <a:close/>
                <a:moveTo>
                  <a:pt x="726" y="10705"/>
                </a:moveTo>
                <a:cubicBezTo>
                  <a:pt x="641" y="10705"/>
                  <a:pt x="573" y="10773"/>
                  <a:pt x="573" y="10857"/>
                </a:cubicBezTo>
                <a:lnTo>
                  <a:pt x="573" y="12122"/>
                </a:lnTo>
                <a:cubicBezTo>
                  <a:pt x="573" y="12206"/>
                  <a:pt x="641" y="12274"/>
                  <a:pt x="726" y="12274"/>
                </a:cubicBezTo>
                <a:lnTo>
                  <a:pt x="9202" y="12274"/>
                </a:lnTo>
                <a:cubicBezTo>
                  <a:pt x="9286" y="12274"/>
                  <a:pt x="9355" y="12206"/>
                  <a:pt x="9355" y="12122"/>
                </a:cubicBezTo>
                <a:lnTo>
                  <a:pt x="9355" y="10857"/>
                </a:lnTo>
                <a:cubicBezTo>
                  <a:pt x="9355" y="10773"/>
                  <a:pt x="9286" y="10705"/>
                  <a:pt x="9202" y="10705"/>
                </a:cubicBezTo>
                <a:lnTo>
                  <a:pt x="726" y="10705"/>
                </a:lnTo>
                <a:close/>
                <a:moveTo>
                  <a:pt x="4701" y="453"/>
                </a:moveTo>
                <a:lnTo>
                  <a:pt x="5227" y="453"/>
                </a:lnTo>
                <a:lnTo>
                  <a:pt x="5227" y="3669"/>
                </a:lnTo>
                <a:lnTo>
                  <a:pt x="4701" y="3669"/>
                </a:lnTo>
                <a:lnTo>
                  <a:pt x="4701" y="453"/>
                </a:lnTo>
                <a:close/>
                <a:moveTo>
                  <a:pt x="4964" y="8756"/>
                </a:moveTo>
                <a:cubicBezTo>
                  <a:pt x="4079" y="8755"/>
                  <a:pt x="3362" y="8037"/>
                  <a:pt x="3361" y="7152"/>
                </a:cubicBezTo>
                <a:cubicBezTo>
                  <a:pt x="3361" y="6269"/>
                  <a:pt x="4080" y="5550"/>
                  <a:pt x="4964" y="5550"/>
                </a:cubicBezTo>
                <a:cubicBezTo>
                  <a:pt x="5848" y="5550"/>
                  <a:pt x="6568" y="6269"/>
                  <a:pt x="6568" y="7152"/>
                </a:cubicBezTo>
                <a:cubicBezTo>
                  <a:pt x="6567" y="8038"/>
                  <a:pt x="5849" y="8755"/>
                  <a:pt x="4964" y="8756"/>
                </a:cubicBezTo>
                <a:close/>
                <a:moveTo>
                  <a:pt x="4964" y="6076"/>
                </a:moveTo>
                <a:cubicBezTo>
                  <a:pt x="4369" y="6076"/>
                  <a:pt x="3887" y="6558"/>
                  <a:pt x="3887" y="7153"/>
                </a:cubicBezTo>
                <a:cubicBezTo>
                  <a:pt x="3887" y="7747"/>
                  <a:pt x="4369" y="8230"/>
                  <a:pt x="4964" y="8231"/>
                </a:cubicBezTo>
                <a:cubicBezTo>
                  <a:pt x="5559" y="8230"/>
                  <a:pt x="6041" y="7748"/>
                  <a:pt x="6042" y="7153"/>
                </a:cubicBezTo>
                <a:cubicBezTo>
                  <a:pt x="6042" y="6559"/>
                  <a:pt x="5558" y="6076"/>
                  <a:pt x="4964" y="607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ighteous" panose="02010506000000020000" pitchFamily="2" charset="0"/>
            </a:endParaRPr>
          </a:p>
        </p:txBody>
      </p:sp>
      <p:sp>
        <p:nvSpPr>
          <p:cNvPr id="67" name="矩形 3"/>
          <p:cNvSpPr>
            <a:spLocks noChangeArrowheads="1"/>
          </p:cNvSpPr>
          <p:nvPr/>
        </p:nvSpPr>
        <p:spPr bwMode="auto">
          <a:xfrm>
            <a:off x="3943350" y="5586730"/>
            <a:ext cx="1529080" cy="432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p>
            <a:pPr algn="just" defTabSz="457200">
              <a:spcBef>
                <a:spcPct val="0"/>
              </a:spcBef>
            </a:pPr>
            <a:r>
              <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Expenditure on </a:t>
            </a:r>
            <a:endPar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a:p>
            <a:pPr algn="just" defTabSz="457200">
              <a:spcBef>
                <a:spcPct val="0"/>
              </a:spcBef>
            </a:pPr>
            <a:r>
              <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NRM Works</a:t>
            </a:r>
            <a:endPar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sp>
        <p:nvSpPr>
          <p:cNvPr id="68" name="矩形 3"/>
          <p:cNvSpPr>
            <a:spLocks noChangeArrowheads="1"/>
          </p:cNvSpPr>
          <p:nvPr/>
        </p:nvSpPr>
        <p:spPr bwMode="auto">
          <a:xfrm>
            <a:off x="3812540" y="4112260"/>
            <a:ext cx="1697355" cy="432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algn="just" defTabSz="457200">
              <a:spcBef>
                <a:spcPct val="0"/>
              </a:spcBef>
            </a:pPr>
            <a:r>
              <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Expenditure on </a:t>
            </a:r>
            <a:endPar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a:p>
            <a:pPr algn="just" defTabSz="457200">
              <a:spcBef>
                <a:spcPct val="0"/>
              </a:spcBef>
            </a:pPr>
            <a:r>
              <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Category B Works</a:t>
            </a:r>
            <a:endPar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sp>
        <p:nvSpPr>
          <p:cNvPr id="69" name="矩形 3"/>
          <p:cNvSpPr>
            <a:spLocks noChangeArrowheads="1"/>
          </p:cNvSpPr>
          <p:nvPr/>
        </p:nvSpPr>
        <p:spPr bwMode="auto">
          <a:xfrm>
            <a:off x="4151229" y="5008927"/>
            <a:ext cx="118745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26.41%</a:t>
            </a:r>
            <a:endPar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sp>
        <p:nvSpPr>
          <p:cNvPr id="70" name="Oval 22"/>
          <p:cNvSpPr/>
          <p:nvPr/>
        </p:nvSpPr>
        <p:spPr>
          <a:xfrm>
            <a:off x="3648066" y="1986011"/>
            <a:ext cx="295292" cy="326708"/>
          </a:xfrm>
          <a:custGeom>
            <a:avLst/>
            <a:gdLst>
              <a:gd name="T0" fmla="*/ 5709 w 11417"/>
              <a:gd name="T1" fmla="*/ 0 h 12628"/>
              <a:gd name="T2" fmla="*/ 2400 w 11417"/>
              <a:gd name="T3" fmla="*/ 10360 h 12628"/>
              <a:gd name="T4" fmla="*/ 2589 w 11417"/>
              <a:gd name="T5" fmla="*/ 10421 h 12628"/>
              <a:gd name="T6" fmla="*/ 2775 w 11417"/>
              <a:gd name="T7" fmla="*/ 9834 h 12628"/>
              <a:gd name="T8" fmla="*/ 647 w 11417"/>
              <a:gd name="T9" fmla="*/ 5708 h 12628"/>
              <a:gd name="T10" fmla="*/ 10770 w 11417"/>
              <a:gd name="T11" fmla="*/ 5708 h 12628"/>
              <a:gd name="T12" fmla="*/ 8642 w 11417"/>
              <a:gd name="T13" fmla="*/ 9834 h 12628"/>
              <a:gd name="T14" fmla="*/ 8830 w 11417"/>
              <a:gd name="T15" fmla="*/ 10421 h 12628"/>
              <a:gd name="T16" fmla="*/ 11417 w 11417"/>
              <a:gd name="T17" fmla="*/ 5708 h 12628"/>
              <a:gd name="T18" fmla="*/ 6443 w 11417"/>
              <a:gd name="T19" fmla="*/ 11546 h 12628"/>
              <a:gd name="T20" fmla="*/ 5052 w 11417"/>
              <a:gd name="T21" fmla="*/ 11946 h 12628"/>
              <a:gd name="T22" fmla="*/ 4636 w 11417"/>
              <a:gd name="T23" fmla="*/ 11716 h 12628"/>
              <a:gd name="T24" fmla="*/ 4058 w 11417"/>
              <a:gd name="T25" fmla="*/ 11876 h 12628"/>
              <a:gd name="T26" fmla="*/ 4130 w 11417"/>
              <a:gd name="T27" fmla="*/ 12119 h 12628"/>
              <a:gd name="T28" fmla="*/ 5913 w 11417"/>
              <a:gd name="T29" fmla="*/ 12321 h 12628"/>
              <a:gd name="T30" fmla="*/ 6786 w 11417"/>
              <a:gd name="T31" fmla="*/ 12420 h 12628"/>
              <a:gd name="T32" fmla="*/ 7002 w 11417"/>
              <a:gd name="T33" fmla="*/ 12538 h 12628"/>
              <a:gd name="T34" fmla="*/ 7280 w 11417"/>
              <a:gd name="T35" fmla="*/ 12002 h 12628"/>
              <a:gd name="T36" fmla="*/ 1903 w 11417"/>
              <a:gd name="T37" fmla="*/ 5693 h 12628"/>
              <a:gd name="T38" fmla="*/ 4010 w 11417"/>
              <a:gd name="T39" fmla="*/ 9099 h 12628"/>
              <a:gd name="T40" fmla="*/ 4010 w 11417"/>
              <a:gd name="T41" fmla="*/ 10613 h 12628"/>
              <a:gd name="T42" fmla="*/ 6885 w 11417"/>
              <a:gd name="T43" fmla="*/ 11136 h 12628"/>
              <a:gd name="T44" fmla="*/ 7408 w 11417"/>
              <a:gd name="T45" fmla="*/ 9503 h 12628"/>
              <a:gd name="T46" fmla="*/ 7743 w 11417"/>
              <a:gd name="T47" fmla="*/ 8909 h 12628"/>
              <a:gd name="T48" fmla="*/ 5709 w 11417"/>
              <a:gd name="T49" fmla="*/ 1887 h 12628"/>
              <a:gd name="T50" fmla="*/ 4951 w 11417"/>
              <a:gd name="T51" fmla="*/ 10469 h 12628"/>
              <a:gd name="T52" fmla="*/ 4676 w 11417"/>
              <a:gd name="T53" fmla="*/ 9913 h 12628"/>
              <a:gd name="T54" fmla="*/ 6741 w 11417"/>
              <a:gd name="T55" fmla="*/ 10208 h 12628"/>
              <a:gd name="T56" fmla="*/ 7408 w 11417"/>
              <a:gd name="T57" fmla="*/ 8356 h 12628"/>
              <a:gd name="T58" fmla="*/ 6741 w 11417"/>
              <a:gd name="T59" fmla="*/ 9021 h 12628"/>
              <a:gd name="T60" fmla="*/ 6741 w 11417"/>
              <a:gd name="T61" fmla="*/ 9040 h 12628"/>
              <a:gd name="T62" fmla="*/ 4676 w 11417"/>
              <a:gd name="T63" fmla="*/ 9266 h 12628"/>
              <a:gd name="T64" fmla="*/ 4676 w 11417"/>
              <a:gd name="T65" fmla="*/ 9020 h 12628"/>
              <a:gd name="T66" fmla="*/ 4362 w 11417"/>
              <a:gd name="T67" fmla="*/ 8550 h 12628"/>
              <a:gd name="T68" fmla="*/ 2550 w 11417"/>
              <a:gd name="T69" fmla="*/ 5693 h 12628"/>
              <a:gd name="T70" fmla="*/ 8867 w 11417"/>
              <a:gd name="T71" fmla="*/ 5693 h 1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17" h="12628">
                <a:moveTo>
                  <a:pt x="11417" y="5708"/>
                </a:moveTo>
                <a:cubicBezTo>
                  <a:pt x="11417" y="2556"/>
                  <a:pt x="8861" y="0"/>
                  <a:pt x="5709" y="0"/>
                </a:cubicBezTo>
                <a:cubicBezTo>
                  <a:pt x="2556" y="0"/>
                  <a:pt x="0" y="2556"/>
                  <a:pt x="0" y="5708"/>
                </a:cubicBezTo>
                <a:cubicBezTo>
                  <a:pt x="0" y="7628"/>
                  <a:pt x="948" y="9326"/>
                  <a:pt x="2400" y="10360"/>
                </a:cubicBezTo>
                <a:lnTo>
                  <a:pt x="2400" y="10360"/>
                </a:lnTo>
                <a:cubicBezTo>
                  <a:pt x="2453" y="10399"/>
                  <a:pt x="2518" y="10421"/>
                  <a:pt x="2589" y="10421"/>
                </a:cubicBezTo>
                <a:cubicBezTo>
                  <a:pt x="2767" y="10421"/>
                  <a:pt x="2912" y="10276"/>
                  <a:pt x="2912" y="10098"/>
                </a:cubicBezTo>
                <a:cubicBezTo>
                  <a:pt x="2912" y="9989"/>
                  <a:pt x="2858" y="9892"/>
                  <a:pt x="2775" y="9834"/>
                </a:cubicBezTo>
                <a:lnTo>
                  <a:pt x="2776" y="9834"/>
                </a:lnTo>
                <a:cubicBezTo>
                  <a:pt x="1487" y="8916"/>
                  <a:pt x="647" y="7410"/>
                  <a:pt x="647" y="5708"/>
                </a:cubicBezTo>
                <a:cubicBezTo>
                  <a:pt x="647" y="2913"/>
                  <a:pt x="2913" y="647"/>
                  <a:pt x="5709" y="647"/>
                </a:cubicBezTo>
                <a:cubicBezTo>
                  <a:pt x="8504" y="647"/>
                  <a:pt x="10770" y="2913"/>
                  <a:pt x="10770" y="5708"/>
                </a:cubicBezTo>
                <a:cubicBezTo>
                  <a:pt x="10770" y="7410"/>
                  <a:pt x="9930" y="8916"/>
                  <a:pt x="8642" y="9834"/>
                </a:cubicBezTo>
                <a:lnTo>
                  <a:pt x="8642" y="9834"/>
                </a:lnTo>
                <a:cubicBezTo>
                  <a:pt x="8560" y="9893"/>
                  <a:pt x="8506" y="9989"/>
                  <a:pt x="8506" y="10098"/>
                </a:cubicBezTo>
                <a:cubicBezTo>
                  <a:pt x="8506" y="10276"/>
                  <a:pt x="8651" y="10421"/>
                  <a:pt x="8830" y="10421"/>
                </a:cubicBezTo>
                <a:cubicBezTo>
                  <a:pt x="8907" y="10421"/>
                  <a:pt x="8978" y="10394"/>
                  <a:pt x="9034" y="10348"/>
                </a:cubicBezTo>
                <a:cubicBezTo>
                  <a:pt x="10477" y="9313"/>
                  <a:pt x="11417" y="7620"/>
                  <a:pt x="11417" y="5708"/>
                </a:cubicBezTo>
                <a:close/>
                <a:moveTo>
                  <a:pt x="7280" y="12002"/>
                </a:moveTo>
                <a:cubicBezTo>
                  <a:pt x="7078" y="11756"/>
                  <a:pt x="6784" y="11585"/>
                  <a:pt x="6443" y="11546"/>
                </a:cubicBezTo>
                <a:cubicBezTo>
                  <a:pt x="6095" y="11507"/>
                  <a:pt x="5764" y="11612"/>
                  <a:pt x="5510" y="11815"/>
                </a:cubicBezTo>
                <a:cubicBezTo>
                  <a:pt x="5385" y="11914"/>
                  <a:pt x="5223" y="11965"/>
                  <a:pt x="5052" y="11946"/>
                </a:cubicBezTo>
                <a:cubicBezTo>
                  <a:pt x="4882" y="11927"/>
                  <a:pt x="4735" y="11840"/>
                  <a:pt x="4636" y="11716"/>
                </a:cubicBezTo>
                <a:lnTo>
                  <a:pt x="4636" y="11716"/>
                </a:lnTo>
                <a:cubicBezTo>
                  <a:pt x="4584" y="11648"/>
                  <a:pt x="4507" y="11601"/>
                  <a:pt x="4416" y="11591"/>
                </a:cubicBezTo>
                <a:cubicBezTo>
                  <a:pt x="4238" y="11571"/>
                  <a:pt x="4078" y="11698"/>
                  <a:pt x="4058" y="11876"/>
                </a:cubicBezTo>
                <a:cubicBezTo>
                  <a:pt x="4047" y="11967"/>
                  <a:pt x="4076" y="12053"/>
                  <a:pt x="4130" y="12119"/>
                </a:cubicBezTo>
                <a:lnTo>
                  <a:pt x="4130" y="12119"/>
                </a:lnTo>
                <a:cubicBezTo>
                  <a:pt x="4332" y="12373"/>
                  <a:pt x="4631" y="12549"/>
                  <a:pt x="4979" y="12589"/>
                </a:cubicBezTo>
                <a:cubicBezTo>
                  <a:pt x="5328" y="12628"/>
                  <a:pt x="5659" y="12523"/>
                  <a:pt x="5913" y="12321"/>
                </a:cubicBezTo>
                <a:cubicBezTo>
                  <a:pt x="6037" y="12222"/>
                  <a:pt x="6199" y="12170"/>
                  <a:pt x="6370" y="12189"/>
                </a:cubicBezTo>
                <a:cubicBezTo>
                  <a:pt x="6540" y="12209"/>
                  <a:pt x="6687" y="12295"/>
                  <a:pt x="6786" y="12420"/>
                </a:cubicBezTo>
                <a:lnTo>
                  <a:pt x="6786" y="12419"/>
                </a:lnTo>
                <a:cubicBezTo>
                  <a:pt x="6838" y="12484"/>
                  <a:pt x="6914" y="12528"/>
                  <a:pt x="7002" y="12538"/>
                </a:cubicBezTo>
                <a:cubicBezTo>
                  <a:pt x="7179" y="12558"/>
                  <a:pt x="7340" y="12431"/>
                  <a:pt x="7360" y="12253"/>
                </a:cubicBezTo>
                <a:cubicBezTo>
                  <a:pt x="7371" y="12158"/>
                  <a:pt x="7339" y="12068"/>
                  <a:pt x="7280" y="12002"/>
                </a:cubicBezTo>
                <a:close/>
                <a:moveTo>
                  <a:pt x="5709" y="1887"/>
                </a:moveTo>
                <a:cubicBezTo>
                  <a:pt x="3607" y="1887"/>
                  <a:pt x="1903" y="3591"/>
                  <a:pt x="1903" y="5693"/>
                </a:cubicBezTo>
                <a:cubicBezTo>
                  <a:pt x="1903" y="7046"/>
                  <a:pt x="2610" y="8234"/>
                  <a:pt x="3674" y="8909"/>
                </a:cubicBezTo>
                <a:cubicBezTo>
                  <a:pt x="3782" y="8978"/>
                  <a:pt x="3894" y="9041"/>
                  <a:pt x="4010" y="9099"/>
                </a:cubicBezTo>
                <a:lnTo>
                  <a:pt x="4010" y="9502"/>
                </a:lnTo>
                <a:lnTo>
                  <a:pt x="4010" y="10613"/>
                </a:lnTo>
                <a:cubicBezTo>
                  <a:pt x="4010" y="10952"/>
                  <a:pt x="4278" y="11136"/>
                  <a:pt x="4532" y="11136"/>
                </a:cubicBezTo>
                <a:lnTo>
                  <a:pt x="6885" y="11136"/>
                </a:lnTo>
                <a:cubicBezTo>
                  <a:pt x="7212" y="11136"/>
                  <a:pt x="7408" y="10879"/>
                  <a:pt x="7408" y="10613"/>
                </a:cubicBezTo>
                <a:lnTo>
                  <a:pt x="7408" y="9503"/>
                </a:lnTo>
                <a:lnTo>
                  <a:pt x="7408" y="9099"/>
                </a:lnTo>
                <a:cubicBezTo>
                  <a:pt x="7523" y="9041"/>
                  <a:pt x="7635" y="8978"/>
                  <a:pt x="7743" y="8909"/>
                </a:cubicBezTo>
                <a:cubicBezTo>
                  <a:pt x="8808" y="8234"/>
                  <a:pt x="9514" y="7046"/>
                  <a:pt x="9514" y="5693"/>
                </a:cubicBezTo>
                <a:cubicBezTo>
                  <a:pt x="9514" y="3591"/>
                  <a:pt x="7811" y="1887"/>
                  <a:pt x="5709" y="1887"/>
                </a:cubicBezTo>
                <a:close/>
                <a:moveTo>
                  <a:pt x="6480" y="10469"/>
                </a:moveTo>
                <a:lnTo>
                  <a:pt x="4951" y="10469"/>
                </a:lnTo>
                <a:cubicBezTo>
                  <a:pt x="4792" y="10469"/>
                  <a:pt x="4676" y="10362"/>
                  <a:pt x="4676" y="10195"/>
                </a:cubicBezTo>
                <a:lnTo>
                  <a:pt x="4676" y="9913"/>
                </a:lnTo>
                <a:lnTo>
                  <a:pt x="6741" y="9913"/>
                </a:lnTo>
                <a:lnTo>
                  <a:pt x="6741" y="10208"/>
                </a:lnTo>
                <a:cubicBezTo>
                  <a:pt x="6741" y="10324"/>
                  <a:pt x="6649" y="10469"/>
                  <a:pt x="6480" y="10469"/>
                </a:cubicBezTo>
                <a:close/>
                <a:moveTo>
                  <a:pt x="7408" y="8356"/>
                </a:moveTo>
                <a:cubicBezTo>
                  <a:pt x="7288" y="8433"/>
                  <a:pt x="7032" y="8562"/>
                  <a:pt x="7032" y="8562"/>
                </a:cubicBezTo>
                <a:cubicBezTo>
                  <a:pt x="6860" y="8643"/>
                  <a:pt x="6741" y="8818"/>
                  <a:pt x="6741" y="9021"/>
                </a:cubicBezTo>
                <a:cubicBezTo>
                  <a:pt x="6741" y="9027"/>
                  <a:pt x="6741" y="9034"/>
                  <a:pt x="6742" y="9040"/>
                </a:cubicBezTo>
                <a:lnTo>
                  <a:pt x="6741" y="9040"/>
                </a:lnTo>
                <a:lnTo>
                  <a:pt x="6741" y="9266"/>
                </a:lnTo>
                <a:lnTo>
                  <a:pt x="4676" y="9266"/>
                </a:lnTo>
                <a:lnTo>
                  <a:pt x="4676" y="9020"/>
                </a:lnTo>
                <a:lnTo>
                  <a:pt x="4676" y="9020"/>
                </a:lnTo>
                <a:cubicBezTo>
                  <a:pt x="4676" y="8808"/>
                  <a:pt x="4546" y="8627"/>
                  <a:pt x="4362" y="8551"/>
                </a:cubicBezTo>
                <a:lnTo>
                  <a:pt x="4362" y="8550"/>
                </a:lnTo>
                <a:cubicBezTo>
                  <a:pt x="4240" y="8493"/>
                  <a:pt x="4123" y="8428"/>
                  <a:pt x="4010" y="8356"/>
                </a:cubicBezTo>
                <a:cubicBezTo>
                  <a:pt x="3132" y="7795"/>
                  <a:pt x="2550" y="6812"/>
                  <a:pt x="2550" y="5693"/>
                </a:cubicBezTo>
                <a:cubicBezTo>
                  <a:pt x="2550" y="3948"/>
                  <a:pt x="3964" y="2534"/>
                  <a:pt x="5709" y="2534"/>
                </a:cubicBezTo>
                <a:cubicBezTo>
                  <a:pt x="7453" y="2534"/>
                  <a:pt x="8867" y="3948"/>
                  <a:pt x="8867" y="5693"/>
                </a:cubicBezTo>
                <a:cubicBezTo>
                  <a:pt x="8867" y="6812"/>
                  <a:pt x="8285" y="7795"/>
                  <a:pt x="7408" y="83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ighteous" panose="02010506000000020000" pitchFamily="2" charset="0"/>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2"/>
          <p:cNvSpPr/>
          <p:nvPr/>
        </p:nvSpPr>
        <p:spPr>
          <a:xfrm>
            <a:off x="1092200" y="314960"/>
            <a:ext cx="2664460" cy="706755"/>
          </a:xfrm>
          <a:prstGeom prst="rect">
            <a:avLst/>
          </a:prstGeom>
        </p:spPr>
        <p:txBody>
          <a:bodyPr wrap="square">
            <a:spAutoFit/>
          </a:bodyPr>
          <a:p>
            <a:r>
              <a:rPr lang="en-US" altLang="zh-CN" sz="40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rPr>
              <a:t>INSIGHTS</a:t>
            </a:r>
            <a:endParaRPr lang="en-US" altLang="zh-CN" sz="40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endParaRPr>
          </a:p>
        </p:txBody>
      </p:sp>
      <p:sp>
        <p:nvSpPr>
          <p:cNvPr id="4" name="矩形 13"/>
          <p:cNvSpPr/>
          <p:nvPr/>
        </p:nvSpPr>
        <p:spPr>
          <a:xfrm>
            <a:off x="1132840" y="1019175"/>
            <a:ext cx="5071745" cy="669290"/>
          </a:xfrm>
          <a:prstGeom prst="rect">
            <a:avLst/>
          </a:prstGeom>
        </p:spPr>
        <p:txBody>
          <a:bodyPr wrap="square">
            <a:noAutofit/>
          </a:bodyPr>
          <a:p>
            <a:r>
              <a:rPr lang="en-US" altLang="zh-CN" sz="1600" b="1" dirty="0">
                <a:solidFill>
                  <a:schemeClr val="accent6">
                    <a:lumMod val="50000"/>
                  </a:schemeClr>
                </a:solidFill>
                <a:latin typeface="Arial" panose="020B0604020202020204" pitchFamily="34" charset="0"/>
                <a:cs typeface="Arial" panose="020B0604020202020204" pitchFamily="34" charset="0"/>
              </a:rPr>
              <a:t>NREGA EFFECTIVENESS IN PROVIDING JOB OPPORTUNITY TO RURAL HOUSEHOLD</a:t>
            </a:r>
            <a:endParaRPr lang="en-US" altLang="zh-CN" sz="1600" b="1" dirty="0">
              <a:solidFill>
                <a:schemeClr val="accent6">
                  <a:lumMod val="50000"/>
                </a:schemeClr>
              </a:solidFill>
              <a:latin typeface="Arial" panose="020B0604020202020204" pitchFamily="34" charset="0"/>
              <a:cs typeface="Arial" panose="020B0604020202020204" pitchFamily="34" charset="0"/>
            </a:endParaRPr>
          </a:p>
        </p:txBody>
      </p:sp>
      <p:pic>
        <p:nvPicPr>
          <p:cNvPr id="6" name="Picture 5" descr="effective"/>
          <p:cNvPicPr>
            <a:picLocks noChangeAspect="1"/>
          </p:cNvPicPr>
          <p:nvPr/>
        </p:nvPicPr>
        <p:blipFill>
          <a:blip r:embed="rId1"/>
          <a:stretch>
            <a:fillRect/>
          </a:stretch>
        </p:blipFill>
        <p:spPr>
          <a:xfrm>
            <a:off x="2600960" y="1920240"/>
            <a:ext cx="9485630" cy="4297680"/>
          </a:xfrm>
          <a:prstGeom prst="rect">
            <a:avLst/>
          </a:prstGeom>
        </p:spPr>
      </p:pic>
      <p:sp>
        <p:nvSpPr>
          <p:cNvPr id="25" name="矩形 24"/>
          <p:cNvSpPr/>
          <p:nvPr/>
        </p:nvSpPr>
        <p:spPr>
          <a:xfrm flipV="1">
            <a:off x="803275" y="2141220"/>
            <a:ext cx="1699895" cy="13633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chemeClr val="bg1"/>
              </a:solidFill>
              <a:latin typeface="+mj-ea"/>
              <a:ea typeface="+mj-ea"/>
              <a:cs typeface="Manrope SemiBold" charset="0"/>
              <a:sym typeface="+mn-lt"/>
            </a:endParaRPr>
          </a:p>
        </p:txBody>
      </p:sp>
      <p:sp>
        <p:nvSpPr>
          <p:cNvPr id="35" name="矩形 3"/>
          <p:cNvSpPr>
            <a:spLocks noChangeArrowheads="1"/>
          </p:cNvSpPr>
          <p:nvPr/>
        </p:nvSpPr>
        <p:spPr bwMode="auto">
          <a:xfrm>
            <a:off x="890905" y="2861945"/>
            <a:ext cx="1553210" cy="494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p>
            <a:pPr algn="just" defTabSz="457200">
              <a:spcBef>
                <a:spcPct val="0"/>
              </a:spcBef>
            </a:pPr>
            <a:r>
              <a:rPr lang="en-US" altLang="zh-CN" sz="1200" dirty="0">
                <a:solidFill>
                  <a:schemeClr val="tx1"/>
                </a:solidFill>
                <a:latin typeface="Arial" panose="020B0604020202020204" pitchFamily="34" charset="0"/>
                <a:ea typeface="Righteous" panose="02010506000000020000" pitchFamily="2" charset="0"/>
                <a:cs typeface="Arial" panose="020B0604020202020204" pitchFamily="34" charset="0"/>
                <a:sym typeface="+mn-lt"/>
              </a:rPr>
              <a:t>Total Rural Household </a:t>
            </a:r>
            <a:endParaRPr lang="en-US" altLang="zh-CN" sz="1200" dirty="0">
              <a:solidFill>
                <a:schemeClr val="tx1"/>
              </a:solidFill>
              <a:latin typeface="Arial" panose="020B0604020202020204" pitchFamily="34" charset="0"/>
              <a:ea typeface="Righteous" panose="02010506000000020000" pitchFamily="2" charset="0"/>
              <a:cs typeface="Arial" panose="020B0604020202020204" pitchFamily="34" charset="0"/>
              <a:sym typeface="+mn-lt"/>
            </a:endParaRPr>
          </a:p>
          <a:p>
            <a:pPr algn="just" defTabSz="457200">
              <a:spcBef>
                <a:spcPct val="0"/>
              </a:spcBef>
            </a:pPr>
            <a:r>
              <a:rPr lang="en-US" altLang="zh-CN" sz="1200" dirty="0">
                <a:solidFill>
                  <a:schemeClr val="tx1"/>
                </a:solidFill>
                <a:latin typeface="Arial" panose="020B0604020202020204" pitchFamily="34" charset="0"/>
                <a:ea typeface="Righteous" panose="02010506000000020000" pitchFamily="2" charset="0"/>
                <a:cs typeface="Arial" panose="020B0604020202020204" pitchFamily="34" charset="0"/>
                <a:sym typeface="+mn-lt"/>
              </a:rPr>
              <a:t>Employed (%)</a:t>
            </a:r>
            <a:endParaRPr lang="en-US" altLang="zh-CN" sz="1200" dirty="0">
              <a:solidFill>
                <a:schemeClr val="tx1"/>
              </a:solidFill>
              <a:latin typeface="Arial" panose="020B0604020202020204" pitchFamily="34" charset="0"/>
              <a:ea typeface="Righteous" panose="02010506000000020000" pitchFamily="2" charset="0"/>
              <a:cs typeface="Arial" panose="020B0604020202020204" pitchFamily="34" charset="0"/>
              <a:sym typeface="+mn-lt"/>
            </a:endParaRPr>
          </a:p>
        </p:txBody>
      </p:sp>
      <p:sp>
        <p:nvSpPr>
          <p:cNvPr id="36" name="矩形 3"/>
          <p:cNvSpPr>
            <a:spLocks noChangeArrowheads="1"/>
          </p:cNvSpPr>
          <p:nvPr/>
        </p:nvSpPr>
        <p:spPr bwMode="auto">
          <a:xfrm>
            <a:off x="963295" y="2235835"/>
            <a:ext cx="123063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p>
            <a:pPr algn="just" defTabSz="457200">
              <a:spcBef>
                <a:spcPct val="0"/>
              </a:spcBef>
            </a:pPr>
            <a:r>
              <a:rPr lang="en-US" altLang="zh-CN" sz="3600" dirty="0">
                <a:solidFill>
                  <a:schemeClr val="tx1"/>
                </a:solidFill>
                <a:latin typeface="Righteous" panose="02010506000000020000" pitchFamily="2" charset="0"/>
                <a:ea typeface="Righteous" panose="02010506000000020000" pitchFamily="2" charset="0"/>
                <a:cs typeface="Righteous" panose="02010506000000020000" pitchFamily="2" charset="0"/>
                <a:sym typeface="+mn-lt"/>
              </a:rPr>
              <a:t>58.19%</a:t>
            </a:r>
            <a:endParaRPr lang="en-US" altLang="zh-CN" sz="3600" dirty="0">
              <a:solidFill>
                <a:schemeClr val="tx1"/>
              </a:solidFill>
              <a:latin typeface="Righteous" panose="02010506000000020000" pitchFamily="2" charset="0"/>
              <a:ea typeface="Righteous" panose="02010506000000020000" pitchFamily="2" charset="0"/>
              <a:cs typeface="Righteous" panose="02010506000000020000" pitchFamily="2" charset="0"/>
              <a:sym typeface="+mn-lt"/>
            </a:endParaRPr>
          </a:p>
        </p:txBody>
      </p:sp>
      <p:pic>
        <p:nvPicPr>
          <p:cNvPr id="7" name="Picture 6" descr="NREGA"/>
          <p:cNvPicPr>
            <a:picLocks noChangeAspect="1"/>
          </p:cNvPicPr>
          <p:nvPr/>
        </p:nvPicPr>
        <p:blipFill>
          <a:blip r:embed="rId2"/>
          <a:stretch>
            <a:fillRect/>
          </a:stretch>
        </p:blipFill>
        <p:spPr>
          <a:xfrm>
            <a:off x="10918190" y="523875"/>
            <a:ext cx="730885" cy="729615"/>
          </a:xfrm>
          <a:prstGeom prst="rect">
            <a:avLst/>
          </a:prstGeom>
          <a:effectLst>
            <a:glow rad="228600">
              <a:schemeClr val="accent2">
                <a:satMod val="175000"/>
                <a:alpha val="40000"/>
              </a:schemeClr>
            </a:glow>
            <a:softEdge rad="31750"/>
          </a:effectLst>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2"/>
          <p:cNvSpPr/>
          <p:nvPr/>
        </p:nvSpPr>
        <p:spPr>
          <a:xfrm>
            <a:off x="1092200" y="314960"/>
            <a:ext cx="2664460" cy="706755"/>
          </a:xfrm>
          <a:prstGeom prst="rect">
            <a:avLst/>
          </a:prstGeom>
        </p:spPr>
        <p:txBody>
          <a:bodyPr wrap="square">
            <a:spAutoFit/>
          </a:bodyPr>
          <a:p>
            <a:r>
              <a:rPr lang="en-US" altLang="zh-CN" sz="40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rPr>
              <a:t>INSIGHTS</a:t>
            </a:r>
            <a:endParaRPr lang="en-US" altLang="zh-CN" sz="40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endParaRPr>
          </a:p>
        </p:txBody>
      </p:sp>
      <p:sp>
        <p:nvSpPr>
          <p:cNvPr id="4" name="矩形 13"/>
          <p:cNvSpPr/>
          <p:nvPr/>
        </p:nvSpPr>
        <p:spPr>
          <a:xfrm>
            <a:off x="1092200" y="967740"/>
            <a:ext cx="5071745" cy="372110"/>
          </a:xfrm>
          <a:prstGeom prst="rect">
            <a:avLst/>
          </a:prstGeom>
        </p:spPr>
        <p:txBody>
          <a:bodyPr wrap="square">
            <a:noAutofit/>
          </a:bodyPr>
          <a:p>
            <a:r>
              <a:rPr lang="en-US" altLang="zh-CN" sz="1600" b="1" dirty="0">
                <a:solidFill>
                  <a:schemeClr val="accent6">
                    <a:lumMod val="50000"/>
                  </a:schemeClr>
                </a:solidFill>
                <a:latin typeface="Arial" panose="020B0604020202020204" pitchFamily="34" charset="0"/>
                <a:cs typeface="Arial" panose="020B0604020202020204" pitchFamily="34" charset="0"/>
              </a:rPr>
              <a:t>APPROVED LABOUR BUDGET BY STATES</a:t>
            </a:r>
            <a:endParaRPr lang="en-US" altLang="zh-CN" sz="1600" b="1" dirty="0">
              <a:solidFill>
                <a:schemeClr val="accent6">
                  <a:lumMod val="50000"/>
                </a:schemeClr>
              </a:solidFill>
              <a:latin typeface="Arial" panose="020B0604020202020204" pitchFamily="34" charset="0"/>
              <a:cs typeface="Arial" panose="020B0604020202020204" pitchFamily="34" charset="0"/>
            </a:endParaRPr>
          </a:p>
        </p:txBody>
      </p:sp>
      <p:pic>
        <p:nvPicPr>
          <p:cNvPr id="5" name="Picture 4" descr="budget"/>
          <p:cNvPicPr>
            <a:picLocks noChangeAspect="1"/>
          </p:cNvPicPr>
          <p:nvPr/>
        </p:nvPicPr>
        <p:blipFill>
          <a:blip r:embed="rId1"/>
          <a:stretch>
            <a:fillRect/>
          </a:stretch>
        </p:blipFill>
        <p:spPr>
          <a:xfrm>
            <a:off x="807085" y="1498600"/>
            <a:ext cx="10696575" cy="4178300"/>
          </a:xfrm>
          <a:prstGeom prst="rect">
            <a:avLst/>
          </a:prstGeom>
        </p:spPr>
      </p:pic>
      <p:sp>
        <p:nvSpPr>
          <p:cNvPr id="6" name="矩形 49"/>
          <p:cNvSpPr/>
          <p:nvPr/>
        </p:nvSpPr>
        <p:spPr>
          <a:xfrm>
            <a:off x="807720" y="5721350"/>
            <a:ext cx="10695305" cy="902970"/>
          </a:xfrm>
          <a:prstGeom prst="rect">
            <a:avLst/>
          </a:prstGeom>
        </p:spPr>
        <p:txBody>
          <a:bodyPr wrap="square">
            <a:spAutoFit/>
            <a:scene3d>
              <a:camera prst="orthographicFront"/>
              <a:lightRig rig="threePt" dir="t"/>
            </a:scene3d>
            <a:sp3d contourW="12700"/>
          </a:bodyPr>
          <a:p>
            <a:pPr algn="l">
              <a:lnSpc>
                <a:spcPct val="110000"/>
              </a:lnSpc>
            </a:pPr>
            <a:r>
              <a:rPr lang="en-US" altLang="zh-CN" sz="1600" dirty="0">
                <a:solidFill>
                  <a:schemeClr val="tx1">
                    <a:lumMod val="75000"/>
                    <a:lumOff val="25000"/>
                  </a:schemeClr>
                </a:solidFill>
                <a:latin typeface="Arial" panose="020B0604020202020204" pitchFamily="34" charset="0"/>
                <a:cs typeface="Arial" panose="020B0604020202020204" pitchFamily="34" charset="0"/>
                <a:sym typeface="+mn-lt"/>
              </a:rPr>
              <a:t>This chart shows approved labour budget by state. There is disparity in the allocation of resources. On 9 states (26.5%) got allocation above 100M while the other states have budget allocation to be less than 100M. This in turn affected the work completion rate and the labour employement capability of these states.</a:t>
            </a:r>
            <a:endParaRPr lang="en-US" altLang="zh-CN" sz="1600" dirty="0">
              <a:solidFill>
                <a:schemeClr val="tx1">
                  <a:lumMod val="75000"/>
                  <a:lumOff val="25000"/>
                </a:schemeClr>
              </a:solidFill>
              <a:latin typeface="Arial" panose="020B0604020202020204" pitchFamily="34" charset="0"/>
              <a:cs typeface="Arial" panose="020B0604020202020204" pitchFamily="34" charset="0"/>
              <a:sym typeface="+mn-lt"/>
            </a:endParaRPr>
          </a:p>
        </p:txBody>
      </p:sp>
      <p:pic>
        <p:nvPicPr>
          <p:cNvPr id="2" name="Picture 1" descr="NREGA"/>
          <p:cNvPicPr>
            <a:picLocks noChangeAspect="1"/>
          </p:cNvPicPr>
          <p:nvPr/>
        </p:nvPicPr>
        <p:blipFill>
          <a:blip r:embed="rId2"/>
          <a:stretch>
            <a:fillRect/>
          </a:stretch>
        </p:blipFill>
        <p:spPr>
          <a:xfrm>
            <a:off x="10772775" y="404495"/>
            <a:ext cx="730885" cy="729615"/>
          </a:xfrm>
          <a:prstGeom prst="rect">
            <a:avLst/>
          </a:prstGeom>
          <a:effectLst>
            <a:glow rad="228600">
              <a:schemeClr val="accent2">
                <a:satMod val="175000"/>
                <a:alpha val="40000"/>
              </a:schemeClr>
            </a:glow>
            <a:softEdge rad="31750"/>
          </a:effectLst>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2"/>
          <p:cNvSpPr/>
          <p:nvPr/>
        </p:nvSpPr>
        <p:spPr>
          <a:xfrm>
            <a:off x="1092200" y="314960"/>
            <a:ext cx="2664460" cy="706755"/>
          </a:xfrm>
          <a:prstGeom prst="rect">
            <a:avLst/>
          </a:prstGeom>
        </p:spPr>
        <p:txBody>
          <a:bodyPr wrap="square">
            <a:spAutoFit/>
          </a:bodyPr>
          <a:p>
            <a:r>
              <a:rPr lang="en-US" altLang="zh-CN" sz="40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rPr>
              <a:t>INSIGHTS</a:t>
            </a:r>
            <a:endParaRPr lang="en-US" altLang="zh-CN" sz="40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endParaRPr>
          </a:p>
        </p:txBody>
      </p:sp>
      <p:sp>
        <p:nvSpPr>
          <p:cNvPr id="4" name="矩形 13"/>
          <p:cNvSpPr/>
          <p:nvPr/>
        </p:nvSpPr>
        <p:spPr>
          <a:xfrm>
            <a:off x="1161415" y="1021715"/>
            <a:ext cx="5071745" cy="372110"/>
          </a:xfrm>
          <a:prstGeom prst="rect">
            <a:avLst/>
          </a:prstGeom>
        </p:spPr>
        <p:txBody>
          <a:bodyPr wrap="square">
            <a:noAutofit/>
          </a:bodyPr>
          <a:p>
            <a:r>
              <a:rPr lang="en-US" altLang="zh-CN" sz="1600" b="1" dirty="0">
                <a:solidFill>
                  <a:schemeClr val="accent6">
                    <a:lumMod val="50000"/>
                  </a:schemeClr>
                </a:solidFill>
                <a:latin typeface="Arial" panose="020B0604020202020204" pitchFamily="34" charset="0"/>
                <a:cs typeface="Arial" panose="020B0604020202020204" pitchFamily="34" charset="0"/>
              </a:rPr>
              <a:t>UTILIZATION OF ALLOCATED BUDGET</a:t>
            </a:r>
            <a:endParaRPr lang="en-US" altLang="zh-CN" sz="1600" b="1" dirty="0">
              <a:solidFill>
                <a:schemeClr val="accent6">
                  <a:lumMod val="50000"/>
                </a:schemeClr>
              </a:solidFill>
              <a:latin typeface="Arial" panose="020B0604020202020204" pitchFamily="34" charset="0"/>
              <a:cs typeface="Arial" panose="020B0604020202020204" pitchFamily="34" charset="0"/>
            </a:endParaRPr>
          </a:p>
        </p:txBody>
      </p:sp>
      <p:sp>
        <p:nvSpPr>
          <p:cNvPr id="6" name="矩形 49"/>
          <p:cNvSpPr/>
          <p:nvPr/>
        </p:nvSpPr>
        <p:spPr>
          <a:xfrm>
            <a:off x="509905" y="1809750"/>
            <a:ext cx="4521200" cy="3587750"/>
          </a:xfrm>
          <a:prstGeom prst="rect">
            <a:avLst/>
          </a:prstGeom>
        </p:spPr>
        <p:txBody>
          <a:bodyPr wrap="square">
            <a:noAutofit/>
            <a:scene3d>
              <a:camera prst="orthographicFront"/>
              <a:lightRig rig="threePt" dir="t"/>
            </a:scene3d>
            <a:sp3d contourW="12700"/>
          </a:bodyPr>
          <a:p>
            <a:pPr algn="l">
              <a:lnSpc>
                <a:spcPct val="110000"/>
              </a:lnSpc>
            </a:pPr>
            <a:r>
              <a:rPr lang="en-US" altLang="zh-CN" sz="1600" dirty="0">
                <a:solidFill>
                  <a:schemeClr val="tx1">
                    <a:lumMod val="75000"/>
                    <a:lumOff val="25000"/>
                  </a:schemeClr>
                </a:solidFill>
                <a:latin typeface="Arial" panose="020B0604020202020204" pitchFamily="34" charset="0"/>
                <a:cs typeface="Arial" panose="020B0604020202020204" pitchFamily="34" charset="0"/>
                <a:sym typeface="+mn-lt"/>
              </a:rPr>
              <a:t>This chart shows  total expenses of each state. The expenses are corelative to the respective approved labour budget of each state.</a:t>
            </a:r>
            <a:endParaRPr lang="en-US" altLang="zh-CN" sz="1600" dirty="0">
              <a:solidFill>
                <a:schemeClr val="tx1">
                  <a:lumMod val="75000"/>
                  <a:lumOff val="25000"/>
                </a:schemeClr>
              </a:solidFill>
              <a:latin typeface="Arial" panose="020B0604020202020204" pitchFamily="34" charset="0"/>
              <a:cs typeface="Arial" panose="020B0604020202020204" pitchFamily="34" charset="0"/>
              <a:sym typeface="+mn-lt"/>
            </a:endParaRPr>
          </a:p>
        </p:txBody>
      </p:sp>
      <p:pic>
        <p:nvPicPr>
          <p:cNvPr id="2" name="Picture 1" descr="UTIL"/>
          <p:cNvPicPr>
            <a:picLocks noChangeAspect="1"/>
          </p:cNvPicPr>
          <p:nvPr/>
        </p:nvPicPr>
        <p:blipFill>
          <a:blip r:embed="rId1"/>
          <a:stretch>
            <a:fillRect/>
          </a:stretch>
        </p:blipFill>
        <p:spPr>
          <a:xfrm>
            <a:off x="5654675" y="967740"/>
            <a:ext cx="6176010" cy="5514975"/>
          </a:xfrm>
          <a:prstGeom prst="rect">
            <a:avLst/>
          </a:prstGeom>
        </p:spPr>
      </p:pic>
      <p:pic>
        <p:nvPicPr>
          <p:cNvPr id="7" name="Picture 6" descr="NREGA"/>
          <p:cNvPicPr>
            <a:picLocks noChangeAspect="1"/>
          </p:cNvPicPr>
          <p:nvPr/>
        </p:nvPicPr>
        <p:blipFill>
          <a:blip r:embed="rId2"/>
          <a:stretch>
            <a:fillRect/>
          </a:stretch>
        </p:blipFill>
        <p:spPr>
          <a:xfrm>
            <a:off x="11099800" y="137160"/>
            <a:ext cx="682625" cy="681355"/>
          </a:xfrm>
          <a:prstGeom prst="rect">
            <a:avLst/>
          </a:prstGeom>
          <a:effectLst>
            <a:glow rad="228600">
              <a:schemeClr val="accent2">
                <a:satMod val="175000"/>
                <a:alpha val="40000"/>
              </a:schemeClr>
            </a:glow>
            <a:softEdge rad="31750"/>
          </a:effectLst>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2"/>
          <p:cNvSpPr/>
          <p:nvPr/>
        </p:nvSpPr>
        <p:spPr>
          <a:xfrm>
            <a:off x="1092200" y="314960"/>
            <a:ext cx="2664460" cy="706755"/>
          </a:xfrm>
          <a:prstGeom prst="rect">
            <a:avLst/>
          </a:prstGeom>
        </p:spPr>
        <p:txBody>
          <a:bodyPr wrap="square">
            <a:spAutoFit/>
          </a:bodyPr>
          <a:p>
            <a:r>
              <a:rPr lang="en-US" altLang="zh-CN" sz="40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rPr>
              <a:t>INSIGHTS</a:t>
            </a:r>
            <a:endParaRPr lang="en-US" altLang="zh-CN" sz="40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endParaRPr>
          </a:p>
        </p:txBody>
      </p:sp>
      <p:sp>
        <p:nvSpPr>
          <p:cNvPr id="4" name="矩形 13"/>
          <p:cNvSpPr/>
          <p:nvPr/>
        </p:nvSpPr>
        <p:spPr>
          <a:xfrm>
            <a:off x="1092200" y="967740"/>
            <a:ext cx="4169410" cy="550545"/>
          </a:xfrm>
          <a:prstGeom prst="rect">
            <a:avLst/>
          </a:prstGeom>
        </p:spPr>
        <p:txBody>
          <a:bodyPr wrap="square">
            <a:noAutofit/>
          </a:bodyPr>
          <a:p>
            <a:r>
              <a:rPr lang="en-US" altLang="zh-CN" sz="1600" b="1" dirty="0">
                <a:solidFill>
                  <a:schemeClr val="accent6">
                    <a:lumMod val="50000"/>
                  </a:schemeClr>
                </a:solidFill>
                <a:latin typeface="Arial" panose="020B0604020202020204" pitchFamily="34" charset="0"/>
                <a:cs typeface="Arial" panose="020B0604020202020204" pitchFamily="34" charset="0"/>
              </a:rPr>
              <a:t>KEY FACTORS CONTRIBUTING TO THE COMPLETION OF WORKS.</a:t>
            </a:r>
            <a:endParaRPr lang="en-US" altLang="zh-CN" sz="1600" b="1" dirty="0">
              <a:solidFill>
                <a:schemeClr val="accent6">
                  <a:lumMod val="50000"/>
                </a:schemeClr>
              </a:solidFill>
              <a:latin typeface="Arial" panose="020B0604020202020204" pitchFamily="34" charset="0"/>
              <a:cs typeface="Arial" panose="020B0604020202020204" pitchFamily="34" charset="0"/>
            </a:endParaRPr>
          </a:p>
        </p:txBody>
      </p:sp>
      <p:sp>
        <p:nvSpPr>
          <p:cNvPr id="6" name="矩形 49"/>
          <p:cNvSpPr/>
          <p:nvPr/>
        </p:nvSpPr>
        <p:spPr>
          <a:xfrm>
            <a:off x="807720" y="5721350"/>
            <a:ext cx="10695305" cy="632460"/>
          </a:xfrm>
          <a:prstGeom prst="rect">
            <a:avLst/>
          </a:prstGeom>
        </p:spPr>
        <p:txBody>
          <a:bodyPr wrap="square">
            <a:spAutoFit/>
            <a:scene3d>
              <a:camera prst="orthographicFront"/>
              <a:lightRig rig="threePt" dir="t"/>
            </a:scene3d>
            <a:sp3d contourW="12700"/>
          </a:bodyPr>
          <a:p>
            <a:pPr algn="l">
              <a:lnSpc>
                <a:spcPct val="110000"/>
              </a:lnSpc>
            </a:pPr>
            <a:r>
              <a:rPr lang="en-US" altLang="zh-CN" sz="1600" dirty="0">
                <a:solidFill>
                  <a:schemeClr val="tx1">
                    <a:lumMod val="75000"/>
                    <a:lumOff val="25000"/>
                  </a:schemeClr>
                </a:solidFill>
                <a:latin typeface="Arial" panose="020B0604020202020204" pitchFamily="34" charset="0"/>
                <a:cs typeface="Arial" panose="020B0604020202020204" pitchFamily="34" charset="0"/>
                <a:sym typeface="+mn-lt"/>
              </a:rPr>
              <a:t>From this chart, it is seen that states with high amount of approved labour budget have higher number of completed works.</a:t>
            </a:r>
            <a:endParaRPr lang="en-US" altLang="zh-CN" sz="1600" dirty="0">
              <a:solidFill>
                <a:schemeClr val="tx1">
                  <a:lumMod val="75000"/>
                  <a:lumOff val="25000"/>
                </a:schemeClr>
              </a:solidFill>
              <a:latin typeface="Arial" panose="020B0604020202020204" pitchFamily="34" charset="0"/>
              <a:cs typeface="Arial" panose="020B0604020202020204" pitchFamily="34" charset="0"/>
              <a:sym typeface="+mn-lt"/>
            </a:endParaRPr>
          </a:p>
        </p:txBody>
      </p:sp>
      <p:pic>
        <p:nvPicPr>
          <p:cNvPr id="2" name="Picture 1"/>
          <p:cNvPicPr>
            <a:picLocks noChangeAspect="1"/>
          </p:cNvPicPr>
          <p:nvPr/>
        </p:nvPicPr>
        <p:blipFill>
          <a:blip r:embed="rId1"/>
          <a:stretch>
            <a:fillRect/>
          </a:stretch>
        </p:blipFill>
        <p:spPr>
          <a:xfrm>
            <a:off x="808355" y="1776095"/>
            <a:ext cx="10226040" cy="3844290"/>
          </a:xfrm>
          <a:prstGeom prst="rect">
            <a:avLst/>
          </a:prstGeom>
        </p:spPr>
      </p:pic>
      <p:pic>
        <p:nvPicPr>
          <p:cNvPr id="7" name="Picture 6" descr="NREGA"/>
          <p:cNvPicPr>
            <a:picLocks noChangeAspect="1"/>
          </p:cNvPicPr>
          <p:nvPr/>
        </p:nvPicPr>
        <p:blipFill>
          <a:blip r:embed="rId2"/>
          <a:stretch>
            <a:fillRect/>
          </a:stretch>
        </p:blipFill>
        <p:spPr>
          <a:xfrm>
            <a:off x="10918190" y="523875"/>
            <a:ext cx="730885" cy="729615"/>
          </a:xfrm>
          <a:prstGeom prst="rect">
            <a:avLst/>
          </a:prstGeom>
          <a:effectLst>
            <a:glow rad="228600">
              <a:schemeClr val="accent2">
                <a:satMod val="175000"/>
                <a:alpha val="40000"/>
              </a:schemeClr>
            </a:glow>
            <a:softEdge rad="31750"/>
          </a:effectLst>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2"/>
          <p:cNvSpPr/>
          <p:nvPr/>
        </p:nvSpPr>
        <p:spPr>
          <a:xfrm>
            <a:off x="1092200" y="314960"/>
            <a:ext cx="2664460" cy="706755"/>
          </a:xfrm>
          <a:prstGeom prst="rect">
            <a:avLst/>
          </a:prstGeom>
        </p:spPr>
        <p:txBody>
          <a:bodyPr wrap="square">
            <a:spAutoFit/>
          </a:bodyPr>
          <a:p>
            <a:r>
              <a:rPr lang="en-US" altLang="zh-CN" sz="40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rPr>
              <a:t>INSIGHTS</a:t>
            </a:r>
            <a:endParaRPr lang="en-US" altLang="zh-CN" sz="40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endParaRPr>
          </a:p>
        </p:txBody>
      </p:sp>
      <p:sp>
        <p:nvSpPr>
          <p:cNvPr id="4" name="矩形 13"/>
          <p:cNvSpPr/>
          <p:nvPr/>
        </p:nvSpPr>
        <p:spPr>
          <a:xfrm>
            <a:off x="1092200" y="967740"/>
            <a:ext cx="4765040" cy="550545"/>
          </a:xfrm>
          <a:prstGeom prst="rect">
            <a:avLst/>
          </a:prstGeom>
        </p:spPr>
        <p:txBody>
          <a:bodyPr wrap="square">
            <a:noAutofit/>
          </a:bodyPr>
          <a:p>
            <a:r>
              <a:rPr lang="en-US" altLang="zh-CN" sz="1600" b="1" dirty="0">
                <a:solidFill>
                  <a:schemeClr val="accent6">
                    <a:lumMod val="50000"/>
                  </a:schemeClr>
                </a:solidFill>
                <a:latin typeface="Arial" panose="020B0604020202020204" pitchFamily="34" charset="0"/>
                <a:cs typeface="Arial" panose="020B0604020202020204" pitchFamily="34" charset="0"/>
              </a:rPr>
              <a:t>KEY FACTORS STAND AS ROADBLOCKS TO THE COMPLETION OF WORKS.</a:t>
            </a:r>
            <a:endParaRPr lang="en-US" altLang="zh-CN" sz="1600" b="1" dirty="0">
              <a:solidFill>
                <a:schemeClr val="accent6">
                  <a:lumMod val="50000"/>
                </a:schemeClr>
              </a:solidFill>
              <a:latin typeface="Arial" panose="020B0604020202020204" pitchFamily="34" charset="0"/>
              <a:cs typeface="Arial" panose="020B0604020202020204" pitchFamily="34" charset="0"/>
            </a:endParaRPr>
          </a:p>
        </p:txBody>
      </p:sp>
      <p:sp>
        <p:nvSpPr>
          <p:cNvPr id="6" name="矩形 49"/>
          <p:cNvSpPr/>
          <p:nvPr/>
        </p:nvSpPr>
        <p:spPr>
          <a:xfrm>
            <a:off x="807720" y="5721350"/>
            <a:ext cx="10695305" cy="632460"/>
          </a:xfrm>
          <a:prstGeom prst="rect">
            <a:avLst/>
          </a:prstGeom>
        </p:spPr>
        <p:txBody>
          <a:bodyPr wrap="square">
            <a:spAutoFit/>
            <a:scene3d>
              <a:camera prst="orthographicFront"/>
              <a:lightRig rig="threePt" dir="t"/>
            </a:scene3d>
            <a:sp3d contourW="12700"/>
          </a:bodyPr>
          <a:p>
            <a:pPr algn="l">
              <a:lnSpc>
                <a:spcPct val="110000"/>
              </a:lnSpc>
            </a:pPr>
            <a:r>
              <a:rPr lang="en-US" altLang="zh-CN" sz="1600" dirty="0">
                <a:solidFill>
                  <a:schemeClr val="tx1">
                    <a:lumMod val="75000"/>
                    <a:lumOff val="25000"/>
                  </a:schemeClr>
                </a:solidFill>
                <a:latin typeface="Arial" panose="020B0604020202020204" pitchFamily="34" charset="0"/>
                <a:cs typeface="Arial" panose="020B0604020202020204" pitchFamily="34" charset="0"/>
                <a:sym typeface="+mn-lt"/>
              </a:rPr>
              <a:t>According to this chart, it is seen that states with high Gram Panchayats with Nil expenditure have less works completed. Administrative expenses are therefore correlative to the number of works completed.</a:t>
            </a:r>
            <a:endParaRPr lang="en-US" altLang="zh-CN" sz="1600" dirty="0">
              <a:solidFill>
                <a:schemeClr val="tx1">
                  <a:lumMod val="75000"/>
                  <a:lumOff val="25000"/>
                </a:schemeClr>
              </a:solidFill>
              <a:latin typeface="Arial" panose="020B0604020202020204" pitchFamily="34" charset="0"/>
              <a:cs typeface="Arial" panose="020B0604020202020204" pitchFamily="34" charset="0"/>
              <a:sym typeface="+mn-lt"/>
            </a:endParaRPr>
          </a:p>
        </p:txBody>
      </p:sp>
      <p:pic>
        <p:nvPicPr>
          <p:cNvPr id="7" name="Picture 6" descr="NREGA"/>
          <p:cNvPicPr>
            <a:picLocks noChangeAspect="1"/>
          </p:cNvPicPr>
          <p:nvPr/>
        </p:nvPicPr>
        <p:blipFill>
          <a:blip r:embed="rId1"/>
          <a:stretch>
            <a:fillRect/>
          </a:stretch>
        </p:blipFill>
        <p:spPr>
          <a:xfrm>
            <a:off x="10918190" y="523875"/>
            <a:ext cx="730885" cy="729615"/>
          </a:xfrm>
          <a:prstGeom prst="rect">
            <a:avLst/>
          </a:prstGeom>
          <a:effectLst>
            <a:glow rad="228600">
              <a:schemeClr val="accent2">
                <a:satMod val="175000"/>
                <a:alpha val="40000"/>
              </a:schemeClr>
            </a:glow>
            <a:softEdge rad="31750"/>
          </a:effectLst>
        </p:spPr>
      </p:pic>
      <p:pic>
        <p:nvPicPr>
          <p:cNvPr id="5" name="Picture 4"/>
          <p:cNvPicPr>
            <a:picLocks noChangeAspect="1"/>
          </p:cNvPicPr>
          <p:nvPr/>
        </p:nvPicPr>
        <p:blipFill>
          <a:blip r:embed="rId2"/>
          <a:stretch>
            <a:fillRect/>
          </a:stretch>
        </p:blipFill>
        <p:spPr>
          <a:xfrm>
            <a:off x="889000" y="1724025"/>
            <a:ext cx="10821670" cy="393700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sp>
        <p:nvSpPr>
          <p:cNvPr id="6" name="矩形: 圆角 5"/>
          <p:cNvSpPr/>
          <p:nvPr/>
        </p:nvSpPr>
        <p:spPr>
          <a:xfrm>
            <a:off x="419100" y="408215"/>
            <a:ext cx="11353800" cy="6041571"/>
          </a:xfrm>
          <a:prstGeom prst="roundRect">
            <a:avLst>
              <a:gd name="adj" fmla="val 4921"/>
            </a:avLst>
          </a:prstGeom>
          <a:solidFill>
            <a:srgbClr val="FFFAF3"/>
          </a:solidFill>
          <a:ln w="38100">
            <a:solidFill>
              <a:srgbClr val="FC8D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pic>
        <p:nvPicPr>
          <p:cNvPr id="8" name="图形 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V="1">
            <a:off x="5305947" y="6248399"/>
            <a:ext cx="1580106" cy="201386"/>
          </a:xfrm>
          <a:prstGeom prst="rect">
            <a:avLst/>
          </a:prstGeom>
        </p:spPr>
      </p:pic>
      <p:pic>
        <p:nvPicPr>
          <p:cNvPr id="16" name="图形 1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83950" y="609601"/>
            <a:ext cx="222250" cy="203729"/>
          </a:xfrm>
          <a:prstGeom prst="rect">
            <a:avLst/>
          </a:prstGeom>
        </p:spPr>
      </p:pic>
      <p:sp>
        <p:nvSpPr>
          <p:cNvPr id="22" name="矩形 21"/>
          <p:cNvSpPr/>
          <p:nvPr/>
        </p:nvSpPr>
        <p:spPr>
          <a:xfrm>
            <a:off x="963552" y="1308169"/>
            <a:ext cx="3710048" cy="1014730"/>
          </a:xfrm>
          <a:prstGeom prst="rect">
            <a:avLst/>
          </a:prstGeom>
        </p:spPr>
        <p:txBody>
          <a:bodyPr wrap="square">
            <a:spAutoFit/>
          </a:bodyPr>
          <a:lstStyle/>
          <a:p>
            <a:r>
              <a:rPr lang="en-US" altLang="zh-CN" sz="6000" dirty="0">
                <a:solidFill>
                  <a:srgbClr val="FC8D09"/>
                </a:solidFill>
                <a:latin typeface="Righteous" panose="02010506000000020000" pitchFamily="2" charset="0"/>
                <a:cs typeface="Manrope SemiBold" charset="0"/>
              </a:rPr>
              <a:t>Part 03</a:t>
            </a:r>
            <a:endParaRPr lang="zh-CN" altLang="en-US" sz="6000" dirty="0">
              <a:solidFill>
                <a:srgbClr val="FC8D09"/>
              </a:solidFill>
              <a:latin typeface="Righteous" panose="02010506000000020000" pitchFamily="2" charset="0"/>
              <a:cs typeface="Manrope SemiBold" charset="0"/>
            </a:endParaRPr>
          </a:p>
        </p:txBody>
      </p:sp>
      <p:sp>
        <p:nvSpPr>
          <p:cNvPr id="9" name="矩形 8"/>
          <p:cNvSpPr/>
          <p:nvPr/>
        </p:nvSpPr>
        <p:spPr>
          <a:xfrm>
            <a:off x="657860" y="2692400"/>
            <a:ext cx="6113145" cy="768350"/>
          </a:xfrm>
          <a:prstGeom prst="rect">
            <a:avLst/>
          </a:prstGeom>
        </p:spPr>
        <p:txBody>
          <a:bodyPr wrap="square">
            <a:spAutoFit/>
          </a:bodyPr>
          <a:lstStyle/>
          <a:p>
            <a:r>
              <a:rPr lang="en-US" altLang="zh-CN" sz="44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rPr>
              <a:t>RECOMMENDATIONS</a:t>
            </a:r>
            <a:endParaRPr lang="en-US" altLang="zh-CN" sz="44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endParaRPr>
          </a:p>
        </p:txBody>
      </p:sp>
      <p:pic>
        <p:nvPicPr>
          <p:cNvPr id="7" name="Picture 6" descr="NREGA"/>
          <p:cNvPicPr>
            <a:picLocks noChangeAspect="1"/>
          </p:cNvPicPr>
          <p:nvPr/>
        </p:nvPicPr>
        <p:blipFill>
          <a:blip r:embed="rId5"/>
          <a:stretch>
            <a:fillRect/>
          </a:stretch>
        </p:blipFill>
        <p:spPr>
          <a:xfrm>
            <a:off x="10918190" y="523875"/>
            <a:ext cx="730885" cy="729615"/>
          </a:xfrm>
          <a:prstGeom prst="rect">
            <a:avLst/>
          </a:prstGeom>
          <a:effectLst>
            <a:glow rad="228600">
              <a:schemeClr val="accent2">
                <a:satMod val="175000"/>
                <a:alpha val="40000"/>
              </a:schemeClr>
            </a:glow>
            <a:softEdge rad="31750"/>
          </a:effectLst>
        </p:spPr>
      </p:pic>
      <p:pic>
        <p:nvPicPr>
          <p:cNvPr id="3" name="Picture 2" descr="1620064135_04jobs1_5"/>
          <p:cNvPicPr>
            <a:picLocks noChangeAspect="1"/>
          </p:cNvPicPr>
          <p:nvPr/>
        </p:nvPicPr>
        <p:blipFill>
          <a:blip r:embed="rId6"/>
          <a:stretch>
            <a:fillRect/>
          </a:stretch>
        </p:blipFill>
        <p:spPr>
          <a:xfrm>
            <a:off x="6522085" y="1369695"/>
            <a:ext cx="5250815" cy="4762500"/>
          </a:xfrm>
          <a:prstGeom prst="rect">
            <a:avLst/>
          </a:prstGeom>
          <a:effectLst>
            <a:softEdge rad="635000"/>
          </a:effectLst>
        </p:spPr>
      </p:pic>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133033" y="838408"/>
            <a:ext cx="5279383" cy="306705"/>
          </a:xfrm>
          <a:prstGeom prst="rect">
            <a:avLst/>
          </a:prstGeom>
        </p:spPr>
        <p:txBody>
          <a:bodyPr wrap="square">
            <a:spAutoFit/>
          </a:bodyPr>
          <a:lstStyle/>
          <a:p>
            <a:r>
              <a:rPr lang="en-US" altLang="zh-CN" sz="1400" b="1" dirty="0">
                <a:solidFill>
                  <a:schemeClr val="accent6">
                    <a:lumMod val="50000"/>
                  </a:schemeClr>
                </a:solidFill>
                <a:latin typeface="Arial" panose="020B0604020202020204" pitchFamily="34" charset="0"/>
                <a:cs typeface="Arial" panose="020B0604020202020204" pitchFamily="34" charset="0"/>
              </a:rPr>
              <a:t>APPROVE LABOUR BUDGET</a:t>
            </a:r>
            <a:endParaRPr lang="en-US" altLang="zh-CN" sz="1400" b="1" dirty="0">
              <a:solidFill>
                <a:schemeClr val="accent6">
                  <a:lumMod val="50000"/>
                </a:schemeClr>
              </a:solidFill>
              <a:latin typeface="Arial" panose="020B0604020202020204" pitchFamily="34" charset="0"/>
              <a:cs typeface="Arial" panose="020B0604020202020204" pitchFamily="34" charset="0"/>
            </a:endParaRPr>
          </a:p>
        </p:txBody>
      </p:sp>
      <p:sp>
        <p:nvSpPr>
          <p:cNvPr id="2" name="矩形 49"/>
          <p:cNvSpPr/>
          <p:nvPr/>
        </p:nvSpPr>
        <p:spPr>
          <a:xfrm>
            <a:off x="509905" y="1809750"/>
            <a:ext cx="7121525" cy="3587750"/>
          </a:xfrm>
          <a:prstGeom prst="rect">
            <a:avLst/>
          </a:prstGeom>
        </p:spPr>
        <p:txBody>
          <a:bodyPr wrap="square">
            <a:noAutofit/>
            <a:scene3d>
              <a:camera prst="orthographicFront"/>
              <a:lightRig rig="threePt" dir="t"/>
            </a:scene3d>
            <a:sp3d contourW="12700"/>
          </a:bodyPr>
          <a:p>
            <a:pPr algn="l">
              <a:lnSpc>
                <a:spcPct val="110000"/>
              </a:lnSpc>
            </a:pPr>
            <a:r>
              <a:rPr lang="en-US" altLang="zh-CN" sz="2800" dirty="0">
                <a:solidFill>
                  <a:schemeClr val="tx1">
                    <a:lumMod val="75000"/>
                    <a:lumOff val="25000"/>
                  </a:schemeClr>
                </a:solidFill>
                <a:latin typeface="Arial" panose="020B0604020202020204" pitchFamily="34" charset="0"/>
                <a:cs typeface="Arial" panose="020B0604020202020204" pitchFamily="34" charset="0"/>
                <a:sym typeface="+mn-lt"/>
              </a:rPr>
              <a:t>Each state should be given budget allocation for labour according to the following metrics:</a:t>
            </a:r>
            <a:endParaRPr lang="en-US" altLang="zh-CN" sz="2800" dirty="0">
              <a:solidFill>
                <a:schemeClr val="tx1">
                  <a:lumMod val="75000"/>
                  <a:lumOff val="25000"/>
                </a:schemeClr>
              </a:solidFill>
              <a:latin typeface="Arial" panose="020B0604020202020204" pitchFamily="34" charset="0"/>
              <a:cs typeface="Arial" panose="020B0604020202020204" pitchFamily="34" charset="0"/>
              <a:sym typeface="+mn-lt"/>
            </a:endParaRPr>
          </a:p>
          <a:p>
            <a:pPr algn="l">
              <a:lnSpc>
                <a:spcPct val="110000"/>
              </a:lnSpc>
            </a:pPr>
            <a:r>
              <a:rPr lang="en-US" altLang="zh-CN" sz="2800" dirty="0">
                <a:solidFill>
                  <a:schemeClr val="tx1">
                    <a:lumMod val="75000"/>
                    <a:lumOff val="25000"/>
                  </a:schemeClr>
                </a:solidFill>
                <a:latin typeface="Arial" panose="020B0604020202020204" pitchFamily="34" charset="0"/>
                <a:cs typeface="Arial" panose="020B0604020202020204" pitchFamily="34" charset="0"/>
                <a:sym typeface="+mn-lt"/>
              </a:rPr>
              <a:t>1. The  number of districts</a:t>
            </a:r>
            <a:endParaRPr lang="en-US" altLang="zh-CN" sz="2800" dirty="0">
              <a:solidFill>
                <a:schemeClr val="tx1">
                  <a:lumMod val="75000"/>
                  <a:lumOff val="25000"/>
                </a:schemeClr>
              </a:solidFill>
              <a:latin typeface="Arial" panose="020B0604020202020204" pitchFamily="34" charset="0"/>
              <a:cs typeface="Arial" panose="020B0604020202020204" pitchFamily="34" charset="0"/>
              <a:sym typeface="+mn-lt"/>
            </a:endParaRPr>
          </a:p>
          <a:p>
            <a:pPr algn="l">
              <a:lnSpc>
                <a:spcPct val="110000"/>
              </a:lnSpc>
            </a:pPr>
            <a:r>
              <a:rPr lang="en-US" altLang="zh-CN" sz="2800" dirty="0">
                <a:solidFill>
                  <a:schemeClr val="tx1">
                    <a:lumMod val="75000"/>
                    <a:lumOff val="25000"/>
                  </a:schemeClr>
                </a:solidFill>
                <a:latin typeface="Arial" panose="020B0604020202020204" pitchFamily="34" charset="0"/>
                <a:cs typeface="Arial" panose="020B0604020202020204" pitchFamily="34" charset="0"/>
                <a:sym typeface="+mn-lt"/>
              </a:rPr>
              <a:t>2. The number of works taken up</a:t>
            </a:r>
            <a:endParaRPr lang="en-US" altLang="zh-CN" sz="2800" dirty="0">
              <a:solidFill>
                <a:schemeClr val="tx1">
                  <a:lumMod val="75000"/>
                  <a:lumOff val="25000"/>
                </a:schemeClr>
              </a:solidFill>
              <a:latin typeface="Arial" panose="020B0604020202020204" pitchFamily="34" charset="0"/>
              <a:cs typeface="Arial" panose="020B0604020202020204" pitchFamily="34" charset="0"/>
              <a:sym typeface="+mn-lt"/>
            </a:endParaRPr>
          </a:p>
          <a:p>
            <a:pPr algn="l">
              <a:lnSpc>
                <a:spcPct val="110000"/>
              </a:lnSpc>
            </a:pPr>
            <a:r>
              <a:rPr lang="en-US" altLang="zh-CN" sz="2800" dirty="0">
                <a:solidFill>
                  <a:schemeClr val="tx1">
                    <a:lumMod val="75000"/>
                    <a:lumOff val="25000"/>
                  </a:schemeClr>
                </a:solidFill>
                <a:latin typeface="Arial" panose="020B0604020202020204" pitchFamily="34" charset="0"/>
                <a:cs typeface="Arial" panose="020B0604020202020204" pitchFamily="34" charset="0"/>
                <a:sym typeface="+mn-lt"/>
              </a:rPr>
              <a:t>3. The number of employees in the state.</a:t>
            </a:r>
            <a:endParaRPr lang="en-US" altLang="zh-CN" sz="2800" dirty="0">
              <a:solidFill>
                <a:schemeClr val="tx1">
                  <a:lumMod val="75000"/>
                  <a:lumOff val="25000"/>
                </a:schemeClr>
              </a:solidFill>
              <a:latin typeface="Arial" panose="020B0604020202020204" pitchFamily="34" charset="0"/>
              <a:cs typeface="Arial" panose="020B0604020202020204" pitchFamily="34" charset="0"/>
              <a:sym typeface="+mn-lt"/>
            </a:endParaRPr>
          </a:p>
        </p:txBody>
      </p:sp>
      <p:sp>
        <p:nvSpPr>
          <p:cNvPr id="4" name="矩形 8"/>
          <p:cNvSpPr/>
          <p:nvPr/>
        </p:nvSpPr>
        <p:spPr>
          <a:xfrm>
            <a:off x="419735" y="69850"/>
            <a:ext cx="6113145" cy="768350"/>
          </a:xfrm>
          <a:prstGeom prst="rect">
            <a:avLst/>
          </a:prstGeom>
        </p:spPr>
        <p:txBody>
          <a:bodyPr wrap="square">
            <a:spAutoFit/>
          </a:bodyPr>
          <a:p>
            <a:r>
              <a:rPr lang="en-US" altLang="zh-CN" sz="44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rPr>
              <a:t>RECOMMENDATIONS</a:t>
            </a:r>
            <a:endParaRPr lang="en-US" altLang="zh-CN" sz="44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133033" y="838408"/>
            <a:ext cx="5279383" cy="306705"/>
          </a:xfrm>
          <a:prstGeom prst="rect">
            <a:avLst/>
          </a:prstGeom>
        </p:spPr>
        <p:txBody>
          <a:bodyPr wrap="square">
            <a:spAutoFit/>
          </a:bodyPr>
          <a:lstStyle/>
          <a:p>
            <a:r>
              <a:rPr lang="en-US" altLang="zh-CN" sz="1400" b="1" dirty="0">
                <a:solidFill>
                  <a:schemeClr val="accent6">
                    <a:lumMod val="50000"/>
                  </a:schemeClr>
                </a:solidFill>
                <a:latin typeface="Arial" panose="020B0604020202020204" pitchFamily="34" charset="0"/>
                <a:cs typeface="Arial" panose="020B0604020202020204" pitchFamily="34" charset="0"/>
              </a:rPr>
              <a:t>RURAL HOUSEHOLD EMPLOYED</a:t>
            </a:r>
            <a:endParaRPr lang="en-US" altLang="zh-CN" sz="1400" b="1" dirty="0">
              <a:solidFill>
                <a:schemeClr val="accent6">
                  <a:lumMod val="50000"/>
                </a:schemeClr>
              </a:solidFill>
              <a:latin typeface="Arial" panose="020B0604020202020204" pitchFamily="34" charset="0"/>
              <a:cs typeface="Arial" panose="020B0604020202020204" pitchFamily="34" charset="0"/>
            </a:endParaRPr>
          </a:p>
        </p:txBody>
      </p:sp>
      <p:sp>
        <p:nvSpPr>
          <p:cNvPr id="2" name="矩形 49"/>
          <p:cNvSpPr/>
          <p:nvPr/>
        </p:nvSpPr>
        <p:spPr>
          <a:xfrm>
            <a:off x="509905" y="1809750"/>
            <a:ext cx="7121525" cy="3587750"/>
          </a:xfrm>
          <a:prstGeom prst="rect">
            <a:avLst/>
          </a:prstGeom>
        </p:spPr>
        <p:txBody>
          <a:bodyPr wrap="square">
            <a:noAutofit/>
            <a:scene3d>
              <a:camera prst="orthographicFront"/>
              <a:lightRig rig="threePt" dir="t"/>
            </a:scene3d>
            <a:sp3d contourW="12700"/>
          </a:bodyPr>
          <a:p>
            <a:pPr algn="l">
              <a:lnSpc>
                <a:spcPct val="110000"/>
              </a:lnSpc>
            </a:pPr>
            <a:r>
              <a:rPr lang="en-US" altLang="zh-CN" sz="2800" dirty="0">
                <a:solidFill>
                  <a:schemeClr val="tx1">
                    <a:lumMod val="75000"/>
                    <a:lumOff val="25000"/>
                  </a:schemeClr>
                </a:solidFill>
                <a:latin typeface="Arial" panose="020B0604020202020204" pitchFamily="34" charset="0"/>
                <a:cs typeface="Arial" panose="020B0604020202020204" pitchFamily="34" charset="0"/>
                <a:sym typeface="+mn-lt"/>
              </a:rPr>
              <a:t>Since the scheme is all about rural household employment, it is important to employ more rural households. The overall rural households should go beyond 58% on the average.</a:t>
            </a:r>
            <a:endParaRPr lang="en-US" altLang="zh-CN" sz="2800" dirty="0">
              <a:solidFill>
                <a:schemeClr val="tx1">
                  <a:lumMod val="75000"/>
                  <a:lumOff val="25000"/>
                </a:schemeClr>
              </a:solidFill>
              <a:latin typeface="Arial" panose="020B0604020202020204" pitchFamily="34" charset="0"/>
              <a:cs typeface="Arial" panose="020B0604020202020204" pitchFamily="34" charset="0"/>
              <a:sym typeface="+mn-lt"/>
            </a:endParaRPr>
          </a:p>
        </p:txBody>
      </p:sp>
      <p:sp>
        <p:nvSpPr>
          <p:cNvPr id="4" name="矩形 8"/>
          <p:cNvSpPr/>
          <p:nvPr/>
        </p:nvSpPr>
        <p:spPr>
          <a:xfrm>
            <a:off x="419735" y="69850"/>
            <a:ext cx="6113145" cy="768350"/>
          </a:xfrm>
          <a:prstGeom prst="rect">
            <a:avLst/>
          </a:prstGeom>
        </p:spPr>
        <p:txBody>
          <a:bodyPr wrap="square">
            <a:spAutoFit/>
          </a:bodyPr>
          <a:p>
            <a:r>
              <a:rPr lang="en-US" altLang="zh-CN" sz="44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rPr>
              <a:t>RECOMMENDATIONS</a:t>
            </a:r>
            <a:endParaRPr lang="en-US" altLang="zh-CN" sz="44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133033" y="838408"/>
            <a:ext cx="5279383" cy="306705"/>
          </a:xfrm>
          <a:prstGeom prst="rect">
            <a:avLst/>
          </a:prstGeom>
        </p:spPr>
        <p:txBody>
          <a:bodyPr wrap="square">
            <a:spAutoFit/>
          </a:bodyPr>
          <a:lstStyle/>
          <a:p>
            <a:r>
              <a:rPr lang="en-US" altLang="zh-CN" sz="1400" b="1" dirty="0">
                <a:solidFill>
                  <a:schemeClr val="accent6">
                    <a:lumMod val="50000"/>
                  </a:schemeClr>
                </a:solidFill>
                <a:latin typeface="Arial" panose="020B0604020202020204" pitchFamily="34" charset="0"/>
                <a:cs typeface="Arial" panose="020B0604020202020204" pitchFamily="34" charset="0"/>
              </a:rPr>
              <a:t>WAGE PER DAY FOR EMPLOYEES</a:t>
            </a:r>
            <a:endParaRPr lang="en-US" altLang="zh-CN" sz="1400" b="1" dirty="0">
              <a:solidFill>
                <a:schemeClr val="accent6">
                  <a:lumMod val="50000"/>
                </a:schemeClr>
              </a:solidFill>
              <a:latin typeface="Arial" panose="020B0604020202020204" pitchFamily="34" charset="0"/>
              <a:cs typeface="Arial" panose="020B0604020202020204" pitchFamily="34" charset="0"/>
            </a:endParaRPr>
          </a:p>
        </p:txBody>
      </p:sp>
      <p:sp>
        <p:nvSpPr>
          <p:cNvPr id="2" name="矩形 49"/>
          <p:cNvSpPr/>
          <p:nvPr/>
        </p:nvSpPr>
        <p:spPr>
          <a:xfrm>
            <a:off x="509905" y="1809750"/>
            <a:ext cx="7121525" cy="3587750"/>
          </a:xfrm>
          <a:prstGeom prst="rect">
            <a:avLst/>
          </a:prstGeom>
        </p:spPr>
        <p:txBody>
          <a:bodyPr wrap="square">
            <a:noAutofit/>
            <a:scene3d>
              <a:camera prst="orthographicFront"/>
              <a:lightRig rig="threePt" dir="t"/>
            </a:scene3d>
            <a:sp3d contourW="12700"/>
          </a:bodyPr>
          <a:p>
            <a:pPr algn="l">
              <a:lnSpc>
                <a:spcPct val="110000"/>
              </a:lnSpc>
            </a:pPr>
            <a:r>
              <a:rPr lang="en-US" altLang="zh-CN" sz="2800" dirty="0">
                <a:solidFill>
                  <a:schemeClr val="tx1">
                    <a:lumMod val="75000"/>
                    <a:lumOff val="25000"/>
                  </a:schemeClr>
                </a:solidFill>
                <a:latin typeface="Arial" panose="020B0604020202020204" pitchFamily="34" charset="0"/>
                <a:cs typeface="Arial" panose="020B0604020202020204" pitchFamily="34" charset="0"/>
                <a:sym typeface="+mn-lt"/>
              </a:rPr>
              <a:t>The total expenditure should cater more for wages and less for materials as local materials can be sourced.</a:t>
            </a:r>
            <a:endParaRPr lang="en-US" altLang="zh-CN" sz="2800" dirty="0">
              <a:solidFill>
                <a:schemeClr val="tx1">
                  <a:lumMod val="75000"/>
                  <a:lumOff val="25000"/>
                </a:schemeClr>
              </a:solidFill>
              <a:latin typeface="Arial" panose="020B0604020202020204" pitchFamily="34" charset="0"/>
              <a:cs typeface="Arial" panose="020B0604020202020204" pitchFamily="34" charset="0"/>
              <a:sym typeface="+mn-lt"/>
            </a:endParaRPr>
          </a:p>
        </p:txBody>
      </p:sp>
      <p:sp>
        <p:nvSpPr>
          <p:cNvPr id="4" name="矩形 8"/>
          <p:cNvSpPr/>
          <p:nvPr/>
        </p:nvSpPr>
        <p:spPr>
          <a:xfrm>
            <a:off x="419735" y="69850"/>
            <a:ext cx="6113145" cy="768350"/>
          </a:xfrm>
          <a:prstGeom prst="rect">
            <a:avLst/>
          </a:prstGeom>
        </p:spPr>
        <p:txBody>
          <a:bodyPr wrap="square">
            <a:spAutoFit/>
          </a:bodyPr>
          <a:p>
            <a:r>
              <a:rPr lang="en-US" altLang="zh-CN" sz="44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rPr>
              <a:t>RECOMMENDATIONS</a:t>
            </a:r>
            <a:endParaRPr lang="en-US" altLang="zh-CN" sz="44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sp>
        <p:nvSpPr>
          <p:cNvPr id="6" name="矩形: 圆角 5"/>
          <p:cNvSpPr/>
          <p:nvPr/>
        </p:nvSpPr>
        <p:spPr>
          <a:xfrm>
            <a:off x="419100" y="408215"/>
            <a:ext cx="11353800" cy="6041571"/>
          </a:xfrm>
          <a:prstGeom prst="roundRect">
            <a:avLst>
              <a:gd name="adj" fmla="val 4921"/>
            </a:avLst>
          </a:prstGeom>
          <a:solidFill>
            <a:srgbClr val="FFFAF3"/>
          </a:solidFill>
          <a:ln w="38100">
            <a:solidFill>
              <a:srgbClr val="FC8D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pic>
        <p:nvPicPr>
          <p:cNvPr id="8" name="图形 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V="1">
            <a:off x="5305947" y="6248399"/>
            <a:ext cx="1580106" cy="201386"/>
          </a:xfrm>
          <a:prstGeom prst="rect">
            <a:avLst/>
          </a:prstGeom>
        </p:spPr>
      </p:pic>
      <p:pic>
        <p:nvPicPr>
          <p:cNvPr id="16" name="图形 1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83950" y="609601"/>
            <a:ext cx="222250" cy="203729"/>
          </a:xfrm>
          <a:prstGeom prst="rect">
            <a:avLst/>
          </a:prstGeom>
        </p:spPr>
      </p:pic>
      <p:sp>
        <p:nvSpPr>
          <p:cNvPr id="22" name="矩形 21"/>
          <p:cNvSpPr/>
          <p:nvPr/>
        </p:nvSpPr>
        <p:spPr>
          <a:xfrm>
            <a:off x="1506988" y="890221"/>
            <a:ext cx="9510262" cy="1014730"/>
          </a:xfrm>
          <a:prstGeom prst="rect">
            <a:avLst/>
          </a:prstGeom>
        </p:spPr>
        <p:txBody>
          <a:bodyPr wrap="square">
            <a:spAutoFit/>
          </a:bodyPr>
          <a:lstStyle/>
          <a:p>
            <a:r>
              <a:rPr lang="en-US" altLang="zh-CN" sz="6000" b="1" dirty="0">
                <a:solidFill>
                  <a:srgbClr val="FC8D09"/>
                </a:solidFill>
                <a:latin typeface="Arial" panose="020B0604020202020204" pitchFamily="34" charset="0"/>
                <a:ea typeface="+mj-ea"/>
                <a:cs typeface="Arial" panose="020B0604020202020204" pitchFamily="34" charset="0"/>
              </a:rPr>
              <a:t>Table Of Contents</a:t>
            </a:r>
            <a:endParaRPr lang="zh-CN" altLang="en-US" sz="6000" b="1" dirty="0">
              <a:solidFill>
                <a:srgbClr val="FC8D09"/>
              </a:solidFill>
              <a:latin typeface="Arial" panose="020B0604020202020204" pitchFamily="34" charset="0"/>
              <a:ea typeface="+mj-ea"/>
              <a:cs typeface="Arial" panose="020B0604020202020204" pitchFamily="34" charset="0"/>
            </a:endParaRPr>
          </a:p>
        </p:txBody>
      </p:sp>
      <p:sp>
        <p:nvSpPr>
          <p:cNvPr id="24" name="椭圆 23"/>
          <p:cNvSpPr/>
          <p:nvPr/>
        </p:nvSpPr>
        <p:spPr>
          <a:xfrm>
            <a:off x="1551940" y="2665095"/>
            <a:ext cx="1842135" cy="212915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ighteous" panose="02010506000000020000" pitchFamily="2" charset="0"/>
              <a:ea typeface="Righteous" panose="02010506000000020000" pitchFamily="2" charset="0"/>
              <a:cs typeface="Righteous" panose="02010506000000020000" pitchFamily="2" charset="0"/>
            </a:endParaRPr>
          </a:p>
        </p:txBody>
      </p:sp>
      <p:sp>
        <p:nvSpPr>
          <p:cNvPr id="25" name="椭圆 24"/>
          <p:cNvSpPr/>
          <p:nvPr/>
        </p:nvSpPr>
        <p:spPr>
          <a:xfrm>
            <a:off x="3505835" y="2665095"/>
            <a:ext cx="1842135" cy="212915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ighteous" panose="02010506000000020000" pitchFamily="2" charset="0"/>
              <a:ea typeface="Righteous" panose="02010506000000020000" pitchFamily="2" charset="0"/>
              <a:cs typeface="Righteous" panose="02010506000000020000" pitchFamily="2" charset="0"/>
            </a:endParaRPr>
          </a:p>
        </p:txBody>
      </p:sp>
      <p:sp>
        <p:nvSpPr>
          <p:cNvPr id="26" name="椭圆 25"/>
          <p:cNvSpPr/>
          <p:nvPr/>
        </p:nvSpPr>
        <p:spPr>
          <a:xfrm>
            <a:off x="5488305" y="2665095"/>
            <a:ext cx="1842135" cy="212915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ighteous" panose="02010506000000020000" pitchFamily="2" charset="0"/>
              <a:ea typeface="Righteous" panose="02010506000000020000" pitchFamily="2" charset="0"/>
              <a:cs typeface="Righteous" panose="02010506000000020000" pitchFamily="2" charset="0"/>
            </a:endParaRPr>
          </a:p>
        </p:txBody>
      </p:sp>
      <p:sp>
        <p:nvSpPr>
          <p:cNvPr id="27" name="椭圆 26"/>
          <p:cNvSpPr/>
          <p:nvPr/>
        </p:nvSpPr>
        <p:spPr>
          <a:xfrm>
            <a:off x="7461250" y="2665095"/>
            <a:ext cx="1842135" cy="212915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ighteous" panose="02010506000000020000" pitchFamily="2" charset="0"/>
              <a:ea typeface="Righteous" panose="02010506000000020000" pitchFamily="2" charset="0"/>
              <a:cs typeface="Righteous" panose="02010506000000020000" pitchFamily="2" charset="0"/>
            </a:endParaRPr>
          </a:p>
        </p:txBody>
      </p:sp>
      <p:sp>
        <p:nvSpPr>
          <p:cNvPr id="28" name="矩形 27"/>
          <p:cNvSpPr/>
          <p:nvPr/>
        </p:nvSpPr>
        <p:spPr>
          <a:xfrm>
            <a:off x="2074545" y="2677795"/>
            <a:ext cx="773430" cy="570230"/>
          </a:xfrm>
          <a:prstGeom prst="rect">
            <a:avLst/>
          </a:prstGeom>
        </p:spPr>
        <p:txBody>
          <a:bodyPr wrap="square">
            <a:noAutofit/>
          </a:bodyPr>
          <a:lstStyle/>
          <a:p>
            <a:pPr algn="ctr"/>
            <a:r>
              <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rPr>
              <a:t>01</a:t>
            </a:r>
            <a:endPar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endParaRPr>
          </a:p>
        </p:txBody>
      </p:sp>
      <p:sp>
        <p:nvSpPr>
          <p:cNvPr id="29" name="椭圆 28"/>
          <p:cNvSpPr/>
          <p:nvPr/>
        </p:nvSpPr>
        <p:spPr>
          <a:xfrm>
            <a:off x="3359150" y="3482340"/>
            <a:ext cx="206375" cy="238760"/>
          </a:xfrm>
          <a:prstGeom prst="ellipse">
            <a:avLst/>
          </a:prstGeom>
          <a:solidFill>
            <a:srgbClr val="FC8D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ighteous" panose="02010506000000020000" pitchFamily="2" charset="0"/>
              <a:ea typeface="Righteous" panose="02010506000000020000" pitchFamily="2" charset="0"/>
              <a:cs typeface="Righteous" panose="02010506000000020000" pitchFamily="2" charset="0"/>
            </a:endParaRPr>
          </a:p>
        </p:txBody>
      </p:sp>
      <p:sp>
        <p:nvSpPr>
          <p:cNvPr id="30" name="椭圆 29"/>
          <p:cNvSpPr/>
          <p:nvPr/>
        </p:nvSpPr>
        <p:spPr>
          <a:xfrm>
            <a:off x="5313045" y="3482340"/>
            <a:ext cx="206375" cy="238760"/>
          </a:xfrm>
          <a:prstGeom prst="ellipse">
            <a:avLst/>
          </a:prstGeom>
          <a:solidFill>
            <a:srgbClr val="FC8D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ighteous" panose="02010506000000020000" pitchFamily="2" charset="0"/>
              <a:ea typeface="Righteous" panose="02010506000000020000" pitchFamily="2" charset="0"/>
              <a:cs typeface="Righteous" panose="02010506000000020000" pitchFamily="2" charset="0"/>
            </a:endParaRPr>
          </a:p>
        </p:txBody>
      </p:sp>
      <p:sp>
        <p:nvSpPr>
          <p:cNvPr id="31" name="椭圆 30"/>
          <p:cNvSpPr/>
          <p:nvPr/>
        </p:nvSpPr>
        <p:spPr>
          <a:xfrm>
            <a:off x="7285990" y="3482340"/>
            <a:ext cx="206375" cy="238760"/>
          </a:xfrm>
          <a:prstGeom prst="ellipse">
            <a:avLst/>
          </a:prstGeom>
          <a:solidFill>
            <a:srgbClr val="FC8D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ighteous" panose="02010506000000020000" pitchFamily="2" charset="0"/>
              <a:ea typeface="Righteous" panose="02010506000000020000" pitchFamily="2" charset="0"/>
              <a:cs typeface="Righteous" panose="02010506000000020000" pitchFamily="2" charset="0"/>
            </a:endParaRPr>
          </a:p>
        </p:txBody>
      </p:sp>
      <p:sp>
        <p:nvSpPr>
          <p:cNvPr id="32" name="矩形 31"/>
          <p:cNvSpPr/>
          <p:nvPr/>
        </p:nvSpPr>
        <p:spPr>
          <a:xfrm>
            <a:off x="1686560" y="3367405"/>
            <a:ext cx="1725295" cy="1136015"/>
          </a:xfrm>
          <a:prstGeom prst="rect">
            <a:avLst/>
          </a:prstGeom>
        </p:spPr>
        <p:txBody>
          <a:bodyPr wrap="square">
            <a:noAutofit/>
          </a:bodyPr>
          <a:lstStyle/>
          <a:p>
            <a:pPr indent="0" algn="l">
              <a:buFont typeface="Arial" panose="020B0604020202020204" pitchFamily="34" charset="0"/>
              <a:buNone/>
            </a:pPr>
            <a:r>
              <a:rPr lang="en-US" altLang="zh-CN" sz="1200" dirty="0">
                <a:solidFill>
                  <a:schemeClr val="bg1"/>
                </a:solidFill>
                <a:latin typeface="Arial" panose="020B0604020202020204" pitchFamily="34" charset="0"/>
                <a:ea typeface="Righteous" panose="02010506000000020000" pitchFamily="2" charset="0"/>
                <a:cs typeface="Arial" panose="020B0604020202020204" pitchFamily="34" charset="0"/>
              </a:rPr>
              <a:t>01. ABOUT  NREGA</a:t>
            </a:r>
            <a:endParaRPr lang="en-US" altLang="zh-CN" sz="1200" dirty="0">
              <a:solidFill>
                <a:schemeClr val="bg1"/>
              </a:solidFill>
              <a:latin typeface="Arial" panose="020B0604020202020204" pitchFamily="34" charset="0"/>
              <a:ea typeface="Righteous" panose="02010506000000020000" pitchFamily="2" charset="0"/>
              <a:cs typeface="Arial" panose="020B0604020202020204" pitchFamily="34" charset="0"/>
            </a:endParaRPr>
          </a:p>
          <a:p>
            <a:pPr indent="0" algn="l">
              <a:buFont typeface="Arial" panose="020B0604020202020204" pitchFamily="34" charset="0"/>
              <a:buNone/>
            </a:pPr>
            <a:r>
              <a:rPr lang="en-US" altLang="zh-CN" sz="1200" dirty="0">
                <a:solidFill>
                  <a:schemeClr val="bg1"/>
                </a:solidFill>
                <a:latin typeface="Arial" panose="020B0604020202020204" pitchFamily="34" charset="0"/>
                <a:ea typeface="Righteous" panose="02010506000000020000" pitchFamily="2" charset="0"/>
                <a:cs typeface="Arial" panose="020B0604020202020204" pitchFamily="34" charset="0"/>
              </a:rPr>
              <a:t>02. ABSTRACT</a:t>
            </a:r>
            <a:endParaRPr lang="en-US" altLang="zh-CN" sz="1200" dirty="0">
              <a:solidFill>
                <a:schemeClr val="bg1"/>
              </a:solidFill>
              <a:latin typeface="Arial" panose="020B0604020202020204" pitchFamily="34" charset="0"/>
              <a:ea typeface="Righteous" panose="02010506000000020000" pitchFamily="2" charset="0"/>
              <a:cs typeface="Arial" panose="020B0604020202020204" pitchFamily="34" charset="0"/>
            </a:endParaRPr>
          </a:p>
          <a:p>
            <a:pPr indent="0" algn="l">
              <a:buFont typeface="Arial" panose="020B0604020202020204" pitchFamily="34" charset="0"/>
              <a:buNone/>
            </a:pPr>
            <a:r>
              <a:rPr lang="en-US" altLang="zh-CN" sz="1200" dirty="0">
                <a:solidFill>
                  <a:schemeClr val="bg1"/>
                </a:solidFill>
                <a:latin typeface="Arial" panose="020B0604020202020204" pitchFamily="34" charset="0"/>
                <a:ea typeface="Righteous" panose="02010506000000020000" pitchFamily="2" charset="0"/>
                <a:cs typeface="Arial" panose="020B0604020202020204" pitchFamily="34" charset="0"/>
              </a:rPr>
              <a:t>03. PROBLEM STATEMENT</a:t>
            </a:r>
            <a:endParaRPr lang="en-US" altLang="zh-CN" sz="1200" dirty="0">
              <a:solidFill>
                <a:schemeClr val="bg1"/>
              </a:solidFill>
              <a:latin typeface="Arial" panose="020B0604020202020204" pitchFamily="34" charset="0"/>
              <a:ea typeface="Righteous" panose="02010506000000020000" pitchFamily="2" charset="0"/>
              <a:cs typeface="Arial" panose="020B0604020202020204" pitchFamily="34" charset="0"/>
            </a:endParaRPr>
          </a:p>
          <a:p>
            <a:pPr algn="l"/>
            <a:r>
              <a:rPr lang="en-US" altLang="zh-CN" sz="1200" dirty="0">
                <a:solidFill>
                  <a:schemeClr val="bg1"/>
                </a:solidFill>
                <a:latin typeface="Arial" panose="020B0604020202020204" pitchFamily="34" charset="0"/>
                <a:ea typeface="Righteous" panose="02010506000000020000" pitchFamily="2" charset="0"/>
                <a:cs typeface="Arial" panose="020B0604020202020204" pitchFamily="34" charset="0"/>
              </a:rPr>
              <a:t>04. DATASET INFO.</a:t>
            </a:r>
            <a:endParaRPr lang="en-US" altLang="zh-CN" sz="1200" dirty="0">
              <a:solidFill>
                <a:schemeClr val="bg1"/>
              </a:solidFill>
              <a:latin typeface="Arial" panose="020B0604020202020204" pitchFamily="34" charset="0"/>
              <a:ea typeface="Righteous" panose="02010506000000020000" pitchFamily="2" charset="0"/>
              <a:cs typeface="Arial" panose="020B0604020202020204" pitchFamily="34" charset="0"/>
            </a:endParaRPr>
          </a:p>
        </p:txBody>
      </p:sp>
      <p:sp>
        <p:nvSpPr>
          <p:cNvPr id="35" name="矩形 34"/>
          <p:cNvSpPr/>
          <p:nvPr/>
        </p:nvSpPr>
        <p:spPr>
          <a:xfrm>
            <a:off x="4039870" y="2787015"/>
            <a:ext cx="773430" cy="570230"/>
          </a:xfrm>
          <a:prstGeom prst="rect">
            <a:avLst/>
          </a:prstGeom>
        </p:spPr>
        <p:txBody>
          <a:bodyPr wrap="square">
            <a:noAutofit/>
          </a:bodyPr>
          <a:lstStyle/>
          <a:p>
            <a:pPr algn="ct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rPr>
              <a:t>02</a:t>
            </a:r>
            <a:endPar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endParaRPr>
          </a:p>
        </p:txBody>
      </p:sp>
      <p:sp>
        <p:nvSpPr>
          <p:cNvPr id="36" name="矩形 35"/>
          <p:cNvSpPr/>
          <p:nvPr/>
        </p:nvSpPr>
        <p:spPr>
          <a:xfrm>
            <a:off x="3565525" y="3444875"/>
            <a:ext cx="1714500" cy="326390"/>
          </a:xfrm>
          <a:prstGeom prst="rect">
            <a:avLst/>
          </a:prstGeom>
        </p:spPr>
        <p:txBody>
          <a:bodyPr wrap="square">
            <a:noAutofit/>
          </a:bodyPr>
          <a:lstStyle/>
          <a:p>
            <a:pPr algn="ctr"/>
            <a:r>
              <a:rPr lang="en-US" altLang="zh-CN" dirty="0">
                <a:solidFill>
                  <a:schemeClr val="bg1"/>
                </a:solidFill>
                <a:latin typeface="Arial" panose="020B0604020202020204" pitchFamily="34" charset="0"/>
                <a:ea typeface="Righteous" panose="02010506000000020000" pitchFamily="2" charset="0"/>
                <a:cs typeface="Arial" panose="020B0604020202020204" pitchFamily="34" charset="0"/>
              </a:rPr>
              <a:t>INSIGHTS</a:t>
            </a:r>
            <a:endParaRPr lang="zh-CN" altLang="en-US" dirty="0">
              <a:solidFill>
                <a:schemeClr val="bg1"/>
              </a:solidFill>
              <a:latin typeface="Arial" panose="020B0604020202020204" pitchFamily="34" charset="0"/>
              <a:ea typeface="Righteous" panose="02010506000000020000" pitchFamily="2" charset="0"/>
              <a:cs typeface="Arial" panose="020B0604020202020204" pitchFamily="34" charset="0"/>
            </a:endParaRPr>
          </a:p>
        </p:txBody>
      </p:sp>
      <p:sp>
        <p:nvSpPr>
          <p:cNvPr id="43" name="矩形 42"/>
          <p:cNvSpPr/>
          <p:nvPr/>
        </p:nvSpPr>
        <p:spPr>
          <a:xfrm>
            <a:off x="6055995" y="2906395"/>
            <a:ext cx="773430" cy="570230"/>
          </a:xfrm>
          <a:prstGeom prst="rect">
            <a:avLst/>
          </a:prstGeom>
        </p:spPr>
        <p:txBody>
          <a:bodyPr wrap="square">
            <a:noAutofit/>
          </a:bodyPr>
          <a:lstStyle/>
          <a:p>
            <a:pPr algn="ctr"/>
            <a:r>
              <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rPr>
              <a:t>0</a:t>
            </a: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rPr>
              <a:t>3</a:t>
            </a:r>
            <a:endPar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endParaRPr>
          </a:p>
        </p:txBody>
      </p:sp>
      <p:sp>
        <p:nvSpPr>
          <p:cNvPr id="44" name="矩形 43"/>
          <p:cNvSpPr/>
          <p:nvPr/>
        </p:nvSpPr>
        <p:spPr>
          <a:xfrm>
            <a:off x="5626100" y="3486150"/>
            <a:ext cx="1606550" cy="653415"/>
          </a:xfrm>
          <a:prstGeom prst="rect">
            <a:avLst/>
          </a:prstGeom>
        </p:spPr>
        <p:txBody>
          <a:bodyPr wrap="square">
            <a:noAutofit/>
          </a:bodyPr>
          <a:lstStyle/>
          <a:p>
            <a:pPr algn="ctr"/>
            <a:r>
              <a:rPr lang="en-US" altLang="zh-CN" dirty="0">
                <a:solidFill>
                  <a:schemeClr val="bg1"/>
                </a:solidFill>
                <a:latin typeface="Arial" panose="020B0604020202020204" pitchFamily="34" charset="0"/>
                <a:ea typeface="Righteous" panose="02010506000000020000" pitchFamily="2" charset="0"/>
                <a:cs typeface="Arial" panose="020B0604020202020204" pitchFamily="34" charset="0"/>
              </a:rPr>
              <a:t>RECOMMENDATIONS</a:t>
            </a:r>
            <a:endParaRPr lang="en-US" altLang="zh-CN" dirty="0">
              <a:solidFill>
                <a:schemeClr val="bg1"/>
              </a:solidFill>
              <a:latin typeface="Arial" panose="020B0604020202020204" pitchFamily="34" charset="0"/>
              <a:ea typeface="Righteous" panose="02010506000000020000" pitchFamily="2" charset="0"/>
              <a:cs typeface="Arial" panose="020B0604020202020204" pitchFamily="34" charset="0"/>
            </a:endParaRPr>
          </a:p>
        </p:txBody>
      </p:sp>
      <p:sp>
        <p:nvSpPr>
          <p:cNvPr id="47" name="矩形 46"/>
          <p:cNvSpPr/>
          <p:nvPr/>
        </p:nvSpPr>
        <p:spPr>
          <a:xfrm>
            <a:off x="7907020" y="2935605"/>
            <a:ext cx="773430" cy="570230"/>
          </a:xfrm>
          <a:prstGeom prst="rect">
            <a:avLst/>
          </a:prstGeom>
        </p:spPr>
        <p:txBody>
          <a:bodyPr wrap="square">
            <a:noAutofit/>
          </a:bodyPr>
          <a:lstStyle/>
          <a:p>
            <a:pPr algn="ctr"/>
            <a:r>
              <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rPr>
              <a:t>0</a:t>
            </a: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rPr>
              <a:t>4</a:t>
            </a:r>
            <a:endPar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endParaRPr>
          </a:p>
        </p:txBody>
      </p:sp>
      <p:sp>
        <p:nvSpPr>
          <p:cNvPr id="48" name="矩形 47"/>
          <p:cNvSpPr/>
          <p:nvPr/>
        </p:nvSpPr>
        <p:spPr>
          <a:xfrm>
            <a:off x="7545705" y="3532505"/>
            <a:ext cx="1743075" cy="326390"/>
          </a:xfrm>
          <a:prstGeom prst="rect">
            <a:avLst/>
          </a:prstGeom>
        </p:spPr>
        <p:txBody>
          <a:bodyPr wrap="square">
            <a:noAutofit/>
          </a:bodyPr>
          <a:lstStyle/>
          <a:p>
            <a:pPr algn="ctr"/>
            <a:r>
              <a:rPr lang="en-US" altLang="zh-CN" dirty="0">
                <a:solidFill>
                  <a:schemeClr val="bg1"/>
                </a:solidFill>
                <a:latin typeface="Arial" panose="020B0604020202020204" pitchFamily="34" charset="0"/>
                <a:ea typeface="Righteous" panose="02010506000000020000" pitchFamily="2" charset="0"/>
                <a:cs typeface="Arial" panose="020B0604020202020204" pitchFamily="34" charset="0"/>
              </a:rPr>
              <a:t>CONCLUSION</a:t>
            </a:r>
            <a:endParaRPr lang="en-US" altLang="zh-CN" dirty="0">
              <a:solidFill>
                <a:schemeClr val="bg1"/>
              </a:solidFill>
              <a:latin typeface="Arial" panose="020B0604020202020204" pitchFamily="34" charset="0"/>
              <a:ea typeface="Righteous" panose="02010506000000020000" pitchFamily="2" charset="0"/>
              <a:cs typeface="Arial" panose="020B0604020202020204" pitchFamily="34" charset="0"/>
            </a:endParaRPr>
          </a:p>
        </p:txBody>
      </p:sp>
      <p:cxnSp>
        <p:nvCxnSpPr>
          <p:cNvPr id="49" name="直接连接符 48"/>
          <p:cNvCxnSpPr/>
          <p:nvPr/>
        </p:nvCxnSpPr>
        <p:spPr>
          <a:xfrm>
            <a:off x="9970788" y="3239777"/>
            <a:ext cx="448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5" name="图形 54"/>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15235" y="4622165"/>
            <a:ext cx="423545" cy="417195"/>
          </a:xfrm>
          <a:prstGeom prst="rect">
            <a:avLst/>
          </a:prstGeom>
        </p:spPr>
      </p:pic>
      <p:pic>
        <p:nvPicPr>
          <p:cNvPr id="56" name="图形 5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93005" y="4622165"/>
            <a:ext cx="423545" cy="417195"/>
          </a:xfrm>
          <a:prstGeom prst="rect">
            <a:avLst/>
          </a:prstGeom>
        </p:spPr>
      </p:pic>
      <p:pic>
        <p:nvPicPr>
          <p:cNvPr id="57" name="图形 56"/>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2365" y="4622165"/>
            <a:ext cx="423545" cy="417195"/>
          </a:xfrm>
          <a:prstGeom prst="rect">
            <a:avLst/>
          </a:prstGeom>
        </p:spPr>
      </p:pic>
      <p:pic>
        <p:nvPicPr>
          <p:cNvPr id="7" name="图形 6"/>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0267" y="865566"/>
            <a:ext cx="781218" cy="949890"/>
          </a:xfrm>
          <a:prstGeom prst="rect">
            <a:avLst/>
          </a:prstGeom>
        </p:spPr>
      </p:pic>
      <p:pic>
        <p:nvPicPr>
          <p:cNvPr id="9" name="Picture 8" descr="NREGA"/>
          <p:cNvPicPr>
            <a:picLocks noChangeAspect="1"/>
          </p:cNvPicPr>
          <p:nvPr/>
        </p:nvPicPr>
        <p:blipFill>
          <a:blip r:embed="rId9"/>
          <a:stretch>
            <a:fillRect/>
          </a:stretch>
        </p:blipFill>
        <p:spPr>
          <a:xfrm>
            <a:off x="10918190" y="523875"/>
            <a:ext cx="730885" cy="729615"/>
          </a:xfrm>
          <a:prstGeom prst="rect">
            <a:avLst/>
          </a:prstGeom>
          <a:effectLst>
            <a:glow rad="228600">
              <a:schemeClr val="accent2">
                <a:satMod val="175000"/>
                <a:alpha val="40000"/>
              </a:schemeClr>
            </a:glow>
            <a:softEdge rad="31750"/>
          </a:effectLst>
        </p:spPr>
      </p:pic>
    </p:spTree>
    <p:custDataLst>
      <p:tags r:id="rId1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sp>
        <p:nvSpPr>
          <p:cNvPr id="6" name="矩形: 圆角 5"/>
          <p:cNvSpPr/>
          <p:nvPr/>
        </p:nvSpPr>
        <p:spPr>
          <a:xfrm>
            <a:off x="419100" y="408215"/>
            <a:ext cx="11353800" cy="6041571"/>
          </a:xfrm>
          <a:prstGeom prst="roundRect">
            <a:avLst>
              <a:gd name="adj" fmla="val 4921"/>
            </a:avLst>
          </a:prstGeom>
          <a:solidFill>
            <a:srgbClr val="FFFAF3"/>
          </a:solidFill>
          <a:ln w="38100">
            <a:solidFill>
              <a:srgbClr val="FC8D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pic>
        <p:nvPicPr>
          <p:cNvPr id="8" name="图形 7"/>
          <p:cNvPicPr>
            <a:picLocks noChangeAspect="1"/>
          </p:cNvPicPr>
          <p:nvPr/>
        </p:nvPicPr>
        <p:blipFill>
          <a:blip r:embed="rId1"/>
          <a:stretch>
            <a:fillRect/>
          </a:stretch>
        </p:blipFill>
        <p:spPr>
          <a:xfrm flipV="1">
            <a:off x="5305947" y="6248399"/>
            <a:ext cx="1580106" cy="201386"/>
          </a:xfrm>
          <a:prstGeom prst="rect">
            <a:avLst/>
          </a:prstGeom>
        </p:spPr>
      </p:pic>
      <p:pic>
        <p:nvPicPr>
          <p:cNvPr id="16" name="图形 15"/>
          <p:cNvPicPr>
            <a:picLocks noChangeAspect="1"/>
          </p:cNvPicPr>
          <p:nvPr/>
        </p:nvPicPr>
        <p:blipFill>
          <a:blip r:embed="rId2"/>
          <a:stretch>
            <a:fillRect/>
          </a:stretch>
        </p:blipFill>
        <p:spPr>
          <a:xfrm>
            <a:off x="11283950" y="609601"/>
            <a:ext cx="222250" cy="203729"/>
          </a:xfrm>
          <a:prstGeom prst="rect">
            <a:avLst/>
          </a:prstGeom>
        </p:spPr>
      </p:pic>
      <p:sp>
        <p:nvSpPr>
          <p:cNvPr id="17" name="矩形 16"/>
          <p:cNvSpPr/>
          <p:nvPr/>
        </p:nvSpPr>
        <p:spPr>
          <a:xfrm>
            <a:off x="6416675" y="2159635"/>
            <a:ext cx="5186680" cy="1106805"/>
          </a:xfrm>
          <a:prstGeom prst="rect">
            <a:avLst/>
          </a:prstGeom>
        </p:spPr>
        <p:txBody>
          <a:bodyPr wrap="square">
            <a:spAutoFit/>
          </a:bodyPr>
          <a:lstStyle/>
          <a:p>
            <a:r>
              <a:rPr lang="en-US" altLang="zh-CN" sz="6600" dirty="0">
                <a:solidFill>
                  <a:schemeClr val="accent6">
                    <a:lumMod val="50000"/>
                  </a:schemeClr>
                </a:solidFill>
                <a:latin typeface="Righteous" panose="02010506000000020000" pitchFamily="2" charset="0"/>
                <a:cs typeface="Manrope SemiBold" charset="0"/>
              </a:rPr>
              <a:t>THANK YOU</a:t>
            </a:r>
            <a:endParaRPr lang="en-US" altLang="zh-CN" sz="6600" dirty="0">
              <a:solidFill>
                <a:schemeClr val="accent6">
                  <a:lumMod val="50000"/>
                </a:schemeClr>
              </a:solidFill>
              <a:latin typeface="Righteous" panose="02010506000000020000" pitchFamily="2" charset="0"/>
              <a:cs typeface="Manrope SemiBold" charset="0"/>
            </a:endParaRPr>
          </a:p>
        </p:txBody>
      </p:sp>
      <p:sp>
        <p:nvSpPr>
          <p:cNvPr id="38" name="矩形: 圆角 37"/>
          <p:cNvSpPr/>
          <p:nvPr/>
        </p:nvSpPr>
        <p:spPr>
          <a:xfrm>
            <a:off x="6645651" y="4887266"/>
            <a:ext cx="1473120" cy="422054"/>
          </a:xfrm>
          <a:prstGeom prst="roundRect">
            <a:avLst>
              <a:gd name="adj" fmla="val 50000"/>
            </a:avLst>
          </a:prstGeom>
          <a:solidFill>
            <a:srgbClr val="FC8D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latin typeface="Righteous" panose="02010506000000020000" pitchFamily="2" charset="0"/>
                <a:ea typeface="+mj-ea"/>
                <a:cs typeface="Manrope SemiBold" charset="0"/>
              </a:rPr>
              <a:t>Presented by</a:t>
            </a:r>
            <a:r>
              <a:rPr lang="en-US" altLang="zh-CN" sz="1050" dirty="0" err="1">
                <a:latin typeface="Righteous" panose="02010506000000020000" pitchFamily="2" charset="0"/>
                <a:ea typeface="+mj-ea"/>
                <a:cs typeface="Manrope SemiBold" charset="0"/>
              </a:rPr>
              <a:t>: Akinkunmi Oyeyemi</a:t>
            </a:r>
            <a:endParaRPr lang="zh-CN" altLang="en-US" sz="1050" dirty="0">
              <a:latin typeface="Righteous" panose="02010506000000020000" pitchFamily="2" charset="0"/>
              <a:ea typeface="+mj-ea"/>
              <a:cs typeface="Manrope SemiBold" charset="0"/>
            </a:endParaRPr>
          </a:p>
        </p:txBody>
      </p:sp>
      <p:sp>
        <p:nvSpPr>
          <p:cNvPr id="39" name="矩形: 圆角 38"/>
          <p:cNvSpPr/>
          <p:nvPr/>
        </p:nvSpPr>
        <p:spPr>
          <a:xfrm>
            <a:off x="8566418" y="4887266"/>
            <a:ext cx="1473120" cy="422054"/>
          </a:xfrm>
          <a:prstGeom prst="roundRect">
            <a:avLst>
              <a:gd name="adj" fmla="val 50000"/>
            </a:avLst>
          </a:prstGeom>
          <a:solidFill>
            <a:srgbClr val="FC8D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latin typeface="Righteous" panose="02010506000000020000" pitchFamily="2" charset="0"/>
                <a:ea typeface="+mj-ea"/>
                <a:cs typeface="Manrope SemiBold" charset="0"/>
              </a:rPr>
              <a:t>June, 2024</a:t>
            </a:r>
            <a:endParaRPr lang="en-US" altLang="zh-CN" sz="1050" dirty="0">
              <a:latin typeface="Righteous" panose="02010506000000020000" pitchFamily="2" charset="0"/>
              <a:ea typeface="+mj-ea"/>
              <a:cs typeface="Manrope SemiBold" charset="0"/>
            </a:endParaRPr>
          </a:p>
        </p:txBody>
      </p:sp>
      <p:pic>
        <p:nvPicPr>
          <p:cNvPr id="5" name="Picture 4" descr="NREGA"/>
          <p:cNvPicPr>
            <a:picLocks noChangeAspect="1"/>
          </p:cNvPicPr>
          <p:nvPr/>
        </p:nvPicPr>
        <p:blipFill>
          <a:blip r:embed="rId3"/>
          <a:stretch>
            <a:fillRect/>
          </a:stretch>
        </p:blipFill>
        <p:spPr>
          <a:xfrm>
            <a:off x="377190" y="524510"/>
            <a:ext cx="5781675" cy="5773420"/>
          </a:xfrm>
          <a:prstGeom prst="rect">
            <a:avLst/>
          </a:prstGeom>
          <a:effectLst>
            <a:softEdge rad="635000"/>
          </a:effectLst>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sp>
        <p:nvSpPr>
          <p:cNvPr id="6" name="矩形: 圆角 5"/>
          <p:cNvSpPr/>
          <p:nvPr/>
        </p:nvSpPr>
        <p:spPr>
          <a:xfrm>
            <a:off x="419100" y="408215"/>
            <a:ext cx="11353800" cy="6041571"/>
          </a:xfrm>
          <a:prstGeom prst="roundRect">
            <a:avLst>
              <a:gd name="adj" fmla="val 4921"/>
            </a:avLst>
          </a:prstGeom>
          <a:solidFill>
            <a:srgbClr val="FFFAF3"/>
          </a:solidFill>
          <a:ln w="38100">
            <a:solidFill>
              <a:srgbClr val="FC8D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pic>
        <p:nvPicPr>
          <p:cNvPr id="8" name="图形 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V="1">
            <a:off x="5305947" y="6248399"/>
            <a:ext cx="1580106" cy="201386"/>
          </a:xfrm>
          <a:prstGeom prst="rect">
            <a:avLst/>
          </a:prstGeom>
        </p:spPr>
      </p:pic>
      <p:pic>
        <p:nvPicPr>
          <p:cNvPr id="16" name="图形 1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83950" y="609601"/>
            <a:ext cx="222250" cy="203729"/>
          </a:xfrm>
          <a:prstGeom prst="rect">
            <a:avLst/>
          </a:prstGeom>
        </p:spPr>
      </p:pic>
      <p:sp>
        <p:nvSpPr>
          <p:cNvPr id="22" name="矩形 21"/>
          <p:cNvSpPr/>
          <p:nvPr/>
        </p:nvSpPr>
        <p:spPr>
          <a:xfrm>
            <a:off x="963295" y="813435"/>
            <a:ext cx="5208905" cy="922020"/>
          </a:xfrm>
          <a:prstGeom prst="rect">
            <a:avLst/>
          </a:prstGeom>
        </p:spPr>
        <p:txBody>
          <a:bodyPr wrap="square">
            <a:spAutoFit/>
          </a:bodyPr>
          <a:lstStyle/>
          <a:p>
            <a:r>
              <a:rPr lang="en-US" altLang="zh-CN" sz="5400" b="1" dirty="0">
                <a:solidFill>
                  <a:srgbClr val="FC8D09"/>
                </a:solidFill>
                <a:latin typeface="Arial" panose="020B0604020202020204" pitchFamily="34" charset="0"/>
                <a:cs typeface="Arial" panose="020B0604020202020204" pitchFamily="34" charset="0"/>
              </a:rPr>
              <a:t>About NREGA</a:t>
            </a:r>
            <a:endParaRPr lang="en-US" altLang="zh-CN" sz="5400" b="1" dirty="0">
              <a:solidFill>
                <a:srgbClr val="FC8D09"/>
              </a:solidFill>
              <a:latin typeface="Arial" panose="020B0604020202020204" pitchFamily="34" charset="0"/>
              <a:cs typeface="Arial" panose="020B0604020202020204" pitchFamily="34" charset="0"/>
            </a:endParaRPr>
          </a:p>
        </p:txBody>
      </p:sp>
      <p:sp>
        <p:nvSpPr>
          <p:cNvPr id="11" name="矩形 10"/>
          <p:cNvSpPr/>
          <p:nvPr/>
        </p:nvSpPr>
        <p:spPr>
          <a:xfrm>
            <a:off x="1014095" y="1879600"/>
            <a:ext cx="5337175" cy="3943350"/>
          </a:xfrm>
          <a:prstGeom prst="rect">
            <a:avLst/>
          </a:prstGeom>
        </p:spPr>
        <p:txBody>
          <a:bodyPr wrap="square">
            <a:noAutofit/>
          </a:bodyPr>
          <a:lstStyle/>
          <a:p>
            <a:r>
              <a:rPr lang="zh-CN" altLang="en-US" sz="2400" dirty="0">
                <a:solidFill>
                  <a:schemeClr val="accent6">
                    <a:lumMod val="50000"/>
                  </a:schemeClr>
                </a:solidFill>
                <a:latin typeface="Arial" panose="020B0604020202020204" pitchFamily="34" charset="0"/>
                <a:cs typeface="Arial" panose="020B0604020202020204" pitchFamily="34" charset="0"/>
              </a:rPr>
              <a:t>The National Rural Employment Guarantee Act (NREGA) is an important Indian government scheme that was launched in 2005. In 2009, it was renamed as Mahatma Gandhi National Rural Employment Guarantee Act (MGNREGA). It guarantees 100 days of wage employment annually to rural households.</a:t>
            </a:r>
            <a:endParaRPr lang="zh-CN" altLang="en-US" sz="2400" dirty="0">
              <a:solidFill>
                <a:schemeClr val="accent6">
                  <a:lumMod val="50000"/>
                </a:schemeClr>
              </a:solidFill>
              <a:latin typeface="Arial" panose="020B0604020202020204" pitchFamily="34" charset="0"/>
              <a:cs typeface="Arial" panose="020B0604020202020204" pitchFamily="34" charset="0"/>
            </a:endParaRPr>
          </a:p>
        </p:txBody>
      </p:sp>
      <p:pic>
        <p:nvPicPr>
          <p:cNvPr id="3" name="Picture 2" descr="NREGA"/>
          <p:cNvPicPr>
            <a:picLocks noChangeAspect="1"/>
          </p:cNvPicPr>
          <p:nvPr/>
        </p:nvPicPr>
        <p:blipFill>
          <a:blip r:embed="rId5"/>
          <a:stretch>
            <a:fillRect/>
          </a:stretch>
        </p:blipFill>
        <p:spPr>
          <a:xfrm>
            <a:off x="10918190" y="523875"/>
            <a:ext cx="730885" cy="729615"/>
          </a:xfrm>
          <a:prstGeom prst="rect">
            <a:avLst/>
          </a:prstGeom>
          <a:effectLst>
            <a:glow rad="228600">
              <a:schemeClr val="accent2">
                <a:satMod val="175000"/>
                <a:alpha val="40000"/>
              </a:schemeClr>
            </a:glow>
            <a:softEdge rad="31750"/>
          </a:effectLst>
        </p:spPr>
      </p:pic>
      <p:pic>
        <p:nvPicPr>
          <p:cNvPr id="5" name="Picture 4" descr="IMG_1693_4_10_2021_15_48_2_1_9IA2O7H7"/>
          <p:cNvPicPr>
            <a:picLocks noChangeAspect="1"/>
          </p:cNvPicPr>
          <p:nvPr/>
        </p:nvPicPr>
        <p:blipFill>
          <a:blip r:embed="rId6"/>
          <a:stretch>
            <a:fillRect/>
          </a:stretch>
        </p:blipFill>
        <p:spPr>
          <a:xfrm>
            <a:off x="6137910" y="1525270"/>
            <a:ext cx="5634990" cy="4451350"/>
          </a:xfrm>
          <a:prstGeom prst="rect">
            <a:avLst/>
          </a:prstGeom>
          <a:effectLst>
            <a:softEdge rad="317500"/>
          </a:effectLst>
        </p:spPr>
      </p:pic>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REGA"/>
          <p:cNvPicPr>
            <a:picLocks noChangeAspect="1"/>
          </p:cNvPicPr>
          <p:nvPr/>
        </p:nvPicPr>
        <p:blipFill>
          <a:blip r:embed="rId1">
            <a:alphaModFix amt="5000"/>
          </a:blip>
          <a:stretch>
            <a:fillRect/>
          </a:stretch>
        </p:blipFill>
        <p:spPr>
          <a:xfrm>
            <a:off x="377190" y="524510"/>
            <a:ext cx="5781675" cy="5773420"/>
          </a:xfrm>
          <a:prstGeom prst="rect">
            <a:avLst/>
          </a:prstGeom>
          <a:effectLst>
            <a:softEdge rad="635000"/>
          </a:effectLst>
        </p:spPr>
      </p:pic>
      <p:sp>
        <p:nvSpPr>
          <p:cNvPr id="4" name="矩形 3"/>
          <p:cNvSpPr/>
          <p:nvPr/>
        </p:nvSpPr>
        <p:spPr>
          <a:xfrm>
            <a:off x="0" y="0"/>
            <a:ext cx="1219200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sp>
        <p:nvSpPr>
          <p:cNvPr id="6" name="矩形: 圆角 5"/>
          <p:cNvSpPr/>
          <p:nvPr/>
        </p:nvSpPr>
        <p:spPr>
          <a:xfrm>
            <a:off x="419100" y="408215"/>
            <a:ext cx="11353800" cy="6041571"/>
          </a:xfrm>
          <a:prstGeom prst="roundRect">
            <a:avLst>
              <a:gd name="adj" fmla="val 4921"/>
            </a:avLst>
          </a:prstGeom>
          <a:solidFill>
            <a:srgbClr val="FFFAF3"/>
          </a:solidFill>
          <a:ln w="38100">
            <a:solidFill>
              <a:srgbClr val="FC8D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pic>
        <p:nvPicPr>
          <p:cNvPr id="8" name="图形 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5305947" y="6248399"/>
            <a:ext cx="1580106" cy="201386"/>
          </a:xfrm>
          <a:prstGeom prst="rect">
            <a:avLst/>
          </a:prstGeom>
        </p:spPr>
      </p:pic>
      <p:pic>
        <p:nvPicPr>
          <p:cNvPr id="16" name="图形 15"/>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3950" y="609601"/>
            <a:ext cx="222250" cy="203729"/>
          </a:xfrm>
          <a:prstGeom prst="rect">
            <a:avLst/>
          </a:prstGeom>
        </p:spPr>
      </p:pic>
      <p:sp>
        <p:nvSpPr>
          <p:cNvPr id="22" name="矩形 21"/>
          <p:cNvSpPr/>
          <p:nvPr/>
        </p:nvSpPr>
        <p:spPr>
          <a:xfrm>
            <a:off x="963552" y="747464"/>
            <a:ext cx="3710048" cy="1014730"/>
          </a:xfrm>
          <a:prstGeom prst="rect">
            <a:avLst/>
          </a:prstGeom>
        </p:spPr>
        <p:txBody>
          <a:bodyPr wrap="square">
            <a:spAutoFit/>
          </a:bodyPr>
          <a:lstStyle/>
          <a:p>
            <a:r>
              <a:rPr lang="en-US" altLang="zh-CN" sz="6000" b="1" dirty="0">
                <a:solidFill>
                  <a:srgbClr val="FC8D09"/>
                </a:solidFill>
                <a:latin typeface="Arial" panose="020B0604020202020204" pitchFamily="34" charset="0"/>
                <a:cs typeface="Arial" panose="020B0604020202020204" pitchFamily="34" charset="0"/>
              </a:rPr>
              <a:t>Abstract</a:t>
            </a:r>
            <a:endParaRPr lang="zh-CN" altLang="en-US" sz="6000" b="1" dirty="0">
              <a:solidFill>
                <a:srgbClr val="FC8D09"/>
              </a:solidFill>
              <a:latin typeface="Arial" panose="020B0604020202020204" pitchFamily="34" charset="0"/>
              <a:cs typeface="Arial" panose="020B0604020202020204" pitchFamily="34" charset="0"/>
            </a:endParaRPr>
          </a:p>
        </p:txBody>
      </p:sp>
      <p:pic>
        <p:nvPicPr>
          <p:cNvPr id="10" name="图形 9"/>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76442" y="5657896"/>
            <a:ext cx="470832" cy="507520"/>
          </a:xfrm>
          <a:prstGeom prst="rect">
            <a:avLst/>
          </a:prstGeom>
        </p:spPr>
      </p:pic>
      <p:sp>
        <p:nvSpPr>
          <p:cNvPr id="11" name="矩形 10"/>
          <p:cNvSpPr/>
          <p:nvPr/>
        </p:nvSpPr>
        <p:spPr>
          <a:xfrm>
            <a:off x="963552" y="1983025"/>
            <a:ext cx="5279383" cy="3608705"/>
          </a:xfrm>
          <a:prstGeom prst="rect">
            <a:avLst/>
          </a:prstGeom>
        </p:spPr>
        <p:txBody>
          <a:bodyPr wrap="square">
            <a:spAutoFit/>
          </a:bodyPr>
          <a:lstStyle/>
          <a:p>
            <a:pPr>
              <a:lnSpc>
                <a:spcPct val="110000"/>
              </a:lnSpc>
            </a:pPr>
            <a:r>
              <a:rPr lang="zh-CN" altLang="en-US" sz="1600" dirty="0">
                <a:solidFill>
                  <a:schemeClr val="accent6">
                    <a:lumMod val="50000"/>
                  </a:schemeClr>
                </a:solidFill>
                <a:latin typeface="Arial" panose="020B0604020202020204" pitchFamily="34" charset="0"/>
                <a:cs typeface="Arial" panose="020B0604020202020204" pitchFamily="34" charset="0"/>
              </a:rPr>
              <a:t>This project delves into the analysis of data related to the National Rural Employment Guarantee Act </a:t>
            </a:r>
            <a:endParaRPr lang="zh-CN" altLang="en-US" sz="1600" dirty="0">
              <a:solidFill>
                <a:schemeClr val="accent6">
                  <a:lumMod val="50000"/>
                </a:schemeClr>
              </a:solidFill>
              <a:latin typeface="Arial" panose="020B0604020202020204" pitchFamily="34" charset="0"/>
              <a:cs typeface="Arial" panose="020B0604020202020204" pitchFamily="34" charset="0"/>
            </a:endParaRPr>
          </a:p>
          <a:p>
            <a:pPr>
              <a:lnSpc>
                <a:spcPct val="110000"/>
              </a:lnSpc>
            </a:pPr>
            <a:r>
              <a:rPr lang="zh-CN" altLang="en-US" sz="1600" dirty="0">
                <a:solidFill>
                  <a:schemeClr val="accent6">
                    <a:lumMod val="50000"/>
                  </a:schemeClr>
                </a:solidFill>
                <a:latin typeface="Arial" panose="020B0604020202020204" pitchFamily="34" charset="0"/>
                <a:cs typeface="Arial" panose="020B0604020202020204" pitchFamily="34" charset="0"/>
              </a:rPr>
              <a:t>(NREGA), a transformative government scheme aimed at providing rural households with guaranteed </a:t>
            </a:r>
            <a:endParaRPr lang="zh-CN" altLang="en-US" sz="1600" dirty="0">
              <a:solidFill>
                <a:schemeClr val="accent6">
                  <a:lumMod val="50000"/>
                </a:schemeClr>
              </a:solidFill>
              <a:latin typeface="Arial" panose="020B0604020202020204" pitchFamily="34" charset="0"/>
              <a:cs typeface="Arial" panose="020B0604020202020204" pitchFamily="34" charset="0"/>
            </a:endParaRPr>
          </a:p>
          <a:p>
            <a:pPr>
              <a:lnSpc>
                <a:spcPct val="110000"/>
              </a:lnSpc>
            </a:pPr>
            <a:r>
              <a:rPr lang="zh-CN" altLang="en-US" sz="1600" dirty="0">
                <a:solidFill>
                  <a:schemeClr val="accent6">
                    <a:lumMod val="50000"/>
                  </a:schemeClr>
                </a:solidFill>
                <a:latin typeface="Arial" panose="020B0604020202020204" pitchFamily="34" charset="0"/>
                <a:cs typeface="Arial" panose="020B0604020202020204" pitchFamily="34" charset="0"/>
              </a:rPr>
              <a:t>wage employment opportunities. The dataset used for this analysis encompasses a wide range of </a:t>
            </a:r>
            <a:endParaRPr lang="zh-CN" altLang="en-US" sz="1600" dirty="0">
              <a:solidFill>
                <a:schemeClr val="accent6">
                  <a:lumMod val="50000"/>
                </a:schemeClr>
              </a:solidFill>
              <a:latin typeface="Arial" panose="020B0604020202020204" pitchFamily="34" charset="0"/>
              <a:cs typeface="Arial" panose="020B0604020202020204" pitchFamily="34" charset="0"/>
            </a:endParaRPr>
          </a:p>
          <a:p>
            <a:pPr>
              <a:lnSpc>
                <a:spcPct val="110000"/>
              </a:lnSpc>
            </a:pPr>
            <a:r>
              <a:rPr lang="zh-CN" altLang="en-US" sz="1600" dirty="0">
                <a:solidFill>
                  <a:schemeClr val="accent6">
                    <a:lumMod val="50000"/>
                  </a:schemeClr>
                </a:solidFill>
                <a:latin typeface="Arial" panose="020B0604020202020204" pitchFamily="34" charset="0"/>
                <a:cs typeface="Arial" panose="020B0604020202020204" pitchFamily="34" charset="0"/>
              </a:rPr>
              <a:t>parameters, including the number of job cards issued, the workforce engaged, budget allocation, work </a:t>
            </a:r>
            <a:endParaRPr lang="zh-CN" altLang="en-US" sz="1600" dirty="0">
              <a:solidFill>
                <a:schemeClr val="accent6">
                  <a:lumMod val="50000"/>
                </a:schemeClr>
              </a:solidFill>
              <a:latin typeface="Arial" panose="020B0604020202020204" pitchFamily="34" charset="0"/>
              <a:cs typeface="Arial" panose="020B0604020202020204" pitchFamily="34" charset="0"/>
            </a:endParaRPr>
          </a:p>
          <a:p>
            <a:pPr>
              <a:lnSpc>
                <a:spcPct val="110000"/>
              </a:lnSpc>
            </a:pPr>
            <a:r>
              <a:rPr lang="zh-CN" altLang="en-US" sz="1600" dirty="0">
                <a:solidFill>
                  <a:schemeClr val="accent6">
                    <a:lumMod val="50000"/>
                  </a:schemeClr>
                </a:solidFill>
                <a:latin typeface="Arial" panose="020B0604020202020204" pitchFamily="34" charset="0"/>
                <a:cs typeface="Arial" panose="020B0604020202020204" pitchFamily="34" charset="0"/>
              </a:rPr>
              <a:t>completion statistics, and much more. Through the application of data analytics techniques, we aim to </a:t>
            </a:r>
            <a:endParaRPr lang="zh-CN" altLang="en-US" sz="1600" dirty="0">
              <a:solidFill>
                <a:schemeClr val="accent6">
                  <a:lumMod val="50000"/>
                </a:schemeClr>
              </a:solidFill>
              <a:latin typeface="Arial" panose="020B0604020202020204" pitchFamily="34" charset="0"/>
              <a:cs typeface="Arial" panose="020B0604020202020204" pitchFamily="34" charset="0"/>
            </a:endParaRPr>
          </a:p>
          <a:p>
            <a:pPr>
              <a:lnSpc>
                <a:spcPct val="110000"/>
              </a:lnSpc>
            </a:pPr>
            <a:r>
              <a:rPr lang="zh-CN" altLang="en-US" sz="1600" dirty="0">
                <a:solidFill>
                  <a:schemeClr val="accent6">
                    <a:lumMod val="50000"/>
                  </a:schemeClr>
                </a:solidFill>
                <a:latin typeface="Arial" panose="020B0604020202020204" pitchFamily="34" charset="0"/>
                <a:cs typeface="Arial" panose="020B0604020202020204" pitchFamily="34" charset="0"/>
              </a:rPr>
              <a:t>gain valuable insights into the implementation and impact of NREGA across different states and districts </a:t>
            </a:r>
            <a:endParaRPr lang="zh-CN" altLang="en-US" sz="1600" dirty="0">
              <a:solidFill>
                <a:schemeClr val="accent6">
                  <a:lumMod val="50000"/>
                </a:schemeClr>
              </a:solidFill>
              <a:latin typeface="Arial" panose="020B0604020202020204" pitchFamily="34" charset="0"/>
              <a:cs typeface="Arial" panose="020B0604020202020204" pitchFamily="34" charset="0"/>
            </a:endParaRPr>
          </a:p>
          <a:p>
            <a:pPr>
              <a:lnSpc>
                <a:spcPct val="110000"/>
              </a:lnSpc>
            </a:pPr>
            <a:r>
              <a:rPr lang="zh-CN" altLang="en-US" sz="1600" dirty="0">
                <a:solidFill>
                  <a:schemeClr val="accent6">
                    <a:lumMod val="50000"/>
                  </a:schemeClr>
                </a:solidFill>
                <a:latin typeface="Arial" panose="020B0604020202020204" pitchFamily="34" charset="0"/>
                <a:cs typeface="Arial" panose="020B0604020202020204" pitchFamily="34" charset="0"/>
              </a:rPr>
              <a:t>in India.</a:t>
            </a:r>
            <a:endParaRPr lang="zh-CN" altLang="en-US" sz="1600" dirty="0">
              <a:solidFill>
                <a:schemeClr val="accent6">
                  <a:lumMod val="50000"/>
                </a:schemeClr>
              </a:solidFill>
              <a:latin typeface="Arial" panose="020B0604020202020204" pitchFamily="34" charset="0"/>
              <a:cs typeface="Arial" panose="020B0604020202020204" pitchFamily="34" charset="0"/>
            </a:endParaRPr>
          </a:p>
        </p:txBody>
      </p:sp>
      <p:pic>
        <p:nvPicPr>
          <p:cNvPr id="2" name="Picture 1" descr="1620064135_04jobs1_5"/>
          <p:cNvPicPr>
            <a:picLocks noChangeAspect="1"/>
          </p:cNvPicPr>
          <p:nvPr/>
        </p:nvPicPr>
        <p:blipFill>
          <a:blip r:embed="rId8">
            <a:alphaModFix amt="80000"/>
          </a:blip>
          <a:stretch>
            <a:fillRect/>
          </a:stretch>
        </p:blipFill>
        <p:spPr>
          <a:xfrm>
            <a:off x="5495925" y="1603375"/>
            <a:ext cx="6203315" cy="4214495"/>
          </a:xfrm>
          <a:prstGeom prst="rect">
            <a:avLst/>
          </a:prstGeom>
          <a:effectLst>
            <a:softEdge rad="635000"/>
          </a:effectLst>
        </p:spPr>
      </p:pic>
      <p:pic>
        <p:nvPicPr>
          <p:cNvPr id="3" name="Picture 2" descr="NREGA"/>
          <p:cNvPicPr>
            <a:picLocks noChangeAspect="1"/>
          </p:cNvPicPr>
          <p:nvPr/>
        </p:nvPicPr>
        <p:blipFill>
          <a:blip r:embed="rId1"/>
          <a:stretch>
            <a:fillRect/>
          </a:stretch>
        </p:blipFill>
        <p:spPr>
          <a:xfrm>
            <a:off x="10918190" y="523875"/>
            <a:ext cx="730885" cy="729615"/>
          </a:xfrm>
          <a:prstGeom prst="rect">
            <a:avLst/>
          </a:prstGeom>
          <a:effectLst>
            <a:glow rad="228600">
              <a:schemeClr val="accent2">
                <a:satMod val="175000"/>
                <a:alpha val="40000"/>
              </a:schemeClr>
            </a:glow>
            <a:softEdge rad="31750"/>
          </a:effectLst>
        </p:spPr>
      </p:pic>
    </p:spTree>
    <p:custDataLst>
      <p:tags r:id="rId9"/>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sp>
        <p:nvSpPr>
          <p:cNvPr id="6" name="矩形: 圆角 5"/>
          <p:cNvSpPr/>
          <p:nvPr/>
        </p:nvSpPr>
        <p:spPr>
          <a:xfrm>
            <a:off x="419100" y="408215"/>
            <a:ext cx="11353800" cy="6041571"/>
          </a:xfrm>
          <a:prstGeom prst="roundRect">
            <a:avLst>
              <a:gd name="adj" fmla="val 4921"/>
            </a:avLst>
          </a:prstGeom>
          <a:solidFill>
            <a:srgbClr val="FFFAF3"/>
          </a:solidFill>
          <a:ln w="38100">
            <a:solidFill>
              <a:srgbClr val="FC8D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pic>
        <p:nvPicPr>
          <p:cNvPr id="8" name="图形 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V="1">
            <a:off x="5305947" y="6248399"/>
            <a:ext cx="1580106" cy="201386"/>
          </a:xfrm>
          <a:prstGeom prst="rect">
            <a:avLst/>
          </a:prstGeom>
        </p:spPr>
      </p:pic>
      <p:pic>
        <p:nvPicPr>
          <p:cNvPr id="5" name="Picture 4" descr="NREGA"/>
          <p:cNvPicPr>
            <a:picLocks noChangeAspect="1"/>
          </p:cNvPicPr>
          <p:nvPr/>
        </p:nvPicPr>
        <p:blipFill>
          <a:blip r:embed="rId3">
            <a:alphaModFix amt="5000"/>
          </a:blip>
          <a:stretch>
            <a:fillRect/>
          </a:stretch>
        </p:blipFill>
        <p:spPr>
          <a:xfrm>
            <a:off x="377190" y="524510"/>
            <a:ext cx="5781675" cy="5773420"/>
          </a:xfrm>
          <a:prstGeom prst="rect">
            <a:avLst/>
          </a:prstGeom>
          <a:effectLst>
            <a:softEdge rad="635000"/>
          </a:effectLst>
        </p:spPr>
      </p:pic>
      <p:pic>
        <p:nvPicPr>
          <p:cNvPr id="16" name="图形 15"/>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3950" y="609601"/>
            <a:ext cx="222250" cy="203729"/>
          </a:xfrm>
          <a:prstGeom prst="rect">
            <a:avLst/>
          </a:prstGeom>
        </p:spPr>
      </p:pic>
      <p:sp>
        <p:nvSpPr>
          <p:cNvPr id="22" name="矩形 21"/>
          <p:cNvSpPr/>
          <p:nvPr/>
        </p:nvSpPr>
        <p:spPr>
          <a:xfrm>
            <a:off x="963295" y="747395"/>
            <a:ext cx="5922645" cy="932180"/>
          </a:xfrm>
          <a:prstGeom prst="rect">
            <a:avLst/>
          </a:prstGeom>
        </p:spPr>
        <p:txBody>
          <a:bodyPr wrap="square">
            <a:noAutofit/>
          </a:bodyPr>
          <a:lstStyle/>
          <a:p>
            <a:r>
              <a:rPr lang="en-US" altLang="zh-CN" sz="4800" b="1" dirty="0">
                <a:solidFill>
                  <a:srgbClr val="FC8D09"/>
                </a:solidFill>
                <a:latin typeface="Arial" panose="020B0604020202020204" pitchFamily="34" charset="0"/>
                <a:cs typeface="Arial" panose="020B0604020202020204" pitchFamily="34" charset="0"/>
              </a:rPr>
              <a:t>Problem Statement</a:t>
            </a:r>
            <a:endParaRPr lang="en-US" altLang="zh-CN" sz="4800" b="1" dirty="0">
              <a:solidFill>
                <a:srgbClr val="FC8D09"/>
              </a:solidFill>
              <a:latin typeface="Arial" panose="020B0604020202020204" pitchFamily="34" charset="0"/>
              <a:cs typeface="Arial" panose="020B0604020202020204" pitchFamily="34" charset="0"/>
            </a:endParaRPr>
          </a:p>
        </p:txBody>
      </p:sp>
      <p:sp>
        <p:nvSpPr>
          <p:cNvPr id="11" name="矩形 10"/>
          <p:cNvSpPr/>
          <p:nvPr/>
        </p:nvSpPr>
        <p:spPr>
          <a:xfrm>
            <a:off x="913765" y="1557020"/>
            <a:ext cx="5770245" cy="4554220"/>
          </a:xfrm>
          <a:prstGeom prst="rect">
            <a:avLst/>
          </a:prstGeom>
        </p:spPr>
        <p:txBody>
          <a:bodyPr wrap="square">
            <a:noAutofit/>
          </a:bodyPr>
          <a:lstStyle/>
          <a:p>
            <a:pPr>
              <a:lnSpc>
                <a:spcPct val="110000"/>
              </a:lnSpc>
            </a:pPr>
            <a:r>
              <a:rPr lang="zh-CN" altLang="en-US" sz="1600" dirty="0">
                <a:solidFill>
                  <a:schemeClr val="accent6">
                    <a:lumMod val="50000"/>
                  </a:schemeClr>
                </a:solidFill>
                <a:latin typeface="Arial" panose="020B0604020202020204" pitchFamily="34" charset="0"/>
                <a:cs typeface="Arial" panose="020B0604020202020204" pitchFamily="34" charset="0"/>
              </a:rPr>
              <a:t>NREGA is a vital initiative to alleviate rural unemployment and poverty. This project seeks to address several key questions and challenges associated with NREGA:</a:t>
            </a:r>
            <a:endParaRPr lang="zh-CN" altLang="en-US" sz="1600" dirty="0">
              <a:solidFill>
                <a:schemeClr val="accent6">
                  <a:lumMod val="50000"/>
                </a:schemeClr>
              </a:solidFill>
              <a:latin typeface="Arial" panose="020B0604020202020204" pitchFamily="34" charset="0"/>
              <a:cs typeface="Arial" panose="020B0604020202020204" pitchFamily="34" charset="0"/>
            </a:endParaRPr>
          </a:p>
          <a:p>
            <a:pPr>
              <a:lnSpc>
                <a:spcPct val="110000"/>
              </a:lnSpc>
            </a:pPr>
            <a:r>
              <a:rPr lang="zh-CN" altLang="en-US" sz="1600" dirty="0">
                <a:solidFill>
                  <a:schemeClr val="accent6">
                    <a:lumMod val="50000"/>
                  </a:schemeClr>
                </a:solidFill>
                <a:latin typeface="Arial" panose="020B0604020202020204" pitchFamily="34" charset="0"/>
                <a:cs typeface="Arial" panose="020B0604020202020204" pitchFamily="34" charset="0"/>
              </a:rPr>
              <a:t>● How effective is NREGA in providing employment opportunities to rural households?</a:t>
            </a:r>
            <a:endParaRPr lang="zh-CN" altLang="en-US" sz="1600" dirty="0">
              <a:solidFill>
                <a:schemeClr val="accent6">
                  <a:lumMod val="50000"/>
                </a:schemeClr>
              </a:solidFill>
              <a:latin typeface="Arial" panose="020B0604020202020204" pitchFamily="34" charset="0"/>
              <a:cs typeface="Arial" panose="020B0604020202020204" pitchFamily="34" charset="0"/>
            </a:endParaRPr>
          </a:p>
          <a:p>
            <a:pPr>
              <a:lnSpc>
                <a:spcPct val="110000"/>
              </a:lnSpc>
            </a:pPr>
            <a:r>
              <a:rPr lang="zh-CN" altLang="en-US" sz="1600" dirty="0">
                <a:solidFill>
                  <a:schemeClr val="accent6">
                    <a:lumMod val="50000"/>
                  </a:schemeClr>
                </a:solidFill>
                <a:latin typeface="Arial" panose="020B0604020202020204" pitchFamily="34" charset="0"/>
                <a:cs typeface="Arial" panose="020B0604020202020204" pitchFamily="34" charset="0"/>
              </a:rPr>
              <a:t>● Are there regional disparities in the implementation and outcomes of the scheme?</a:t>
            </a:r>
            <a:endParaRPr lang="zh-CN" altLang="en-US" sz="1600" dirty="0">
              <a:solidFill>
                <a:schemeClr val="accent6">
                  <a:lumMod val="50000"/>
                </a:schemeClr>
              </a:solidFill>
              <a:latin typeface="Arial" panose="020B0604020202020204" pitchFamily="34" charset="0"/>
              <a:cs typeface="Arial" panose="020B0604020202020204" pitchFamily="34" charset="0"/>
            </a:endParaRPr>
          </a:p>
          <a:p>
            <a:pPr>
              <a:lnSpc>
                <a:spcPct val="110000"/>
              </a:lnSpc>
            </a:pPr>
            <a:r>
              <a:rPr lang="zh-CN" altLang="en-US" sz="1600" dirty="0">
                <a:solidFill>
                  <a:schemeClr val="accent6">
                    <a:lumMod val="50000"/>
                  </a:schemeClr>
                </a:solidFill>
                <a:latin typeface="Arial" panose="020B0604020202020204" pitchFamily="34" charset="0"/>
                <a:cs typeface="Arial" panose="020B0604020202020204" pitchFamily="34" charset="0"/>
              </a:rPr>
              <a:t>● What is the utilization of the allocated budget, and how does it correlate with </a:t>
            </a:r>
            <a:endParaRPr lang="zh-CN" altLang="en-US" sz="1600" dirty="0">
              <a:solidFill>
                <a:schemeClr val="accent6">
                  <a:lumMod val="50000"/>
                </a:schemeClr>
              </a:solidFill>
              <a:latin typeface="Arial" panose="020B0604020202020204" pitchFamily="34" charset="0"/>
              <a:cs typeface="Arial" panose="020B0604020202020204" pitchFamily="34" charset="0"/>
            </a:endParaRPr>
          </a:p>
          <a:p>
            <a:pPr>
              <a:lnSpc>
                <a:spcPct val="110000"/>
              </a:lnSpc>
            </a:pPr>
            <a:r>
              <a:rPr lang="zh-CN" altLang="en-US" sz="1600" dirty="0">
                <a:solidFill>
                  <a:schemeClr val="accent6">
                    <a:lumMod val="50000"/>
                  </a:schemeClr>
                </a:solidFill>
                <a:latin typeface="Arial" panose="020B0604020202020204" pitchFamily="34" charset="0"/>
                <a:cs typeface="Arial" panose="020B0604020202020204" pitchFamily="34" charset="0"/>
              </a:rPr>
              <a:t>employment generation?</a:t>
            </a:r>
            <a:endParaRPr lang="zh-CN" altLang="en-US" sz="1600" dirty="0">
              <a:solidFill>
                <a:schemeClr val="accent6">
                  <a:lumMod val="50000"/>
                </a:schemeClr>
              </a:solidFill>
              <a:latin typeface="Arial" panose="020B0604020202020204" pitchFamily="34" charset="0"/>
              <a:cs typeface="Arial" panose="020B0604020202020204" pitchFamily="34" charset="0"/>
            </a:endParaRPr>
          </a:p>
          <a:p>
            <a:pPr>
              <a:lnSpc>
                <a:spcPct val="110000"/>
              </a:lnSpc>
            </a:pPr>
            <a:r>
              <a:rPr lang="zh-CN" altLang="en-US" sz="1600" dirty="0">
                <a:solidFill>
                  <a:schemeClr val="accent6">
                    <a:lumMod val="50000"/>
                  </a:schemeClr>
                </a:solidFill>
                <a:latin typeface="Arial" panose="020B0604020202020204" pitchFamily="34" charset="0"/>
                <a:cs typeface="Arial" panose="020B0604020202020204" pitchFamily="34" charset="0"/>
              </a:rPr>
              <a:t>● What are the key factors contributing to the completion of NREGA works, and are there </a:t>
            </a:r>
            <a:endParaRPr lang="zh-CN" altLang="en-US" sz="1600" dirty="0">
              <a:solidFill>
                <a:schemeClr val="accent6">
                  <a:lumMod val="50000"/>
                </a:schemeClr>
              </a:solidFill>
              <a:latin typeface="Arial" panose="020B0604020202020204" pitchFamily="34" charset="0"/>
              <a:cs typeface="Arial" panose="020B0604020202020204" pitchFamily="34" charset="0"/>
            </a:endParaRPr>
          </a:p>
          <a:p>
            <a:pPr>
              <a:lnSpc>
                <a:spcPct val="110000"/>
              </a:lnSpc>
            </a:pPr>
            <a:r>
              <a:rPr lang="zh-CN" altLang="en-US" sz="1600" dirty="0">
                <a:solidFill>
                  <a:schemeClr val="accent6">
                    <a:lumMod val="50000"/>
                  </a:schemeClr>
                </a:solidFill>
                <a:latin typeface="Arial" panose="020B0604020202020204" pitchFamily="34" charset="0"/>
                <a:cs typeface="Arial" panose="020B0604020202020204" pitchFamily="34" charset="0"/>
              </a:rPr>
              <a:t>any roadblocks to its success?</a:t>
            </a:r>
            <a:endParaRPr lang="zh-CN" altLang="en-US" sz="1600" dirty="0">
              <a:solidFill>
                <a:schemeClr val="accent6">
                  <a:lumMod val="50000"/>
                </a:schemeClr>
              </a:solidFill>
              <a:latin typeface="Arial" panose="020B0604020202020204" pitchFamily="34" charset="0"/>
              <a:cs typeface="Arial" panose="020B0604020202020204" pitchFamily="34" charset="0"/>
            </a:endParaRPr>
          </a:p>
          <a:p>
            <a:pPr>
              <a:lnSpc>
                <a:spcPct val="110000"/>
              </a:lnSpc>
            </a:pPr>
            <a:r>
              <a:rPr lang="zh-CN" altLang="en-US" sz="1600" dirty="0">
                <a:solidFill>
                  <a:schemeClr val="accent6">
                    <a:lumMod val="50000"/>
                  </a:schemeClr>
                </a:solidFill>
                <a:latin typeface="Arial" panose="020B0604020202020204" pitchFamily="34" charset="0"/>
                <a:cs typeface="Arial" panose="020B0604020202020204" pitchFamily="34" charset="0"/>
              </a:rPr>
              <a:t>● Can data-driven insights guide policymakers and administrators in optimizing the </a:t>
            </a:r>
            <a:endParaRPr lang="zh-CN" altLang="en-US" sz="1600" dirty="0">
              <a:solidFill>
                <a:schemeClr val="accent6">
                  <a:lumMod val="50000"/>
                </a:schemeClr>
              </a:solidFill>
              <a:latin typeface="Arial" panose="020B0604020202020204" pitchFamily="34" charset="0"/>
              <a:cs typeface="Arial" panose="020B0604020202020204" pitchFamily="34" charset="0"/>
            </a:endParaRPr>
          </a:p>
          <a:p>
            <a:pPr>
              <a:lnSpc>
                <a:spcPct val="110000"/>
              </a:lnSpc>
            </a:pPr>
            <a:r>
              <a:rPr lang="zh-CN" altLang="en-US" sz="1600" dirty="0">
                <a:solidFill>
                  <a:schemeClr val="accent6">
                    <a:lumMod val="50000"/>
                  </a:schemeClr>
                </a:solidFill>
                <a:latin typeface="Arial" panose="020B0604020202020204" pitchFamily="34" charset="0"/>
                <a:cs typeface="Arial" panose="020B0604020202020204" pitchFamily="34" charset="0"/>
              </a:rPr>
              <a:t>scheme's impact?</a:t>
            </a:r>
            <a:endParaRPr lang="zh-CN" altLang="en-US" sz="1600" dirty="0">
              <a:solidFill>
                <a:schemeClr val="accent6">
                  <a:lumMod val="50000"/>
                </a:schemeClr>
              </a:solidFill>
              <a:latin typeface="Arial" panose="020B0604020202020204" pitchFamily="34" charset="0"/>
              <a:cs typeface="Arial" panose="020B0604020202020204" pitchFamily="34" charset="0"/>
            </a:endParaRPr>
          </a:p>
        </p:txBody>
      </p:sp>
      <p:pic>
        <p:nvPicPr>
          <p:cNvPr id="3" name="Picture 2" descr="NREGA"/>
          <p:cNvPicPr>
            <a:picLocks noChangeAspect="1"/>
          </p:cNvPicPr>
          <p:nvPr/>
        </p:nvPicPr>
        <p:blipFill>
          <a:blip r:embed="rId3"/>
          <a:stretch>
            <a:fillRect/>
          </a:stretch>
        </p:blipFill>
        <p:spPr>
          <a:xfrm>
            <a:off x="10918190" y="523875"/>
            <a:ext cx="730885" cy="729615"/>
          </a:xfrm>
          <a:prstGeom prst="rect">
            <a:avLst/>
          </a:prstGeom>
          <a:effectLst>
            <a:glow rad="228600">
              <a:schemeClr val="accent2">
                <a:satMod val="175000"/>
                <a:alpha val="40000"/>
              </a:schemeClr>
            </a:glow>
            <a:softEdge rad="31750"/>
          </a:effectLst>
        </p:spPr>
      </p:pic>
      <p:pic>
        <p:nvPicPr>
          <p:cNvPr id="7" name="Picture 6" descr="MNREGA 2"/>
          <p:cNvPicPr>
            <a:picLocks noChangeAspect="1"/>
          </p:cNvPicPr>
          <p:nvPr/>
        </p:nvPicPr>
        <p:blipFill>
          <a:blip r:embed="rId6"/>
          <a:stretch>
            <a:fillRect/>
          </a:stretch>
        </p:blipFill>
        <p:spPr>
          <a:xfrm>
            <a:off x="6312535" y="1155065"/>
            <a:ext cx="5727700" cy="5060950"/>
          </a:xfrm>
          <a:prstGeom prst="rect">
            <a:avLst/>
          </a:prstGeom>
          <a:effectLst>
            <a:softEdge rad="635000"/>
          </a:effectLst>
        </p:spPr>
      </p:pic>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sp>
        <p:nvSpPr>
          <p:cNvPr id="6" name="矩形: 圆角 5"/>
          <p:cNvSpPr/>
          <p:nvPr/>
        </p:nvSpPr>
        <p:spPr>
          <a:xfrm>
            <a:off x="419100" y="408215"/>
            <a:ext cx="11353800" cy="6041571"/>
          </a:xfrm>
          <a:prstGeom prst="roundRect">
            <a:avLst>
              <a:gd name="adj" fmla="val 4921"/>
            </a:avLst>
          </a:prstGeom>
          <a:solidFill>
            <a:srgbClr val="FFFAF3"/>
          </a:solidFill>
          <a:ln w="38100">
            <a:solidFill>
              <a:srgbClr val="FC8D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pic>
        <p:nvPicPr>
          <p:cNvPr id="8" name="图形 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V="1">
            <a:off x="5305947" y="6248399"/>
            <a:ext cx="1580106" cy="201386"/>
          </a:xfrm>
          <a:prstGeom prst="rect">
            <a:avLst/>
          </a:prstGeom>
        </p:spPr>
      </p:pic>
      <p:pic>
        <p:nvPicPr>
          <p:cNvPr id="16" name="图形 1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83950" y="609601"/>
            <a:ext cx="222250" cy="203729"/>
          </a:xfrm>
          <a:prstGeom prst="rect">
            <a:avLst/>
          </a:prstGeom>
        </p:spPr>
      </p:pic>
      <p:sp>
        <p:nvSpPr>
          <p:cNvPr id="22" name="矩形 21"/>
          <p:cNvSpPr/>
          <p:nvPr/>
        </p:nvSpPr>
        <p:spPr>
          <a:xfrm>
            <a:off x="913765" y="747395"/>
            <a:ext cx="5922645" cy="932180"/>
          </a:xfrm>
          <a:prstGeom prst="rect">
            <a:avLst/>
          </a:prstGeom>
        </p:spPr>
        <p:txBody>
          <a:bodyPr wrap="square">
            <a:noAutofit/>
          </a:bodyPr>
          <a:lstStyle/>
          <a:p>
            <a:r>
              <a:rPr lang="en-US" altLang="zh-CN" sz="4800" b="1" dirty="0">
                <a:solidFill>
                  <a:srgbClr val="FC8D09"/>
                </a:solidFill>
                <a:latin typeface="Arial" panose="020B0604020202020204" pitchFamily="34" charset="0"/>
                <a:cs typeface="Arial" panose="020B0604020202020204" pitchFamily="34" charset="0"/>
              </a:rPr>
              <a:t>Dataset Information</a:t>
            </a:r>
            <a:endParaRPr lang="en-US" altLang="zh-CN" sz="4800" b="1" dirty="0">
              <a:solidFill>
                <a:srgbClr val="FC8D09"/>
              </a:solidFill>
              <a:latin typeface="Arial" panose="020B0604020202020204" pitchFamily="34" charset="0"/>
              <a:cs typeface="Arial" panose="020B0604020202020204" pitchFamily="34" charset="0"/>
            </a:endParaRPr>
          </a:p>
        </p:txBody>
      </p:sp>
      <p:pic>
        <p:nvPicPr>
          <p:cNvPr id="10" name="图形 9"/>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76442" y="5657896"/>
            <a:ext cx="470832" cy="507520"/>
          </a:xfrm>
          <a:prstGeom prst="rect">
            <a:avLst/>
          </a:prstGeom>
        </p:spPr>
      </p:pic>
      <p:pic>
        <p:nvPicPr>
          <p:cNvPr id="5" name="Picture 4" descr="NREGA"/>
          <p:cNvPicPr>
            <a:picLocks noChangeAspect="1"/>
          </p:cNvPicPr>
          <p:nvPr/>
        </p:nvPicPr>
        <p:blipFill>
          <a:blip r:embed="rId7">
            <a:alphaModFix amt="5000"/>
          </a:blip>
          <a:stretch>
            <a:fillRect/>
          </a:stretch>
        </p:blipFill>
        <p:spPr>
          <a:xfrm>
            <a:off x="486410" y="523875"/>
            <a:ext cx="5781675" cy="5773420"/>
          </a:xfrm>
          <a:prstGeom prst="rect">
            <a:avLst/>
          </a:prstGeom>
          <a:effectLst>
            <a:softEdge rad="635000"/>
          </a:effectLst>
        </p:spPr>
      </p:pic>
      <p:sp>
        <p:nvSpPr>
          <p:cNvPr id="11" name="矩形 10"/>
          <p:cNvSpPr/>
          <p:nvPr/>
        </p:nvSpPr>
        <p:spPr>
          <a:xfrm>
            <a:off x="913765" y="1679575"/>
            <a:ext cx="5622290" cy="4167505"/>
          </a:xfrm>
          <a:prstGeom prst="rect">
            <a:avLst/>
          </a:prstGeom>
        </p:spPr>
        <p:txBody>
          <a:bodyPr wrap="square">
            <a:noAutofit/>
          </a:bodyPr>
          <a:lstStyle/>
          <a:p>
            <a:pPr>
              <a:lnSpc>
                <a:spcPct val="110000"/>
              </a:lnSpc>
            </a:pPr>
            <a:r>
              <a:rPr lang="zh-CN" altLang="en-US" sz="2000" dirty="0">
                <a:solidFill>
                  <a:schemeClr val="accent6">
                    <a:lumMod val="50000"/>
                  </a:schemeClr>
                </a:solidFill>
                <a:latin typeface="Arial" panose="020B0604020202020204" pitchFamily="34" charset="0"/>
                <a:cs typeface="Arial" panose="020B0604020202020204" pitchFamily="34" charset="0"/>
              </a:rPr>
              <a:t>The dataset used for this analysis is sourced from official government records and contains information related to NREGA implementation across various states and districts in India. It comprises 28 columns, encompassing data on job cards, worker details, budget allocation, work completion statistics,</a:t>
            </a:r>
            <a:r>
              <a:rPr lang="en-US" altLang="zh-CN" sz="2000" dirty="0">
                <a:solidFill>
                  <a:schemeClr val="accent6">
                    <a:lumMod val="50000"/>
                  </a:schemeClr>
                </a:solidFill>
                <a:latin typeface="Arial" panose="020B0604020202020204" pitchFamily="34" charset="0"/>
                <a:cs typeface="Arial" panose="020B0604020202020204" pitchFamily="34" charset="0"/>
              </a:rPr>
              <a:t> </a:t>
            </a:r>
            <a:r>
              <a:rPr lang="zh-CN" altLang="en-US" sz="2000" dirty="0">
                <a:solidFill>
                  <a:schemeClr val="accent6">
                    <a:lumMod val="50000"/>
                  </a:schemeClr>
                </a:solidFill>
                <a:latin typeface="Arial" panose="020B0604020202020204" pitchFamily="34" charset="0"/>
                <a:cs typeface="Arial" panose="020B0604020202020204" pitchFamily="34" charset="0"/>
              </a:rPr>
              <a:t>expenditure, and more. This dataset offers a comprehensive view of the progress and challenges faced by the NREGA program</a:t>
            </a:r>
            <a:endParaRPr lang="zh-CN" altLang="en-US" sz="2000" dirty="0">
              <a:solidFill>
                <a:schemeClr val="accent6">
                  <a:lumMod val="50000"/>
                </a:schemeClr>
              </a:solidFill>
              <a:latin typeface="Arial" panose="020B0604020202020204" pitchFamily="34" charset="0"/>
              <a:cs typeface="Arial" panose="020B0604020202020204" pitchFamily="34" charset="0"/>
            </a:endParaRPr>
          </a:p>
        </p:txBody>
      </p:sp>
      <p:grpSp>
        <p:nvGrpSpPr>
          <p:cNvPr id="12" name="Group 11"/>
          <p:cNvGrpSpPr/>
          <p:nvPr/>
        </p:nvGrpSpPr>
        <p:grpSpPr>
          <a:xfrm>
            <a:off x="6994525" y="495300"/>
            <a:ext cx="4657090" cy="5877560"/>
            <a:chOff x="11001" y="843"/>
            <a:chExt cx="7334" cy="9256"/>
          </a:xfrm>
        </p:grpSpPr>
        <p:pic>
          <p:nvPicPr>
            <p:cNvPr id="7" name="Picture 6" descr="c82e2ad64aaf6b33880b1dca58714cb5"/>
            <p:cNvPicPr>
              <a:picLocks noChangeAspect="1"/>
            </p:cNvPicPr>
            <p:nvPr/>
          </p:nvPicPr>
          <p:blipFill>
            <a:blip r:embed="rId8"/>
            <a:stretch>
              <a:fillRect/>
            </a:stretch>
          </p:blipFill>
          <p:spPr>
            <a:xfrm>
              <a:off x="11027" y="888"/>
              <a:ext cx="7268" cy="9211"/>
            </a:xfrm>
            <a:prstGeom prst="rect">
              <a:avLst/>
            </a:prstGeom>
            <a:effectLst>
              <a:softEdge rad="12700"/>
            </a:effectLst>
          </p:spPr>
        </p:pic>
        <p:sp>
          <p:nvSpPr>
            <p:cNvPr id="9" name="Rounded Rectangle 8"/>
            <p:cNvSpPr/>
            <p:nvPr/>
          </p:nvSpPr>
          <p:spPr>
            <a:xfrm>
              <a:off x="11001" y="843"/>
              <a:ext cx="7335" cy="9257"/>
            </a:xfrm>
            <a:prstGeom prst="roundRect">
              <a:avLst>
                <a:gd name="adj" fmla="val 3648"/>
              </a:avLst>
            </a:prstGeom>
            <a:noFill/>
            <a:ln w="76200">
              <a:solidFill>
                <a:schemeClr val="accent6">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w="38100">
                  <a:solidFill>
                    <a:sysClr val="windowText" lastClr="000000"/>
                  </a:solidFill>
                </a:ln>
              </a:endParaRPr>
            </a:p>
          </p:txBody>
        </p:sp>
      </p:grpSp>
    </p:spTree>
    <p:custDataLst>
      <p:tags r:id="rId9"/>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sp>
        <p:nvSpPr>
          <p:cNvPr id="6" name="矩形: 圆角 5"/>
          <p:cNvSpPr/>
          <p:nvPr/>
        </p:nvSpPr>
        <p:spPr>
          <a:xfrm>
            <a:off x="419100" y="408215"/>
            <a:ext cx="11353800" cy="6041571"/>
          </a:xfrm>
          <a:prstGeom prst="roundRect">
            <a:avLst>
              <a:gd name="adj" fmla="val 4921"/>
            </a:avLst>
          </a:prstGeom>
          <a:solidFill>
            <a:srgbClr val="FFFAF3"/>
          </a:solidFill>
          <a:ln w="38100">
            <a:solidFill>
              <a:srgbClr val="FC8D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ighteous" panose="02010506000000020000" pitchFamily="2" charset="0"/>
            </a:endParaRPr>
          </a:p>
        </p:txBody>
      </p:sp>
      <p:pic>
        <p:nvPicPr>
          <p:cNvPr id="8" name="图形 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V="1">
            <a:off x="5305947" y="6248399"/>
            <a:ext cx="1580106" cy="201386"/>
          </a:xfrm>
          <a:prstGeom prst="rect">
            <a:avLst/>
          </a:prstGeom>
        </p:spPr>
      </p:pic>
      <p:pic>
        <p:nvPicPr>
          <p:cNvPr id="16" name="图形 1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83950" y="609601"/>
            <a:ext cx="222250" cy="203729"/>
          </a:xfrm>
          <a:prstGeom prst="rect">
            <a:avLst/>
          </a:prstGeom>
        </p:spPr>
      </p:pic>
      <p:sp>
        <p:nvSpPr>
          <p:cNvPr id="22" name="矩形 21"/>
          <p:cNvSpPr/>
          <p:nvPr/>
        </p:nvSpPr>
        <p:spPr>
          <a:xfrm>
            <a:off x="963552" y="1308169"/>
            <a:ext cx="3710048" cy="1015663"/>
          </a:xfrm>
          <a:prstGeom prst="rect">
            <a:avLst/>
          </a:prstGeom>
        </p:spPr>
        <p:txBody>
          <a:bodyPr wrap="square">
            <a:spAutoFit/>
          </a:bodyPr>
          <a:lstStyle/>
          <a:p>
            <a:r>
              <a:rPr lang="en-US" altLang="zh-CN" sz="6000" dirty="0">
                <a:solidFill>
                  <a:srgbClr val="FC8D09"/>
                </a:solidFill>
                <a:latin typeface="Righteous" panose="02010506000000020000" pitchFamily="2" charset="0"/>
                <a:cs typeface="Manrope SemiBold" charset="0"/>
              </a:rPr>
              <a:t>Part 02</a:t>
            </a:r>
            <a:endParaRPr lang="zh-CN" altLang="en-US" sz="6000" dirty="0">
              <a:solidFill>
                <a:srgbClr val="FC8D09"/>
              </a:solidFill>
              <a:latin typeface="Righteous" panose="02010506000000020000" pitchFamily="2" charset="0"/>
              <a:cs typeface="Manrope SemiBold" charset="0"/>
            </a:endParaRPr>
          </a:p>
        </p:txBody>
      </p:sp>
      <p:sp>
        <p:nvSpPr>
          <p:cNvPr id="9" name="矩形 8"/>
          <p:cNvSpPr/>
          <p:nvPr/>
        </p:nvSpPr>
        <p:spPr>
          <a:xfrm>
            <a:off x="976252" y="2692251"/>
            <a:ext cx="5488048" cy="768350"/>
          </a:xfrm>
          <a:prstGeom prst="rect">
            <a:avLst/>
          </a:prstGeom>
        </p:spPr>
        <p:txBody>
          <a:bodyPr wrap="square">
            <a:spAutoFit/>
          </a:bodyPr>
          <a:lstStyle/>
          <a:p>
            <a:r>
              <a:rPr lang="en-US" altLang="zh-CN" sz="44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rPr>
              <a:t>INSIGHTS</a:t>
            </a:r>
            <a:endParaRPr lang="en-US" altLang="zh-CN" sz="44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endParaRPr>
          </a:p>
        </p:txBody>
      </p:sp>
      <p:pic>
        <p:nvPicPr>
          <p:cNvPr id="3" name="Picture 2" descr="NREGA"/>
          <p:cNvPicPr>
            <a:picLocks noChangeAspect="1"/>
          </p:cNvPicPr>
          <p:nvPr/>
        </p:nvPicPr>
        <p:blipFill>
          <a:blip r:embed="rId5"/>
          <a:stretch>
            <a:fillRect/>
          </a:stretch>
        </p:blipFill>
        <p:spPr>
          <a:xfrm>
            <a:off x="10918190" y="523875"/>
            <a:ext cx="730885" cy="729615"/>
          </a:xfrm>
          <a:prstGeom prst="rect">
            <a:avLst/>
          </a:prstGeom>
          <a:effectLst>
            <a:glow rad="228600">
              <a:schemeClr val="accent2">
                <a:satMod val="175000"/>
                <a:alpha val="40000"/>
              </a:schemeClr>
            </a:glow>
            <a:softEdge rad="31750"/>
          </a:effectLst>
        </p:spPr>
      </p:pic>
      <p:pic>
        <p:nvPicPr>
          <p:cNvPr id="5" name="Picture 4" descr="images (4)"/>
          <p:cNvPicPr>
            <a:picLocks noChangeAspect="1"/>
          </p:cNvPicPr>
          <p:nvPr/>
        </p:nvPicPr>
        <p:blipFill>
          <a:blip r:embed="rId6"/>
          <a:stretch>
            <a:fillRect/>
          </a:stretch>
        </p:blipFill>
        <p:spPr>
          <a:xfrm>
            <a:off x="4893310" y="1612265"/>
            <a:ext cx="7083425" cy="4297680"/>
          </a:xfrm>
          <a:prstGeom prst="rect">
            <a:avLst/>
          </a:prstGeom>
          <a:effectLst>
            <a:softEdge rad="635000"/>
          </a:effectLst>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5"/>
          <p:cNvSpPr/>
          <p:nvPr/>
        </p:nvSpPr>
        <p:spPr>
          <a:xfrm flipV="1">
            <a:off x="1091996" y="1784812"/>
            <a:ext cx="2185714" cy="13631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chemeClr val="bg1"/>
              </a:solidFill>
              <a:latin typeface="+mj-ea"/>
              <a:ea typeface="+mj-ea"/>
              <a:cs typeface="Manrope SemiBold" charset="0"/>
              <a:sym typeface="+mn-lt"/>
            </a:endParaRPr>
          </a:p>
        </p:txBody>
      </p:sp>
      <p:sp>
        <p:nvSpPr>
          <p:cNvPr id="13" name="矩形 12"/>
          <p:cNvSpPr/>
          <p:nvPr/>
        </p:nvSpPr>
        <p:spPr>
          <a:xfrm>
            <a:off x="1092200" y="314960"/>
            <a:ext cx="2664460" cy="706755"/>
          </a:xfrm>
          <a:prstGeom prst="rect">
            <a:avLst/>
          </a:prstGeom>
        </p:spPr>
        <p:txBody>
          <a:bodyPr wrap="square">
            <a:spAutoFit/>
          </a:bodyPr>
          <a:lstStyle/>
          <a:p>
            <a:r>
              <a:rPr lang="en-US" altLang="zh-CN" sz="40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rPr>
              <a:t>INSIGHTS</a:t>
            </a:r>
            <a:endParaRPr lang="en-US" altLang="zh-CN" sz="40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endParaRPr>
          </a:p>
        </p:txBody>
      </p:sp>
      <p:sp>
        <p:nvSpPr>
          <p:cNvPr id="14" name="矩形 13"/>
          <p:cNvSpPr/>
          <p:nvPr/>
        </p:nvSpPr>
        <p:spPr>
          <a:xfrm>
            <a:off x="1132840" y="1019175"/>
            <a:ext cx="5071745" cy="252730"/>
          </a:xfrm>
          <a:prstGeom prst="rect">
            <a:avLst/>
          </a:prstGeom>
        </p:spPr>
        <p:txBody>
          <a:bodyPr wrap="square">
            <a:noAutofit/>
          </a:bodyPr>
          <a:lstStyle/>
          <a:p>
            <a:r>
              <a:rPr lang="en-US" altLang="zh-CN" sz="1600" b="1" dirty="0">
                <a:solidFill>
                  <a:schemeClr val="accent6">
                    <a:lumMod val="50000"/>
                  </a:schemeClr>
                </a:solidFill>
                <a:latin typeface="Arial" panose="020B0604020202020204" pitchFamily="34" charset="0"/>
                <a:cs typeface="Arial" panose="020B0604020202020204" pitchFamily="34" charset="0"/>
              </a:rPr>
              <a:t>NREGA WITH REGARDS TO STATE, DISTRICT,  APPROVED BUDGET AND EXPENDITURE</a:t>
            </a:r>
            <a:endParaRPr lang="en-US" altLang="zh-CN" sz="1600" b="1" dirty="0">
              <a:solidFill>
                <a:schemeClr val="accent6">
                  <a:lumMod val="50000"/>
                </a:schemeClr>
              </a:solidFill>
              <a:latin typeface="Arial" panose="020B0604020202020204" pitchFamily="34" charset="0"/>
              <a:cs typeface="Arial" panose="020B0604020202020204" pitchFamily="34" charset="0"/>
            </a:endParaRPr>
          </a:p>
          <a:p>
            <a:endParaRPr lang="en-US" altLang="zh-CN" sz="1600" b="1" dirty="0">
              <a:solidFill>
                <a:schemeClr val="accent6">
                  <a:lumMod val="50000"/>
                </a:schemeClr>
              </a:solidFill>
              <a:latin typeface="Arial" panose="020B0604020202020204" pitchFamily="34" charset="0"/>
              <a:cs typeface="Arial" panose="020B0604020202020204" pitchFamily="34" charset="0"/>
            </a:endParaRPr>
          </a:p>
        </p:txBody>
      </p:sp>
      <p:grpSp>
        <p:nvGrpSpPr>
          <p:cNvPr id="15" name="组合 14"/>
          <p:cNvGrpSpPr/>
          <p:nvPr/>
        </p:nvGrpSpPr>
        <p:grpSpPr>
          <a:xfrm>
            <a:off x="1095193" y="1785498"/>
            <a:ext cx="4624727" cy="4347505"/>
            <a:chOff x="806086" y="1760605"/>
            <a:chExt cx="4654089" cy="4375106"/>
          </a:xfrm>
        </p:grpSpPr>
        <p:sp>
          <p:nvSpPr>
            <p:cNvPr id="18" name="矩形 17"/>
            <p:cNvSpPr/>
            <p:nvPr/>
          </p:nvSpPr>
          <p:spPr>
            <a:xfrm flipV="1">
              <a:off x="806086" y="3262278"/>
              <a:ext cx="2199591" cy="1371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j-ea"/>
                <a:ea typeface="+mj-ea"/>
                <a:cs typeface="Manrope SemiBold" charset="0"/>
                <a:sym typeface="+mn-lt"/>
              </a:endParaRPr>
            </a:p>
          </p:txBody>
        </p:sp>
        <p:sp>
          <p:nvSpPr>
            <p:cNvPr id="19" name="矩形 18"/>
            <p:cNvSpPr/>
            <p:nvPr/>
          </p:nvSpPr>
          <p:spPr>
            <a:xfrm flipV="1">
              <a:off x="806086" y="4763951"/>
              <a:ext cx="2199591" cy="1371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j-ea"/>
                <a:ea typeface="+mj-ea"/>
                <a:cs typeface="Manrope SemiBold" charset="0"/>
                <a:sym typeface="+mn-lt"/>
              </a:endParaRPr>
            </a:p>
          </p:txBody>
        </p:sp>
        <p:sp>
          <p:nvSpPr>
            <p:cNvPr id="20" name="Freeform 223"/>
            <p:cNvSpPr/>
            <p:nvPr/>
          </p:nvSpPr>
          <p:spPr bwMode="auto">
            <a:xfrm>
              <a:off x="1149975" y="3539750"/>
              <a:ext cx="360782" cy="188131"/>
            </a:xfrm>
            <a:custGeom>
              <a:avLst/>
              <a:gdLst>
                <a:gd name="T0" fmla="*/ 127 w 128"/>
                <a:gd name="T1" fmla="*/ 63 h 67"/>
                <a:gd name="T2" fmla="*/ 66 w 128"/>
                <a:gd name="T3" fmla="*/ 1 h 67"/>
                <a:gd name="T4" fmla="*/ 64 w 128"/>
                <a:gd name="T5" fmla="*/ 0 h 67"/>
                <a:gd name="T6" fmla="*/ 62 w 128"/>
                <a:gd name="T7" fmla="*/ 1 h 67"/>
                <a:gd name="T8" fmla="*/ 1 w 128"/>
                <a:gd name="T9" fmla="*/ 63 h 67"/>
                <a:gd name="T10" fmla="*/ 1 w 128"/>
                <a:gd name="T11" fmla="*/ 66 h 67"/>
                <a:gd name="T12" fmla="*/ 4 w 128"/>
                <a:gd name="T13" fmla="*/ 66 h 67"/>
                <a:gd name="T14" fmla="*/ 64 w 128"/>
                <a:gd name="T15" fmla="*/ 6 h 67"/>
                <a:gd name="T16" fmla="*/ 124 w 128"/>
                <a:gd name="T17" fmla="*/ 66 h 67"/>
                <a:gd name="T18" fmla="*/ 127 w 128"/>
                <a:gd name="T19" fmla="*/ 66 h 67"/>
                <a:gd name="T20" fmla="*/ 127 w 128"/>
                <a:gd name="T21"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67">
                  <a:moveTo>
                    <a:pt x="127" y="63"/>
                  </a:moveTo>
                  <a:cubicBezTo>
                    <a:pt x="66" y="1"/>
                    <a:pt x="66" y="1"/>
                    <a:pt x="66" y="1"/>
                  </a:cubicBezTo>
                  <a:cubicBezTo>
                    <a:pt x="65" y="1"/>
                    <a:pt x="65" y="0"/>
                    <a:pt x="64" y="0"/>
                  </a:cubicBezTo>
                  <a:cubicBezTo>
                    <a:pt x="63" y="0"/>
                    <a:pt x="63" y="1"/>
                    <a:pt x="62" y="1"/>
                  </a:cubicBezTo>
                  <a:cubicBezTo>
                    <a:pt x="62" y="1"/>
                    <a:pt x="1" y="63"/>
                    <a:pt x="1" y="63"/>
                  </a:cubicBezTo>
                  <a:cubicBezTo>
                    <a:pt x="0" y="64"/>
                    <a:pt x="0" y="65"/>
                    <a:pt x="1" y="66"/>
                  </a:cubicBezTo>
                  <a:cubicBezTo>
                    <a:pt x="2" y="67"/>
                    <a:pt x="3" y="67"/>
                    <a:pt x="4" y="66"/>
                  </a:cubicBezTo>
                  <a:cubicBezTo>
                    <a:pt x="64" y="6"/>
                    <a:pt x="64" y="6"/>
                    <a:pt x="64" y="6"/>
                  </a:cubicBezTo>
                  <a:cubicBezTo>
                    <a:pt x="124" y="66"/>
                    <a:pt x="124" y="66"/>
                    <a:pt x="124" y="66"/>
                  </a:cubicBezTo>
                  <a:cubicBezTo>
                    <a:pt x="125" y="67"/>
                    <a:pt x="126" y="67"/>
                    <a:pt x="127" y="66"/>
                  </a:cubicBezTo>
                  <a:cubicBezTo>
                    <a:pt x="128" y="65"/>
                    <a:pt x="128" y="64"/>
                    <a:pt x="127" y="63"/>
                  </a:cubicBez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21" name="Freeform 224"/>
            <p:cNvSpPr>
              <a:spLocks noEditPoints="1"/>
            </p:cNvSpPr>
            <p:nvPr/>
          </p:nvSpPr>
          <p:spPr bwMode="auto">
            <a:xfrm>
              <a:off x="1198793" y="3598094"/>
              <a:ext cx="264335" cy="276242"/>
            </a:xfrm>
            <a:custGeom>
              <a:avLst/>
              <a:gdLst>
                <a:gd name="T0" fmla="*/ 93 w 94"/>
                <a:gd name="T1" fmla="*/ 45 h 98"/>
                <a:gd name="T2" fmla="*/ 49 w 94"/>
                <a:gd name="T3" fmla="*/ 1 h 98"/>
                <a:gd name="T4" fmla="*/ 45 w 94"/>
                <a:gd name="T5" fmla="*/ 1 h 98"/>
                <a:gd name="T6" fmla="*/ 1 w 94"/>
                <a:gd name="T7" fmla="*/ 46 h 98"/>
                <a:gd name="T8" fmla="*/ 0 w 94"/>
                <a:gd name="T9" fmla="*/ 47 h 98"/>
                <a:gd name="T10" fmla="*/ 0 w 94"/>
                <a:gd name="T11" fmla="*/ 92 h 98"/>
                <a:gd name="T12" fmla="*/ 6 w 94"/>
                <a:gd name="T13" fmla="*/ 98 h 98"/>
                <a:gd name="T14" fmla="*/ 88 w 94"/>
                <a:gd name="T15" fmla="*/ 98 h 98"/>
                <a:gd name="T16" fmla="*/ 94 w 94"/>
                <a:gd name="T17" fmla="*/ 92 h 98"/>
                <a:gd name="T18" fmla="*/ 94 w 94"/>
                <a:gd name="T19" fmla="*/ 47 h 98"/>
                <a:gd name="T20" fmla="*/ 93 w 94"/>
                <a:gd name="T21" fmla="*/ 45 h 98"/>
                <a:gd name="T22" fmla="*/ 60 w 94"/>
                <a:gd name="T23" fmla="*/ 94 h 98"/>
                <a:gd name="T24" fmla="*/ 34 w 94"/>
                <a:gd name="T25" fmla="*/ 94 h 98"/>
                <a:gd name="T26" fmla="*/ 34 w 94"/>
                <a:gd name="T27" fmla="*/ 54 h 98"/>
                <a:gd name="T28" fmla="*/ 60 w 94"/>
                <a:gd name="T29" fmla="*/ 54 h 98"/>
                <a:gd name="T30" fmla="*/ 60 w 94"/>
                <a:gd name="T31" fmla="*/ 94 h 98"/>
                <a:gd name="T32" fmla="*/ 64 w 94"/>
                <a:gd name="T33" fmla="*/ 94 h 98"/>
                <a:gd name="T34" fmla="*/ 64 w 94"/>
                <a:gd name="T35" fmla="*/ 55 h 98"/>
                <a:gd name="T36" fmla="*/ 58 w 94"/>
                <a:gd name="T37" fmla="*/ 49 h 98"/>
                <a:gd name="T38" fmla="*/ 36 w 94"/>
                <a:gd name="T39" fmla="*/ 49 h 98"/>
                <a:gd name="T40" fmla="*/ 30 w 94"/>
                <a:gd name="T41" fmla="*/ 55 h 98"/>
                <a:gd name="T42" fmla="*/ 30 w 94"/>
                <a:gd name="T43" fmla="*/ 94 h 98"/>
                <a:gd name="T44" fmla="*/ 5 w 94"/>
                <a:gd name="T45" fmla="*/ 94 h 98"/>
                <a:gd name="T46" fmla="*/ 5 w 94"/>
                <a:gd name="T47" fmla="*/ 48 h 98"/>
                <a:gd name="T48" fmla="*/ 47 w 94"/>
                <a:gd name="T49" fmla="*/ 6 h 98"/>
                <a:gd name="T50" fmla="*/ 89 w 94"/>
                <a:gd name="T51" fmla="*/ 48 h 98"/>
                <a:gd name="T52" fmla="*/ 89 w 94"/>
                <a:gd name="T53" fmla="*/ 94 h 98"/>
                <a:gd name="T54" fmla="*/ 64 w 94"/>
                <a:gd name="T55" fmla="*/ 9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98">
                  <a:moveTo>
                    <a:pt x="93" y="45"/>
                  </a:moveTo>
                  <a:cubicBezTo>
                    <a:pt x="49" y="1"/>
                    <a:pt x="49" y="1"/>
                    <a:pt x="49" y="1"/>
                  </a:cubicBezTo>
                  <a:cubicBezTo>
                    <a:pt x="48" y="0"/>
                    <a:pt x="46" y="0"/>
                    <a:pt x="45" y="1"/>
                  </a:cubicBezTo>
                  <a:cubicBezTo>
                    <a:pt x="1" y="46"/>
                    <a:pt x="1" y="46"/>
                    <a:pt x="1" y="46"/>
                  </a:cubicBezTo>
                  <a:cubicBezTo>
                    <a:pt x="0" y="46"/>
                    <a:pt x="0" y="47"/>
                    <a:pt x="0" y="47"/>
                  </a:cubicBezTo>
                  <a:cubicBezTo>
                    <a:pt x="0" y="92"/>
                    <a:pt x="0" y="92"/>
                    <a:pt x="0" y="92"/>
                  </a:cubicBezTo>
                  <a:cubicBezTo>
                    <a:pt x="0" y="96"/>
                    <a:pt x="3" y="98"/>
                    <a:pt x="6" y="98"/>
                  </a:cubicBezTo>
                  <a:cubicBezTo>
                    <a:pt x="88" y="98"/>
                    <a:pt x="88" y="98"/>
                    <a:pt x="88" y="98"/>
                  </a:cubicBezTo>
                  <a:cubicBezTo>
                    <a:pt x="91" y="98"/>
                    <a:pt x="94" y="96"/>
                    <a:pt x="94" y="92"/>
                  </a:cubicBezTo>
                  <a:cubicBezTo>
                    <a:pt x="94" y="47"/>
                    <a:pt x="94" y="47"/>
                    <a:pt x="94" y="47"/>
                  </a:cubicBezTo>
                  <a:cubicBezTo>
                    <a:pt x="94" y="46"/>
                    <a:pt x="94" y="46"/>
                    <a:pt x="93" y="45"/>
                  </a:cubicBezTo>
                  <a:close/>
                  <a:moveTo>
                    <a:pt x="60" y="94"/>
                  </a:moveTo>
                  <a:cubicBezTo>
                    <a:pt x="34" y="94"/>
                    <a:pt x="34" y="94"/>
                    <a:pt x="34" y="94"/>
                  </a:cubicBezTo>
                  <a:cubicBezTo>
                    <a:pt x="34" y="54"/>
                    <a:pt x="34" y="54"/>
                    <a:pt x="34" y="54"/>
                  </a:cubicBezTo>
                  <a:cubicBezTo>
                    <a:pt x="60" y="54"/>
                    <a:pt x="60" y="54"/>
                    <a:pt x="60" y="54"/>
                  </a:cubicBezTo>
                  <a:lnTo>
                    <a:pt x="60" y="94"/>
                  </a:lnTo>
                  <a:close/>
                  <a:moveTo>
                    <a:pt x="64" y="94"/>
                  </a:moveTo>
                  <a:cubicBezTo>
                    <a:pt x="64" y="55"/>
                    <a:pt x="64" y="55"/>
                    <a:pt x="64" y="55"/>
                  </a:cubicBezTo>
                  <a:cubicBezTo>
                    <a:pt x="64" y="52"/>
                    <a:pt x="61" y="49"/>
                    <a:pt x="58" y="49"/>
                  </a:cubicBezTo>
                  <a:cubicBezTo>
                    <a:pt x="36" y="49"/>
                    <a:pt x="36" y="49"/>
                    <a:pt x="36" y="49"/>
                  </a:cubicBezTo>
                  <a:cubicBezTo>
                    <a:pt x="33" y="49"/>
                    <a:pt x="30" y="52"/>
                    <a:pt x="30" y="55"/>
                  </a:cubicBezTo>
                  <a:cubicBezTo>
                    <a:pt x="30" y="94"/>
                    <a:pt x="30" y="94"/>
                    <a:pt x="30" y="94"/>
                  </a:cubicBezTo>
                  <a:cubicBezTo>
                    <a:pt x="5" y="94"/>
                    <a:pt x="5" y="94"/>
                    <a:pt x="5" y="94"/>
                  </a:cubicBezTo>
                  <a:cubicBezTo>
                    <a:pt x="5" y="48"/>
                    <a:pt x="5" y="48"/>
                    <a:pt x="5" y="48"/>
                  </a:cubicBezTo>
                  <a:cubicBezTo>
                    <a:pt x="47" y="6"/>
                    <a:pt x="47" y="6"/>
                    <a:pt x="47" y="6"/>
                  </a:cubicBezTo>
                  <a:cubicBezTo>
                    <a:pt x="89" y="48"/>
                    <a:pt x="89" y="48"/>
                    <a:pt x="89" y="48"/>
                  </a:cubicBezTo>
                  <a:cubicBezTo>
                    <a:pt x="89" y="94"/>
                    <a:pt x="89" y="94"/>
                    <a:pt x="89" y="94"/>
                  </a:cubicBezTo>
                  <a:lnTo>
                    <a:pt x="64" y="94"/>
                  </a:ln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23" name="Freeform 236"/>
            <p:cNvSpPr>
              <a:spLocks noEditPoints="1"/>
            </p:cNvSpPr>
            <p:nvPr/>
          </p:nvSpPr>
          <p:spPr bwMode="auto">
            <a:xfrm>
              <a:off x="1149975" y="5074593"/>
              <a:ext cx="276242" cy="360782"/>
            </a:xfrm>
            <a:custGeom>
              <a:avLst/>
              <a:gdLst>
                <a:gd name="T0" fmla="*/ 83 w 98"/>
                <a:gd name="T1" fmla="*/ 14 h 128"/>
                <a:gd name="T2" fmla="*/ 49 w 98"/>
                <a:gd name="T3" fmla="*/ 0 h 128"/>
                <a:gd name="T4" fmla="*/ 15 w 98"/>
                <a:gd name="T5" fmla="*/ 14 h 128"/>
                <a:gd name="T6" fmla="*/ 0 w 98"/>
                <a:gd name="T7" fmla="*/ 49 h 128"/>
                <a:gd name="T8" fmla="*/ 23 w 98"/>
                <a:gd name="T9" fmla="*/ 99 h 128"/>
                <a:gd name="T10" fmla="*/ 38 w 98"/>
                <a:gd name="T11" fmla="*/ 118 h 128"/>
                <a:gd name="T12" fmla="*/ 43 w 98"/>
                <a:gd name="T13" fmla="*/ 124 h 128"/>
                <a:gd name="T14" fmla="*/ 44 w 98"/>
                <a:gd name="T15" fmla="*/ 126 h 128"/>
                <a:gd name="T16" fmla="*/ 45 w 98"/>
                <a:gd name="T17" fmla="*/ 126 h 128"/>
                <a:gd name="T18" fmla="*/ 45 w 98"/>
                <a:gd name="T19" fmla="*/ 127 h 128"/>
                <a:gd name="T20" fmla="*/ 49 w 98"/>
                <a:gd name="T21" fmla="*/ 128 h 128"/>
                <a:gd name="T22" fmla="*/ 49 w 98"/>
                <a:gd name="T23" fmla="*/ 128 h 128"/>
                <a:gd name="T24" fmla="*/ 53 w 98"/>
                <a:gd name="T25" fmla="*/ 127 h 128"/>
                <a:gd name="T26" fmla="*/ 53 w 98"/>
                <a:gd name="T27" fmla="*/ 126 h 128"/>
                <a:gd name="T28" fmla="*/ 54 w 98"/>
                <a:gd name="T29" fmla="*/ 126 h 128"/>
                <a:gd name="T30" fmla="*/ 55 w 98"/>
                <a:gd name="T31" fmla="*/ 124 h 128"/>
                <a:gd name="T32" fmla="*/ 60 w 98"/>
                <a:gd name="T33" fmla="*/ 118 h 128"/>
                <a:gd name="T34" fmla="*/ 75 w 98"/>
                <a:gd name="T35" fmla="*/ 99 h 128"/>
                <a:gd name="T36" fmla="*/ 98 w 98"/>
                <a:gd name="T37" fmla="*/ 49 h 128"/>
                <a:gd name="T38" fmla="*/ 83 w 98"/>
                <a:gd name="T39" fmla="*/ 14 h 128"/>
                <a:gd name="T40" fmla="*/ 72 w 98"/>
                <a:gd name="T41" fmla="*/ 96 h 128"/>
                <a:gd name="T42" fmla="*/ 50 w 98"/>
                <a:gd name="T43" fmla="*/ 123 h 128"/>
                <a:gd name="T44" fmla="*/ 49 w 98"/>
                <a:gd name="T45" fmla="*/ 124 h 128"/>
                <a:gd name="T46" fmla="*/ 48 w 98"/>
                <a:gd name="T47" fmla="*/ 123 h 128"/>
                <a:gd name="T48" fmla="*/ 26 w 98"/>
                <a:gd name="T49" fmla="*/ 96 h 128"/>
                <a:gd name="T50" fmla="*/ 5 w 98"/>
                <a:gd name="T51" fmla="*/ 49 h 128"/>
                <a:gd name="T52" fmla="*/ 18 w 98"/>
                <a:gd name="T53" fmla="*/ 17 h 128"/>
                <a:gd name="T54" fmla="*/ 49 w 98"/>
                <a:gd name="T55" fmla="*/ 5 h 128"/>
                <a:gd name="T56" fmla="*/ 80 w 98"/>
                <a:gd name="T57" fmla="*/ 17 h 128"/>
                <a:gd name="T58" fmla="*/ 93 w 98"/>
                <a:gd name="T59" fmla="*/ 49 h 128"/>
                <a:gd name="T60" fmla="*/ 72 w 98"/>
                <a:gd name="T61"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28">
                  <a:moveTo>
                    <a:pt x="83" y="14"/>
                  </a:moveTo>
                  <a:cubicBezTo>
                    <a:pt x="74" y="5"/>
                    <a:pt x="62" y="0"/>
                    <a:pt x="49" y="0"/>
                  </a:cubicBezTo>
                  <a:cubicBezTo>
                    <a:pt x="36" y="0"/>
                    <a:pt x="24" y="5"/>
                    <a:pt x="15" y="14"/>
                  </a:cubicBezTo>
                  <a:cubicBezTo>
                    <a:pt x="5" y="23"/>
                    <a:pt x="0" y="36"/>
                    <a:pt x="0" y="49"/>
                  </a:cubicBezTo>
                  <a:cubicBezTo>
                    <a:pt x="0" y="61"/>
                    <a:pt x="8" y="78"/>
                    <a:pt x="23" y="99"/>
                  </a:cubicBezTo>
                  <a:cubicBezTo>
                    <a:pt x="28" y="107"/>
                    <a:pt x="34" y="114"/>
                    <a:pt x="38" y="118"/>
                  </a:cubicBezTo>
                  <a:cubicBezTo>
                    <a:pt x="40" y="121"/>
                    <a:pt x="42" y="123"/>
                    <a:pt x="43" y="124"/>
                  </a:cubicBezTo>
                  <a:cubicBezTo>
                    <a:pt x="43" y="125"/>
                    <a:pt x="44" y="125"/>
                    <a:pt x="44" y="126"/>
                  </a:cubicBezTo>
                  <a:cubicBezTo>
                    <a:pt x="44" y="126"/>
                    <a:pt x="45" y="126"/>
                    <a:pt x="45" y="126"/>
                  </a:cubicBezTo>
                  <a:cubicBezTo>
                    <a:pt x="45" y="127"/>
                    <a:pt x="45" y="127"/>
                    <a:pt x="45" y="127"/>
                  </a:cubicBezTo>
                  <a:cubicBezTo>
                    <a:pt x="46" y="127"/>
                    <a:pt x="48" y="128"/>
                    <a:pt x="49" y="128"/>
                  </a:cubicBezTo>
                  <a:cubicBezTo>
                    <a:pt x="49" y="128"/>
                    <a:pt x="49" y="128"/>
                    <a:pt x="49" y="128"/>
                  </a:cubicBezTo>
                  <a:cubicBezTo>
                    <a:pt x="50" y="128"/>
                    <a:pt x="52" y="127"/>
                    <a:pt x="53" y="127"/>
                  </a:cubicBezTo>
                  <a:cubicBezTo>
                    <a:pt x="53" y="126"/>
                    <a:pt x="53" y="126"/>
                    <a:pt x="53" y="126"/>
                  </a:cubicBezTo>
                  <a:cubicBezTo>
                    <a:pt x="53" y="126"/>
                    <a:pt x="54" y="126"/>
                    <a:pt x="54" y="126"/>
                  </a:cubicBezTo>
                  <a:cubicBezTo>
                    <a:pt x="55" y="124"/>
                    <a:pt x="55" y="124"/>
                    <a:pt x="55" y="124"/>
                  </a:cubicBezTo>
                  <a:cubicBezTo>
                    <a:pt x="56" y="123"/>
                    <a:pt x="58" y="121"/>
                    <a:pt x="60" y="118"/>
                  </a:cubicBezTo>
                  <a:cubicBezTo>
                    <a:pt x="64" y="114"/>
                    <a:pt x="70" y="107"/>
                    <a:pt x="75" y="99"/>
                  </a:cubicBezTo>
                  <a:cubicBezTo>
                    <a:pt x="90" y="78"/>
                    <a:pt x="98" y="61"/>
                    <a:pt x="98" y="49"/>
                  </a:cubicBezTo>
                  <a:cubicBezTo>
                    <a:pt x="98" y="36"/>
                    <a:pt x="93" y="23"/>
                    <a:pt x="83" y="14"/>
                  </a:cubicBezTo>
                  <a:close/>
                  <a:moveTo>
                    <a:pt x="72" y="96"/>
                  </a:moveTo>
                  <a:cubicBezTo>
                    <a:pt x="62" y="110"/>
                    <a:pt x="51" y="122"/>
                    <a:pt x="50" y="123"/>
                  </a:cubicBezTo>
                  <a:cubicBezTo>
                    <a:pt x="49" y="124"/>
                    <a:pt x="49" y="124"/>
                    <a:pt x="49" y="124"/>
                  </a:cubicBezTo>
                  <a:cubicBezTo>
                    <a:pt x="48" y="123"/>
                    <a:pt x="48" y="123"/>
                    <a:pt x="48" y="123"/>
                  </a:cubicBezTo>
                  <a:cubicBezTo>
                    <a:pt x="47" y="122"/>
                    <a:pt x="36" y="110"/>
                    <a:pt x="26" y="96"/>
                  </a:cubicBezTo>
                  <a:cubicBezTo>
                    <a:pt x="12" y="76"/>
                    <a:pt x="5" y="60"/>
                    <a:pt x="5" y="49"/>
                  </a:cubicBezTo>
                  <a:cubicBezTo>
                    <a:pt x="5" y="37"/>
                    <a:pt x="9" y="26"/>
                    <a:pt x="18" y="17"/>
                  </a:cubicBezTo>
                  <a:cubicBezTo>
                    <a:pt x="26" y="9"/>
                    <a:pt x="37" y="5"/>
                    <a:pt x="49" y="5"/>
                  </a:cubicBezTo>
                  <a:cubicBezTo>
                    <a:pt x="61" y="5"/>
                    <a:pt x="72" y="9"/>
                    <a:pt x="80" y="17"/>
                  </a:cubicBezTo>
                  <a:cubicBezTo>
                    <a:pt x="89" y="26"/>
                    <a:pt x="93" y="37"/>
                    <a:pt x="93" y="49"/>
                  </a:cubicBezTo>
                  <a:cubicBezTo>
                    <a:pt x="93" y="60"/>
                    <a:pt x="86" y="76"/>
                    <a:pt x="72" y="96"/>
                  </a:cubicBez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24" name="Freeform 237"/>
            <p:cNvSpPr>
              <a:spLocks noEditPoints="1"/>
            </p:cNvSpPr>
            <p:nvPr/>
          </p:nvSpPr>
          <p:spPr bwMode="auto">
            <a:xfrm>
              <a:off x="1229752" y="5150798"/>
              <a:ext cx="117880" cy="119070"/>
            </a:xfrm>
            <a:custGeom>
              <a:avLst/>
              <a:gdLst>
                <a:gd name="T0" fmla="*/ 21 w 42"/>
                <a:gd name="T1" fmla="*/ 0 h 42"/>
                <a:gd name="T2" fmla="*/ 0 w 42"/>
                <a:gd name="T3" fmla="*/ 21 h 42"/>
                <a:gd name="T4" fmla="*/ 21 w 42"/>
                <a:gd name="T5" fmla="*/ 42 h 42"/>
                <a:gd name="T6" fmla="*/ 42 w 42"/>
                <a:gd name="T7" fmla="*/ 21 h 42"/>
                <a:gd name="T8" fmla="*/ 21 w 42"/>
                <a:gd name="T9" fmla="*/ 0 h 42"/>
                <a:gd name="T10" fmla="*/ 32 w 42"/>
                <a:gd name="T11" fmla="*/ 32 h 42"/>
                <a:gd name="T12" fmla="*/ 21 w 42"/>
                <a:gd name="T13" fmla="*/ 37 h 42"/>
                <a:gd name="T14" fmla="*/ 5 w 42"/>
                <a:gd name="T15" fmla="*/ 21 h 42"/>
                <a:gd name="T16" fmla="*/ 21 w 42"/>
                <a:gd name="T17" fmla="*/ 5 h 42"/>
                <a:gd name="T18" fmla="*/ 32 w 42"/>
                <a:gd name="T19" fmla="*/ 9 h 42"/>
                <a:gd name="T20" fmla="*/ 37 w 42"/>
                <a:gd name="T21" fmla="*/ 21 h 42"/>
                <a:gd name="T22" fmla="*/ 32 w 42"/>
                <a:gd name="T23"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42">
                  <a:moveTo>
                    <a:pt x="21" y="0"/>
                  </a:moveTo>
                  <a:cubicBezTo>
                    <a:pt x="10" y="0"/>
                    <a:pt x="0" y="9"/>
                    <a:pt x="0" y="21"/>
                  </a:cubicBezTo>
                  <a:cubicBezTo>
                    <a:pt x="0" y="32"/>
                    <a:pt x="10" y="42"/>
                    <a:pt x="21" y="42"/>
                  </a:cubicBezTo>
                  <a:cubicBezTo>
                    <a:pt x="32" y="42"/>
                    <a:pt x="42" y="32"/>
                    <a:pt x="42" y="21"/>
                  </a:cubicBezTo>
                  <a:cubicBezTo>
                    <a:pt x="42" y="9"/>
                    <a:pt x="32" y="0"/>
                    <a:pt x="21" y="0"/>
                  </a:cubicBezTo>
                  <a:close/>
                  <a:moveTo>
                    <a:pt x="32" y="32"/>
                  </a:moveTo>
                  <a:cubicBezTo>
                    <a:pt x="29" y="35"/>
                    <a:pt x="25" y="37"/>
                    <a:pt x="21" y="37"/>
                  </a:cubicBezTo>
                  <a:cubicBezTo>
                    <a:pt x="12" y="37"/>
                    <a:pt x="5" y="30"/>
                    <a:pt x="5" y="21"/>
                  </a:cubicBezTo>
                  <a:cubicBezTo>
                    <a:pt x="5" y="12"/>
                    <a:pt x="12" y="5"/>
                    <a:pt x="21" y="5"/>
                  </a:cubicBezTo>
                  <a:cubicBezTo>
                    <a:pt x="25" y="5"/>
                    <a:pt x="29" y="6"/>
                    <a:pt x="32" y="9"/>
                  </a:cubicBezTo>
                  <a:cubicBezTo>
                    <a:pt x="36" y="12"/>
                    <a:pt x="37" y="16"/>
                    <a:pt x="37" y="21"/>
                  </a:cubicBezTo>
                  <a:cubicBezTo>
                    <a:pt x="37" y="25"/>
                    <a:pt x="36" y="29"/>
                    <a:pt x="32" y="32"/>
                  </a:cubicBez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25" name="矩形 24"/>
            <p:cNvSpPr/>
            <p:nvPr/>
          </p:nvSpPr>
          <p:spPr>
            <a:xfrm flipV="1">
              <a:off x="3260584" y="1760605"/>
              <a:ext cx="2199591" cy="1371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j-ea"/>
                <a:ea typeface="+mj-ea"/>
                <a:cs typeface="Manrope SemiBold" charset="0"/>
                <a:sym typeface="+mn-lt"/>
              </a:endParaRPr>
            </a:p>
          </p:txBody>
        </p:sp>
        <p:sp>
          <p:nvSpPr>
            <p:cNvPr id="26" name="矩形 25"/>
            <p:cNvSpPr/>
            <p:nvPr/>
          </p:nvSpPr>
          <p:spPr>
            <a:xfrm flipV="1">
              <a:off x="3260584" y="3262278"/>
              <a:ext cx="2199591" cy="1371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j-ea"/>
                <a:ea typeface="+mj-ea"/>
                <a:cs typeface="Manrope SemiBold" charset="0"/>
                <a:sym typeface="+mn-lt"/>
              </a:endParaRPr>
            </a:p>
          </p:txBody>
        </p:sp>
        <p:sp>
          <p:nvSpPr>
            <p:cNvPr id="28" name="Freeform 195"/>
            <p:cNvSpPr>
              <a:spLocks noEditPoints="1"/>
            </p:cNvSpPr>
            <p:nvPr/>
          </p:nvSpPr>
          <p:spPr bwMode="auto">
            <a:xfrm>
              <a:off x="3513098" y="2095921"/>
              <a:ext cx="438764" cy="313784"/>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solidFill>
            <a:ln>
              <a:noFill/>
            </a:ln>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35" name="矩形 3"/>
            <p:cNvSpPr>
              <a:spLocks noChangeArrowheads="1"/>
            </p:cNvSpPr>
            <p:nvPr/>
          </p:nvSpPr>
          <p:spPr bwMode="auto">
            <a:xfrm>
              <a:off x="3483628" y="2618824"/>
              <a:ext cx="1587993" cy="433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Total Approved</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Budget</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sp>
          <p:nvSpPr>
            <p:cNvPr id="36" name="矩形 3"/>
            <p:cNvSpPr>
              <a:spLocks noChangeArrowheads="1"/>
            </p:cNvSpPr>
            <p:nvPr/>
          </p:nvSpPr>
          <p:spPr bwMode="auto">
            <a:xfrm>
              <a:off x="4196567" y="1970294"/>
              <a:ext cx="737442" cy="55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2bn</a:t>
              </a:r>
              <a:endPar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sp>
          <p:nvSpPr>
            <p:cNvPr id="38" name="矩形 3"/>
            <p:cNvSpPr>
              <a:spLocks noChangeArrowheads="1"/>
            </p:cNvSpPr>
            <p:nvPr/>
          </p:nvSpPr>
          <p:spPr bwMode="auto">
            <a:xfrm>
              <a:off x="3605143" y="3519390"/>
              <a:ext cx="1328547" cy="55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73.44%</a:t>
              </a:r>
              <a:endPar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sp>
          <p:nvSpPr>
            <p:cNvPr id="39" name="矩形 3"/>
            <p:cNvSpPr>
              <a:spLocks noChangeArrowheads="1"/>
            </p:cNvSpPr>
            <p:nvPr/>
          </p:nvSpPr>
          <p:spPr bwMode="auto">
            <a:xfrm>
              <a:off x="1042528" y="4195315"/>
              <a:ext cx="1720273" cy="24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Number of districts</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sp>
          <p:nvSpPr>
            <p:cNvPr id="40" name="矩形 3"/>
            <p:cNvSpPr>
              <a:spLocks noChangeArrowheads="1"/>
            </p:cNvSpPr>
            <p:nvPr/>
          </p:nvSpPr>
          <p:spPr bwMode="auto">
            <a:xfrm>
              <a:off x="1740350" y="3541586"/>
              <a:ext cx="759169" cy="55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736</a:t>
              </a:r>
              <a:endPar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sp>
          <p:nvSpPr>
            <p:cNvPr id="42" name="矩形 3"/>
            <p:cNvSpPr>
              <a:spLocks noChangeArrowheads="1"/>
            </p:cNvSpPr>
            <p:nvPr/>
          </p:nvSpPr>
          <p:spPr bwMode="auto">
            <a:xfrm>
              <a:off x="1750772" y="5084248"/>
              <a:ext cx="1106164" cy="55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2.07%</a:t>
              </a:r>
              <a:endPar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grpSp>
      <p:pic>
        <p:nvPicPr>
          <p:cNvPr id="2" name="Picture 1" descr="1620064135_04jobs1_5"/>
          <p:cNvPicPr>
            <a:picLocks noChangeAspect="1"/>
          </p:cNvPicPr>
          <p:nvPr/>
        </p:nvPicPr>
        <p:blipFill>
          <a:blip r:embed="rId1">
            <a:lum contrast="30000"/>
          </a:blip>
          <a:stretch>
            <a:fillRect/>
          </a:stretch>
        </p:blipFill>
        <p:spPr>
          <a:xfrm>
            <a:off x="6295390" y="748665"/>
            <a:ext cx="6144895" cy="5538470"/>
          </a:xfrm>
          <a:prstGeom prst="rect">
            <a:avLst/>
          </a:prstGeom>
          <a:ln>
            <a:noFill/>
          </a:ln>
          <a:effectLst>
            <a:softEdge rad="635000"/>
          </a:effectLst>
        </p:spPr>
      </p:pic>
      <p:sp>
        <p:nvSpPr>
          <p:cNvPr id="4" name="矩形 17"/>
          <p:cNvSpPr/>
          <p:nvPr/>
        </p:nvSpPr>
        <p:spPr>
          <a:xfrm flipV="1">
            <a:off x="3534228" y="4769947"/>
            <a:ext cx="2185714" cy="13631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chemeClr val="bg1"/>
              </a:solidFill>
              <a:latin typeface="+mj-ea"/>
              <a:ea typeface="+mj-ea"/>
              <a:cs typeface="Manrope SemiBold" charset="0"/>
              <a:sym typeface="+mn-lt"/>
            </a:endParaRPr>
          </a:p>
        </p:txBody>
      </p:sp>
      <p:sp>
        <p:nvSpPr>
          <p:cNvPr id="5" name="矩形 3"/>
          <p:cNvSpPr>
            <a:spLocks noChangeArrowheads="1"/>
          </p:cNvSpPr>
          <p:nvPr/>
        </p:nvSpPr>
        <p:spPr bwMode="auto">
          <a:xfrm>
            <a:off x="1528263" y="2594488"/>
            <a:ext cx="1577975" cy="43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No. of States</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involved</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sp>
        <p:nvSpPr>
          <p:cNvPr id="46" name="矩形 3"/>
          <p:cNvSpPr>
            <a:spLocks noChangeArrowheads="1"/>
          </p:cNvSpPr>
          <p:nvPr/>
        </p:nvSpPr>
        <p:spPr bwMode="auto">
          <a:xfrm>
            <a:off x="1923649" y="2023074"/>
            <a:ext cx="52959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34 </a:t>
            </a:r>
            <a:endPar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sp>
        <p:nvSpPr>
          <p:cNvPr id="47" name="Freeform 236"/>
          <p:cNvSpPr>
            <a:spLocks noEditPoints="1"/>
          </p:cNvSpPr>
          <p:nvPr/>
        </p:nvSpPr>
        <p:spPr bwMode="auto">
          <a:xfrm>
            <a:off x="1447072" y="2059789"/>
            <a:ext cx="274499" cy="358506"/>
          </a:xfrm>
          <a:custGeom>
            <a:avLst/>
            <a:gdLst>
              <a:gd name="T0" fmla="*/ 83 w 98"/>
              <a:gd name="T1" fmla="*/ 14 h 128"/>
              <a:gd name="T2" fmla="*/ 49 w 98"/>
              <a:gd name="T3" fmla="*/ 0 h 128"/>
              <a:gd name="T4" fmla="*/ 15 w 98"/>
              <a:gd name="T5" fmla="*/ 14 h 128"/>
              <a:gd name="T6" fmla="*/ 0 w 98"/>
              <a:gd name="T7" fmla="*/ 49 h 128"/>
              <a:gd name="T8" fmla="*/ 23 w 98"/>
              <a:gd name="T9" fmla="*/ 99 h 128"/>
              <a:gd name="T10" fmla="*/ 38 w 98"/>
              <a:gd name="T11" fmla="*/ 118 h 128"/>
              <a:gd name="T12" fmla="*/ 43 w 98"/>
              <a:gd name="T13" fmla="*/ 124 h 128"/>
              <a:gd name="T14" fmla="*/ 44 w 98"/>
              <a:gd name="T15" fmla="*/ 126 h 128"/>
              <a:gd name="T16" fmla="*/ 45 w 98"/>
              <a:gd name="T17" fmla="*/ 126 h 128"/>
              <a:gd name="T18" fmla="*/ 45 w 98"/>
              <a:gd name="T19" fmla="*/ 127 h 128"/>
              <a:gd name="T20" fmla="*/ 49 w 98"/>
              <a:gd name="T21" fmla="*/ 128 h 128"/>
              <a:gd name="T22" fmla="*/ 49 w 98"/>
              <a:gd name="T23" fmla="*/ 128 h 128"/>
              <a:gd name="T24" fmla="*/ 53 w 98"/>
              <a:gd name="T25" fmla="*/ 127 h 128"/>
              <a:gd name="T26" fmla="*/ 53 w 98"/>
              <a:gd name="T27" fmla="*/ 126 h 128"/>
              <a:gd name="T28" fmla="*/ 54 w 98"/>
              <a:gd name="T29" fmla="*/ 126 h 128"/>
              <a:gd name="T30" fmla="*/ 55 w 98"/>
              <a:gd name="T31" fmla="*/ 124 h 128"/>
              <a:gd name="T32" fmla="*/ 60 w 98"/>
              <a:gd name="T33" fmla="*/ 118 h 128"/>
              <a:gd name="T34" fmla="*/ 75 w 98"/>
              <a:gd name="T35" fmla="*/ 99 h 128"/>
              <a:gd name="T36" fmla="*/ 98 w 98"/>
              <a:gd name="T37" fmla="*/ 49 h 128"/>
              <a:gd name="T38" fmla="*/ 83 w 98"/>
              <a:gd name="T39" fmla="*/ 14 h 128"/>
              <a:gd name="T40" fmla="*/ 72 w 98"/>
              <a:gd name="T41" fmla="*/ 96 h 128"/>
              <a:gd name="T42" fmla="*/ 50 w 98"/>
              <a:gd name="T43" fmla="*/ 123 h 128"/>
              <a:gd name="T44" fmla="*/ 49 w 98"/>
              <a:gd name="T45" fmla="*/ 124 h 128"/>
              <a:gd name="T46" fmla="*/ 48 w 98"/>
              <a:gd name="T47" fmla="*/ 123 h 128"/>
              <a:gd name="T48" fmla="*/ 26 w 98"/>
              <a:gd name="T49" fmla="*/ 96 h 128"/>
              <a:gd name="T50" fmla="*/ 5 w 98"/>
              <a:gd name="T51" fmla="*/ 49 h 128"/>
              <a:gd name="T52" fmla="*/ 18 w 98"/>
              <a:gd name="T53" fmla="*/ 17 h 128"/>
              <a:gd name="T54" fmla="*/ 49 w 98"/>
              <a:gd name="T55" fmla="*/ 5 h 128"/>
              <a:gd name="T56" fmla="*/ 80 w 98"/>
              <a:gd name="T57" fmla="*/ 17 h 128"/>
              <a:gd name="T58" fmla="*/ 93 w 98"/>
              <a:gd name="T59" fmla="*/ 49 h 128"/>
              <a:gd name="T60" fmla="*/ 72 w 98"/>
              <a:gd name="T61"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28">
                <a:moveTo>
                  <a:pt x="83" y="14"/>
                </a:moveTo>
                <a:cubicBezTo>
                  <a:pt x="74" y="5"/>
                  <a:pt x="62" y="0"/>
                  <a:pt x="49" y="0"/>
                </a:cubicBezTo>
                <a:cubicBezTo>
                  <a:pt x="36" y="0"/>
                  <a:pt x="24" y="5"/>
                  <a:pt x="15" y="14"/>
                </a:cubicBezTo>
                <a:cubicBezTo>
                  <a:pt x="5" y="23"/>
                  <a:pt x="0" y="36"/>
                  <a:pt x="0" y="49"/>
                </a:cubicBezTo>
                <a:cubicBezTo>
                  <a:pt x="0" y="61"/>
                  <a:pt x="8" y="78"/>
                  <a:pt x="23" y="99"/>
                </a:cubicBezTo>
                <a:cubicBezTo>
                  <a:pt x="28" y="107"/>
                  <a:pt x="34" y="114"/>
                  <a:pt x="38" y="118"/>
                </a:cubicBezTo>
                <a:cubicBezTo>
                  <a:pt x="40" y="121"/>
                  <a:pt x="42" y="123"/>
                  <a:pt x="43" y="124"/>
                </a:cubicBezTo>
                <a:cubicBezTo>
                  <a:pt x="43" y="125"/>
                  <a:pt x="44" y="125"/>
                  <a:pt x="44" y="126"/>
                </a:cubicBezTo>
                <a:cubicBezTo>
                  <a:pt x="44" y="126"/>
                  <a:pt x="45" y="126"/>
                  <a:pt x="45" y="126"/>
                </a:cubicBezTo>
                <a:cubicBezTo>
                  <a:pt x="45" y="127"/>
                  <a:pt x="45" y="127"/>
                  <a:pt x="45" y="127"/>
                </a:cubicBezTo>
                <a:cubicBezTo>
                  <a:pt x="46" y="127"/>
                  <a:pt x="48" y="128"/>
                  <a:pt x="49" y="128"/>
                </a:cubicBezTo>
                <a:cubicBezTo>
                  <a:pt x="49" y="128"/>
                  <a:pt x="49" y="128"/>
                  <a:pt x="49" y="128"/>
                </a:cubicBezTo>
                <a:cubicBezTo>
                  <a:pt x="50" y="128"/>
                  <a:pt x="52" y="127"/>
                  <a:pt x="53" y="127"/>
                </a:cubicBezTo>
                <a:cubicBezTo>
                  <a:pt x="53" y="126"/>
                  <a:pt x="53" y="126"/>
                  <a:pt x="53" y="126"/>
                </a:cubicBezTo>
                <a:cubicBezTo>
                  <a:pt x="53" y="126"/>
                  <a:pt x="54" y="126"/>
                  <a:pt x="54" y="126"/>
                </a:cubicBezTo>
                <a:cubicBezTo>
                  <a:pt x="55" y="124"/>
                  <a:pt x="55" y="124"/>
                  <a:pt x="55" y="124"/>
                </a:cubicBezTo>
                <a:cubicBezTo>
                  <a:pt x="56" y="123"/>
                  <a:pt x="58" y="121"/>
                  <a:pt x="60" y="118"/>
                </a:cubicBezTo>
                <a:cubicBezTo>
                  <a:pt x="64" y="114"/>
                  <a:pt x="70" y="107"/>
                  <a:pt x="75" y="99"/>
                </a:cubicBezTo>
                <a:cubicBezTo>
                  <a:pt x="90" y="78"/>
                  <a:pt x="98" y="61"/>
                  <a:pt x="98" y="49"/>
                </a:cubicBezTo>
                <a:cubicBezTo>
                  <a:pt x="98" y="36"/>
                  <a:pt x="93" y="23"/>
                  <a:pt x="83" y="14"/>
                </a:cubicBezTo>
                <a:close/>
                <a:moveTo>
                  <a:pt x="72" y="96"/>
                </a:moveTo>
                <a:cubicBezTo>
                  <a:pt x="62" y="110"/>
                  <a:pt x="51" y="122"/>
                  <a:pt x="50" y="123"/>
                </a:cubicBezTo>
                <a:cubicBezTo>
                  <a:pt x="49" y="124"/>
                  <a:pt x="49" y="124"/>
                  <a:pt x="49" y="124"/>
                </a:cubicBezTo>
                <a:cubicBezTo>
                  <a:pt x="48" y="123"/>
                  <a:pt x="48" y="123"/>
                  <a:pt x="48" y="123"/>
                </a:cubicBezTo>
                <a:cubicBezTo>
                  <a:pt x="47" y="122"/>
                  <a:pt x="36" y="110"/>
                  <a:pt x="26" y="96"/>
                </a:cubicBezTo>
                <a:cubicBezTo>
                  <a:pt x="12" y="76"/>
                  <a:pt x="5" y="60"/>
                  <a:pt x="5" y="49"/>
                </a:cubicBezTo>
                <a:cubicBezTo>
                  <a:pt x="5" y="37"/>
                  <a:pt x="9" y="26"/>
                  <a:pt x="18" y="17"/>
                </a:cubicBezTo>
                <a:cubicBezTo>
                  <a:pt x="26" y="9"/>
                  <a:pt x="37" y="5"/>
                  <a:pt x="49" y="5"/>
                </a:cubicBezTo>
                <a:cubicBezTo>
                  <a:pt x="61" y="5"/>
                  <a:pt x="72" y="9"/>
                  <a:pt x="80" y="17"/>
                </a:cubicBezTo>
                <a:cubicBezTo>
                  <a:pt x="89" y="26"/>
                  <a:pt x="93" y="37"/>
                  <a:pt x="93" y="49"/>
                </a:cubicBezTo>
                <a:cubicBezTo>
                  <a:pt x="93" y="60"/>
                  <a:pt x="86" y="76"/>
                  <a:pt x="72" y="96"/>
                </a:cubicBezTo>
                <a:close/>
              </a:path>
            </a:pathLst>
          </a:custGeom>
          <a:solidFill>
            <a:schemeClr val="bg1"/>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48" name="Freeform 237"/>
          <p:cNvSpPr>
            <a:spLocks noEditPoints="1"/>
          </p:cNvSpPr>
          <p:nvPr/>
        </p:nvSpPr>
        <p:spPr bwMode="auto">
          <a:xfrm>
            <a:off x="1526346" y="2135513"/>
            <a:ext cx="117136" cy="118319"/>
          </a:xfrm>
          <a:custGeom>
            <a:avLst/>
            <a:gdLst>
              <a:gd name="T0" fmla="*/ 21 w 42"/>
              <a:gd name="T1" fmla="*/ 0 h 42"/>
              <a:gd name="T2" fmla="*/ 0 w 42"/>
              <a:gd name="T3" fmla="*/ 21 h 42"/>
              <a:gd name="T4" fmla="*/ 21 w 42"/>
              <a:gd name="T5" fmla="*/ 42 h 42"/>
              <a:gd name="T6" fmla="*/ 42 w 42"/>
              <a:gd name="T7" fmla="*/ 21 h 42"/>
              <a:gd name="T8" fmla="*/ 21 w 42"/>
              <a:gd name="T9" fmla="*/ 0 h 42"/>
              <a:gd name="T10" fmla="*/ 32 w 42"/>
              <a:gd name="T11" fmla="*/ 32 h 42"/>
              <a:gd name="T12" fmla="*/ 21 w 42"/>
              <a:gd name="T13" fmla="*/ 37 h 42"/>
              <a:gd name="T14" fmla="*/ 5 w 42"/>
              <a:gd name="T15" fmla="*/ 21 h 42"/>
              <a:gd name="T16" fmla="*/ 21 w 42"/>
              <a:gd name="T17" fmla="*/ 5 h 42"/>
              <a:gd name="T18" fmla="*/ 32 w 42"/>
              <a:gd name="T19" fmla="*/ 9 h 42"/>
              <a:gd name="T20" fmla="*/ 37 w 42"/>
              <a:gd name="T21" fmla="*/ 21 h 42"/>
              <a:gd name="T22" fmla="*/ 32 w 42"/>
              <a:gd name="T23"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42">
                <a:moveTo>
                  <a:pt x="21" y="0"/>
                </a:moveTo>
                <a:cubicBezTo>
                  <a:pt x="10" y="0"/>
                  <a:pt x="0" y="9"/>
                  <a:pt x="0" y="21"/>
                </a:cubicBezTo>
                <a:cubicBezTo>
                  <a:pt x="0" y="32"/>
                  <a:pt x="10" y="42"/>
                  <a:pt x="21" y="42"/>
                </a:cubicBezTo>
                <a:cubicBezTo>
                  <a:pt x="32" y="42"/>
                  <a:pt x="42" y="32"/>
                  <a:pt x="42" y="21"/>
                </a:cubicBezTo>
                <a:cubicBezTo>
                  <a:pt x="42" y="9"/>
                  <a:pt x="32" y="0"/>
                  <a:pt x="21" y="0"/>
                </a:cubicBezTo>
                <a:close/>
                <a:moveTo>
                  <a:pt x="32" y="32"/>
                </a:moveTo>
                <a:cubicBezTo>
                  <a:pt x="29" y="35"/>
                  <a:pt x="25" y="37"/>
                  <a:pt x="21" y="37"/>
                </a:cubicBezTo>
                <a:cubicBezTo>
                  <a:pt x="12" y="37"/>
                  <a:pt x="5" y="30"/>
                  <a:pt x="5" y="21"/>
                </a:cubicBezTo>
                <a:cubicBezTo>
                  <a:pt x="5" y="12"/>
                  <a:pt x="12" y="5"/>
                  <a:pt x="21" y="5"/>
                </a:cubicBezTo>
                <a:cubicBezTo>
                  <a:pt x="25" y="5"/>
                  <a:pt x="29" y="6"/>
                  <a:pt x="32" y="9"/>
                </a:cubicBezTo>
                <a:cubicBezTo>
                  <a:pt x="36" y="12"/>
                  <a:pt x="37" y="16"/>
                  <a:pt x="37" y="21"/>
                </a:cubicBezTo>
                <a:cubicBezTo>
                  <a:pt x="37" y="25"/>
                  <a:pt x="36" y="29"/>
                  <a:pt x="32" y="32"/>
                </a:cubicBezTo>
                <a:close/>
              </a:path>
            </a:pathLst>
          </a:custGeom>
          <a:solidFill>
            <a:schemeClr val="bg1"/>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49" name="矩形 3"/>
          <p:cNvSpPr>
            <a:spLocks noChangeArrowheads="1"/>
          </p:cNvSpPr>
          <p:nvPr/>
        </p:nvSpPr>
        <p:spPr bwMode="auto">
          <a:xfrm>
            <a:off x="3816803" y="4086738"/>
            <a:ext cx="1577975" cy="43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Total Expenditure</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on Wage (%)</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sp>
        <p:nvSpPr>
          <p:cNvPr id="50" name="矩形 3"/>
          <p:cNvSpPr>
            <a:spLocks noChangeArrowheads="1"/>
          </p:cNvSpPr>
          <p:nvPr/>
        </p:nvSpPr>
        <p:spPr bwMode="auto">
          <a:xfrm>
            <a:off x="3785053" y="5641853"/>
            <a:ext cx="1577975" cy="43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Total Expenditure</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on Material</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sp>
        <p:nvSpPr>
          <p:cNvPr id="51" name="矩形 3"/>
          <p:cNvSpPr>
            <a:spLocks noChangeArrowheads="1"/>
          </p:cNvSpPr>
          <p:nvPr/>
        </p:nvSpPr>
        <p:spPr bwMode="auto">
          <a:xfrm>
            <a:off x="1330325" y="5629910"/>
            <a:ext cx="1732915" cy="43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Total Admin.</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 Expenditure (%) </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a:p>
            <a:pPr algn="just" defTabSz="457200">
              <a:spcBef>
                <a:spcPct val="0"/>
              </a:spcBef>
            </a:pP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sp>
        <p:nvSpPr>
          <p:cNvPr id="52" name="矩形 3"/>
          <p:cNvSpPr>
            <a:spLocks noChangeArrowheads="1"/>
          </p:cNvSpPr>
          <p:nvPr/>
        </p:nvSpPr>
        <p:spPr bwMode="auto">
          <a:xfrm>
            <a:off x="3881769" y="4980858"/>
            <a:ext cx="131000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24.49%</a:t>
            </a:r>
            <a:endPar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REGA"/>
          <p:cNvPicPr>
            <a:picLocks noChangeAspect="1"/>
          </p:cNvPicPr>
          <p:nvPr/>
        </p:nvPicPr>
        <p:blipFill>
          <a:blip r:embed="rId1">
            <a:alphaModFix amt="40000"/>
          </a:blip>
          <a:stretch>
            <a:fillRect/>
          </a:stretch>
        </p:blipFill>
        <p:spPr>
          <a:xfrm>
            <a:off x="5908675" y="1057275"/>
            <a:ext cx="5781675" cy="5773420"/>
          </a:xfrm>
          <a:prstGeom prst="rect">
            <a:avLst/>
          </a:prstGeom>
          <a:effectLst>
            <a:softEdge rad="635000"/>
          </a:effectLst>
        </p:spPr>
      </p:pic>
      <p:sp>
        <p:nvSpPr>
          <p:cNvPr id="13" name="矩形 12"/>
          <p:cNvSpPr/>
          <p:nvPr/>
        </p:nvSpPr>
        <p:spPr>
          <a:xfrm>
            <a:off x="660400" y="350520"/>
            <a:ext cx="2796540" cy="706755"/>
          </a:xfrm>
          <a:prstGeom prst="rect">
            <a:avLst/>
          </a:prstGeom>
        </p:spPr>
        <p:txBody>
          <a:bodyPr wrap="square">
            <a:spAutoFit/>
          </a:bodyPr>
          <a:lstStyle/>
          <a:p>
            <a:r>
              <a:rPr lang="en-US" altLang="zh-CN" sz="40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rPr>
              <a:t>INSIGHTS</a:t>
            </a:r>
            <a:endParaRPr lang="en-US" altLang="zh-CN" sz="4000" b="1" dirty="0">
              <a:solidFill>
                <a:schemeClr val="accent6">
                  <a:lumMod val="50000"/>
                </a:schemeClr>
              </a:solidFill>
              <a:latin typeface="Arial" panose="020B0604020202020204" pitchFamily="34" charset="0"/>
              <a:ea typeface="Righteous" panose="02010506000000020000" pitchFamily="2" charset="0"/>
              <a:cs typeface="Arial" panose="020B0604020202020204" pitchFamily="34" charset="0"/>
            </a:endParaRPr>
          </a:p>
        </p:txBody>
      </p:sp>
      <p:sp>
        <p:nvSpPr>
          <p:cNvPr id="14" name="矩形 13"/>
          <p:cNvSpPr/>
          <p:nvPr/>
        </p:nvSpPr>
        <p:spPr>
          <a:xfrm>
            <a:off x="760095" y="991235"/>
            <a:ext cx="5389245" cy="306705"/>
          </a:xfrm>
          <a:prstGeom prst="rect">
            <a:avLst/>
          </a:prstGeom>
        </p:spPr>
        <p:txBody>
          <a:bodyPr wrap="square">
            <a:spAutoFit/>
          </a:bodyPr>
          <a:lstStyle/>
          <a:p>
            <a:r>
              <a:rPr lang="en-US" altLang="zh-CN" sz="1400" b="1" dirty="0">
                <a:solidFill>
                  <a:schemeClr val="accent6">
                    <a:lumMod val="50000"/>
                  </a:schemeClr>
                </a:solidFill>
                <a:latin typeface="Arial" panose="020B0604020202020204" pitchFamily="34" charset="0"/>
                <a:cs typeface="Arial" panose="020B0604020202020204" pitchFamily="34" charset="0"/>
              </a:rPr>
              <a:t>NREGA PERFORMANCE WITH REGARDS TO EMPLOYMENT</a:t>
            </a:r>
            <a:endParaRPr lang="en-US" altLang="zh-CN" sz="1400" b="1" dirty="0">
              <a:solidFill>
                <a:schemeClr val="accent6">
                  <a:lumMod val="50000"/>
                </a:schemeClr>
              </a:solidFill>
              <a:latin typeface="Arial" panose="020B0604020202020204" pitchFamily="34" charset="0"/>
              <a:cs typeface="Arial" panose="020B0604020202020204" pitchFamily="34" charset="0"/>
            </a:endParaRPr>
          </a:p>
        </p:txBody>
      </p:sp>
      <p:grpSp>
        <p:nvGrpSpPr>
          <p:cNvPr id="15" name="组合 14"/>
          <p:cNvGrpSpPr/>
          <p:nvPr/>
        </p:nvGrpSpPr>
        <p:grpSpPr>
          <a:xfrm>
            <a:off x="1095193" y="1785498"/>
            <a:ext cx="4624727" cy="4347505"/>
            <a:chOff x="806086" y="1760605"/>
            <a:chExt cx="4654089" cy="4375106"/>
          </a:xfrm>
        </p:grpSpPr>
        <p:sp>
          <p:nvSpPr>
            <p:cNvPr id="18" name="矩形 17"/>
            <p:cNvSpPr/>
            <p:nvPr/>
          </p:nvSpPr>
          <p:spPr>
            <a:xfrm flipV="1">
              <a:off x="806086" y="3262278"/>
              <a:ext cx="2199591" cy="1371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j-ea"/>
                <a:ea typeface="+mj-ea"/>
                <a:cs typeface="Manrope SemiBold" charset="0"/>
                <a:sym typeface="+mn-lt"/>
              </a:endParaRPr>
            </a:p>
          </p:txBody>
        </p:sp>
        <p:sp>
          <p:nvSpPr>
            <p:cNvPr id="19" name="矩形 18"/>
            <p:cNvSpPr/>
            <p:nvPr/>
          </p:nvSpPr>
          <p:spPr>
            <a:xfrm flipV="1">
              <a:off x="806086" y="4763951"/>
              <a:ext cx="2199591" cy="1371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j-ea"/>
                <a:ea typeface="+mj-ea"/>
                <a:cs typeface="Manrope SemiBold" charset="0"/>
                <a:sym typeface="+mn-lt"/>
              </a:endParaRPr>
            </a:p>
          </p:txBody>
        </p:sp>
        <p:sp>
          <p:nvSpPr>
            <p:cNvPr id="25" name="矩形 24"/>
            <p:cNvSpPr/>
            <p:nvPr/>
          </p:nvSpPr>
          <p:spPr>
            <a:xfrm flipV="1">
              <a:off x="3260584" y="1760605"/>
              <a:ext cx="2199591" cy="1371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j-ea"/>
                <a:ea typeface="+mj-ea"/>
                <a:cs typeface="Manrope SemiBold" charset="0"/>
                <a:sym typeface="+mn-lt"/>
              </a:endParaRPr>
            </a:p>
          </p:txBody>
        </p:sp>
        <p:sp>
          <p:nvSpPr>
            <p:cNvPr id="26" name="矩形 25"/>
            <p:cNvSpPr/>
            <p:nvPr/>
          </p:nvSpPr>
          <p:spPr>
            <a:xfrm flipV="1">
              <a:off x="3260584" y="3262278"/>
              <a:ext cx="2199591" cy="1371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j-ea"/>
                <a:ea typeface="+mj-ea"/>
                <a:cs typeface="Manrope SemiBold" charset="0"/>
                <a:sym typeface="+mn-lt"/>
              </a:endParaRPr>
            </a:p>
          </p:txBody>
        </p:sp>
        <p:sp>
          <p:nvSpPr>
            <p:cNvPr id="35" name="矩形 3"/>
            <p:cNvSpPr>
              <a:spLocks noChangeArrowheads="1"/>
            </p:cNvSpPr>
            <p:nvPr/>
          </p:nvSpPr>
          <p:spPr bwMode="auto">
            <a:xfrm>
              <a:off x="3388413" y="2607322"/>
              <a:ext cx="1901758" cy="43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defTabSz="457200">
                <a:spcBef>
                  <a:spcPct val="0"/>
                </a:spcBef>
              </a:pPr>
              <a:r>
                <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Total Rural Household </a:t>
              </a:r>
              <a:endPar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a:p>
              <a:pPr algn="just" defTabSz="457200">
                <a:spcBef>
                  <a:spcPct val="0"/>
                </a:spcBef>
              </a:pPr>
              <a:r>
                <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Employed (%)</a:t>
              </a:r>
              <a:endPar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sp>
          <p:nvSpPr>
            <p:cNvPr id="36" name="矩形 3"/>
            <p:cNvSpPr>
              <a:spLocks noChangeArrowheads="1"/>
            </p:cNvSpPr>
            <p:nvPr/>
          </p:nvSpPr>
          <p:spPr bwMode="auto">
            <a:xfrm>
              <a:off x="3952776" y="1977323"/>
              <a:ext cx="1263365" cy="55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58.19%</a:t>
              </a:r>
              <a:endPar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sp>
          <p:nvSpPr>
            <p:cNvPr id="37" name="矩形 3"/>
            <p:cNvSpPr>
              <a:spLocks noChangeArrowheads="1"/>
            </p:cNvSpPr>
            <p:nvPr/>
          </p:nvSpPr>
          <p:spPr bwMode="auto">
            <a:xfrm>
              <a:off x="3308729" y="4076462"/>
              <a:ext cx="1692795" cy="495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Total Social Caste </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Workers (%)</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sp>
          <p:nvSpPr>
            <p:cNvPr id="38" name="矩形 3"/>
            <p:cNvSpPr>
              <a:spLocks noChangeArrowheads="1"/>
            </p:cNvSpPr>
            <p:nvPr/>
          </p:nvSpPr>
          <p:spPr bwMode="auto">
            <a:xfrm>
              <a:off x="3952776" y="3480408"/>
              <a:ext cx="1337493" cy="55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20.02%</a:t>
              </a:r>
              <a:endPar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sp>
          <p:nvSpPr>
            <p:cNvPr id="39" name="矩形 3"/>
            <p:cNvSpPr>
              <a:spLocks noChangeArrowheads="1"/>
            </p:cNvSpPr>
            <p:nvPr/>
          </p:nvSpPr>
          <p:spPr bwMode="auto">
            <a:xfrm>
              <a:off x="933253" y="4079011"/>
              <a:ext cx="1636560" cy="495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Total Individuals Worked</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sp>
          <p:nvSpPr>
            <p:cNvPr id="40" name="矩形 3"/>
            <p:cNvSpPr>
              <a:spLocks noChangeArrowheads="1"/>
            </p:cNvSpPr>
            <p:nvPr/>
          </p:nvSpPr>
          <p:spPr bwMode="auto">
            <a:xfrm>
              <a:off x="1733200" y="3459746"/>
              <a:ext cx="756613" cy="55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63M</a:t>
              </a:r>
              <a:endPar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sp>
          <p:nvSpPr>
            <p:cNvPr id="41" name="矩形 3"/>
            <p:cNvSpPr>
              <a:spLocks noChangeArrowheads="1"/>
            </p:cNvSpPr>
            <p:nvPr/>
          </p:nvSpPr>
          <p:spPr bwMode="auto">
            <a:xfrm>
              <a:off x="958176" y="5545588"/>
              <a:ext cx="2047457" cy="465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pPr algn="just" defTabSz="457200">
                <a:spcBef>
                  <a:spcPct val="0"/>
                </a:spcBef>
              </a:pPr>
              <a:r>
                <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Total HHs completed </a:t>
              </a:r>
              <a:endPar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a:p>
              <a:pPr algn="just" defTabSz="457200">
                <a:spcBef>
                  <a:spcPct val="0"/>
                </a:spcBef>
              </a:pPr>
              <a:r>
                <a:rPr lang="en-US" altLang="zh-CN"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100 days of wage</a:t>
              </a:r>
              <a:endParaRPr lang="zh-CN" altLang="en-US" sz="14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grpSp>
      <p:sp>
        <p:nvSpPr>
          <p:cNvPr id="3" name="Freeform 195"/>
          <p:cNvSpPr>
            <a:spLocks noEditPoints="1"/>
          </p:cNvSpPr>
          <p:nvPr/>
        </p:nvSpPr>
        <p:spPr bwMode="auto">
          <a:xfrm>
            <a:off x="3647340" y="3379173"/>
            <a:ext cx="435996" cy="311804"/>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solidFill>
          <a:ln>
            <a:noFill/>
          </a:ln>
          <a:effectLst/>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grpSp>
        <p:nvGrpSpPr>
          <p:cNvPr id="58" name="Group 57"/>
          <p:cNvGrpSpPr/>
          <p:nvPr/>
        </p:nvGrpSpPr>
        <p:grpSpPr>
          <a:xfrm>
            <a:off x="3707765" y="1945640"/>
            <a:ext cx="358140" cy="351790"/>
            <a:chOff x="5962" y="3329"/>
            <a:chExt cx="564" cy="554"/>
          </a:xfrm>
        </p:grpSpPr>
        <p:sp>
          <p:nvSpPr>
            <p:cNvPr id="4" name="Freeform 224"/>
            <p:cNvSpPr>
              <a:spLocks noEditPoints="1"/>
            </p:cNvSpPr>
            <p:nvPr/>
          </p:nvSpPr>
          <p:spPr bwMode="auto">
            <a:xfrm>
              <a:off x="6038" y="3451"/>
              <a:ext cx="414" cy="432"/>
            </a:xfrm>
            <a:custGeom>
              <a:avLst/>
              <a:gdLst>
                <a:gd name="T0" fmla="*/ 93 w 94"/>
                <a:gd name="T1" fmla="*/ 45 h 98"/>
                <a:gd name="T2" fmla="*/ 49 w 94"/>
                <a:gd name="T3" fmla="*/ 1 h 98"/>
                <a:gd name="T4" fmla="*/ 45 w 94"/>
                <a:gd name="T5" fmla="*/ 1 h 98"/>
                <a:gd name="T6" fmla="*/ 1 w 94"/>
                <a:gd name="T7" fmla="*/ 46 h 98"/>
                <a:gd name="T8" fmla="*/ 0 w 94"/>
                <a:gd name="T9" fmla="*/ 47 h 98"/>
                <a:gd name="T10" fmla="*/ 0 w 94"/>
                <a:gd name="T11" fmla="*/ 92 h 98"/>
                <a:gd name="T12" fmla="*/ 6 w 94"/>
                <a:gd name="T13" fmla="*/ 98 h 98"/>
                <a:gd name="T14" fmla="*/ 88 w 94"/>
                <a:gd name="T15" fmla="*/ 98 h 98"/>
                <a:gd name="T16" fmla="*/ 94 w 94"/>
                <a:gd name="T17" fmla="*/ 92 h 98"/>
                <a:gd name="T18" fmla="*/ 94 w 94"/>
                <a:gd name="T19" fmla="*/ 47 h 98"/>
                <a:gd name="T20" fmla="*/ 93 w 94"/>
                <a:gd name="T21" fmla="*/ 45 h 98"/>
                <a:gd name="T22" fmla="*/ 60 w 94"/>
                <a:gd name="T23" fmla="*/ 94 h 98"/>
                <a:gd name="T24" fmla="*/ 34 w 94"/>
                <a:gd name="T25" fmla="*/ 94 h 98"/>
                <a:gd name="T26" fmla="*/ 34 w 94"/>
                <a:gd name="T27" fmla="*/ 54 h 98"/>
                <a:gd name="T28" fmla="*/ 60 w 94"/>
                <a:gd name="T29" fmla="*/ 54 h 98"/>
                <a:gd name="T30" fmla="*/ 60 w 94"/>
                <a:gd name="T31" fmla="*/ 94 h 98"/>
                <a:gd name="T32" fmla="*/ 64 w 94"/>
                <a:gd name="T33" fmla="*/ 94 h 98"/>
                <a:gd name="T34" fmla="*/ 64 w 94"/>
                <a:gd name="T35" fmla="*/ 55 h 98"/>
                <a:gd name="T36" fmla="*/ 58 w 94"/>
                <a:gd name="T37" fmla="*/ 49 h 98"/>
                <a:gd name="T38" fmla="*/ 36 w 94"/>
                <a:gd name="T39" fmla="*/ 49 h 98"/>
                <a:gd name="T40" fmla="*/ 30 w 94"/>
                <a:gd name="T41" fmla="*/ 55 h 98"/>
                <a:gd name="T42" fmla="*/ 30 w 94"/>
                <a:gd name="T43" fmla="*/ 94 h 98"/>
                <a:gd name="T44" fmla="*/ 5 w 94"/>
                <a:gd name="T45" fmla="*/ 94 h 98"/>
                <a:gd name="T46" fmla="*/ 5 w 94"/>
                <a:gd name="T47" fmla="*/ 48 h 98"/>
                <a:gd name="T48" fmla="*/ 47 w 94"/>
                <a:gd name="T49" fmla="*/ 6 h 98"/>
                <a:gd name="T50" fmla="*/ 89 w 94"/>
                <a:gd name="T51" fmla="*/ 48 h 98"/>
                <a:gd name="T52" fmla="*/ 89 w 94"/>
                <a:gd name="T53" fmla="*/ 94 h 98"/>
                <a:gd name="T54" fmla="*/ 64 w 94"/>
                <a:gd name="T55" fmla="*/ 9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98">
                  <a:moveTo>
                    <a:pt x="93" y="45"/>
                  </a:moveTo>
                  <a:cubicBezTo>
                    <a:pt x="49" y="1"/>
                    <a:pt x="49" y="1"/>
                    <a:pt x="49" y="1"/>
                  </a:cubicBezTo>
                  <a:cubicBezTo>
                    <a:pt x="48" y="0"/>
                    <a:pt x="46" y="0"/>
                    <a:pt x="45" y="1"/>
                  </a:cubicBezTo>
                  <a:cubicBezTo>
                    <a:pt x="1" y="46"/>
                    <a:pt x="1" y="46"/>
                    <a:pt x="1" y="46"/>
                  </a:cubicBezTo>
                  <a:cubicBezTo>
                    <a:pt x="0" y="46"/>
                    <a:pt x="0" y="47"/>
                    <a:pt x="0" y="47"/>
                  </a:cubicBezTo>
                  <a:cubicBezTo>
                    <a:pt x="0" y="92"/>
                    <a:pt x="0" y="92"/>
                    <a:pt x="0" y="92"/>
                  </a:cubicBezTo>
                  <a:cubicBezTo>
                    <a:pt x="0" y="96"/>
                    <a:pt x="3" y="98"/>
                    <a:pt x="6" y="98"/>
                  </a:cubicBezTo>
                  <a:cubicBezTo>
                    <a:pt x="88" y="98"/>
                    <a:pt x="88" y="98"/>
                    <a:pt x="88" y="98"/>
                  </a:cubicBezTo>
                  <a:cubicBezTo>
                    <a:pt x="91" y="98"/>
                    <a:pt x="94" y="96"/>
                    <a:pt x="94" y="92"/>
                  </a:cubicBezTo>
                  <a:cubicBezTo>
                    <a:pt x="94" y="47"/>
                    <a:pt x="94" y="47"/>
                    <a:pt x="94" y="47"/>
                  </a:cubicBezTo>
                  <a:cubicBezTo>
                    <a:pt x="94" y="46"/>
                    <a:pt x="94" y="46"/>
                    <a:pt x="93" y="45"/>
                  </a:cubicBezTo>
                  <a:close/>
                  <a:moveTo>
                    <a:pt x="60" y="94"/>
                  </a:moveTo>
                  <a:cubicBezTo>
                    <a:pt x="34" y="94"/>
                    <a:pt x="34" y="94"/>
                    <a:pt x="34" y="94"/>
                  </a:cubicBezTo>
                  <a:cubicBezTo>
                    <a:pt x="34" y="54"/>
                    <a:pt x="34" y="54"/>
                    <a:pt x="34" y="54"/>
                  </a:cubicBezTo>
                  <a:cubicBezTo>
                    <a:pt x="60" y="54"/>
                    <a:pt x="60" y="54"/>
                    <a:pt x="60" y="54"/>
                  </a:cubicBezTo>
                  <a:lnTo>
                    <a:pt x="60" y="94"/>
                  </a:lnTo>
                  <a:close/>
                  <a:moveTo>
                    <a:pt x="64" y="94"/>
                  </a:moveTo>
                  <a:cubicBezTo>
                    <a:pt x="64" y="55"/>
                    <a:pt x="64" y="55"/>
                    <a:pt x="64" y="55"/>
                  </a:cubicBezTo>
                  <a:cubicBezTo>
                    <a:pt x="64" y="52"/>
                    <a:pt x="61" y="49"/>
                    <a:pt x="58" y="49"/>
                  </a:cubicBezTo>
                  <a:cubicBezTo>
                    <a:pt x="36" y="49"/>
                    <a:pt x="36" y="49"/>
                    <a:pt x="36" y="49"/>
                  </a:cubicBezTo>
                  <a:cubicBezTo>
                    <a:pt x="33" y="49"/>
                    <a:pt x="30" y="52"/>
                    <a:pt x="30" y="55"/>
                  </a:cubicBezTo>
                  <a:cubicBezTo>
                    <a:pt x="30" y="94"/>
                    <a:pt x="30" y="94"/>
                    <a:pt x="30" y="94"/>
                  </a:cubicBezTo>
                  <a:cubicBezTo>
                    <a:pt x="5" y="94"/>
                    <a:pt x="5" y="94"/>
                    <a:pt x="5" y="94"/>
                  </a:cubicBezTo>
                  <a:cubicBezTo>
                    <a:pt x="5" y="48"/>
                    <a:pt x="5" y="48"/>
                    <a:pt x="5" y="48"/>
                  </a:cubicBezTo>
                  <a:cubicBezTo>
                    <a:pt x="47" y="6"/>
                    <a:pt x="47" y="6"/>
                    <a:pt x="47" y="6"/>
                  </a:cubicBezTo>
                  <a:cubicBezTo>
                    <a:pt x="89" y="48"/>
                    <a:pt x="89" y="48"/>
                    <a:pt x="89" y="48"/>
                  </a:cubicBezTo>
                  <a:cubicBezTo>
                    <a:pt x="89" y="94"/>
                    <a:pt x="89" y="94"/>
                    <a:pt x="89" y="94"/>
                  </a:cubicBezTo>
                  <a:lnTo>
                    <a:pt x="64" y="94"/>
                  </a:lnTo>
                  <a:close/>
                </a:path>
              </a:pathLst>
            </a:custGeom>
            <a:solidFill>
              <a:schemeClr val="bg1"/>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57" name="Freeform 223"/>
            <p:cNvSpPr/>
            <p:nvPr/>
          </p:nvSpPr>
          <p:spPr bwMode="auto">
            <a:xfrm>
              <a:off x="5962" y="3329"/>
              <a:ext cx="565" cy="294"/>
            </a:xfrm>
            <a:custGeom>
              <a:avLst/>
              <a:gdLst>
                <a:gd name="T0" fmla="*/ 127 w 128"/>
                <a:gd name="T1" fmla="*/ 63 h 67"/>
                <a:gd name="T2" fmla="*/ 66 w 128"/>
                <a:gd name="T3" fmla="*/ 1 h 67"/>
                <a:gd name="T4" fmla="*/ 64 w 128"/>
                <a:gd name="T5" fmla="*/ 0 h 67"/>
                <a:gd name="T6" fmla="*/ 62 w 128"/>
                <a:gd name="T7" fmla="*/ 1 h 67"/>
                <a:gd name="T8" fmla="*/ 1 w 128"/>
                <a:gd name="T9" fmla="*/ 63 h 67"/>
                <a:gd name="T10" fmla="*/ 1 w 128"/>
                <a:gd name="T11" fmla="*/ 66 h 67"/>
                <a:gd name="T12" fmla="*/ 4 w 128"/>
                <a:gd name="T13" fmla="*/ 66 h 67"/>
                <a:gd name="T14" fmla="*/ 64 w 128"/>
                <a:gd name="T15" fmla="*/ 6 h 67"/>
                <a:gd name="T16" fmla="*/ 124 w 128"/>
                <a:gd name="T17" fmla="*/ 66 h 67"/>
                <a:gd name="T18" fmla="*/ 127 w 128"/>
                <a:gd name="T19" fmla="*/ 66 h 67"/>
                <a:gd name="T20" fmla="*/ 127 w 128"/>
                <a:gd name="T21"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67">
                  <a:moveTo>
                    <a:pt x="127" y="63"/>
                  </a:moveTo>
                  <a:cubicBezTo>
                    <a:pt x="66" y="1"/>
                    <a:pt x="66" y="1"/>
                    <a:pt x="66" y="1"/>
                  </a:cubicBezTo>
                  <a:cubicBezTo>
                    <a:pt x="65" y="1"/>
                    <a:pt x="65" y="0"/>
                    <a:pt x="64" y="0"/>
                  </a:cubicBezTo>
                  <a:cubicBezTo>
                    <a:pt x="63" y="0"/>
                    <a:pt x="63" y="1"/>
                    <a:pt x="62" y="1"/>
                  </a:cubicBezTo>
                  <a:cubicBezTo>
                    <a:pt x="62" y="1"/>
                    <a:pt x="1" y="63"/>
                    <a:pt x="1" y="63"/>
                  </a:cubicBezTo>
                  <a:cubicBezTo>
                    <a:pt x="0" y="64"/>
                    <a:pt x="0" y="65"/>
                    <a:pt x="1" y="66"/>
                  </a:cubicBezTo>
                  <a:cubicBezTo>
                    <a:pt x="2" y="67"/>
                    <a:pt x="3" y="67"/>
                    <a:pt x="4" y="66"/>
                  </a:cubicBezTo>
                  <a:cubicBezTo>
                    <a:pt x="64" y="6"/>
                    <a:pt x="64" y="6"/>
                    <a:pt x="64" y="6"/>
                  </a:cubicBezTo>
                  <a:cubicBezTo>
                    <a:pt x="124" y="66"/>
                    <a:pt x="124" y="66"/>
                    <a:pt x="124" y="66"/>
                  </a:cubicBezTo>
                  <a:cubicBezTo>
                    <a:pt x="125" y="67"/>
                    <a:pt x="126" y="67"/>
                    <a:pt x="127" y="66"/>
                  </a:cubicBezTo>
                  <a:cubicBezTo>
                    <a:pt x="128" y="65"/>
                    <a:pt x="128" y="64"/>
                    <a:pt x="127" y="63"/>
                  </a:cubicBezTo>
                  <a:close/>
                </a:path>
              </a:pathLst>
            </a:custGeom>
            <a:solidFill>
              <a:schemeClr val="bg1"/>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grpSp>
      <p:grpSp>
        <p:nvGrpSpPr>
          <p:cNvPr id="59" name="Group 58"/>
          <p:cNvGrpSpPr/>
          <p:nvPr/>
        </p:nvGrpSpPr>
        <p:grpSpPr>
          <a:xfrm>
            <a:off x="1322070" y="4921885"/>
            <a:ext cx="358140" cy="351790"/>
            <a:chOff x="5962" y="3329"/>
            <a:chExt cx="564" cy="554"/>
          </a:xfrm>
        </p:grpSpPr>
        <p:sp>
          <p:nvSpPr>
            <p:cNvPr id="60" name="Freeform 224"/>
            <p:cNvSpPr>
              <a:spLocks noEditPoints="1"/>
            </p:cNvSpPr>
            <p:nvPr/>
          </p:nvSpPr>
          <p:spPr bwMode="auto">
            <a:xfrm>
              <a:off x="6038" y="3451"/>
              <a:ext cx="414" cy="432"/>
            </a:xfrm>
            <a:custGeom>
              <a:avLst/>
              <a:gdLst>
                <a:gd name="T0" fmla="*/ 93 w 94"/>
                <a:gd name="T1" fmla="*/ 45 h 98"/>
                <a:gd name="T2" fmla="*/ 49 w 94"/>
                <a:gd name="T3" fmla="*/ 1 h 98"/>
                <a:gd name="T4" fmla="*/ 45 w 94"/>
                <a:gd name="T5" fmla="*/ 1 h 98"/>
                <a:gd name="T6" fmla="*/ 1 w 94"/>
                <a:gd name="T7" fmla="*/ 46 h 98"/>
                <a:gd name="T8" fmla="*/ 0 w 94"/>
                <a:gd name="T9" fmla="*/ 47 h 98"/>
                <a:gd name="T10" fmla="*/ 0 w 94"/>
                <a:gd name="T11" fmla="*/ 92 h 98"/>
                <a:gd name="T12" fmla="*/ 6 w 94"/>
                <a:gd name="T13" fmla="*/ 98 h 98"/>
                <a:gd name="T14" fmla="*/ 88 w 94"/>
                <a:gd name="T15" fmla="*/ 98 h 98"/>
                <a:gd name="T16" fmla="*/ 94 w 94"/>
                <a:gd name="T17" fmla="*/ 92 h 98"/>
                <a:gd name="T18" fmla="*/ 94 w 94"/>
                <a:gd name="T19" fmla="*/ 47 h 98"/>
                <a:gd name="T20" fmla="*/ 93 w 94"/>
                <a:gd name="T21" fmla="*/ 45 h 98"/>
                <a:gd name="T22" fmla="*/ 60 w 94"/>
                <a:gd name="T23" fmla="*/ 94 h 98"/>
                <a:gd name="T24" fmla="*/ 34 w 94"/>
                <a:gd name="T25" fmla="*/ 94 h 98"/>
                <a:gd name="T26" fmla="*/ 34 w 94"/>
                <a:gd name="T27" fmla="*/ 54 h 98"/>
                <a:gd name="T28" fmla="*/ 60 w 94"/>
                <a:gd name="T29" fmla="*/ 54 h 98"/>
                <a:gd name="T30" fmla="*/ 60 w 94"/>
                <a:gd name="T31" fmla="*/ 94 h 98"/>
                <a:gd name="T32" fmla="*/ 64 w 94"/>
                <a:gd name="T33" fmla="*/ 94 h 98"/>
                <a:gd name="T34" fmla="*/ 64 w 94"/>
                <a:gd name="T35" fmla="*/ 55 h 98"/>
                <a:gd name="T36" fmla="*/ 58 w 94"/>
                <a:gd name="T37" fmla="*/ 49 h 98"/>
                <a:gd name="T38" fmla="*/ 36 w 94"/>
                <a:gd name="T39" fmla="*/ 49 h 98"/>
                <a:gd name="T40" fmla="*/ 30 w 94"/>
                <a:gd name="T41" fmla="*/ 55 h 98"/>
                <a:gd name="T42" fmla="*/ 30 w 94"/>
                <a:gd name="T43" fmla="*/ 94 h 98"/>
                <a:gd name="T44" fmla="*/ 5 w 94"/>
                <a:gd name="T45" fmla="*/ 94 h 98"/>
                <a:gd name="T46" fmla="*/ 5 w 94"/>
                <a:gd name="T47" fmla="*/ 48 h 98"/>
                <a:gd name="T48" fmla="*/ 47 w 94"/>
                <a:gd name="T49" fmla="*/ 6 h 98"/>
                <a:gd name="T50" fmla="*/ 89 w 94"/>
                <a:gd name="T51" fmla="*/ 48 h 98"/>
                <a:gd name="T52" fmla="*/ 89 w 94"/>
                <a:gd name="T53" fmla="*/ 94 h 98"/>
                <a:gd name="T54" fmla="*/ 64 w 94"/>
                <a:gd name="T55" fmla="*/ 9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98">
                  <a:moveTo>
                    <a:pt x="93" y="45"/>
                  </a:moveTo>
                  <a:cubicBezTo>
                    <a:pt x="49" y="1"/>
                    <a:pt x="49" y="1"/>
                    <a:pt x="49" y="1"/>
                  </a:cubicBezTo>
                  <a:cubicBezTo>
                    <a:pt x="48" y="0"/>
                    <a:pt x="46" y="0"/>
                    <a:pt x="45" y="1"/>
                  </a:cubicBezTo>
                  <a:cubicBezTo>
                    <a:pt x="1" y="46"/>
                    <a:pt x="1" y="46"/>
                    <a:pt x="1" y="46"/>
                  </a:cubicBezTo>
                  <a:cubicBezTo>
                    <a:pt x="0" y="46"/>
                    <a:pt x="0" y="47"/>
                    <a:pt x="0" y="47"/>
                  </a:cubicBezTo>
                  <a:cubicBezTo>
                    <a:pt x="0" y="92"/>
                    <a:pt x="0" y="92"/>
                    <a:pt x="0" y="92"/>
                  </a:cubicBezTo>
                  <a:cubicBezTo>
                    <a:pt x="0" y="96"/>
                    <a:pt x="3" y="98"/>
                    <a:pt x="6" y="98"/>
                  </a:cubicBezTo>
                  <a:cubicBezTo>
                    <a:pt x="88" y="98"/>
                    <a:pt x="88" y="98"/>
                    <a:pt x="88" y="98"/>
                  </a:cubicBezTo>
                  <a:cubicBezTo>
                    <a:pt x="91" y="98"/>
                    <a:pt x="94" y="96"/>
                    <a:pt x="94" y="92"/>
                  </a:cubicBezTo>
                  <a:cubicBezTo>
                    <a:pt x="94" y="47"/>
                    <a:pt x="94" y="47"/>
                    <a:pt x="94" y="47"/>
                  </a:cubicBezTo>
                  <a:cubicBezTo>
                    <a:pt x="94" y="46"/>
                    <a:pt x="94" y="46"/>
                    <a:pt x="93" y="45"/>
                  </a:cubicBezTo>
                  <a:close/>
                  <a:moveTo>
                    <a:pt x="60" y="94"/>
                  </a:moveTo>
                  <a:cubicBezTo>
                    <a:pt x="34" y="94"/>
                    <a:pt x="34" y="94"/>
                    <a:pt x="34" y="94"/>
                  </a:cubicBezTo>
                  <a:cubicBezTo>
                    <a:pt x="34" y="54"/>
                    <a:pt x="34" y="54"/>
                    <a:pt x="34" y="54"/>
                  </a:cubicBezTo>
                  <a:cubicBezTo>
                    <a:pt x="60" y="54"/>
                    <a:pt x="60" y="54"/>
                    <a:pt x="60" y="54"/>
                  </a:cubicBezTo>
                  <a:lnTo>
                    <a:pt x="60" y="94"/>
                  </a:lnTo>
                  <a:close/>
                  <a:moveTo>
                    <a:pt x="64" y="94"/>
                  </a:moveTo>
                  <a:cubicBezTo>
                    <a:pt x="64" y="55"/>
                    <a:pt x="64" y="55"/>
                    <a:pt x="64" y="55"/>
                  </a:cubicBezTo>
                  <a:cubicBezTo>
                    <a:pt x="64" y="52"/>
                    <a:pt x="61" y="49"/>
                    <a:pt x="58" y="49"/>
                  </a:cubicBezTo>
                  <a:cubicBezTo>
                    <a:pt x="36" y="49"/>
                    <a:pt x="36" y="49"/>
                    <a:pt x="36" y="49"/>
                  </a:cubicBezTo>
                  <a:cubicBezTo>
                    <a:pt x="33" y="49"/>
                    <a:pt x="30" y="52"/>
                    <a:pt x="30" y="55"/>
                  </a:cubicBezTo>
                  <a:cubicBezTo>
                    <a:pt x="30" y="94"/>
                    <a:pt x="30" y="94"/>
                    <a:pt x="30" y="94"/>
                  </a:cubicBezTo>
                  <a:cubicBezTo>
                    <a:pt x="5" y="94"/>
                    <a:pt x="5" y="94"/>
                    <a:pt x="5" y="94"/>
                  </a:cubicBezTo>
                  <a:cubicBezTo>
                    <a:pt x="5" y="48"/>
                    <a:pt x="5" y="48"/>
                    <a:pt x="5" y="48"/>
                  </a:cubicBezTo>
                  <a:cubicBezTo>
                    <a:pt x="47" y="6"/>
                    <a:pt x="47" y="6"/>
                    <a:pt x="47" y="6"/>
                  </a:cubicBezTo>
                  <a:cubicBezTo>
                    <a:pt x="89" y="48"/>
                    <a:pt x="89" y="48"/>
                    <a:pt x="89" y="48"/>
                  </a:cubicBezTo>
                  <a:cubicBezTo>
                    <a:pt x="89" y="94"/>
                    <a:pt x="89" y="94"/>
                    <a:pt x="89" y="94"/>
                  </a:cubicBezTo>
                  <a:lnTo>
                    <a:pt x="64" y="94"/>
                  </a:lnTo>
                  <a:close/>
                </a:path>
              </a:pathLst>
            </a:custGeom>
            <a:solidFill>
              <a:schemeClr val="bg1"/>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61" name="Freeform 223"/>
            <p:cNvSpPr/>
            <p:nvPr/>
          </p:nvSpPr>
          <p:spPr bwMode="auto">
            <a:xfrm>
              <a:off x="5962" y="3329"/>
              <a:ext cx="565" cy="294"/>
            </a:xfrm>
            <a:custGeom>
              <a:avLst/>
              <a:gdLst>
                <a:gd name="T0" fmla="*/ 127 w 128"/>
                <a:gd name="T1" fmla="*/ 63 h 67"/>
                <a:gd name="T2" fmla="*/ 66 w 128"/>
                <a:gd name="T3" fmla="*/ 1 h 67"/>
                <a:gd name="T4" fmla="*/ 64 w 128"/>
                <a:gd name="T5" fmla="*/ 0 h 67"/>
                <a:gd name="T6" fmla="*/ 62 w 128"/>
                <a:gd name="T7" fmla="*/ 1 h 67"/>
                <a:gd name="T8" fmla="*/ 1 w 128"/>
                <a:gd name="T9" fmla="*/ 63 h 67"/>
                <a:gd name="T10" fmla="*/ 1 w 128"/>
                <a:gd name="T11" fmla="*/ 66 h 67"/>
                <a:gd name="T12" fmla="*/ 4 w 128"/>
                <a:gd name="T13" fmla="*/ 66 h 67"/>
                <a:gd name="T14" fmla="*/ 64 w 128"/>
                <a:gd name="T15" fmla="*/ 6 h 67"/>
                <a:gd name="T16" fmla="*/ 124 w 128"/>
                <a:gd name="T17" fmla="*/ 66 h 67"/>
                <a:gd name="T18" fmla="*/ 127 w 128"/>
                <a:gd name="T19" fmla="*/ 66 h 67"/>
                <a:gd name="T20" fmla="*/ 127 w 128"/>
                <a:gd name="T21"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67">
                  <a:moveTo>
                    <a:pt x="127" y="63"/>
                  </a:moveTo>
                  <a:cubicBezTo>
                    <a:pt x="66" y="1"/>
                    <a:pt x="66" y="1"/>
                    <a:pt x="66" y="1"/>
                  </a:cubicBezTo>
                  <a:cubicBezTo>
                    <a:pt x="65" y="1"/>
                    <a:pt x="65" y="0"/>
                    <a:pt x="64" y="0"/>
                  </a:cubicBezTo>
                  <a:cubicBezTo>
                    <a:pt x="63" y="0"/>
                    <a:pt x="63" y="1"/>
                    <a:pt x="62" y="1"/>
                  </a:cubicBezTo>
                  <a:cubicBezTo>
                    <a:pt x="62" y="1"/>
                    <a:pt x="1" y="63"/>
                    <a:pt x="1" y="63"/>
                  </a:cubicBezTo>
                  <a:cubicBezTo>
                    <a:pt x="0" y="64"/>
                    <a:pt x="0" y="65"/>
                    <a:pt x="1" y="66"/>
                  </a:cubicBezTo>
                  <a:cubicBezTo>
                    <a:pt x="2" y="67"/>
                    <a:pt x="3" y="67"/>
                    <a:pt x="4" y="66"/>
                  </a:cubicBezTo>
                  <a:cubicBezTo>
                    <a:pt x="64" y="6"/>
                    <a:pt x="64" y="6"/>
                    <a:pt x="64" y="6"/>
                  </a:cubicBezTo>
                  <a:cubicBezTo>
                    <a:pt x="124" y="66"/>
                    <a:pt x="124" y="66"/>
                    <a:pt x="124" y="66"/>
                  </a:cubicBezTo>
                  <a:cubicBezTo>
                    <a:pt x="125" y="67"/>
                    <a:pt x="126" y="67"/>
                    <a:pt x="127" y="66"/>
                  </a:cubicBezTo>
                  <a:cubicBezTo>
                    <a:pt x="128" y="65"/>
                    <a:pt x="128" y="64"/>
                    <a:pt x="127" y="63"/>
                  </a:cubicBezTo>
                  <a:close/>
                </a:path>
              </a:pathLst>
            </a:custGeom>
            <a:solidFill>
              <a:schemeClr val="bg1"/>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grpSp>
      <p:sp>
        <p:nvSpPr>
          <p:cNvPr id="62" name="Freeform 195"/>
          <p:cNvSpPr>
            <a:spLocks noEditPoints="1"/>
          </p:cNvSpPr>
          <p:nvPr/>
        </p:nvSpPr>
        <p:spPr bwMode="auto">
          <a:xfrm>
            <a:off x="1219735" y="3554433"/>
            <a:ext cx="435996" cy="311804"/>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solidFill>
          <a:ln>
            <a:noFill/>
          </a:ln>
          <a:effectLst/>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63" name="矩形 3"/>
          <p:cNvSpPr>
            <a:spLocks noChangeArrowheads="1"/>
          </p:cNvSpPr>
          <p:nvPr/>
        </p:nvSpPr>
        <p:spPr bwMode="auto">
          <a:xfrm>
            <a:off x="1881519" y="4891875"/>
            <a:ext cx="88709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428k</a:t>
            </a:r>
            <a:endPar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sp>
        <p:nvSpPr>
          <p:cNvPr id="64" name="矩形 17"/>
          <p:cNvSpPr/>
          <p:nvPr/>
        </p:nvSpPr>
        <p:spPr>
          <a:xfrm flipV="1">
            <a:off x="3525973" y="4769947"/>
            <a:ext cx="2185714" cy="13631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chemeClr val="bg1"/>
              </a:solidFill>
              <a:latin typeface="+mj-ea"/>
              <a:ea typeface="+mj-ea"/>
              <a:cs typeface="Manrope SemiBold" charset="0"/>
              <a:sym typeface="+mn-lt"/>
            </a:endParaRPr>
          </a:p>
        </p:txBody>
      </p:sp>
      <p:sp>
        <p:nvSpPr>
          <p:cNvPr id="65" name="矩形 25"/>
          <p:cNvSpPr/>
          <p:nvPr/>
        </p:nvSpPr>
        <p:spPr>
          <a:xfrm flipV="1">
            <a:off x="1099616" y="1784812"/>
            <a:ext cx="2185714" cy="13631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chemeClr val="bg1"/>
              </a:solidFill>
              <a:latin typeface="+mj-ea"/>
              <a:ea typeface="+mj-ea"/>
              <a:cs typeface="Manrope SemiBold" charset="0"/>
              <a:sym typeface="+mn-lt"/>
            </a:endParaRPr>
          </a:p>
        </p:txBody>
      </p:sp>
      <p:sp>
        <p:nvSpPr>
          <p:cNvPr id="66" name="Freeform 195"/>
          <p:cNvSpPr>
            <a:spLocks noEditPoints="1"/>
          </p:cNvSpPr>
          <p:nvPr/>
        </p:nvSpPr>
        <p:spPr bwMode="auto">
          <a:xfrm>
            <a:off x="1309270" y="1988523"/>
            <a:ext cx="435996" cy="311804"/>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solidFill>
          <a:ln>
            <a:noFill/>
          </a:ln>
          <a:effectLst/>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67" name="矩形 3"/>
          <p:cNvSpPr>
            <a:spLocks noChangeArrowheads="1"/>
          </p:cNvSpPr>
          <p:nvPr/>
        </p:nvSpPr>
        <p:spPr bwMode="auto">
          <a:xfrm>
            <a:off x="1895475" y="1988820"/>
            <a:ext cx="102235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175M</a:t>
            </a:r>
            <a:endPar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sp>
        <p:nvSpPr>
          <p:cNvPr id="68" name="矩形 3"/>
          <p:cNvSpPr>
            <a:spLocks noChangeArrowheads="1"/>
          </p:cNvSpPr>
          <p:nvPr/>
        </p:nvSpPr>
        <p:spPr bwMode="auto">
          <a:xfrm>
            <a:off x="4365639" y="4860760"/>
            <a:ext cx="118554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defTabSz="457200">
              <a:spcBef>
                <a:spcPct val="0"/>
              </a:spcBef>
            </a:pPr>
            <a:r>
              <a:rPr lang="en-US" altLang="zh-CN"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rPr>
              <a:t>16.47%</a:t>
            </a:r>
            <a:endParaRPr lang="zh-CN" altLang="en-US" sz="3600" dirty="0">
              <a:solidFill>
                <a:schemeClr val="bg1"/>
              </a:solidFill>
              <a:latin typeface="Righteous" panose="02010506000000020000" pitchFamily="2" charset="0"/>
              <a:ea typeface="Righteous" panose="02010506000000020000" pitchFamily="2" charset="0"/>
              <a:cs typeface="Righteous" panose="02010506000000020000" pitchFamily="2" charset="0"/>
              <a:sym typeface="+mn-lt"/>
            </a:endParaRPr>
          </a:p>
        </p:txBody>
      </p:sp>
      <p:sp>
        <p:nvSpPr>
          <p:cNvPr id="69" name="Freeform 195"/>
          <p:cNvSpPr>
            <a:spLocks noEditPoints="1"/>
          </p:cNvSpPr>
          <p:nvPr/>
        </p:nvSpPr>
        <p:spPr bwMode="auto">
          <a:xfrm>
            <a:off x="3707665" y="4995248"/>
            <a:ext cx="435996" cy="311804"/>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solidFill>
          <a:ln>
            <a:noFill/>
          </a:ln>
          <a:effectLst/>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70" name="矩形 3"/>
          <p:cNvSpPr>
            <a:spLocks noChangeArrowheads="1"/>
          </p:cNvSpPr>
          <p:nvPr/>
        </p:nvSpPr>
        <p:spPr bwMode="auto">
          <a:xfrm>
            <a:off x="3924753" y="5517393"/>
            <a:ext cx="162623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Total Social Tribe Workers (%)</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sp>
        <p:nvSpPr>
          <p:cNvPr id="71" name="矩形 3"/>
          <p:cNvSpPr>
            <a:spLocks noChangeArrowheads="1"/>
          </p:cNvSpPr>
          <p:nvPr/>
        </p:nvSpPr>
        <p:spPr bwMode="auto">
          <a:xfrm>
            <a:off x="1221740" y="2673350"/>
            <a:ext cx="18859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defTabSz="457200">
              <a:spcBef>
                <a:spcPct val="0"/>
              </a:spcBef>
            </a:pPr>
            <a:r>
              <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rPr>
              <a:t>Total Active Workers</a:t>
            </a:r>
            <a:endParaRPr lang="en-US" altLang="zh-CN" sz="1600" dirty="0">
              <a:solidFill>
                <a:schemeClr val="bg1"/>
              </a:solidFill>
              <a:latin typeface="Arial" panose="020B0604020202020204" pitchFamily="34" charset="0"/>
              <a:ea typeface="Righteous" panose="02010506000000020000" pitchFamily="2" charset="0"/>
              <a:cs typeface="Arial" panose="020B0604020202020204" pitchFamily="34" charset="0"/>
              <a:sym typeface="+mn-lt"/>
            </a:endParaRPr>
          </a:p>
        </p:txBody>
      </p:sp>
    </p:spTree>
    <p:custDataLst>
      <p:tags r:id="rId2"/>
    </p:custDataLst>
  </p:cSld>
  <p:clrMapOvr>
    <a:masterClrMapping/>
  </p:clrMapOvr>
</p:sld>
</file>

<file path=ppt/tags/tag1.xml><?xml version="1.0" encoding="utf-8"?>
<p:tagLst xmlns:p="http://schemas.openxmlformats.org/presentationml/2006/main">
  <p:tag name="ISLIDE.ICON" val="#180495;"/>
</p:tagLst>
</file>

<file path=ppt/tags/tag10.xml><?xml version="1.0" encoding="utf-8"?>
<p:tagLst xmlns:p="http://schemas.openxmlformats.org/presentationml/2006/main">
  <p:tag name="ISLIDE.ICON" val="#180495;"/>
</p:tagLst>
</file>

<file path=ppt/tags/tag11.xml><?xml version="1.0" encoding="utf-8"?>
<p:tagLst xmlns:p="http://schemas.openxmlformats.org/presentationml/2006/main">
  <p:tag name="ISLIDE.ICON" val="#180495;"/>
</p:tagLst>
</file>

<file path=ppt/tags/tag12.xml><?xml version="1.0" encoding="utf-8"?>
<p:tagLst xmlns:p="http://schemas.openxmlformats.org/presentationml/2006/main">
  <p:tag name="ISLIDE.ICON" val="#180495;"/>
</p:tagLst>
</file>

<file path=ppt/tags/tag13.xml><?xml version="1.0" encoding="utf-8"?>
<p:tagLst xmlns:p="http://schemas.openxmlformats.org/presentationml/2006/main">
  <p:tag name="ISLIDE.ICON" val="#180495;"/>
</p:tagLst>
</file>

<file path=ppt/tags/tag14.xml><?xml version="1.0" encoding="utf-8"?>
<p:tagLst xmlns:p="http://schemas.openxmlformats.org/presentationml/2006/main">
  <p:tag name="ISLIDE.ICON" val="#180495;"/>
</p:tagLst>
</file>

<file path=ppt/tags/tag15.xml><?xml version="1.0" encoding="utf-8"?>
<p:tagLst xmlns:p="http://schemas.openxmlformats.org/presentationml/2006/main">
  <p:tag name="ISLIDE.ICON" val="#180495;"/>
</p:tagLst>
</file>

<file path=ppt/tags/tag16.xml><?xml version="1.0" encoding="utf-8"?>
<p:tagLst xmlns:p="http://schemas.openxmlformats.org/presentationml/2006/main">
  <p:tag name="ISLIDE.ICON" val="#180495;"/>
</p:tagLst>
</file>

<file path=ppt/tags/tag17.xml><?xml version="1.0" encoding="utf-8"?>
<p:tagLst xmlns:p="http://schemas.openxmlformats.org/presentationml/2006/main">
  <p:tag name="ISLIDE.ICON" val="#180495;"/>
</p:tagLst>
</file>

<file path=ppt/tags/tag18.xml><?xml version="1.0" encoding="utf-8"?>
<p:tagLst xmlns:p="http://schemas.openxmlformats.org/presentationml/2006/main">
  <p:tag name="ISLIDE.ICON" val="#180495;"/>
</p:tagLst>
</file>

<file path=ppt/tags/tag19.xml><?xml version="1.0" encoding="utf-8"?>
<p:tagLst xmlns:p="http://schemas.openxmlformats.org/presentationml/2006/main">
  <p:tag name="ISLIDE.ICON" val="#180495;"/>
</p:tagLst>
</file>

<file path=ppt/tags/tag2.xml><?xml version="1.0" encoding="utf-8"?>
<p:tagLst xmlns:p="http://schemas.openxmlformats.org/presentationml/2006/main">
  <p:tag name="ISLIDE.ICON" val="#180495;"/>
</p:tagLst>
</file>

<file path=ppt/tags/tag20.xml><?xml version="1.0" encoding="utf-8"?>
<p:tagLst xmlns:p="http://schemas.openxmlformats.org/presentationml/2006/main">
  <p:tag name="ISLIDE.ICON" val="#180495;"/>
</p:tagLst>
</file>

<file path=ppt/tags/tag3.xml><?xml version="1.0" encoding="utf-8"?>
<p:tagLst xmlns:p="http://schemas.openxmlformats.org/presentationml/2006/main">
  <p:tag name="ISLIDE.ICON" val="#180495;"/>
</p:tagLst>
</file>

<file path=ppt/tags/tag4.xml><?xml version="1.0" encoding="utf-8"?>
<p:tagLst xmlns:p="http://schemas.openxmlformats.org/presentationml/2006/main">
  <p:tag name="ISLIDE.ICON" val="#180495;"/>
</p:tagLst>
</file>

<file path=ppt/tags/tag5.xml><?xml version="1.0" encoding="utf-8"?>
<p:tagLst xmlns:p="http://schemas.openxmlformats.org/presentationml/2006/main">
  <p:tag name="ISLIDE.ICON" val="#180495;"/>
</p:tagLst>
</file>

<file path=ppt/tags/tag6.xml><?xml version="1.0" encoding="utf-8"?>
<p:tagLst xmlns:p="http://schemas.openxmlformats.org/presentationml/2006/main">
  <p:tag name="ISLIDE.ICON" val="#180495;"/>
</p:tagLst>
</file>

<file path=ppt/tags/tag7.xml><?xml version="1.0" encoding="utf-8"?>
<p:tagLst xmlns:p="http://schemas.openxmlformats.org/presentationml/2006/main">
  <p:tag name="ISLIDE.ICON" val="#180495;"/>
</p:tagLst>
</file>

<file path=ppt/tags/tag8.xml><?xml version="1.0" encoding="utf-8"?>
<p:tagLst xmlns:p="http://schemas.openxmlformats.org/presentationml/2006/main">
  <p:tag name="ISLIDE.ICON" val="#180495;"/>
</p:tagLst>
</file>

<file path=ppt/tags/tag9.xml><?xml version="1.0" encoding="utf-8"?>
<p:tagLst xmlns:p="http://schemas.openxmlformats.org/presentationml/2006/main">
  <p:tag name="ISLIDE.ICON" val="#18049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4737</Words>
  <Application>WPS Presentation</Application>
  <PresentationFormat>Widescreen</PresentationFormat>
  <Paragraphs>224</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SimSun</vt:lpstr>
      <vt:lpstr>Wingdings</vt:lpstr>
      <vt:lpstr>Righteous</vt:lpstr>
      <vt:lpstr>Three Thousand</vt:lpstr>
      <vt:lpstr>Manrope SemiBold</vt:lpstr>
      <vt:lpstr>Calibri</vt:lpstr>
      <vt:lpstr>Microsoft YaHei</vt:lpstr>
      <vt:lpstr>Arial Unicode MS</vt:lpstr>
      <vt:lpstr>Calibri Light</vt:lpstr>
      <vt:lpstr>Brownhill Script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hp</cp:lastModifiedBy>
  <cp:revision>9</cp:revision>
  <dcterms:created xsi:type="dcterms:W3CDTF">2024-06-22T04:51:00Z</dcterms:created>
  <dcterms:modified xsi:type="dcterms:W3CDTF">2024-06-22T19:28:05Z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2F6DFF87D0904957BAD50761BA085761_11</vt:lpwstr>
  </property>
  <property fmtid="{D5CDD505-2E9C-101B-9397-08002B2CF9AE}" pid="3" name="KSOProductBuildVer">
    <vt:lpwstr>1033-12.2.0.16909</vt:lpwstr>
  </property>
</Properties>
</file>