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264" r:id="rId3"/>
    <p:sldId id="265" r:id="rId4"/>
    <p:sldId id="266" r:id="rId5"/>
    <p:sldId id="257" r:id="rId6"/>
    <p:sldId id="258" r:id="rId7"/>
    <p:sldId id="261" r:id="rId8"/>
    <p:sldId id="262" r:id="rId9"/>
    <p:sldId id="263" r:id="rId10"/>
    <p:sldId id="267" r:id="rId11"/>
    <p:sldId id="273" r:id="rId12"/>
    <p:sldId id="274" r:id="rId13"/>
    <p:sldId id="275" r:id="rId14"/>
    <p:sldId id="300" r:id="rId15"/>
    <p:sldId id="260" r:id="rId16"/>
    <p:sldId id="301" r:id="rId17"/>
    <p:sldId id="302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78" r:id="rId27"/>
    <p:sldId id="268" r:id="rId28"/>
    <p:sldId id="276" r:id="rId29"/>
    <p:sldId id="296" r:id="rId30"/>
    <p:sldId id="303" r:id="rId31"/>
    <p:sldId id="304" r:id="rId32"/>
    <p:sldId id="305" r:id="rId33"/>
    <p:sldId id="307" r:id="rId34"/>
    <p:sldId id="308" r:id="rId35"/>
    <p:sldId id="306" r:id="rId36"/>
    <p:sldId id="315" r:id="rId37"/>
    <p:sldId id="318" r:id="rId38"/>
    <p:sldId id="310" r:id="rId39"/>
    <p:sldId id="317" r:id="rId40"/>
    <p:sldId id="313" r:id="rId41"/>
    <p:sldId id="316" r:id="rId42"/>
    <p:sldId id="319" r:id="rId43"/>
    <p:sldId id="311" r:id="rId44"/>
    <p:sldId id="314" r:id="rId45"/>
    <p:sldId id="309" r:id="rId46"/>
    <p:sldId id="269" r:id="rId47"/>
    <p:sldId id="277" r:id="rId48"/>
    <p:sldId id="297" r:id="rId49"/>
    <p:sldId id="298" r:id="rId50"/>
    <p:sldId id="299" r:id="rId51"/>
    <p:sldId id="270" r:id="rId52"/>
    <p:sldId id="271" r:id="rId53"/>
    <p:sldId id="272" r:id="rId54"/>
    <p:sldId id="281" r:id="rId55"/>
    <p:sldId id="282" r:id="rId56"/>
    <p:sldId id="283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94"/>
    <p:restoredTop sz="94798"/>
  </p:normalViewPr>
  <p:slideViewPr>
    <p:cSldViewPr snapToGrid="0" snapToObjects="1">
      <p:cViewPr>
        <p:scale>
          <a:sx n="130" d="100"/>
          <a:sy n="130" d="100"/>
        </p:scale>
        <p:origin x="5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42D7C-2417-3B40-A506-E427B6643B87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524B8-4CE1-2D42-BC05-C5D2E330D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0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6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8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8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9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0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0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7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t@github.com:ipcortex/fac-workshop-materials.git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3" Type="http://schemas.openxmlformats.org/officeDocument/2006/relationships/hyperlink" Target="https://www.html5rocks.com/en/tutorials/webrtc/infrastructure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html5rocks.com/en/tutorials/webrtc/infrastructure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WebRTC_API" TargetMode="External"/><Relationship Id="rId4" Type="http://schemas.openxmlformats.org/officeDocument/2006/relationships/hyperlink" Target="https://webrtc.org/start/" TargetMode="External"/><Relationship Id="rId5" Type="http://schemas.openxmlformats.org/officeDocument/2006/relationships/hyperlink" Target="https://www.html5rocks.com/en/tutorials/webrtc/basics/" TargetMode="External"/><Relationship Id="rId6" Type="http://schemas.openxmlformats.org/officeDocument/2006/relationships/hyperlink" Target="https://www.html5rocks.com/en/tutorials/webrtc/infrastructure/" TargetMode="External"/><Relationship Id="rId7" Type="http://schemas.openxmlformats.org/officeDocument/2006/relationships/hyperlink" Target="https://github.com/webrtc/adapter" TargetMode="External"/><Relationship Id="rId8" Type="http://schemas.openxmlformats.org/officeDocument/2006/relationships/hyperlink" Target="https://kosamari.com/notes/the-promise-of-a-burger-party" TargetMode="External"/><Relationship Id="rId9" Type="http://schemas.openxmlformats.org/officeDocument/2006/relationships/hyperlink" Target="https://developer.mozilla.org/en/docs/Web/JavaScript/Reference/Global_Objects/Promise" TargetMode="External"/><Relationship Id="rId10" Type="http://schemas.openxmlformats.org/officeDocument/2006/relationships/hyperlink" Target="https://developer.mozilla.org/en-US/docs/Learn/JavaScript/Objects/Object-oriented_JS" TargetMode="External"/><Relationship Id="rId11" Type="http://schemas.openxmlformats.org/officeDocument/2006/relationships/hyperlink" Target="https://developer.mozilla.org/en-US/docs/Glossary/State_machin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API/MediaDevices/getUserMedia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 10 </a:t>
            </a:r>
            <a:r>
              <a:rPr lang="en-US" dirty="0" err="1" smtClean="0"/>
              <a:t>WebRTC</a:t>
            </a:r>
            <a:r>
              <a:rPr lang="en-US" dirty="0" smtClean="0"/>
              <a:t>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Wilson, </a:t>
            </a:r>
            <a:r>
              <a:rPr lang="en-US" dirty="0" err="1" smtClean="0"/>
              <a:t>IpCortex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0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Allows two ends of an </a:t>
            </a:r>
            <a:r>
              <a:rPr lang="en-US" dirty="0" err="1" smtClean="0"/>
              <a:t>RTCPeerConnections</a:t>
            </a:r>
            <a:r>
              <a:rPr lang="en-US" dirty="0" smtClean="0"/>
              <a:t> to find each other</a:t>
            </a:r>
          </a:p>
          <a:p>
            <a:r>
              <a:rPr lang="en-US" dirty="0" smtClean="0"/>
              <a:t>NOT </a:t>
            </a:r>
            <a:r>
              <a:rPr lang="en-US" dirty="0" err="1" smtClean="0"/>
              <a:t>standardised</a:t>
            </a:r>
            <a:endParaRPr lang="en-US" dirty="0" smtClean="0"/>
          </a:p>
          <a:p>
            <a:pPr lvl="1"/>
            <a:r>
              <a:rPr lang="en-US" dirty="0" smtClean="0"/>
              <a:t>Not necessary and much of this is application specific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err="1" smtClean="0"/>
              <a:t>IpCortex</a:t>
            </a:r>
            <a:r>
              <a:rPr lang="en-US" dirty="0" smtClean="0"/>
              <a:t> PABX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signalling</a:t>
            </a:r>
            <a:r>
              <a:rPr lang="en-US" dirty="0" smtClean="0"/>
              <a:t>, directory, presence and </a:t>
            </a:r>
            <a:r>
              <a:rPr lang="en-US" dirty="0" smtClean="0"/>
              <a:t>PSTN </a:t>
            </a:r>
            <a:r>
              <a:rPr lang="en-US" dirty="0" smtClean="0"/>
              <a:t>gateway (phone calls)</a:t>
            </a:r>
          </a:p>
          <a:p>
            <a:pPr lvl="1"/>
            <a:r>
              <a:rPr lang="en-US" dirty="0" err="1" smtClean="0"/>
              <a:t>webRTC.io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one of the first libraries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Must be accessible to both parties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Provide a means of relaying information between the two parties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Should encrypt all communications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i="1" dirty="0" smtClean="0"/>
              <a:t>Usually</a:t>
            </a:r>
            <a:r>
              <a:rPr lang="en-US" dirty="0" smtClean="0"/>
              <a:t> a separate server</a:t>
            </a:r>
            <a:endParaRPr lang="en-US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900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signalling</a:t>
            </a:r>
            <a:r>
              <a:rPr lang="en-US" dirty="0" smtClean="0"/>
              <a:t>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simple </a:t>
            </a:r>
            <a:r>
              <a:rPr lang="en-US" dirty="0" err="1" smtClean="0"/>
              <a:t>WebRTC</a:t>
            </a:r>
            <a:r>
              <a:rPr lang="en-US" dirty="0" smtClean="0"/>
              <a:t> requirements</a:t>
            </a:r>
          </a:p>
          <a:p>
            <a:pPr lvl="1"/>
            <a:r>
              <a:rPr lang="en-US" dirty="0" smtClean="0"/>
              <a:t>Transfer </a:t>
            </a:r>
            <a:r>
              <a:rPr lang="en-US" dirty="0" err="1" smtClean="0"/>
              <a:t>Javascript</a:t>
            </a:r>
            <a:r>
              <a:rPr lang="en-US" dirty="0" smtClean="0"/>
              <a:t> Objects between end points (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serialised</a:t>
            </a:r>
            <a:r>
              <a:rPr lang="en-US" dirty="0" smtClean="0"/>
              <a:t> as JSON)</a:t>
            </a:r>
          </a:p>
          <a:p>
            <a:pPr lvl="1"/>
            <a:r>
              <a:rPr lang="en-US" dirty="0" smtClean="0"/>
              <a:t>Send media ‘offers’ and ‘responses’ between end points</a:t>
            </a:r>
          </a:p>
          <a:p>
            <a:pPr lvl="1"/>
            <a:r>
              <a:rPr lang="en-US" dirty="0" smtClean="0"/>
              <a:t>Swap communication ‘candidates’ between end points</a:t>
            </a:r>
          </a:p>
          <a:p>
            <a:r>
              <a:rPr lang="en-US" dirty="0" smtClean="0"/>
              <a:t>Other </a:t>
            </a:r>
            <a:r>
              <a:rPr lang="en-US" dirty="0" err="1" smtClean="0"/>
              <a:t>signalling</a:t>
            </a:r>
            <a:r>
              <a:rPr lang="en-US" dirty="0" smtClean="0"/>
              <a:t> usually required for an application</a:t>
            </a:r>
          </a:p>
          <a:p>
            <a:pPr lvl="1"/>
            <a:r>
              <a:rPr lang="en-US" dirty="0" smtClean="0"/>
              <a:t>End point discovery/name mapping (I’m Fred, I want to talk to Jane)</a:t>
            </a:r>
          </a:p>
          <a:p>
            <a:pPr lvl="1"/>
            <a:r>
              <a:rPr lang="en-US" dirty="0" smtClean="0"/>
              <a:t>Presence (I’m Fred and I’m ‘online’)</a:t>
            </a:r>
          </a:p>
        </p:txBody>
      </p:sp>
    </p:spTree>
    <p:extLst>
      <p:ext uri="{BB962C8B-B14F-4D97-AF65-F5344CB8AC3E}">
        <p14:creationId xmlns:p14="http://schemas.microsoft.com/office/powerpoint/2010/main" val="89597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signalling</a:t>
            </a:r>
            <a:r>
              <a:rPr lang="en-US" dirty="0" smtClean="0"/>
              <a:t> exchange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92300" y="1816100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Endpoint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32800" y="1816100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Endpoint 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94163" y="2311400"/>
            <a:ext cx="654050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29984" y="2075418"/>
            <a:ext cx="666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494164" y="2692400"/>
            <a:ext cx="6540499" cy="1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42684" y="2668032"/>
            <a:ext cx="108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94163" y="3198812"/>
            <a:ext cx="654050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07880" y="2954347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Candidate 1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06863" y="3732054"/>
            <a:ext cx="654050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09267" y="3477567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Candidate 2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506864" y="3732054"/>
            <a:ext cx="6421236" cy="63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84184" y="3477567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Candidate 1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77900" y="2967116"/>
            <a:ext cx="9513634" cy="6675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838200" y="4557783"/>
            <a:ext cx="10515600" cy="163187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Offers are </a:t>
            </a:r>
            <a:r>
              <a:rPr lang="en-US" dirty="0" smtClean="0"/>
              <a:t>sent </a:t>
            </a:r>
            <a:r>
              <a:rPr lang="en-US" dirty="0" smtClean="0"/>
              <a:t>as Session Description Protocol messages</a:t>
            </a:r>
          </a:p>
          <a:p>
            <a:r>
              <a:rPr lang="en-US" dirty="0" smtClean="0"/>
              <a:t>Candidates give options for how to connect end points across a network</a:t>
            </a:r>
          </a:p>
          <a:p>
            <a:pPr lvl="1"/>
            <a:r>
              <a:rPr lang="en-US" dirty="0" smtClean="0"/>
              <a:t>Accomplished via the  Interactive </a:t>
            </a:r>
            <a:r>
              <a:rPr lang="en-US" dirty="0"/>
              <a:t>Connectivity </a:t>
            </a:r>
            <a:r>
              <a:rPr lang="en-US" dirty="0" smtClean="0"/>
              <a:t>Establishment (ICE) framework</a:t>
            </a:r>
          </a:p>
          <a:p>
            <a:pPr lvl="1"/>
            <a:r>
              <a:rPr lang="en-US" dirty="0" smtClean="0"/>
              <a:t>Multiple ‘candidates’ are tested concurrently with the first (fastest) used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61338" y="2389782"/>
            <a:ext cx="165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SDP description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34313" y="2389782"/>
            <a:ext cx="165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SDP description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7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Signalling</a:t>
            </a:r>
            <a:r>
              <a:rPr lang="en-US" dirty="0" smtClean="0"/>
              <a:t>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Intentionally very low overhead</a:t>
            </a:r>
          </a:p>
          <a:p>
            <a:r>
              <a:rPr lang="en-US" dirty="0" smtClean="0"/>
              <a:t>Typically 24 exchanges per </a:t>
            </a:r>
            <a:r>
              <a:rPr lang="en-US" dirty="0" err="1" smtClean="0"/>
              <a:t>WebRTC</a:t>
            </a:r>
            <a:r>
              <a:rPr lang="en-US" dirty="0" smtClean="0"/>
              <a:t> session</a:t>
            </a:r>
          </a:p>
          <a:p>
            <a:r>
              <a:rPr lang="en-US" dirty="0" smtClean="0"/>
              <a:t>~10K data exchanged</a:t>
            </a:r>
          </a:p>
          <a:p>
            <a:r>
              <a:rPr lang="en-US" dirty="0" smtClean="0"/>
              <a:t>Many techniques available</a:t>
            </a:r>
          </a:p>
          <a:p>
            <a:pPr lvl="1"/>
            <a:r>
              <a:rPr lang="en-US" dirty="0" smtClean="0"/>
              <a:t>REST Polling</a:t>
            </a:r>
          </a:p>
          <a:p>
            <a:pPr lvl="1"/>
            <a:r>
              <a:rPr lang="en-US" dirty="0" smtClean="0"/>
              <a:t>HTTP ‘Long Poll’</a:t>
            </a:r>
          </a:p>
          <a:p>
            <a:pPr lvl="1"/>
            <a:r>
              <a:rPr lang="en-US" dirty="0" smtClean="0"/>
              <a:t>REST to the </a:t>
            </a:r>
            <a:r>
              <a:rPr lang="en-US" dirty="0" err="1" smtClean="0"/>
              <a:t>signalling</a:t>
            </a:r>
            <a:r>
              <a:rPr lang="en-US" dirty="0" smtClean="0"/>
              <a:t> server/ </a:t>
            </a:r>
            <a:r>
              <a:rPr lang="en-US" dirty="0" err="1" smtClean="0"/>
              <a:t>EventSource</a:t>
            </a:r>
            <a:r>
              <a:rPr lang="en-US" dirty="0" smtClean="0"/>
              <a:t> distribution to clients</a:t>
            </a:r>
          </a:p>
          <a:p>
            <a:pPr lvl="1"/>
            <a:r>
              <a:rPr lang="en-US" dirty="0" err="1" smtClean="0"/>
              <a:t>WebSocket</a:t>
            </a:r>
            <a:r>
              <a:rPr lang="en-US" dirty="0" smtClean="0"/>
              <a:t> bi-directional ‘pipes’</a:t>
            </a:r>
          </a:p>
          <a:p>
            <a:r>
              <a:rPr lang="en-US" dirty="0" smtClean="0"/>
              <a:t>Only requires text transfer</a:t>
            </a:r>
          </a:p>
          <a:p>
            <a:r>
              <a:rPr lang="en-US" dirty="0" smtClean="0"/>
              <a:t>Not just for setup though </a:t>
            </a:r>
            <a:r>
              <a:rPr lang="mr-IN" dirty="0" smtClean="0"/>
              <a:t>–</a:t>
            </a:r>
            <a:r>
              <a:rPr lang="en-US" dirty="0" smtClean="0"/>
              <a:t> media can change during a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some key SW concepts</a:t>
            </a:r>
          </a:p>
          <a:p>
            <a:pPr lvl="1"/>
            <a:r>
              <a:rPr lang="en-US" dirty="0" smtClean="0"/>
              <a:t>Classes and Objects</a:t>
            </a:r>
          </a:p>
          <a:p>
            <a:pPr lvl="1"/>
            <a:r>
              <a:rPr lang="en-US" dirty="0" smtClean="0"/>
              <a:t>Finite State Machines</a:t>
            </a:r>
          </a:p>
          <a:p>
            <a:pPr lvl="1"/>
            <a:r>
              <a:rPr lang="en-US" dirty="0" smtClean="0"/>
              <a:t>Promises</a:t>
            </a:r>
          </a:p>
          <a:p>
            <a:pPr lvl="2"/>
            <a:r>
              <a:rPr lang="en-US" dirty="0" smtClean="0"/>
              <a:t>(not a key SW concept, but an unfortunate workaround for Node limitations)</a:t>
            </a:r>
          </a:p>
          <a:p>
            <a:r>
              <a:rPr lang="en-US" dirty="0" smtClean="0"/>
              <a:t>Working with protocols (</a:t>
            </a:r>
            <a:r>
              <a:rPr lang="en-US" dirty="0" err="1" smtClean="0"/>
              <a:t>signalling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Interoperability through protocols</a:t>
            </a:r>
          </a:p>
          <a:p>
            <a:r>
              <a:rPr lang="en-US" dirty="0" err="1" smtClean="0"/>
              <a:t>Familiarisation</a:t>
            </a:r>
            <a:r>
              <a:rPr lang="en-US" dirty="0" smtClean="0"/>
              <a:t> with AV, </a:t>
            </a:r>
            <a:r>
              <a:rPr lang="en-US" dirty="0" err="1" smtClean="0"/>
              <a:t>webRTC</a:t>
            </a:r>
            <a:r>
              <a:rPr lang="en-US" dirty="0" smtClean="0"/>
              <a:t> concepts and browser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0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</a:t>
            </a:r>
            <a:r>
              <a:rPr lang="mr-IN" dirty="0" smtClean="0"/>
              <a:t>–</a:t>
            </a:r>
            <a:r>
              <a:rPr lang="en-US" dirty="0" smtClean="0"/>
              <a:t> what we’re going to do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Configure simple HTTPS server to serve scripts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streams locally</a:t>
            </a:r>
          </a:p>
          <a:p>
            <a:pPr lvl="1"/>
            <a:r>
              <a:rPr lang="en-US" dirty="0" smtClean="0"/>
              <a:t>Create a &lt;video&gt; tag in a static page</a:t>
            </a:r>
          </a:p>
          <a:p>
            <a:pPr lvl="1"/>
            <a:r>
              <a:rPr lang="en-US" dirty="0" smtClean="0"/>
              <a:t>Request media (camera and microphone)</a:t>
            </a:r>
          </a:p>
          <a:p>
            <a:pPr lvl="1"/>
            <a:r>
              <a:rPr lang="en-US" dirty="0" smtClean="0"/>
              <a:t>Attach media to video tag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Local Peer Connection and </a:t>
            </a:r>
            <a:r>
              <a:rPr lang="en-US" dirty="0" err="1" smtClean="0"/>
              <a:t>Signalling</a:t>
            </a:r>
            <a:endParaRPr lang="en-US" dirty="0" smtClean="0"/>
          </a:p>
          <a:p>
            <a:pPr lvl="1"/>
            <a:r>
              <a:rPr lang="en-US" dirty="0" smtClean="0"/>
              <a:t>Connect multiple video tags together using </a:t>
            </a:r>
            <a:r>
              <a:rPr lang="en-US" dirty="0" err="1" smtClean="0"/>
              <a:t>webRTC</a:t>
            </a:r>
            <a:endParaRPr lang="en-US" dirty="0" smtClean="0"/>
          </a:p>
          <a:p>
            <a:pPr lvl="1"/>
            <a:r>
              <a:rPr lang="en-US" dirty="0" smtClean="0"/>
              <a:t>Local </a:t>
            </a:r>
            <a:r>
              <a:rPr lang="en-US" dirty="0" err="1" smtClean="0"/>
              <a:t>signalling</a:t>
            </a:r>
            <a:r>
              <a:rPr lang="en-US" dirty="0" smtClean="0"/>
              <a:t>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Remote peer-to-peer communication</a:t>
            </a:r>
            <a:endParaRPr lang="en-US" dirty="0"/>
          </a:p>
          <a:p>
            <a:pPr lvl="1"/>
            <a:r>
              <a:rPr lang="en-US" dirty="0" smtClean="0"/>
              <a:t>Replace local </a:t>
            </a:r>
            <a:r>
              <a:rPr lang="en-US" dirty="0" err="1" smtClean="0"/>
              <a:t>signalling</a:t>
            </a:r>
            <a:r>
              <a:rPr lang="en-US" dirty="0" smtClean="0"/>
              <a:t> with a polled, remote </a:t>
            </a:r>
            <a:r>
              <a:rPr lang="en-US" dirty="0" err="1" smtClean="0"/>
              <a:t>signalling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Node server to act as </a:t>
            </a:r>
            <a:r>
              <a:rPr lang="en-US" dirty="0" err="1" smtClean="0"/>
              <a:t>signalling</a:t>
            </a:r>
            <a:r>
              <a:rPr lang="en-US" dirty="0" smtClean="0"/>
              <a:t> relay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Network connections </a:t>
            </a:r>
            <a:r>
              <a:rPr lang="en-US" b="1" dirty="0" smtClean="0"/>
              <a:t>between </a:t>
            </a:r>
            <a:r>
              <a:rPr lang="en-US" b="1" dirty="0" smtClean="0"/>
              <a:t>each team’s</a:t>
            </a:r>
            <a:r>
              <a:rPr lang="en-US" dirty="0" smtClean="0"/>
              <a:t> </a:t>
            </a:r>
            <a:r>
              <a:rPr lang="en-US" dirty="0" smtClean="0"/>
              <a:t>implementations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87322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materials available in GitHub</a:t>
            </a:r>
          </a:p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ipcortex</a:t>
            </a:r>
            <a:r>
              <a:rPr lang="en-US" dirty="0"/>
              <a:t>/</a:t>
            </a:r>
            <a:r>
              <a:rPr lang="en-US" dirty="0" err="1"/>
              <a:t>fac</a:t>
            </a:r>
            <a:r>
              <a:rPr lang="en-US" dirty="0"/>
              <a:t>-workshop-materials</a:t>
            </a:r>
          </a:p>
          <a:p>
            <a:endParaRPr lang="en-US" dirty="0" smtClean="0"/>
          </a:p>
          <a:p>
            <a:endParaRPr lang="en-US"/>
          </a:p>
          <a:p>
            <a:r>
              <a:rPr lang="en-US" smtClean="0"/>
              <a:t>Background </a:t>
            </a:r>
            <a:r>
              <a:rPr lang="en-US" dirty="0" smtClean="0"/>
              <a:t>information in the GitHub Wiki</a:t>
            </a:r>
          </a:p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ipcortex</a:t>
            </a:r>
            <a:r>
              <a:rPr lang="en-US" dirty="0"/>
              <a:t>/</a:t>
            </a:r>
            <a:r>
              <a:rPr lang="en-US" dirty="0" err="1"/>
              <a:t>fac</a:t>
            </a:r>
            <a:r>
              <a:rPr lang="en-US" dirty="0"/>
              <a:t>-workshop-materials/wiki</a:t>
            </a:r>
          </a:p>
        </p:txBody>
      </p:sp>
    </p:spTree>
    <p:extLst>
      <p:ext uri="{BB962C8B-B14F-4D97-AF65-F5344CB8AC3E}">
        <p14:creationId xmlns:p14="http://schemas.microsoft.com/office/powerpoint/2010/main" val="15072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HTTPS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Browsers only allow access to media and </a:t>
            </a:r>
            <a:r>
              <a:rPr lang="en-US" dirty="0" err="1" smtClean="0"/>
              <a:t>webRTC</a:t>
            </a:r>
            <a:r>
              <a:rPr lang="en-US" dirty="0" smtClean="0"/>
              <a:t> to ‘secure’ sites</a:t>
            </a:r>
          </a:p>
          <a:p>
            <a:r>
              <a:rPr lang="en-US" dirty="0" smtClean="0"/>
              <a:t>Need an HTTPS server</a:t>
            </a:r>
          </a:p>
          <a:p>
            <a:r>
              <a:rPr lang="en-US" dirty="0" smtClean="0"/>
              <a:t>To run an HTTPS server requires SSL certificates</a:t>
            </a:r>
          </a:p>
          <a:p>
            <a:r>
              <a:rPr lang="en-US" dirty="0" smtClean="0"/>
              <a:t>“One I prepared earlier”</a:t>
            </a:r>
          </a:p>
          <a:p>
            <a:pPr lvl="1"/>
            <a:r>
              <a:rPr lang="en-US" dirty="0" smtClean="0">
                <a:hlinkClick r:id="rId2"/>
              </a:rPr>
              <a:t>git@github.com:ipcortex/fac-workshop-materials.git</a:t>
            </a:r>
            <a:endParaRPr lang="en-US" dirty="0" smtClean="0"/>
          </a:p>
          <a:p>
            <a:r>
              <a:rPr lang="en-US" dirty="0" smtClean="0"/>
              <a:t>./</a:t>
            </a:r>
            <a:r>
              <a:rPr lang="en-US" dirty="0" err="1" smtClean="0"/>
              <a:t>fac</a:t>
            </a:r>
            <a:r>
              <a:rPr lang="en-US" dirty="0" smtClean="0"/>
              <a:t>-workshop-materials/https</a:t>
            </a:r>
          </a:p>
          <a:p>
            <a:pPr lvl="1"/>
            <a:r>
              <a:rPr lang="en-US" dirty="0" smtClean="0"/>
              <a:t>Run with </a:t>
            </a:r>
            <a:r>
              <a:rPr lang="en-US" dirty="0" err="1" smtClean="0"/>
              <a:t>npm</a:t>
            </a:r>
            <a:r>
              <a:rPr lang="en-US" dirty="0" smtClean="0"/>
              <a:t> run https</a:t>
            </a:r>
          </a:p>
          <a:p>
            <a:pPr lvl="1"/>
            <a:r>
              <a:rPr lang="en-US" dirty="0" smtClean="0"/>
              <a:t>Simple ‘Hello</a:t>
            </a:r>
            <a:r>
              <a:rPr lang="mr-IN" dirty="0" smtClean="0"/>
              <a:t>…</a:t>
            </a:r>
            <a:r>
              <a:rPr lang="en-GB" dirty="0" smtClean="0"/>
              <a:t>’ message</a:t>
            </a:r>
          </a:p>
          <a:p>
            <a:pPr lvl="1"/>
            <a:r>
              <a:rPr lang="en-GB" dirty="0" smtClean="0"/>
              <a:t>Allow unsigned SSL certificate to see page</a:t>
            </a:r>
          </a:p>
          <a:p>
            <a:r>
              <a:rPr lang="en-GB" dirty="0" smtClean="0"/>
              <a:t>Basis for the rest of the workshop </a:t>
            </a:r>
            <a:r>
              <a:rPr lang="mr-IN" dirty="0" smtClean="0"/>
              <a:t>–</a:t>
            </a:r>
            <a:r>
              <a:rPr lang="en-GB" dirty="0" smtClean="0"/>
              <a:t> build on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8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- 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‘callbacks’ for asynchronous completion</a:t>
            </a:r>
          </a:p>
          <a:p>
            <a:r>
              <a:rPr lang="en-US" dirty="0" smtClean="0"/>
              <a:t>Instead of</a:t>
            </a:r>
            <a:r>
              <a:rPr lang="mr-IN" dirty="0" smtClean="0"/>
              <a:t>…</a:t>
            </a:r>
            <a:endParaRPr lang="en-GB" dirty="0" smtClean="0"/>
          </a:p>
          <a:p>
            <a:pPr marL="457200" lvl="1" indent="0">
              <a:buNone/>
            </a:pP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http.get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(‘http://server/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mypage.html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’, (res) =&gt; {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	// process response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</a:p>
          <a:p>
            <a:r>
              <a:rPr lang="en-US" dirty="0" smtClean="0"/>
              <a:t>Use</a:t>
            </a:r>
          </a:p>
          <a:p>
            <a:pPr marL="457200" lvl="1" indent="0">
              <a:buNone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http.get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(‘http://server/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mypage.html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’)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.then((res) =&gt;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  // Process response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});</a:t>
            </a:r>
          </a:p>
          <a:p>
            <a:r>
              <a:rPr lang="en-GB" dirty="0" smtClean="0"/>
              <a:t>Seems like a simple change but can reduce ‘</a:t>
            </a:r>
            <a:r>
              <a:rPr lang="en-GB" dirty="0" err="1" smtClean="0"/>
              <a:t>callback</a:t>
            </a:r>
            <a:r>
              <a:rPr lang="en-GB" dirty="0" smtClean="0"/>
              <a:t> hell’</a:t>
            </a:r>
          </a:p>
        </p:txBody>
      </p:sp>
    </p:spTree>
    <p:extLst>
      <p:ext uri="{BB962C8B-B14F-4D97-AF65-F5344CB8AC3E}">
        <p14:creationId xmlns:p14="http://schemas.microsoft.com/office/powerpoint/2010/main" val="19085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’Callback Hell’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(‘BEGIN’, (res) =&gt; {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(‘SELECT x FROM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myTab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’, (res) {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(‘INSERT INTO y(c1,c2) VALUES(res.v1, res.v2)’, (res) =&gt; {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(‘INSERT INTO z(c1,c2,c3) VALUES(res.v1, res.v4, res.v5)’, (res) =&gt; {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(‘COMMIT’);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})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});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});</a:t>
            </a:r>
          </a:p>
          <a:p>
            <a:r>
              <a:rPr lang="en-US" dirty="0" smtClean="0"/>
              <a:t>Instead:</a:t>
            </a:r>
          </a:p>
          <a:p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(‘BEGIN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’)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.then((res) =&gt;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(‘SELECT x FROM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myTab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’))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.then((res) =&gt;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(‘INSERT INTO y(c1,c2) VALUES(res.v1, res.v2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)’)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.then((res) =&gt;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(‘INSERT INTO z(c1,c2,c3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VALUES(res.v1, res.v4, res.v5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)’)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.then((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res) =&gt;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(‘COMMIT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’))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.catch((error) =&gt;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console.error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(’Something went wrong</a:t>
            </a:r>
            <a:r>
              <a:rPr lang="mr-IN" sz="14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1400" dirty="0" smtClean="0">
                <a:latin typeface="Courier New" charset="0"/>
                <a:ea typeface="Courier New" charset="0"/>
                <a:cs typeface="Courier New" charset="0"/>
              </a:rPr>
              <a:t>’)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12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web ‘real-time’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Audio calls, Video calls, Phone calls (via gateway)</a:t>
            </a:r>
          </a:p>
          <a:p>
            <a:r>
              <a:rPr lang="en-US" dirty="0" smtClean="0"/>
              <a:t>Using ‘standard’ technologies</a:t>
            </a:r>
          </a:p>
          <a:p>
            <a:pPr lvl="1"/>
            <a:r>
              <a:rPr lang="en-US" dirty="0" smtClean="0"/>
              <a:t>Vanilla browser</a:t>
            </a:r>
          </a:p>
          <a:p>
            <a:pPr lvl="1"/>
            <a:r>
              <a:rPr lang="en-US" dirty="0" smtClean="0"/>
              <a:t>No proprietary plugins (Flash)</a:t>
            </a:r>
          </a:p>
          <a:p>
            <a:pPr lvl="1"/>
            <a:r>
              <a:rPr lang="en-US" dirty="0" smtClean="0"/>
              <a:t>No proprietary protocols (Skype)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standardised</a:t>
            </a:r>
            <a:r>
              <a:rPr lang="en-US" dirty="0" smtClean="0"/>
              <a:t> framework is </a:t>
            </a:r>
            <a:r>
              <a:rPr lang="en-US" dirty="0" err="1" smtClean="0"/>
              <a:t>WebRTC</a:t>
            </a:r>
            <a:endParaRPr lang="en-US" dirty="0" smtClean="0"/>
          </a:p>
          <a:p>
            <a:pPr lvl="1"/>
            <a:r>
              <a:rPr lang="en-US" dirty="0" smtClean="0"/>
              <a:t>Web Real Time Communication</a:t>
            </a:r>
          </a:p>
          <a:p>
            <a:r>
              <a:rPr lang="en-US" dirty="0" smtClean="0"/>
              <a:t>Most browser are adopting this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10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Promise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standard HTML5 functions return Promise</a:t>
            </a:r>
          </a:p>
          <a:p>
            <a:r>
              <a:rPr lang="en-US" dirty="0" smtClean="0"/>
              <a:t>Callback type functions can be easily wrapped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myPromiseFun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params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return new Promise((resolve, reject) ={ 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callOldSylyAsyncFn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params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, (err, res) =&gt;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if (err!=null)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  // Appears to caller via ‘catch’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  reject(err);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else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  resolve(res);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});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6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Classes/Object Orientated Design/Programming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and objects are inherent features of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An object contains both state (data) and </a:t>
            </a:r>
            <a:r>
              <a:rPr lang="en-US" dirty="0" err="1" smtClean="0"/>
              <a:t>behaviour</a:t>
            </a:r>
            <a:endParaRPr lang="en-US" dirty="0" smtClean="0"/>
          </a:p>
          <a:p>
            <a:pPr lvl="1"/>
            <a:r>
              <a:rPr lang="en-US" dirty="0" smtClean="0"/>
              <a:t>State: position, mass, </a:t>
            </a:r>
            <a:r>
              <a:rPr lang="en-US" dirty="0" err="1" smtClean="0"/>
              <a:t>colour</a:t>
            </a:r>
            <a:r>
              <a:rPr lang="mr-IN" dirty="0" smtClean="0"/>
              <a:t>…</a:t>
            </a:r>
            <a:endParaRPr lang="en-GB" dirty="0" smtClean="0"/>
          </a:p>
          <a:p>
            <a:pPr lvl="1"/>
            <a:r>
              <a:rPr lang="en-GB" dirty="0" err="1" smtClean="0"/>
              <a:t>Behviour</a:t>
            </a:r>
            <a:r>
              <a:rPr lang="en-GB" dirty="0" smtClean="0"/>
              <a:t>: </a:t>
            </a:r>
            <a:r>
              <a:rPr lang="en-GB" dirty="0" err="1" smtClean="0"/>
              <a:t>changePosition</a:t>
            </a:r>
            <a:r>
              <a:rPr lang="en-GB" dirty="0" smtClean="0"/>
              <a:t>, </a:t>
            </a:r>
            <a:r>
              <a:rPr lang="en-GB" dirty="0" err="1" smtClean="0"/>
              <a:t>adjustColour</a:t>
            </a:r>
            <a:endParaRPr lang="en-GB" dirty="0" smtClean="0"/>
          </a:p>
          <a:p>
            <a:r>
              <a:rPr lang="en-US" dirty="0" smtClean="0"/>
              <a:t>‘Class’ defines the attributes and </a:t>
            </a:r>
            <a:r>
              <a:rPr lang="en-US" dirty="0" err="1" smtClean="0"/>
              <a:t>behviours</a:t>
            </a:r>
            <a:r>
              <a:rPr lang="en-US" dirty="0" smtClean="0"/>
              <a:t> of all objects of that type</a:t>
            </a:r>
          </a:p>
          <a:p>
            <a:pPr lvl="1"/>
            <a:r>
              <a:rPr lang="en-US" dirty="0" err="1" smtClean="0"/>
              <a:t>numberOfInstances</a:t>
            </a:r>
            <a:endParaRPr lang="en-US" dirty="0" smtClean="0"/>
          </a:p>
          <a:p>
            <a:pPr lvl="1"/>
            <a:r>
              <a:rPr lang="en-US" dirty="0" err="1" smtClean="0"/>
              <a:t>createInstance</a:t>
            </a:r>
            <a:r>
              <a:rPr lang="en-US" dirty="0" smtClean="0"/>
              <a:t>, </a:t>
            </a:r>
            <a:r>
              <a:rPr lang="en-US" dirty="0" err="1" smtClean="0"/>
              <a:t>findInstanceByName</a:t>
            </a:r>
            <a:r>
              <a:rPr lang="en-US" dirty="0" smtClean="0"/>
              <a:t>(‘operational’)</a:t>
            </a:r>
          </a:p>
          <a:p>
            <a:r>
              <a:rPr lang="en-US" dirty="0" smtClean="0"/>
              <a:t>Inheritance or ‘</a:t>
            </a:r>
            <a:r>
              <a:rPr lang="en-US" dirty="0" err="1" smtClean="0"/>
              <a:t>specialisation</a:t>
            </a:r>
            <a:r>
              <a:rPr lang="en-US" dirty="0" smtClean="0"/>
              <a:t>’ allows one class to build on the foundations of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8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 in </a:t>
            </a:r>
            <a:r>
              <a:rPr lang="en-US" dirty="0" err="1" smtClean="0"/>
              <a:t>Javascript</a:t>
            </a:r>
            <a:r>
              <a:rPr lang="en-US" dirty="0" smtClean="0"/>
              <a:t> (ES6)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class Thing extends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SimpleThing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construct(name)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this.name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name;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this.colour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‘TRANSPARENT’;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Thing.register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[name] = this;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}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static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findInstance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(name)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return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Thing.register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[name];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setColour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newColour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) {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this.colour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newColour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} 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save() {</a:t>
            </a:r>
            <a:r>
              <a:rPr lang="mr-IN" sz="18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Thing.register</a:t>
            </a: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={};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myThing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= new Thing(‘IDLE’);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myThing.setColour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(‘RED’);</a:t>
            </a:r>
            <a:endParaRPr lang="en-GB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GB" dirty="0"/>
          </a:p>
          <a:p>
            <a:r>
              <a:rPr lang="en-GB" dirty="0" smtClean="0"/>
              <a:t>‘this’ references the ‘current object’</a:t>
            </a:r>
          </a:p>
          <a:p>
            <a:pPr lvl="1"/>
            <a:r>
              <a:rPr lang="en-GB" dirty="0" smtClean="0"/>
              <a:t>Thing of the </a:t>
            </a:r>
            <a:r>
              <a:rPr lang="en-GB" b="1" dirty="0" smtClean="0"/>
              <a:t>method</a:t>
            </a:r>
            <a:r>
              <a:rPr lang="en-GB" dirty="0" smtClean="0"/>
              <a:t> as a ‘message’ and the </a:t>
            </a:r>
            <a:r>
              <a:rPr lang="en-GB" b="1" dirty="0" smtClean="0"/>
              <a:t>object</a:t>
            </a:r>
            <a:r>
              <a:rPr lang="en-GB" dirty="0" smtClean="0"/>
              <a:t> as the ‘address’</a:t>
            </a:r>
            <a:br>
              <a:rPr lang="en-GB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1473722"/>
            <a:ext cx="10515600" cy="4351338"/>
          </a:xfrm>
        </p:spPr>
        <p:txBody>
          <a:bodyPr/>
          <a:lstStyle/>
          <a:p>
            <a:r>
              <a:rPr lang="en-US" dirty="0" smtClean="0"/>
              <a:t>Common SW mechanism for controlling flow</a:t>
            </a:r>
          </a:p>
          <a:p>
            <a:r>
              <a:rPr lang="en-US" dirty="0" smtClean="0"/>
              <a:t>A ‘state machine’ exists in a single state</a:t>
            </a:r>
          </a:p>
          <a:p>
            <a:r>
              <a:rPr lang="en-US" dirty="0" smtClean="0"/>
              <a:t>‘Events’ cause the state to change</a:t>
            </a:r>
          </a:p>
          <a:p>
            <a:r>
              <a:rPr lang="en-US" dirty="0" smtClean="0"/>
              <a:t>Simple state machine:</a:t>
            </a:r>
          </a:p>
        </p:txBody>
      </p:sp>
      <p:sp>
        <p:nvSpPr>
          <p:cNvPr id="4" name="Oval 3"/>
          <p:cNvSpPr/>
          <p:nvPr/>
        </p:nvSpPr>
        <p:spPr>
          <a:xfrm>
            <a:off x="575733" y="4241800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688505" y="5067300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Connecting</a:t>
            </a:r>
            <a:endParaRPr 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7801792" y="4220630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26733" y="5067300"/>
            <a:ext cx="2461772" cy="82550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14005" y="3991179"/>
            <a:ext cx="138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incomingCall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933743">
            <a:off x="2722275" y="5382091"/>
            <a:ext cx="103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makeCall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6" idx="2"/>
          </p:cNvCxnSpPr>
          <p:nvPr/>
        </p:nvCxnSpPr>
        <p:spPr>
          <a:xfrm flipV="1">
            <a:off x="6347973" y="5046130"/>
            <a:ext cx="1453819" cy="87207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9681172">
            <a:off x="6442872" y="5430847"/>
            <a:ext cx="137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callAccepted</a:t>
            </a:r>
            <a:endParaRPr lang="en-US" dirty="0"/>
          </a:p>
        </p:txBody>
      </p:sp>
      <p:cxnSp>
        <p:nvCxnSpPr>
          <p:cNvPr id="29" name="Curved Connector 28"/>
          <p:cNvCxnSpPr>
            <a:stCxn id="6" idx="0"/>
          </p:cNvCxnSpPr>
          <p:nvPr/>
        </p:nvCxnSpPr>
        <p:spPr>
          <a:xfrm rot="16200000" flipH="1" flipV="1">
            <a:off x="5001562" y="635119"/>
            <a:ext cx="40220" cy="7211241"/>
          </a:xfrm>
          <a:prstGeom prst="curvedConnector4">
            <a:avLst>
              <a:gd name="adj1" fmla="val -2315597"/>
              <a:gd name="adj2" fmla="val 59716"/>
            </a:avLst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04780" y="325749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endCall</a:t>
            </a:r>
            <a:endParaRPr lang="en-US" dirty="0"/>
          </a:p>
        </p:txBody>
      </p:sp>
      <p:cxnSp>
        <p:nvCxnSpPr>
          <p:cNvPr id="33" name="Curved Connector 32"/>
          <p:cNvCxnSpPr>
            <a:stCxn id="5" idx="3"/>
            <a:endCxn id="4" idx="5"/>
          </p:cNvCxnSpPr>
          <p:nvPr/>
        </p:nvCxnSpPr>
        <p:spPr>
          <a:xfrm rot="5400000" flipH="1">
            <a:off x="3044869" y="4591098"/>
            <a:ext cx="825500" cy="2945338"/>
          </a:xfrm>
          <a:prstGeom prst="curvedConnector3">
            <a:avLst>
              <a:gd name="adj1" fmla="val -29290"/>
            </a:avLst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28043" y="6320177"/>
            <a:ext cx="956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rejected</a:t>
            </a:r>
            <a:endParaRPr lang="en-US" dirty="0"/>
          </a:p>
        </p:txBody>
      </p:sp>
      <p:cxnSp>
        <p:nvCxnSpPr>
          <p:cNvPr id="48" name="Curved Connector 47"/>
          <p:cNvCxnSpPr>
            <a:endCxn id="6" idx="1"/>
          </p:cNvCxnSpPr>
          <p:nvPr/>
        </p:nvCxnSpPr>
        <p:spPr>
          <a:xfrm flipV="1">
            <a:off x="970827" y="4462413"/>
            <a:ext cx="7072748" cy="31750"/>
          </a:xfrm>
          <a:prstGeom prst="curvedConnector4">
            <a:avLst>
              <a:gd name="adj1" fmla="val 48291"/>
              <a:gd name="adj2" fmla="val 1581521"/>
            </a:avLst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6" idx="0"/>
            <a:endCxn id="6" idx="7"/>
          </p:cNvCxnSpPr>
          <p:nvPr/>
        </p:nvCxnSpPr>
        <p:spPr>
          <a:xfrm rot="16200000" flipH="1">
            <a:off x="8798258" y="4049663"/>
            <a:ext cx="241783" cy="583717"/>
          </a:xfrm>
          <a:prstGeom prst="curvedConnector3">
            <a:avLst>
              <a:gd name="adj1" fmla="val -5917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134808" y="3118990"/>
            <a:ext cx="1385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incomingCall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:reject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95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End Point State Machine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47233" y="2900516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445000" y="1413933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RINGING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742767" y="2900516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45000" y="4899739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CALLED</a:t>
            </a:r>
            <a:endParaRPr lang="en-US" dirty="0"/>
          </a:p>
        </p:txBody>
      </p:sp>
      <p:cxnSp>
        <p:nvCxnSpPr>
          <p:cNvPr id="9" name="Curved Connector 8"/>
          <p:cNvCxnSpPr>
            <a:stCxn id="4" idx="0"/>
            <a:endCxn id="5" idx="2"/>
          </p:cNvCxnSpPr>
          <p:nvPr/>
        </p:nvCxnSpPr>
        <p:spPr>
          <a:xfrm rot="5400000" flipH="1" flipV="1">
            <a:off x="2878325" y="1333842"/>
            <a:ext cx="661083" cy="24722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5" idx="6"/>
            <a:endCxn id="6" idx="0"/>
          </p:cNvCxnSpPr>
          <p:nvPr/>
        </p:nvCxnSpPr>
        <p:spPr>
          <a:xfrm>
            <a:off x="6096000" y="2239433"/>
            <a:ext cx="2472267" cy="6610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4"/>
            <a:endCxn id="7" idx="2"/>
          </p:cNvCxnSpPr>
          <p:nvPr/>
        </p:nvCxnSpPr>
        <p:spPr>
          <a:xfrm rot="16200000" flipH="1">
            <a:off x="2622005" y="3902243"/>
            <a:ext cx="1173723" cy="24722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" idx="2"/>
            <a:endCxn id="4" idx="6"/>
          </p:cNvCxnSpPr>
          <p:nvPr/>
        </p:nvCxnSpPr>
        <p:spPr>
          <a:xfrm rot="10800000">
            <a:off x="2798233" y="3726016"/>
            <a:ext cx="494453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3"/>
            <a:endCxn id="4" idx="7"/>
          </p:cNvCxnSpPr>
          <p:nvPr/>
        </p:nvCxnSpPr>
        <p:spPr>
          <a:xfrm rot="5400000">
            <a:off x="3462043" y="1917558"/>
            <a:ext cx="319149" cy="2130333"/>
          </a:xfrm>
          <a:prstGeom prst="curvedConnector5">
            <a:avLst>
              <a:gd name="adj1" fmla="val 71628"/>
              <a:gd name="adj2" fmla="val 50000"/>
              <a:gd name="adj3" fmla="val 28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7" idx="1"/>
            <a:endCxn id="4" idx="5"/>
          </p:cNvCxnSpPr>
          <p:nvPr/>
        </p:nvCxnSpPr>
        <p:spPr>
          <a:xfrm rot="16200000" flipV="1">
            <a:off x="3205723" y="3660461"/>
            <a:ext cx="831789" cy="21303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6" idx="7"/>
            <a:endCxn id="6" idx="6"/>
          </p:cNvCxnSpPr>
          <p:nvPr/>
        </p:nvCxnSpPr>
        <p:spPr>
          <a:xfrm rot="16200000" flipH="1">
            <a:off x="8981016" y="3313266"/>
            <a:ext cx="583717" cy="241783"/>
          </a:xfrm>
          <a:prstGeom prst="curvedConnector4">
            <a:avLst>
              <a:gd name="adj1" fmla="val -21629"/>
              <a:gd name="adj2" fmla="val 7394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7" idx="7"/>
            <a:endCxn id="7" idx="6"/>
          </p:cNvCxnSpPr>
          <p:nvPr/>
        </p:nvCxnSpPr>
        <p:spPr>
          <a:xfrm rot="16200000" flipH="1">
            <a:off x="5683249" y="5312489"/>
            <a:ext cx="583717" cy="241783"/>
          </a:xfrm>
          <a:prstGeom prst="curvedConnector4">
            <a:avLst>
              <a:gd name="adj1" fmla="val -80584"/>
              <a:gd name="adj2" fmla="val 7110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5" idx="7"/>
            <a:endCxn id="5" idx="6"/>
          </p:cNvCxnSpPr>
          <p:nvPr/>
        </p:nvCxnSpPr>
        <p:spPr>
          <a:xfrm rot="16200000" flipH="1">
            <a:off x="5683249" y="1826683"/>
            <a:ext cx="583717" cy="241783"/>
          </a:xfrm>
          <a:prstGeom prst="curvedConnector4">
            <a:avLst>
              <a:gd name="adj1" fmla="val -31736"/>
              <a:gd name="adj2" fmla="val 828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258902" y="1736424"/>
            <a:ext cx="2031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START_CALL</a:t>
            </a:r>
            <a:br>
              <a:rPr lang="en-US" sz="1600" dirty="0" smtClean="0"/>
            </a:br>
            <a:r>
              <a:rPr lang="en-US" sz="1600" dirty="0" smtClean="0"/>
              <a:t>{send CALL_REQUEST}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3452889" y="2990583"/>
            <a:ext cx="1184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Rs</a:t>
            </a:r>
            <a:r>
              <a:rPr lang="en-US" sz="1600" dirty="0" smtClean="0"/>
              <a:t>: DECLINE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7838612" y="1477125"/>
            <a:ext cx="1760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CALL_REQUEST</a:t>
            </a:r>
            <a:br>
              <a:rPr lang="en-US" sz="1600" dirty="0" smtClean="0"/>
            </a:br>
            <a:r>
              <a:rPr lang="en-US" sz="1600" dirty="0" smtClean="0"/>
              <a:t>{send DECLINE}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6755619" y="2514953"/>
            <a:ext cx="1629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ACCEPT_CALL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9389534" y="2468655"/>
            <a:ext cx="1760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CALL_REQUEST</a:t>
            </a:r>
            <a:br>
              <a:rPr lang="en-US" sz="1600" dirty="0" smtClean="0"/>
            </a:br>
            <a:r>
              <a:rPr lang="en-US" sz="1600" dirty="0" smtClean="0"/>
              <a:t>{send DECLINE}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7505215" y="4983377"/>
            <a:ext cx="1760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CALL_REQUEST</a:t>
            </a:r>
            <a:br>
              <a:rPr lang="en-US" sz="1600" dirty="0" smtClean="0"/>
            </a:br>
            <a:r>
              <a:rPr lang="en-US" sz="1600" dirty="0" smtClean="0"/>
              <a:t>{send DECLINE}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4976705" y="3434157"/>
            <a:ext cx="1350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END_CALL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3363126" y="4399800"/>
            <a:ext cx="1350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END_CALL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2630703" y="5636363"/>
            <a:ext cx="1760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CALL_REQUEST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379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Local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local media stream (video/audio)</a:t>
            </a:r>
          </a:p>
          <a:p>
            <a:r>
              <a:rPr lang="en-US" dirty="0" smtClean="0"/>
              <a:t>Attach to browser &lt;video&gt; tag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351600" y="2005013"/>
            <a:ext cx="7002200" cy="4171950"/>
            <a:chOff x="838200" y="365125"/>
            <a:chExt cx="10076986" cy="6003925"/>
          </a:xfrm>
        </p:grpSpPr>
        <p:sp>
          <p:nvSpPr>
            <p:cNvPr id="4" name="Document 3"/>
            <p:cNvSpPr/>
            <p:nvPr/>
          </p:nvSpPr>
          <p:spPr>
            <a:xfrm>
              <a:off x="838200" y="1790700"/>
              <a:ext cx="3492500" cy="2387600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92200" y="1981200"/>
              <a:ext cx="2035156" cy="19931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&lt;html&gt;</a:t>
              </a:r>
            </a:p>
            <a:p>
              <a:r>
                <a:rPr lang="en-US" sz="1200" dirty="0" smtClean="0"/>
                <a:t>  &lt;head&gt;</a:t>
              </a:r>
              <a:r>
                <a:rPr lang="mr-IN" sz="1200" dirty="0" smtClean="0"/>
                <a:t>…</a:t>
              </a:r>
              <a:r>
                <a:rPr lang="en-GB" sz="1200" dirty="0" smtClean="0"/>
                <a:t>&lt;/head&gt;</a:t>
              </a:r>
            </a:p>
            <a:p>
              <a:r>
                <a:rPr lang="en-GB" sz="1200" dirty="0"/>
                <a:t> </a:t>
              </a:r>
              <a:r>
                <a:rPr lang="en-GB" sz="1200" dirty="0" smtClean="0"/>
                <a:t> &lt;body&gt;</a:t>
              </a:r>
            </a:p>
            <a:p>
              <a:r>
                <a:rPr lang="en-GB" sz="1200" dirty="0"/>
                <a:t> </a:t>
              </a:r>
              <a:r>
                <a:rPr lang="en-GB" sz="1200" dirty="0" smtClean="0"/>
                <a:t>     </a:t>
              </a:r>
              <a:r>
                <a:rPr lang="mr-IN" sz="1200" dirty="0" smtClean="0"/>
                <a:t>…</a:t>
              </a:r>
              <a:endParaRPr lang="en-GB" sz="1200" dirty="0" smtClean="0"/>
            </a:p>
            <a:p>
              <a:r>
                <a:rPr lang="en-GB" sz="1200" dirty="0"/>
                <a:t> </a:t>
              </a:r>
              <a:r>
                <a:rPr lang="en-GB" sz="1200" dirty="0" smtClean="0"/>
                <a:t>    &lt;video&gt;&lt;/video&gt;</a:t>
              </a:r>
            </a:p>
            <a:p>
              <a:r>
                <a:rPr lang="en-GB" sz="1200" dirty="0"/>
                <a:t> </a:t>
              </a:r>
              <a:r>
                <a:rPr lang="en-GB" sz="1200" dirty="0" smtClean="0"/>
                <a:t> &lt;/body&gt;</a:t>
              </a:r>
              <a:endParaRPr lang="en-US" sz="1200" dirty="0" smtClean="0"/>
            </a:p>
            <a:p>
              <a:r>
                <a:rPr lang="en-US" sz="1200" dirty="0" smtClean="0"/>
                <a:t>&lt;/html&gt;</a:t>
              </a:r>
              <a:endParaRPr lang="en-GB" sz="1200" dirty="0" smtClean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3022600" y="1219200"/>
              <a:ext cx="6464300" cy="198120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32386" y="365125"/>
              <a:ext cx="2082800" cy="20828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9186" y="3409950"/>
              <a:ext cx="2743200" cy="29591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8738" y="3834725"/>
              <a:ext cx="1383561" cy="1389738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3016714" y="3409950"/>
              <a:ext cx="3072472" cy="1119644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821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Local media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promise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navigator.mediaDevices.getUserMedia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video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true,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audio: true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promise.then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avSteam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 =&gt;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// Find my video tag</a:t>
            </a:r>
            <a:r>
              <a:rPr lang="mr-IN" sz="18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video </a:t>
            </a: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GB" sz="1800" dirty="0" err="1">
                <a:latin typeface="Courier New" charset="0"/>
                <a:ea typeface="Courier New" charset="0"/>
                <a:cs typeface="Courier New" charset="0"/>
              </a:rPr>
              <a:t>document.createElement</a:t>
            </a: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('video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');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video.srcObject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avStream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video.play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  // Add video tag to DOM</a:t>
            </a:r>
            <a:br>
              <a:rPr lang="en-GB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1800" dirty="0" err="1">
                <a:latin typeface="Courier New" charset="0"/>
                <a:ea typeface="Courier New" charset="0"/>
                <a:cs typeface="Courier New" charset="0"/>
              </a:rPr>
              <a:t>videoContainer.append</a:t>
            </a: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(v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}).catch(() =&gt; {</a:t>
            </a:r>
            <a:r>
              <a:rPr lang="mr-IN" sz="18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</a:p>
          <a:p>
            <a:pPr marL="0" indent="0">
              <a:buNone/>
            </a:pPr>
            <a:endParaRPr lang="en-GB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algn="ctr">
              <a:buNone/>
            </a:pPr>
            <a:r>
              <a:rPr lang="en-GB" sz="1800" b="1" dirty="0">
                <a:latin typeface="+mj-lt"/>
                <a:ea typeface="Courier New" charset="0"/>
                <a:cs typeface="Courier New" charset="0"/>
              </a:rPr>
              <a:t>https://</a:t>
            </a:r>
            <a:r>
              <a:rPr lang="en-GB" sz="1800" b="1" dirty="0" err="1">
                <a:latin typeface="+mj-lt"/>
                <a:ea typeface="Courier New" charset="0"/>
                <a:cs typeface="Courier New" charset="0"/>
              </a:rPr>
              <a:t>developer.mozilla.org</a:t>
            </a:r>
            <a:r>
              <a:rPr lang="en-GB" sz="1800" b="1" dirty="0">
                <a:latin typeface="+mj-lt"/>
                <a:ea typeface="Courier New" charset="0"/>
                <a:cs typeface="Courier New" charset="0"/>
              </a:rPr>
              <a:t>/</a:t>
            </a:r>
            <a:r>
              <a:rPr lang="en-GB" sz="1800" b="1" dirty="0" err="1">
                <a:latin typeface="+mj-lt"/>
                <a:ea typeface="Courier New" charset="0"/>
                <a:cs typeface="Courier New" charset="0"/>
              </a:rPr>
              <a:t>en</a:t>
            </a:r>
            <a:r>
              <a:rPr lang="en-GB" sz="1800" b="1" dirty="0">
                <a:latin typeface="+mj-lt"/>
                <a:ea typeface="Courier New" charset="0"/>
                <a:cs typeface="Courier New" charset="0"/>
              </a:rPr>
              <a:t>-US/docs/Web/API/</a:t>
            </a:r>
            <a:r>
              <a:rPr lang="en-GB" sz="1800" b="1" dirty="0" err="1">
                <a:latin typeface="+mj-lt"/>
                <a:ea typeface="Courier New" charset="0"/>
                <a:cs typeface="Courier New" charset="0"/>
              </a:rPr>
              <a:t>MediaDevices</a:t>
            </a:r>
            <a:r>
              <a:rPr lang="en-GB" sz="1800" b="1" dirty="0">
                <a:latin typeface="+mj-lt"/>
                <a:ea typeface="Courier New" charset="0"/>
                <a:cs typeface="Courier New" charset="0"/>
              </a:rPr>
              <a:t>/</a:t>
            </a:r>
            <a:r>
              <a:rPr lang="en-GB" sz="1800" b="1" dirty="0" err="1">
                <a:latin typeface="+mj-lt"/>
                <a:ea typeface="Courier New" charset="0"/>
                <a:cs typeface="Courier New" charset="0"/>
              </a:rPr>
              <a:t>getUserMedia</a:t>
            </a:r>
            <a:endParaRPr lang="en-GB" sz="1800" b="1" dirty="0" smtClean="0">
              <a:latin typeface="+mj-lt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0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Local Peer Connection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5000" y="1587500"/>
            <a:ext cx="4635500" cy="477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587500"/>
            <a:ext cx="4114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 &lt;head&gt;</a:t>
            </a:r>
            <a:r>
              <a:rPr lang="mr-IN" dirty="0" smtClean="0"/>
              <a:t>…</a:t>
            </a:r>
            <a:r>
              <a:rPr lang="en-GB" dirty="0" smtClean="0"/>
              <a:t>&lt;/head&gt;</a:t>
            </a:r>
          </a:p>
          <a:p>
            <a:r>
              <a:rPr lang="en-GB" dirty="0" smtClean="0"/>
              <a:t>  &lt;body&gt;</a:t>
            </a:r>
          </a:p>
          <a:p>
            <a:r>
              <a:rPr lang="en-GB" dirty="0" smtClean="0"/>
              <a:t>     </a:t>
            </a:r>
            <a:r>
              <a:rPr lang="mr-IN" dirty="0" smtClean="0"/>
              <a:t>…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&lt;h2&gt;Person 1&lt;/h2&gt;</a:t>
            </a:r>
          </a:p>
          <a:p>
            <a:r>
              <a:rPr lang="en-GB" dirty="0" smtClean="0"/>
              <a:t>    &lt;video id=”person_1”&gt;&lt;/video&gt;</a:t>
            </a:r>
            <a:br>
              <a:rPr lang="en-GB" dirty="0" smtClean="0"/>
            </a:br>
            <a:r>
              <a:rPr lang="en-GB" dirty="0" smtClean="0"/>
              <a:t>    &lt;button id=”Start Call”&gt;Call&lt;/button&gt;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&lt;h2&gt;Person 2&lt;/h2&gt;</a:t>
            </a:r>
          </a:p>
          <a:p>
            <a:r>
              <a:rPr lang="en-GB" dirty="0" smtClean="0"/>
              <a:t>    &lt;video id=”person_2”&gt;&lt;/video&gt; 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&lt;/body&gt;</a:t>
            </a:r>
            <a:endParaRPr lang="en-US" dirty="0" smtClean="0"/>
          </a:p>
          <a:p>
            <a:r>
              <a:rPr lang="en-US" dirty="0" smtClean="0"/>
              <a:t>&lt;/html&gt;</a:t>
            </a:r>
            <a:endParaRPr lang="en-GB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473700" y="1587500"/>
            <a:ext cx="6083300" cy="4775200"/>
          </a:xfrm>
        </p:spPr>
        <p:txBody>
          <a:bodyPr/>
          <a:lstStyle/>
          <a:p>
            <a:r>
              <a:rPr lang="en-US" dirty="0" smtClean="0"/>
              <a:t>Connecting camera/mic to a local video tag THROUGH a peer connector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Implement our own local </a:t>
            </a:r>
            <a:r>
              <a:rPr lang="en-US" dirty="0" err="1" smtClean="0"/>
              <a:t>signalling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Shows the basic structure of how to connect streams to each other remotely without network complexity</a:t>
            </a:r>
          </a:p>
        </p:txBody>
      </p:sp>
    </p:spTree>
    <p:extLst>
      <p:ext uri="{BB962C8B-B14F-4D97-AF65-F5344CB8AC3E}">
        <p14:creationId xmlns:p14="http://schemas.microsoft.com/office/powerpoint/2010/main" val="9432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Local </a:t>
            </a:r>
            <a:r>
              <a:rPr lang="en-US" dirty="0" err="1" smtClean="0"/>
              <a:t>signalling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‘</a:t>
            </a:r>
            <a:r>
              <a:rPr lang="en-US" dirty="0" err="1" smtClean="0"/>
              <a:t>signalling</a:t>
            </a:r>
            <a:r>
              <a:rPr lang="en-US" dirty="0" smtClean="0"/>
              <a:t>’ abstraction:</a:t>
            </a:r>
          </a:p>
          <a:p>
            <a:pPr lvl="1"/>
            <a:r>
              <a:rPr lang="en-US" dirty="0" smtClean="0"/>
              <a:t>Announce(me), send(to), listen</a:t>
            </a:r>
          </a:p>
          <a:p>
            <a:pPr lvl="1"/>
            <a:r>
              <a:rPr lang="en-US" dirty="0" smtClean="0"/>
              <a:t>Completely local</a:t>
            </a:r>
            <a:endParaRPr lang="en-US" dirty="0"/>
          </a:p>
        </p:txBody>
      </p:sp>
      <p:sp>
        <p:nvSpPr>
          <p:cNvPr id="4" name="Chord 3"/>
          <p:cNvSpPr/>
          <p:nvPr/>
        </p:nvSpPr>
        <p:spPr>
          <a:xfrm>
            <a:off x="2997200" y="3302000"/>
            <a:ext cx="2565400" cy="2324100"/>
          </a:xfrm>
          <a:prstGeom prst="chord">
            <a:avLst>
              <a:gd name="adj1" fmla="val 5370605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ord 4"/>
          <p:cNvSpPr/>
          <p:nvPr/>
        </p:nvSpPr>
        <p:spPr>
          <a:xfrm rot="10800000">
            <a:off x="2997200" y="3302000"/>
            <a:ext cx="2565400" cy="2324100"/>
          </a:xfrm>
          <a:prstGeom prst="chord">
            <a:avLst>
              <a:gd name="adj1" fmla="val 5370605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65300" y="3302000"/>
            <a:ext cx="134620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313127">
            <a:off x="1397577" y="3548170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Announce(me)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62100" y="4739481"/>
            <a:ext cx="1435098" cy="102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450736">
            <a:off x="1576798" y="5016727"/>
            <a:ext cx="98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Send(to)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562600" y="4464050"/>
            <a:ext cx="2247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69398" y="4102894"/>
            <a:ext cx="125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Listen(</a:t>
            </a:r>
            <a:r>
              <a:rPr lang="en-US" dirty="0" err="1" smtClean="0"/>
              <a:t>msg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934200" y="3024950"/>
            <a:ext cx="3712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Single web page!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2485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Code structure and 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the ‘</a:t>
            </a:r>
            <a:r>
              <a:rPr lang="en-US" dirty="0" err="1" smtClean="0"/>
              <a:t>signalling</a:t>
            </a:r>
            <a:r>
              <a:rPr lang="en-US" dirty="0" smtClean="0"/>
              <a:t>’ so it can be replaced</a:t>
            </a:r>
          </a:p>
          <a:p>
            <a:r>
              <a:rPr lang="en-US" dirty="0" smtClean="0"/>
              <a:t>Implement a standard set of messages</a:t>
            </a:r>
          </a:p>
          <a:p>
            <a:r>
              <a:rPr lang="en-US" dirty="0" smtClean="0"/>
              <a:t>Each team will interoperate with all other team’s implementation</a:t>
            </a:r>
          </a:p>
          <a:p>
            <a:r>
              <a:rPr lang="en-US" dirty="0" err="1" smtClean="0"/>
              <a:t>EndPoint</a:t>
            </a:r>
            <a:r>
              <a:rPr lang="en-US" dirty="0" smtClean="0"/>
              <a:t> base class </a:t>
            </a:r>
            <a:r>
              <a:rPr lang="mr-IN" dirty="0" smtClean="0"/>
              <a:t>–</a:t>
            </a:r>
            <a:r>
              <a:rPr lang="en-US" dirty="0" smtClean="0"/>
              <a:t> encapsulates the means of communication</a:t>
            </a:r>
          </a:p>
          <a:p>
            <a:r>
              <a:rPr lang="en-US" dirty="0" err="1" smtClean="0"/>
              <a:t>VideoEndPoint</a:t>
            </a:r>
            <a:r>
              <a:rPr lang="en-US" dirty="0" smtClean="0"/>
              <a:t> derived class </a:t>
            </a:r>
            <a:r>
              <a:rPr lang="mr-IN" dirty="0" smtClean="0"/>
              <a:t>–</a:t>
            </a:r>
            <a:r>
              <a:rPr lang="en-US" dirty="0" smtClean="0"/>
              <a:t> implements </a:t>
            </a:r>
            <a:r>
              <a:rPr lang="en-US" dirty="0" err="1" smtClean="0"/>
              <a:t>webRTC</a:t>
            </a:r>
            <a:r>
              <a:rPr lang="en-US" dirty="0" smtClean="0"/>
              <a:t> a/v sharing</a:t>
            </a:r>
          </a:p>
          <a:p>
            <a:endParaRPr lang="en-US" dirty="0"/>
          </a:p>
          <a:p>
            <a:r>
              <a:rPr lang="en-US" dirty="0" smtClean="0"/>
              <a:t>Skeleton in:</a:t>
            </a:r>
          </a:p>
          <a:p>
            <a:pPr lvl="1"/>
            <a:r>
              <a:rPr lang="en-US" dirty="0" err="1" smtClean="0"/>
              <a:t>EndPoint</a:t>
            </a:r>
            <a:r>
              <a:rPr lang="en-US" dirty="0" smtClean="0"/>
              <a:t> class: https/assets/</a:t>
            </a:r>
            <a:r>
              <a:rPr lang="en-US" dirty="0" err="1" smtClean="0"/>
              <a:t>comms.js</a:t>
            </a:r>
            <a:endParaRPr lang="en-US" dirty="0" smtClean="0"/>
          </a:p>
          <a:p>
            <a:pPr lvl="1"/>
            <a:r>
              <a:rPr lang="en-US" dirty="0" err="1" smtClean="0"/>
              <a:t>VirtualEndPoint</a:t>
            </a:r>
            <a:r>
              <a:rPr lang="en-US" dirty="0" smtClean="0"/>
              <a:t> class: https/assets/</a:t>
            </a:r>
            <a:r>
              <a:rPr lang="en-US" dirty="0" err="1" smtClean="0"/>
              <a:t>caller.js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7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365125"/>
            <a:ext cx="8102600" cy="63615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all hype?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2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Steps to local AV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Building on the skeleton files in </a:t>
            </a:r>
            <a:r>
              <a:rPr lang="en-US" dirty="0" err="1" smtClean="0"/>
              <a:t>git</a:t>
            </a:r>
            <a:r>
              <a:rPr lang="en-US" dirty="0" smtClean="0"/>
              <a:t>/https:</a:t>
            </a:r>
          </a:p>
          <a:p>
            <a:pPr lvl="1"/>
            <a:r>
              <a:rPr lang="en-US" dirty="0" smtClean="0"/>
              <a:t>assets/</a:t>
            </a:r>
            <a:r>
              <a:rPr lang="en-US" dirty="0" err="1" smtClean="0"/>
              <a:t>comms.js</a:t>
            </a:r>
            <a:r>
              <a:rPr lang="en-US" dirty="0" smtClean="0"/>
              <a:t>, </a:t>
            </a:r>
            <a:r>
              <a:rPr lang="en-US" dirty="0" err="1" smtClean="0"/>
              <a:t>caller.js</a:t>
            </a:r>
            <a:r>
              <a:rPr lang="en-US" dirty="0" smtClean="0"/>
              <a:t> and </a:t>
            </a:r>
            <a:r>
              <a:rPr lang="en-US" dirty="0" err="1" smtClean="0"/>
              <a:t>driver.js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send/receive messaging to </a:t>
            </a:r>
            <a:r>
              <a:rPr lang="en-US" dirty="0" err="1" smtClean="0"/>
              <a:t>EndPoint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Implement a ‘receive()’ method in </a:t>
            </a:r>
            <a:r>
              <a:rPr lang="en-US" dirty="0" err="1" smtClean="0"/>
              <a:t>VideoEndPoint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Create two instances of </a:t>
            </a:r>
            <a:r>
              <a:rPr lang="en-US" dirty="0" err="1" smtClean="0"/>
              <a:t>VideoEndPoint</a:t>
            </a:r>
            <a:r>
              <a:rPr lang="en-US" dirty="0" smtClean="0"/>
              <a:t> and send a message between them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DOM-&gt;</a:t>
            </a:r>
            <a:r>
              <a:rPr lang="en-US" dirty="0" err="1" smtClean="0"/>
              <a:t>Javascript</a:t>
            </a:r>
            <a:r>
              <a:rPr lang="en-US" dirty="0" smtClean="0"/>
              <a:t> video call code</a:t>
            </a:r>
          </a:p>
          <a:p>
            <a:pPr lvl="1"/>
            <a:r>
              <a:rPr lang="en-US" dirty="0" smtClean="0"/>
              <a:t>‘address’ field, call button, status field, 2x&lt;video&gt; tags for them and me.</a:t>
            </a:r>
          </a:p>
          <a:p>
            <a:pPr lvl="1"/>
            <a:r>
              <a:rPr lang="en-US" dirty="0" smtClean="0"/>
              <a:t>Hook button to JS </a:t>
            </a:r>
            <a:r>
              <a:rPr lang="en-US" dirty="0" err="1" smtClean="0"/>
              <a:t>onclick</a:t>
            </a:r>
            <a:endParaRPr lang="en-US" dirty="0" smtClean="0"/>
          </a:p>
          <a:p>
            <a:pPr lvl="1"/>
            <a:r>
              <a:rPr lang="en-US" dirty="0" smtClean="0"/>
              <a:t>On ‘call’ send CALL_REQUEST to target address</a:t>
            </a:r>
          </a:p>
          <a:p>
            <a:pPr lvl="1"/>
            <a:r>
              <a:rPr lang="en-US" dirty="0" smtClean="0"/>
              <a:t>Show state changes of caller and called end points in console and in 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 err="1" smtClean="0"/>
              <a:t>webRTC</a:t>
            </a:r>
            <a:r>
              <a:rPr lang="en-US" dirty="0" smtClean="0"/>
              <a:t> video streaming to established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89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Example HTML for ONE video caller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div class="col-xs-12 col-md-6" id=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'V4’&gt;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h2&gt;Party 4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span class="state"&gt;IDLE&lt;/span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&lt;/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h2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&lt;button class="pause"&gt;Pause&lt;/button&gt;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&lt;!-</a:t>
            </a:r>
            <a:r>
              <a:rPr lang="mr-IN" sz="14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1400" dirty="0" err="1" smtClean="0">
                <a:latin typeface="Courier New" charset="0"/>
                <a:ea typeface="Courier New" charset="0"/>
                <a:cs typeface="Courier New" charset="0"/>
              </a:rPr>
              <a:t>onclick</a:t>
            </a:r>
            <a:r>
              <a:rPr lang="en-GB" sz="1400" dirty="0" smtClean="0">
                <a:latin typeface="Courier New" charset="0"/>
                <a:ea typeface="Courier New" charset="0"/>
                <a:cs typeface="Courier New" charset="0"/>
              </a:rPr>
              <a:t> handler for this ends a call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--&gt;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button class="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endCall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"&gt;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Hangup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&lt;/button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&lt;!-</a:t>
            </a:r>
            <a:r>
              <a:rPr lang="mr-IN" sz="14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Somewhere to type the target address </a:t>
            </a:r>
            <a:r>
              <a:rPr lang="mr-IN" sz="14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who I want to call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--&gt;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input type="text" name="target" class="target" placeholder="Enter recipient call name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"&gt;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&lt;!-</a:t>
            </a:r>
            <a:r>
              <a:rPr lang="mr-IN" sz="14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1400" dirty="0" err="1">
                <a:latin typeface="Courier New" charset="0"/>
                <a:ea typeface="Courier New" charset="0"/>
                <a:cs typeface="Courier New" charset="0"/>
              </a:rPr>
              <a:t>onclick</a:t>
            </a:r>
            <a:r>
              <a:rPr lang="en-GB" sz="1400" dirty="0">
                <a:latin typeface="Courier New" charset="0"/>
                <a:ea typeface="Courier New" charset="0"/>
                <a:cs typeface="Courier New" charset="0"/>
              </a:rPr>
              <a:t> handler for this </a:t>
            </a:r>
            <a:r>
              <a:rPr lang="en-GB" sz="1400" dirty="0" err="1" smtClean="0">
                <a:latin typeface="Courier New" charset="0"/>
                <a:ea typeface="Courier New" charset="0"/>
                <a:cs typeface="Courier New" charset="0"/>
              </a:rPr>
              <a:t>trys</a:t>
            </a:r>
            <a:r>
              <a:rPr lang="en-GB" sz="1400" dirty="0" smtClean="0">
                <a:latin typeface="Courier New" charset="0"/>
                <a:ea typeface="Courier New" charset="0"/>
                <a:cs typeface="Courier New" charset="0"/>
              </a:rPr>
              <a:t> to make a call to the name in the text field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--&gt;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button class="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startCall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"&gt;Call&lt;/button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&lt;!</a:t>
            </a:r>
            <a:r>
              <a:rPr lang="mr-IN" sz="14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1400" dirty="0" smtClean="0">
                <a:latin typeface="Courier New" charset="0"/>
                <a:ea typeface="Courier New" charset="0"/>
                <a:cs typeface="Courier New" charset="0"/>
              </a:rPr>
              <a:t>Video tags included here but not used until the next stage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--&gt;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video class="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remoteVideo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"&gt;&lt;/video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video class="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localVideo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"&gt;&lt;/video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2112941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Steps to start/end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HTML for 4 ‘virtual’ callers</a:t>
            </a:r>
          </a:p>
          <a:p>
            <a:pPr lvl="1"/>
            <a:r>
              <a:rPr lang="en-US" dirty="0" smtClean="0"/>
              <a:t>4 video tags showing person called + 4 small video tags showing local video</a:t>
            </a:r>
          </a:p>
          <a:p>
            <a:pPr lvl="1"/>
            <a:r>
              <a:rPr lang="en-US" dirty="0" smtClean="0"/>
              <a:t>&lt;input type=“text’&gt; to enter the name of the person to call</a:t>
            </a:r>
          </a:p>
          <a:p>
            <a:pPr lvl="1"/>
            <a:r>
              <a:rPr lang="en-US" dirty="0" smtClean="0"/>
              <a:t>Display the current state (in HTML)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caller, create a </a:t>
            </a:r>
            <a:r>
              <a:rPr lang="en-US" dirty="0" err="1"/>
              <a:t>VideoEndPoint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Pass in the video tags and the ‘status’ display tag to the constructor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VideoEndPoint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br>
              <a:rPr lang="en-US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‘name’,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remoteVideoDOMtag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localVideoDOMtag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statusDOMtag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‘click’ event handlers for ‘call’</a:t>
            </a:r>
          </a:p>
          <a:p>
            <a:pPr lvl="1"/>
            <a:r>
              <a:rPr lang="en-US" dirty="0" smtClean="0"/>
              <a:t>Add these into ‘</a:t>
            </a:r>
            <a:r>
              <a:rPr lang="en-US" dirty="0" err="1" smtClean="0"/>
              <a:t>driver.js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When ‘call’ button clicked:</a:t>
            </a:r>
          </a:p>
          <a:p>
            <a:pPr lvl="2"/>
            <a:r>
              <a:rPr lang="en-US" dirty="0" smtClean="0"/>
              <a:t>Work out who the caller is (who clicked call) </a:t>
            </a:r>
            <a:r>
              <a:rPr lang="mr-IN" dirty="0" smtClean="0"/>
              <a:t>–</a:t>
            </a:r>
            <a:r>
              <a:rPr lang="en-US" dirty="0" smtClean="0"/>
              <a:t> find the </a:t>
            </a:r>
            <a:r>
              <a:rPr lang="en-US" dirty="0" err="1" smtClean="0"/>
              <a:t>VideoEndPoint</a:t>
            </a:r>
            <a:r>
              <a:rPr lang="en-US" dirty="0" smtClean="0"/>
              <a:t> object</a:t>
            </a:r>
          </a:p>
          <a:p>
            <a:pPr lvl="2"/>
            <a:r>
              <a:rPr lang="en-US" dirty="0" smtClean="0"/>
              <a:t>Get the value from the ‘target’ field</a:t>
            </a:r>
          </a:p>
          <a:p>
            <a:pPr lvl="2"/>
            <a:r>
              <a:rPr lang="en-US" dirty="0"/>
              <a:t>Send ‘</a:t>
            </a:r>
            <a:r>
              <a:rPr lang="en-US" dirty="0" smtClean="0"/>
              <a:t>CALL_REQUEST’ to the target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00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State Machine first steps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</a:t>
            </a:r>
            <a:r>
              <a:rPr lang="en-US" dirty="0" err="1" smtClean="0"/>
              <a:t>setState</a:t>
            </a:r>
            <a:r>
              <a:rPr lang="en-US" dirty="0" smtClean="0"/>
              <a:t>(</a:t>
            </a:r>
            <a:r>
              <a:rPr lang="en-US" dirty="0" err="1" smtClean="0"/>
              <a:t>newState</a:t>
            </a:r>
            <a:r>
              <a:rPr lang="en-US" dirty="0" smtClean="0"/>
              <a:t>) method to </a:t>
            </a:r>
            <a:r>
              <a:rPr lang="en-US" dirty="0" err="1" smtClean="0"/>
              <a:t>VideoEndPoint</a:t>
            </a:r>
            <a:endParaRPr lang="en-US" dirty="0" smtClean="0"/>
          </a:p>
          <a:p>
            <a:pPr lvl="1"/>
            <a:r>
              <a:rPr lang="en-US" dirty="0" smtClean="0"/>
              <a:t>Use this to update the state DOM element you added to the constructor</a:t>
            </a:r>
          </a:p>
          <a:p>
            <a:r>
              <a:rPr lang="en-US" dirty="0" smtClean="0"/>
              <a:t>Add a method to </a:t>
            </a:r>
            <a:r>
              <a:rPr lang="en-US" dirty="0" err="1" smtClean="0"/>
              <a:t>VideoEndPoint</a:t>
            </a:r>
            <a:r>
              <a:rPr lang="en-US" dirty="0" smtClean="0"/>
              <a:t> to implement ‘CALL_REQUEST’</a:t>
            </a:r>
          </a:p>
          <a:p>
            <a:pPr lvl="1"/>
            <a:r>
              <a:rPr lang="en-US" dirty="0" smtClean="0"/>
              <a:t>And call that from the switch statement in ‘receive’</a:t>
            </a:r>
          </a:p>
          <a:p>
            <a:r>
              <a:rPr lang="en-US" dirty="0" smtClean="0"/>
              <a:t>Make a call and check the states of the two end points involved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08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Referencing </a:t>
            </a:r>
            <a:r>
              <a:rPr lang="en-US" dirty="0" err="1" smtClean="0"/>
              <a:t>VideoEndPoints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of the instance methods in </a:t>
            </a:r>
            <a:r>
              <a:rPr lang="en-US" dirty="0" err="1" smtClean="0"/>
              <a:t>VideoEndPoint</a:t>
            </a:r>
            <a:r>
              <a:rPr lang="en-US" dirty="0" smtClean="0"/>
              <a:t> has a ‘this’</a:t>
            </a:r>
          </a:p>
          <a:p>
            <a:pPr lvl="1"/>
            <a:r>
              <a:rPr lang="en-US" dirty="0" smtClean="0"/>
              <a:t>Refers to the object that is the subject of the current request.</a:t>
            </a:r>
          </a:p>
          <a:p>
            <a:r>
              <a:rPr lang="en-US" dirty="0" smtClean="0"/>
              <a:t>In the *current* task all </a:t>
            </a:r>
            <a:r>
              <a:rPr lang="en-US" dirty="0" err="1" smtClean="0"/>
              <a:t>EndPoints</a:t>
            </a:r>
            <a:r>
              <a:rPr lang="en-US" dirty="0" smtClean="0"/>
              <a:t> are on one computer. It can be tempting to do: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VideoEndPoint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receive(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from,operation,params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 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20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GB" sz="2000" dirty="0" err="1" smtClean="0">
                <a:latin typeface="Courier New" charset="0"/>
                <a:ea typeface="Courier New" charset="0"/>
                <a:cs typeface="Courier New" charset="0"/>
              </a:rPr>
              <a:t>this.doSomething</a:t>
            </a:r>
            <a: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GB" sz="20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2000" dirty="0" err="1" smtClean="0">
                <a:latin typeface="Courier New" charset="0"/>
                <a:ea typeface="Courier New" charset="0"/>
                <a:cs typeface="Courier New" charset="0"/>
              </a:rPr>
              <a:t>fromObj</a:t>
            </a:r>
            <a: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GB" sz="2000" dirty="0" err="1" smtClean="0">
                <a:latin typeface="Courier New" charset="0"/>
                <a:ea typeface="Courier New" charset="0"/>
                <a:cs typeface="Courier New" charset="0"/>
              </a:rPr>
              <a:t>find_the_from_object</a:t>
            </a:r>
            <a: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  <a:t>(from);</a:t>
            </a:r>
            <a:b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GB" sz="2000" dirty="0" err="1" smtClean="0">
                <a:latin typeface="Courier New" charset="0"/>
                <a:ea typeface="Courier New" charset="0"/>
                <a:cs typeface="Courier New" charset="0"/>
              </a:rPr>
              <a:t>fromObj.doSomethingElse</a:t>
            </a:r>
            <a: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20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  <a:t>  }</a:t>
            </a:r>
            <a:b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20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2641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HTML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&lt;div class=”container”&gt;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&lt;div class=“row”&gt;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&lt;div class=”col-xs-12 col-sm-6”&gt;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mr-IN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    &lt;/div&gt;</a:t>
            </a:r>
            <a:br>
              <a:rPr lang="en-GB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&lt;div class=”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col-xs-12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col-sm-6”&gt;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   &lt;/div&gt;</a:t>
            </a:r>
            <a:br>
              <a:rPr lang="en-GB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&lt;div class=”col-xs-12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col-sm-6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”&gt;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   &lt;/div&gt;</a:t>
            </a:r>
            <a:br>
              <a:rPr lang="en-GB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&lt;div class=”col-xs-12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col-sm-6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”&gt;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   &lt;/div&gt;</a:t>
            </a:r>
            <a:br>
              <a:rPr lang="en-GB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 &lt;/div&gt;</a:t>
            </a:r>
            <a:br>
              <a:rPr lang="en-GB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&lt;div&gt;</a:t>
            </a:r>
            <a:br>
              <a:rPr lang="en-GB" dirty="0" smtClean="0">
                <a:latin typeface="Courier New" charset="0"/>
                <a:ea typeface="Courier New" charset="0"/>
                <a:cs typeface="Courier New" charset="0"/>
              </a:rPr>
            </a:b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456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trick with 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promiseFunction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().then((result) =&gt;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doSomething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39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trick with 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promiseFunction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().then((result) =&gt;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doSomething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but the Promise can also be saved and be used many times:</a:t>
            </a:r>
            <a:br>
              <a:rPr lang="en-US" sz="24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this.myPromise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promiseFunction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this.myPromise.then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((result) =&gt; {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doFirstThing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mr-IN" sz="20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GB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this.myPromise.then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((result) =&gt;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doAnotherThing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dirty="0" smtClean="0"/>
              <a:t>Use this where a value that may take a time to resolve is needed in multiple places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7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be 17"/>
          <p:cNvSpPr/>
          <p:nvPr/>
        </p:nvSpPr>
        <p:spPr>
          <a:xfrm>
            <a:off x="2502249" y="2798764"/>
            <a:ext cx="660051" cy="1700608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between devices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00" y="1690688"/>
            <a:ext cx="1473200" cy="1473200"/>
          </a:xfrm>
          <a:prstGeom prst="rect">
            <a:avLst/>
          </a:prstGeom>
        </p:spPr>
      </p:pic>
      <p:sp>
        <p:nvSpPr>
          <p:cNvPr id="7" name="Can 6"/>
          <p:cNvSpPr/>
          <p:nvPr/>
        </p:nvSpPr>
        <p:spPr>
          <a:xfrm rot="5400000">
            <a:off x="3793728" y="2538016"/>
            <a:ext cx="616744" cy="21590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an 7"/>
          <p:cNvSpPr/>
          <p:nvPr/>
        </p:nvSpPr>
        <p:spPr>
          <a:xfrm rot="5400000">
            <a:off x="7248327" y="2627116"/>
            <a:ext cx="616744" cy="198080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4692650" y="2735660"/>
            <a:ext cx="2806700" cy="1763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30718" y="3432850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webRTC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25600" y="147320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Jim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80600" y="147320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Jane</a:t>
            </a:r>
            <a:endParaRPr lang="en-US"/>
          </a:p>
        </p:txBody>
      </p:sp>
      <p:sp>
        <p:nvSpPr>
          <p:cNvPr id="12" name="Bent-Up Arrow 11"/>
          <p:cNvSpPr/>
          <p:nvPr/>
        </p:nvSpPr>
        <p:spPr>
          <a:xfrm rot="5400000">
            <a:off x="1556099" y="2906714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1690688"/>
            <a:ext cx="1473200" cy="1473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2691" y="3783530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Media Stream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73424" y="4713010"/>
            <a:ext cx="8007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do Jim and Jane find each other?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is their traffic routed across the Internet through corporate firewalls?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is permission asked to accept the call at the receiving end?</a:t>
            </a:r>
            <a:endParaRPr lang="en-US" dirty="0"/>
          </a:p>
        </p:txBody>
      </p:sp>
      <p:sp>
        <p:nvSpPr>
          <p:cNvPr id="19" name="Cube 18"/>
          <p:cNvSpPr/>
          <p:nvPr/>
        </p:nvSpPr>
        <p:spPr>
          <a:xfrm>
            <a:off x="8390197" y="2767212"/>
            <a:ext cx="660051" cy="1700608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30750" y="1714916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RTCPeerConnection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56248" y="2122538"/>
            <a:ext cx="2133949" cy="67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036258" y="2100430"/>
            <a:ext cx="2316443" cy="66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ent-Up Arrow 12"/>
          <p:cNvSpPr/>
          <p:nvPr/>
        </p:nvSpPr>
        <p:spPr>
          <a:xfrm>
            <a:off x="9010999" y="2890044"/>
            <a:ext cx="1272657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84531" y="6056670"/>
            <a:ext cx="8387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en-US" sz="2400" dirty="0">
                <a:hlinkClick r:id="rId3"/>
              </a:rPr>
              <a:t>https://www.html5rocks.com/en/tutorials/webrtc/infrastructure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27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RTCPeerConnection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4920985" y="2700441"/>
            <a:ext cx="660051" cy="1700608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1690688"/>
            <a:ext cx="1473200" cy="1473200"/>
          </a:xfrm>
          <a:prstGeom prst="rect">
            <a:avLst/>
          </a:prstGeom>
        </p:spPr>
      </p:pic>
      <p:sp>
        <p:nvSpPr>
          <p:cNvPr id="6" name="Bent-Up Arrow 5"/>
          <p:cNvSpPr/>
          <p:nvPr/>
        </p:nvSpPr>
        <p:spPr>
          <a:xfrm rot="5400000">
            <a:off x="2765467" y="1707178"/>
            <a:ext cx="1054100" cy="325693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-Up Arrow 6"/>
          <p:cNvSpPr/>
          <p:nvPr/>
        </p:nvSpPr>
        <p:spPr>
          <a:xfrm rot="5400000" flipV="1">
            <a:off x="5732352" y="2326773"/>
            <a:ext cx="1474839" cy="1675870"/>
          </a:xfrm>
          <a:prstGeom prst="bentUpArrow">
            <a:avLst>
              <a:gd name="adj1" fmla="val 28471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12310" y="2060060"/>
            <a:ext cx="164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Stream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94323" y="3754718"/>
            <a:ext cx="505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onaddstream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“I have a new incoming stream for you to deal with”</a:t>
            </a:r>
            <a:endParaRPr lang="en-US" dirty="0"/>
          </a:p>
        </p:txBody>
      </p:sp>
      <p:sp>
        <p:nvSpPr>
          <p:cNvPr id="11" name="Bent-Up Arrow 10"/>
          <p:cNvSpPr/>
          <p:nvPr/>
        </p:nvSpPr>
        <p:spPr>
          <a:xfrm rot="5400000">
            <a:off x="6231338" y="3299631"/>
            <a:ext cx="1054100" cy="325693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81036" y="5455149"/>
            <a:ext cx="5002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onicecandidate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“I have an ICE candidate I need you to send for me”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72581" y="3766522"/>
            <a:ext cx="151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Attach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 Safari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506405"/>
            <a:ext cx="9931400" cy="477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RTCPeerConnection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‘two’ events that can happen which need to be processed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connection wants to send an ICE candidate</a:t>
            </a:r>
          </a:p>
          <a:p>
            <a:pPr lvl="1"/>
            <a:r>
              <a:rPr lang="en-US" dirty="0"/>
              <a:t>Listen for these with the </a:t>
            </a:r>
            <a:r>
              <a:rPr lang="en-US" dirty="0" err="1" smtClean="0"/>
              <a:t>onicecandidate</a:t>
            </a:r>
            <a:r>
              <a:rPr lang="en-US" dirty="0"/>
              <a:t> </a:t>
            </a:r>
            <a:r>
              <a:rPr lang="en-US" dirty="0" smtClean="0"/>
              <a:t>callback function</a:t>
            </a:r>
          </a:p>
          <a:p>
            <a:pPr lvl="1"/>
            <a:r>
              <a:rPr lang="en-US" dirty="0" smtClean="0"/>
              <a:t>When one happens send it the the other end of the call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connection receives an AV stream from the remote end</a:t>
            </a:r>
          </a:p>
          <a:p>
            <a:pPr lvl="1"/>
            <a:r>
              <a:rPr lang="en-US" dirty="0" smtClean="0"/>
              <a:t>Listen </a:t>
            </a:r>
            <a:r>
              <a:rPr lang="en-US" dirty="0"/>
              <a:t>for these by adding an </a:t>
            </a:r>
            <a:r>
              <a:rPr lang="en-US" dirty="0" err="1" smtClean="0"/>
              <a:t>onaddstream</a:t>
            </a:r>
            <a:r>
              <a:rPr lang="en-US" dirty="0" smtClean="0"/>
              <a:t> callback to the connection</a:t>
            </a:r>
          </a:p>
          <a:p>
            <a:pPr lvl="1"/>
            <a:r>
              <a:rPr lang="en-US" dirty="0" smtClean="0"/>
              <a:t>When one happens, take the stream and attach it to the &lt;video&gt;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978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video to the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Don’t create a </a:t>
            </a:r>
            <a:r>
              <a:rPr lang="en-US" dirty="0" err="1" smtClean="0"/>
              <a:t>RTCPeerConnection</a:t>
            </a:r>
            <a:r>
              <a:rPr lang="en-US" dirty="0" smtClean="0"/>
              <a:t> </a:t>
            </a:r>
            <a:r>
              <a:rPr lang="en-US" i="1" dirty="0" smtClean="0"/>
              <a:t>until</a:t>
            </a:r>
            <a:r>
              <a:rPr lang="en-US" dirty="0" smtClean="0"/>
              <a:t> you have access to media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Get the media in the </a:t>
            </a:r>
            <a:r>
              <a:rPr lang="en-US" dirty="0" err="1" smtClean="0"/>
              <a:t>VideoEndPoint</a:t>
            </a:r>
            <a:r>
              <a:rPr lang="en-US" dirty="0" smtClean="0"/>
              <a:t> constructor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Call </a:t>
            </a:r>
            <a:r>
              <a:rPr lang="en-US" dirty="0" err="1" smtClean="0"/>
              <a:t>getUserMedia</a:t>
            </a:r>
            <a:r>
              <a:rPr lang="en-US" dirty="0" smtClean="0"/>
              <a:t>()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When that Promise resolves attach the stream to the local &lt;video&gt; tag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/>
              <a:t>Keep hold of the Promise returned from </a:t>
            </a:r>
            <a:r>
              <a:rPr lang="en-US" b="1" dirty="0" err="1" smtClean="0"/>
              <a:t>getUserMedia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918188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Completion: Promise Trick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9729" y="1321356"/>
            <a:ext cx="499848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getUserMedia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() // 1.</a:t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&lt;- ACCEPT_CALL</a:t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getUserMedia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 //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2.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6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// 1.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.then((media) =&gt;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attachToLocalVideoTag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// 2.</a:t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.then((media) =&gt; {</a:t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createPeerConnection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attachLocalMedia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setRemoteDescription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createAndSendAnswer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b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0593" y="1342707"/>
            <a:ext cx="222528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CALL_REQUEST -&gt;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CreatePeerConnector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SendOffer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03871" y="2772697"/>
            <a:ext cx="4345857" cy="420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54477" y="1835369"/>
            <a:ext cx="3795252" cy="416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655882" y="2396268"/>
            <a:ext cx="3393848" cy="160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989006" y="6096000"/>
            <a:ext cx="4198375" cy="324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775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RTCPeerConnection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1885" y="1690688"/>
            <a:ext cx="51422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CALLE</a:t>
            </a:r>
            <a:r>
              <a:rPr lang="en-US" u="sng" dirty="0" smtClean="0"/>
              <a:t>R</a:t>
            </a:r>
            <a:r>
              <a:rPr lang="en-US" dirty="0" smtClean="0"/>
              <a:t> </a:t>
            </a:r>
            <a:r>
              <a:rPr lang="en-US" i="1" dirty="0" smtClean="0"/>
              <a:t>(wait for </a:t>
            </a:r>
            <a:r>
              <a:rPr lang="en-US" i="1" dirty="0" err="1" smtClean="0"/>
              <a:t>getUserMedia</a:t>
            </a:r>
            <a:r>
              <a:rPr lang="en-US" i="1" dirty="0" smtClean="0"/>
              <a:t> AND THEN):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a Peer Connection when call accepted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Get local media (as you did for a video tag)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Attach media to the Peer Connection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an SDP Offer to send to the remote end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Close the Peer Connection at the end of the call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27058" y="1690688"/>
            <a:ext cx="51422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CALLE</a:t>
            </a:r>
            <a:r>
              <a:rPr lang="en-US" u="sng" dirty="0" smtClean="0"/>
              <a:t>D</a:t>
            </a:r>
            <a:r>
              <a:rPr lang="en-US" dirty="0" smtClean="0"/>
              <a:t> </a:t>
            </a:r>
            <a:r>
              <a:rPr lang="en-US" i="1" dirty="0"/>
              <a:t>(wait for </a:t>
            </a:r>
            <a:r>
              <a:rPr lang="en-US" i="1" dirty="0" err="1"/>
              <a:t>getUserMedia</a:t>
            </a:r>
            <a:r>
              <a:rPr lang="en-US" i="1" dirty="0"/>
              <a:t> AND THEN</a:t>
            </a:r>
            <a:r>
              <a:rPr lang="en-US" i="1" dirty="0" smtClean="0"/>
              <a:t>)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a Peer Connection when accepting a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Get local media (as you did for a video tag)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Attach media to the Peer Connection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Wait for an SDP Offer to arrive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an SDP Answer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Close the Peer Connection at the end of the </a:t>
            </a:r>
            <a:r>
              <a:rPr lang="en-US" dirty="0" smtClean="0"/>
              <a:t>call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80387" y="3696929"/>
            <a:ext cx="2246671" cy="117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4951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RTCPeerConnection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// NOW get the media stream and don’t do anything else until it’s attached to the connection</a:t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waitForUserMedia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(options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).then((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localStream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 =&gt; {</a:t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pc = new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RTCPeerConnection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pc.onicecandidate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= (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ev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 =&gt; {</a:t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// Send to REMOTE end point</a:t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}</a:t>
            </a:r>
            <a:r>
              <a:rPr lang="en-GB" sz="14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400" dirty="0" smtClean="0">
                <a:latin typeface="Courier New" charset="0"/>
                <a:ea typeface="Courier New" charset="0"/>
                <a:cs typeface="Courier New" charset="0"/>
              </a:rPr>
              <a:t>  pc.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onaddstream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= (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remoteStream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 =&gt; {</a:t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//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Attach this stream to the &lt;video&gt;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tag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}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// Got the LOCAL stream. Add it the the peer connection</a:t>
            </a:r>
            <a:r>
              <a:rPr lang="mr-IN" sz="1400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14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4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1400" dirty="0" err="1">
                <a:latin typeface="Courier New" charset="0"/>
                <a:ea typeface="Courier New" charset="0"/>
                <a:cs typeface="Courier New" charset="0"/>
              </a:rPr>
              <a:t>pc.addStream</a:t>
            </a:r>
            <a:r>
              <a:rPr lang="en-GB" sz="1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GB" sz="1400" dirty="0" err="1">
                <a:latin typeface="Courier New" charset="0"/>
                <a:ea typeface="Courier New" charset="0"/>
                <a:cs typeface="Courier New" charset="0"/>
              </a:rPr>
              <a:t>localStream</a:t>
            </a:r>
            <a:r>
              <a:rPr lang="en-GB" sz="1400" dirty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GB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956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video to the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‘</a:t>
            </a:r>
            <a:r>
              <a:rPr lang="en-US" dirty="0" err="1" smtClean="0"/>
              <a:t>getUserMedia</a:t>
            </a:r>
            <a:r>
              <a:rPr lang="en-US" dirty="0" smtClean="0"/>
              <a:t>’ </a:t>
            </a:r>
            <a:r>
              <a:rPr lang="en-US" i="1" dirty="0" smtClean="0"/>
              <a:t>and then</a:t>
            </a:r>
            <a:r>
              <a:rPr lang="en-US" dirty="0" smtClean="0"/>
              <a:t> attach to &lt;video&gt; tag</a:t>
            </a:r>
          </a:p>
          <a:p>
            <a:r>
              <a:rPr lang="en-US" dirty="0" smtClean="0"/>
              <a:t>Instead ’</a:t>
            </a:r>
            <a:r>
              <a:rPr lang="en-US" dirty="0" err="1" smtClean="0"/>
              <a:t>getUserMedia</a:t>
            </a:r>
            <a:r>
              <a:rPr lang="en-US" dirty="0" smtClean="0"/>
              <a:t>’ </a:t>
            </a:r>
            <a:r>
              <a:rPr lang="en-US" i="1" dirty="0" smtClean="0"/>
              <a:t>and then</a:t>
            </a:r>
            <a:r>
              <a:rPr lang="en-US" dirty="0" smtClean="0"/>
              <a:t> attach to Peer Connection</a:t>
            </a:r>
          </a:p>
          <a:p>
            <a:r>
              <a:rPr lang="en-US" dirty="0" smtClean="0"/>
              <a:t>To do this </a:t>
            </a:r>
            <a:r>
              <a:rPr lang="mr-IN" dirty="0" smtClean="0"/>
              <a:t>–</a:t>
            </a:r>
            <a:r>
              <a:rPr lang="en-US" dirty="0" smtClean="0"/>
              <a:t> we need a Peer Connection:</a:t>
            </a:r>
          </a:p>
          <a:p>
            <a:pPr lvl="1"/>
            <a:r>
              <a:rPr lang="en-US" dirty="0" smtClean="0"/>
              <a:t>Caller: create Peer Connection when call is accepted</a:t>
            </a:r>
          </a:p>
          <a:p>
            <a:pPr lvl="1"/>
            <a:r>
              <a:rPr lang="en-US" dirty="0" smtClean="0"/>
              <a:t>Called: create Peer Connection when accepting a call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 algn="ctr">
              <a:buNone/>
            </a:pPr>
            <a:r>
              <a:rPr lang="en-US" dirty="0">
                <a:hlinkClick r:id="rId2"/>
              </a:rPr>
              <a:t>https://www.html5rocks.com/en/tutorials/webrtc/infrastructure/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864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Remote Peer Connections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0" y="3368279"/>
            <a:ext cx="1473200" cy="1473200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 rot="5400000">
            <a:off x="3476228" y="3961607"/>
            <a:ext cx="616744" cy="26670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n 5"/>
          <p:cNvSpPr/>
          <p:nvPr/>
        </p:nvSpPr>
        <p:spPr>
          <a:xfrm rot="5400000">
            <a:off x="7559477" y="3930056"/>
            <a:ext cx="616744" cy="273010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4629150" y="4413251"/>
            <a:ext cx="2806700" cy="1763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67218" y="5110441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webRTC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62100" y="315079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Jim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17100" y="315079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Jane</a:t>
            </a:r>
            <a:endParaRPr lang="en-US"/>
          </a:p>
        </p:txBody>
      </p:sp>
      <p:sp>
        <p:nvSpPr>
          <p:cNvPr id="11" name="Bent-Up Arrow 10"/>
          <p:cNvSpPr/>
          <p:nvPr/>
        </p:nvSpPr>
        <p:spPr>
          <a:xfrm rot="5400000">
            <a:off x="1492599" y="4584305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68279"/>
            <a:ext cx="1473200" cy="1473200"/>
          </a:xfrm>
          <a:prstGeom prst="rect">
            <a:avLst/>
          </a:prstGeom>
        </p:spPr>
      </p:pic>
      <p:sp>
        <p:nvSpPr>
          <p:cNvPr id="13" name="Bent-Up Arrow 12"/>
          <p:cNvSpPr/>
          <p:nvPr/>
        </p:nvSpPr>
        <p:spPr>
          <a:xfrm>
            <a:off x="9166056" y="4567635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39191" y="5461121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Media Stream</a:t>
            </a: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438749" y="2348238"/>
            <a:ext cx="2539651" cy="1237528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8500" y="2348238"/>
            <a:ext cx="2311400" cy="1165296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78400" y="1953276"/>
            <a:ext cx="2070100" cy="637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81236" y="2051408"/>
            <a:ext cx="15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NODE SERVER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8087936" y="961748"/>
            <a:ext cx="3644900" cy="1722197"/>
          </a:xfrm>
        </p:spPr>
        <p:txBody>
          <a:bodyPr>
            <a:normAutofit/>
          </a:bodyPr>
          <a:lstStyle/>
          <a:p>
            <a:r>
              <a:rPr lang="en-US" sz="1600" dirty="0" smtClean="0"/>
              <a:t>Replace local </a:t>
            </a:r>
            <a:r>
              <a:rPr lang="en-US" sz="1600" dirty="0" err="1" smtClean="0"/>
              <a:t>signalling</a:t>
            </a:r>
            <a:r>
              <a:rPr lang="en-US" sz="1600" dirty="0" smtClean="0"/>
              <a:t> with node server proxy.</a:t>
            </a:r>
          </a:p>
          <a:p>
            <a:r>
              <a:rPr lang="en-US" sz="1600" dirty="0" smtClean="0"/>
              <a:t>Options for transferring </a:t>
            </a:r>
            <a:r>
              <a:rPr lang="en-US" sz="1600" dirty="0" err="1" smtClean="0"/>
              <a:t>signalling</a:t>
            </a:r>
            <a:r>
              <a:rPr lang="en-US" sz="1600" dirty="0" smtClean="0"/>
              <a:t>:</a:t>
            </a:r>
          </a:p>
          <a:p>
            <a:pPr lvl="1"/>
            <a:r>
              <a:rPr lang="en-US" sz="1600" dirty="0" smtClean="0"/>
              <a:t>AJAX </a:t>
            </a:r>
            <a:r>
              <a:rPr lang="en-US" sz="1600" dirty="0" err="1" smtClean="0"/>
              <a:t>Poller</a:t>
            </a:r>
            <a:endParaRPr lang="en-US" sz="1600" dirty="0" smtClean="0"/>
          </a:p>
          <a:p>
            <a:pPr lvl="1"/>
            <a:r>
              <a:rPr lang="en-US" sz="1600" dirty="0" smtClean="0"/>
              <a:t>Web Socket</a:t>
            </a:r>
          </a:p>
        </p:txBody>
      </p:sp>
    </p:spTree>
    <p:extLst>
      <p:ext uri="{BB962C8B-B14F-4D97-AF65-F5344CB8AC3E}">
        <p14:creationId xmlns:p14="http://schemas.microsoft.com/office/powerpoint/2010/main" val="20597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Signalling</a:t>
            </a:r>
            <a:r>
              <a:rPr lang="en-US" dirty="0" smtClean="0"/>
              <a:t> across a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459" y="1661616"/>
            <a:ext cx="8432800" cy="4351338"/>
          </a:xfrm>
        </p:spPr>
        <p:txBody>
          <a:bodyPr/>
          <a:lstStyle/>
          <a:p>
            <a:r>
              <a:rPr lang="en-US" dirty="0" smtClean="0"/>
              <a:t>Split your </a:t>
            </a:r>
            <a:r>
              <a:rPr lang="en-US" dirty="0" err="1" smtClean="0"/>
              <a:t>signalling</a:t>
            </a:r>
            <a:r>
              <a:rPr lang="en-US" dirty="0" smtClean="0"/>
              <a:t> into two parts:</a:t>
            </a:r>
          </a:p>
          <a:p>
            <a:pPr lvl="1"/>
            <a:r>
              <a:rPr lang="en-US" dirty="0" smtClean="0"/>
              <a:t>Carry information across the local network</a:t>
            </a:r>
          </a:p>
          <a:p>
            <a:pPr lvl="1"/>
            <a:r>
              <a:rPr lang="en-US" dirty="0" smtClean="0"/>
              <a:t>Modify the application to have one end point per browser</a:t>
            </a:r>
            <a:endParaRPr lang="en-US" dirty="0"/>
          </a:p>
        </p:txBody>
      </p:sp>
      <p:sp>
        <p:nvSpPr>
          <p:cNvPr id="4" name="Chord 3"/>
          <p:cNvSpPr/>
          <p:nvPr/>
        </p:nvSpPr>
        <p:spPr>
          <a:xfrm>
            <a:off x="2997200" y="3302000"/>
            <a:ext cx="2565400" cy="2324100"/>
          </a:xfrm>
          <a:prstGeom prst="chord">
            <a:avLst>
              <a:gd name="adj1" fmla="val 5370605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ord 4"/>
          <p:cNvSpPr/>
          <p:nvPr/>
        </p:nvSpPr>
        <p:spPr>
          <a:xfrm rot="10800000">
            <a:off x="6121400" y="3315948"/>
            <a:ext cx="2565400" cy="2324100"/>
          </a:xfrm>
          <a:prstGeom prst="chord">
            <a:avLst>
              <a:gd name="adj1" fmla="val 5370605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65300" y="3302000"/>
            <a:ext cx="134620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313127">
            <a:off x="1397577" y="3548170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Announce(me)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62100" y="4739481"/>
            <a:ext cx="1435098" cy="102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450736">
            <a:off x="1576798" y="5016727"/>
            <a:ext cx="98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Send(to)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686800" y="4464050"/>
            <a:ext cx="2247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993598" y="4102894"/>
            <a:ext cx="125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Listen(</a:t>
            </a:r>
            <a:r>
              <a:rPr lang="en-US" dirty="0" err="1" smtClean="0"/>
              <a:t>msg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Left-Right Arrow 5"/>
          <p:cNvSpPr/>
          <p:nvPr/>
        </p:nvSpPr>
        <p:spPr>
          <a:xfrm>
            <a:off x="4330700" y="3873500"/>
            <a:ext cx="3073400" cy="1028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5156198" y="3837285"/>
            <a:ext cx="1497881" cy="125353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1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 smtClean="0"/>
              <a:t>Signalling</a:t>
            </a:r>
            <a:r>
              <a:rPr lang="en-US" dirty="0" smtClean="0"/>
              <a:t> </a:t>
            </a:r>
            <a:r>
              <a:rPr lang="en-US" dirty="0"/>
              <a:t>across a </a:t>
            </a:r>
            <a:r>
              <a:rPr lang="en-US" dirty="0" smtClean="0"/>
              <a:t>network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you’ve implemented part 3 well then</a:t>
            </a:r>
          </a:p>
          <a:p>
            <a:pPr lvl="1"/>
            <a:r>
              <a:rPr lang="en-US" dirty="0" smtClean="0"/>
              <a:t>All you should have to do to the client/browser is rewrite </a:t>
            </a:r>
            <a:r>
              <a:rPr lang="en-US" dirty="0" err="1" smtClean="0"/>
              <a:t>EndPoint</a:t>
            </a:r>
            <a:endParaRPr lang="en-US" dirty="0" smtClean="0"/>
          </a:p>
          <a:p>
            <a:pPr lvl="1"/>
            <a:r>
              <a:rPr lang="en-US" dirty="0" smtClean="0"/>
              <a:t>There should be </a:t>
            </a:r>
            <a:r>
              <a:rPr lang="en-US" b="1" dirty="0" smtClean="0"/>
              <a:t>no changes</a:t>
            </a:r>
            <a:r>
              <a:rPr lang="en-US" dirty="0" smtClean="0"/>
              <a:t> required to </a:t>
            </a:r>
            <a:r>
              <a:rPr lang="en-US" dirty="0" err="1" smtClean="0"/>
              <a:t>VideoEndPoint</a:t>
            </a:r>
            <a:endParaRPr lang="en-US" dirty="0" smtClean="0"/>
          </a:p>
          <a:p>
            <a:r>
              <a:rPr lang="en-US" dirty="0" smtClean="0"/>
              <a:t>Extend the node server to implement the REST interface</a:t>
            </a:r>
          </a:p>
          <a:p>
            <a:pPr lvl="1"/>
            <a:r>
              <a:rPr lang="en-US" dirty="0" smtClean="0"/>
              <a:t>Specified in the WIKI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784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Talking between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should be 4 teams with working clients and node servers</a:t>
            </a:r>
          </a:p>
          <a:p>
            <a:r>
              <a:rPr lang="en-US" dirty="0" smtClean="0"/>
              <a:t>The node servers are implementing a defined protocol</a:t>
            </a:r>
          </a:p>
          <a:p>
            <a:r>
              <a:rPr lang="en-US" dirty="0" smtClean="0"/>
              <a:t>So</a:t>
            </a:r>
            <a:r>
              <a:rPr lang="mr-IN" dirty="0" smtClean="0"/>
              <a:t>…</a:t>
            </a:r>
            <a:endParaRPr lang="en-GB" dirty="0" smtClean="0"/>
          </a:p>
          <a:p>
            <a:pPr lvl="1"/>
            <a:r>
              <a:rPr lang="en-GB" dirty="0" smtClean="0"/>
              <a:t>The client from any team should be able to talk to any node server</a:t>
            </a:r>
          </a:p>
          <a:p>
            <a:pPr lvl="1"/>
            <a:r>
              <a:rPr lang="en-GB" dirty="0" smtClean="0"/>
              <a:t>Two clients from two different teams should be able to connect to the same node server and make a call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AIM:</a:t>
            </a:r>
          </a:p>
          <a:p>
            <a:pPr lvl="1"/>
            <a:r>
              <a:rPr lang="en-US" dirty="0" smtClean="0"/>
              <a:t>Using any teams node server</a:t>
            </a:r>
          </a:p>
          <a:p>
            <a:pPr lvl="1"/>
            <a:r>
              <a:rPr lang="en-US" dirty="0" smtClean="0"/>
              <a:t>Connect clients from all 4 teams to that server and make a call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55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rect Access Storage 6"/>
          <p:cNvSpPr/>
          <p:nvPr/>
        </p:nvSpPr>
        <p:spPr>
          <a:xfrm>
            <a:off x="4441438" y="3856917"/>
            <a:ext cx="4134672" cy="2043943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rect Access Storage 5"/>
          <p:cNvSpPr/>
          <p:nvPr/>
        </p:nvSpPr>
        <p:spPr>
          <a:xfrm>
            <a:off x="4441438" y="1690688"/>
            <a:ext cx="4134672" cy="2043943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Streams</a:t>
            </a:r>
            <a:endParaRPr lang="en-US" dirty="0"/>
          </a:p>
        </p:txBody>
      </p:sp>
      <p:sp>
        <p:nvSpPr>
          <p:cNvPr id="4" name="Direct Access Storage 3"/>
          <p:cNvSpPr/>
          <p:nvPr/>
        </p:nvSpPr>
        <p:spPr>
          <a:xfrm>
            <a:off x="709448" y="1509383"/>
            <a:ext cx="7086600" cy="4757409"/>
          </a:xfrm>
          <a:prstGeom prst="flowChartMagneticDru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35705" y="6266792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Media Stream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234088" y="1588168"/>
            <a:ext cx="3080085" cy="4427621"/>
          </a:xfrm>
          <a:custGeom>
            <a:avLst/>
            <a:gdLst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261937 w 3080085"/>
              <a:gd name="connsiteY4" fmla="*/ 4427621 h 4427621"/>
              <a:gd name="connsiteX5" fmla="*/ 721895 w 3080085"/>
              <a:gd name="connsiteY5" fmla="*/ 4427621 h 4427621"/>
              <a:gd name="connsiteX6" fmla="*/ 0 w 3080085"/>
              <a:gd name="connsiteY6" fmla="*/ 182880 h 4427621"/>
              <a:gd name="connsiteX7" fmla="*/ 798897 w 3080085"/>
              <a:gd name="connsiteY7" fmla="*/ 19251 h 4427621"/>
              <a:gd name="connsiteX8" fmla="*/ 2608447 w 3080085"/>
              <a:gd name="connsiteY8" fmla="*/ 9626 h 4427621"/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310063 w 3080085"/>
              <a:gd name="connsiteY4" fmla="*/ 3686475 h 4427621"/>
              <a:gd name="connsiteX5" fmla="*/ 721895 w 3080085"/>
              <a:gd name="connsiteY5" fmla="*/ 4427621 h 4427621"/>
              <a:gd name="connsiteX6" fmla="*/ 0 w 3080085"/>
              <a:gd name="connsiteY6" fmla="*/ 182880 h 4427621"/>
              <a:gd name="connsiteX7" fmla="*/ 798897 w 3080085"/>
              <a:gd name="connsiteY7" fmla="*/ 19251 h 4427621"/>
              <a:gd name="connsiteX8" fmla="*/ 2608447 w 3080085"/>
              <a:gd name="connsiteY8" fmla="*/ 9626 h 4427621"/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223436 w 3080085"/>
              <a:gd name="connsiteY4" fmla="*/ 2926079 h 4427621"/>
              <a:gd name="connsiteX5" fmla="*/ 721895 w 3080085"/>
              <a:gd name="connsiteY5" fmla="*/ 4427621 h 4427621"/>
              <a:gd name="connsiteX6" fmla="*/ 0 w 3080085"/>
              <a:gd name="connsiteY6" fmla="*/ 182880 h 4427621"/>
              <a:gd name="connsiteX7" fmla="*/ 798897 w 3080085"/>
              <a:gd name="connsiteY7" fmla="*/ 19251 h 4427621"/>
              <a:gd name="connsiteX8" fmla="*/ 2608447 w 3080085"/>
              <a:gd name="connsiteY8" fmla="*/ 9626 h 4427621"/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223436 w 3080085"/>
              <a:gd name="connsiteY4" fmla="*/ 2926079 h 4427621"/>
              <a:gd name="connsiteX5" fmla="*/ 2329314 w 3080085"/>
              <a:gd name="connsiteY5" fmla="*/ 4196615 h 4427621"/>
              <a:gd name="connsiteX6" fmla="*/ 721895 w 3080085"/>
              <a:gd name="connsiteY6" fmla="*/ 4427621 h 4427621"/>
              <a:gd name="connsiteX7" fmla="*/ 0 w 3080085"/>
              <a:gd name="connsiteY7" fmla="*/ 182880 h 4427621"/>
              <a:gd name="connsiteX8" fmla="*/ 798897 w 3080085"/>
              <a:gd name="connsiteY8" fmla="*/ 19251 h 4427621"/>
              <a:gd name="connsiteX9" fmla="*/ 2608447 w 3080085"/>
              <a:gd name="connsiteY9" fmla="*/ 9626 h 4427621"/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223436 w 3080085"/>
              <a:gd name="connsiteY4" fmla="*/ 2926079 h 4427621"/>
              <a:gd name="connsiteX5" fmla="*/ 2329314 w 3080085"/>
              <a:gd name="connsiteY5" fmla="*/ 4196615 h 4427621"/>
              <a:gd name="connsiteX6" fmla="*/ 2656573 w 3080085"/>
              <a:gd name="connsiteY6" fmla="*/ 4263992 h 4427621"/>
              <a:gd name="connsiteX7" fmla="*/ 721895 w 3080085"/>
              <a:gd name="connsiteY7" fmla="*/ 4427621 h 4427621"/>
              <a:gd name="connsiteX8" fmla="*/ 0 w 3080085"/>
              <a:gd name="connsiteY8" fmla="*/ 182880 h 4427621"/>
              <a:gd name="connsiteX9" fmla="*/ 798897 w 3080085"/>
              <a:gd name="connsiteY9" fmla="*/ 19251 h 4427621"/>
              <a:gd name="connsiteX10" fmla="*/ 2608447 w 3080085"/>
              <a:gd name="connsiteY10" fmla="*/ 9626 h 4427621"/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223436 w 3080085"/>
              <a:gd name="connsiteY4" fmla="*/ 2926079 h 4427621"/>
              <a:gd name="connsiteX5" fmla="*/ 2329314 w 3080085"/>
              <a:gd name="connsiteY5" fmla="*/ 4196615 h 4427621"/>
              <a:gd name="connsiteX6" fmla="*/ 2656573 w 3080085"/>
              <a:gd name="connsiteY6" fmla="*/ 4263992 h 4427621"/>
              <a:gd name="connsiteX7" fmla="*/ 2714325 w 3080085"/>
              <a:gd name="connsiteY7" fmla="*/ 4331369 h 4427621"/>
              <a:gd name="connsiteX8" fmla="*/ 721895 w 3080085"/>
              <a:gd name="connsiteY8" fmla="*/ 4427621 h 4427621"/>
              <a:gd name="connsiteX9" fmla="*/ 0 w 3080085"/>
              <a:gd name="connsiteY9" fmla="*/ 182880 h 4427621"/>
              <a:gd name="connsiteX10" fmla="*/ 798897 w 3080085"/>
              <a:gd name="connsiteY10" fmla="*/ 19251 h 4427621"/>
              <a:gd name="connsiteX11" fmla="*/ 2608447 w 3080085"/>
              <a:gd name="connsiteY11" fmla="*/ 9626 h 442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80085" h="4427621">
                <a:moveTo>
                  <a:pt x="3080085" y="0"/>
                </a:moveTo>
                <a:lnTo>
                  <a:pt x="2849078" y="163630"/>
                </a:lnTo>
                <a:lnTo>
                  <a:pt x="2194560" y="856649"/>
                </a:lnTo>
                <a:lnTo>
                  <a:pt x="2194560" y="2387066"/>
                </a:lnTo>
                <a:lnTo>
                  <a:pt x="2223436" y="2926079"/>
                </a:lnTo>
                <a:cubicBezTo>
                  <a:pt x="2101516" y="3044791"/>
                  <a:pt x="2451234" y="4077903"/>
                  <a:pt x="2329314" y="4196615"/>
                </a:cubicBezTo>
                <a:cubicBezTo>
                  <a:pt x="2258729" y="4209449"/>
                  <a:pt x="2727158" y="4251158"/>
                  <a:pt x="2656573" y="4263992"/>
                </a:cubicBezTo>
                <a:cubicBezTo>
                  <a:pt x="2553904" y="4270409"/>
                  <a:pt x="2816994" y="4324952"/>
                  <a:pt x="2714325" y="4331369"/>
                </a:cubicBezTo>
                <a:lnTo>
                  <a:pt x="721895" y="4427621"/>
                </a:lnTo>
                <a:lnTo>
                  <a:pt x="0" y="182880"/>
                </a:lnTo>
                <a:lnTo>
                  <a:pt x="798897" y="19251"/>
                </a:lnTo>
                <a:lnTo>
                  <a:pt x="2608447" y="9626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6832833" y="1707160"/>
            <a:ext cx="574646" cy="482367"/>
          </a:xfrm>
          <a:custGeom>
            <a:avLst/>
            <a:gdLst>
              <a:gd name="connsiteX0" fmla="*/ 0 w 574646"/>
              <a:gd name="connsiteY0" fmla="*/ 8389 h 482367"/>
              <a:gd name="connsiteX1" fmla="*/ 230697 w 574646"/>
              <a:gd name="connsiteY1" fmla="*/ 0 h 482367"/>
              <a:gd name="connsiteX2" fmla="*/ 348143 w 574646"/>
              <a:gd name="connsiteY2" fmla="*/ 8389 h 482367"/>
              <a:gd name="connsiteX3" fmla="*/ 574646 w 574646"/>
              <a:gd name="connsiteY3" fmla="*/ 247475 h 482367"/>
              <a:gd name="connsiteX4" fmla="*/ 427839 w 574646"/>
              <a:gd name="connsiteY4" fmla="*/ 482367 h 482367"/>
              <a:gd name="connsiteX5" fmla="*/ 37750 w 574646"/>
              <a:gd name="connsiteY5" fmla="*/ 155196 h 482367"/>
              <a:gd name="connsiteX6" fmla="*/ 0 w 574646"/>
              <a:gd name="connsiteY6" fmla="*/ 8389 h 482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4646" h="482367">
                <a:moveTo>
                  <a:pt x="0" y="8389"/>
                </a:moveTo>
                <a:lnTo>
                  <a:pt x="230697" y="0"/>
                </a:lnTo>
                <a:lnTo>
                  <a:pt x="348143" y="8389"/>
                </a:lnTo>
                <a:lnTo>
                  <a:pt x="574646" y="247475"/>
                </a:lnTo>
                <a:lnTo>
                  <a:pt x="427839" y="482367"/>
                </a:lnTo>
                <a:lnTo>
                  <a:pt x="37750" y="155196"/>
                </a:lnTo>
                <a:lnTo>
                  <a:pt x="0" y="838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352950" y="2030136"/>
            <a:ext cx="729843" cy="1686187"/>
          </a:xfrm>
          <a:custGeom>
            <a:avLst/>
            <a:gdLst>
              <a:gd name="connsiteX0" fmla="*/ 641758 w 729843"/>
              <a:gd name="connsiteY0" fmla="*/ 1677798 h 1686187"/>
              <a:gd name="connsiteX1" fmla="*/ 448811 w 729843"/>
              <a:gd name="connsiteY1" fmla="*/ 1686187 h 1686187"/>
              <a:gd name="connsiteX2" fmla="*/ 0 w 729843"/>
              <a:gd name="connsiteY2" fmla="*/ 79695 h 1686187"/>
              <a:gd name="connsiteX3" fmla="*/ 29362 w 729843"/>
              <a:gd name="connsiteY3" fmla="*/ 0 h 1686187"/>
              <a:gd name="connsiteX4" fmla="*/ 557868 w 729843"/>
              <a:gd name="connsiteY4" fmla="*/ 230697 h 1686187"/>
              <a:gd name="connsiteX5" fmla="*/ 729843 w 729843"/>
              <a:gd name="connsiteY5" fmla="*/ 1098958 h 1686187"/>
              <a:gd name="connsiteX6" fmla="*/ 641758 w 729843"/>
              <a:gd name="connsiteY6" fmla="*/ 1677798 h 168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9843" h="1686187">
                <a:moveTo>
                  <a:pt x="641758" y="1677798"/>
                </a:moveTo>
                <a:lnTo>
                  <a:pt x="448811" y="1686187"/>
                </a:lnTo>
                <a:lnTo>
                  <a:pt x="0" y="79695"/>
                </a:lnTo>
                <a:lnTo>
                  <a:pt x="29362" y="0"/>
                </a:lnTo>
                <a:lnTo>
                  <a:pt x="557868" y="230697"/>
                </a:lnTo>
                <a:lnTo>
                  <a:pt x="729843" y="1098958"/>
                </a:lnTo>
                <a:lnTo>
                  <a:pt x="641758" y="167779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050947" y="3879908"/>
            <a:ext cx="1094763" cy="2017553"/>
          </a:xfrm>
          <a:custGeom>
            <a:avLst/>
            <a:gdLst>
              <a:gd name="connsiteX0" fmla="*/ 939567 w 1094763"/>
              <a:gd name="connsiteY0" fmla="*/ 12584 h 2017553"/>
              <a:gd name="connsiteX1" fmla="*/ 750814 w 1094763"/>
              <a:gd name="connsiteY1" fmla="*/ 0 h 2017553"/>
              <a:gd name="connsiteX2" fmla="*/ 457200 w 1094763"/>
              <a:gd name="connsiteY2" fmla="*/ 415255 h 2017553"/>
              <a:gd name="connsiteX3" fmla="*/ 373310 w 1094763"/>
              <a:gd name="connsiteY3" fmla="*/ 1744910 h 2017553"/>
              <a:gd name="connsiteX4" fmla="*/ 306198 w 1094763"/>
              <a:gd name="connsiteY4" fmla="*/ 1992386 h 2017553"/>
              <a:gd name="connsiteX5" fmla="*/ 192947 w 1094763"/>
              <a:gd name="connsiteY5" fmla="*/ 2017553 h 2017553"/>
              <a:gd name="connsiteX6" fmla="*/ 0 w 1094763"/>
              <a:gd name="connsiteY6" fmla="*/ 1832995 h 2017553"/>
              <a:gd name="connsiteX7" fmla="*/ 541090 w 1094763"/>
              <a:gd name="connsiteY7" fmla="*/ 1715549 h 2017553"/>
              <a:gd name="connsiteX8" fmla="*/ 1094763 w 1094763"/>
              <a:gd name="connsiteY8" fmla="*/ 406866 h 2017553"/>
              <a:gd name="connsiteX9" fmla="*/ 939567 w 1094763"/>
              <a:gd name="connsiteY9" fmla="*/ 12584 h 201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4763" h="2017553">
                <a:moveTo>
                  <a:pt x="939567" y="12584"/>
                </a:moveTo>
                <a:lnTo>
                  <a:pt x="750814" y="0"/>
                </a:lnTo>
                <a:lnTo>
                  <a:pt x="457200" y="415255"/>
                </a:lnTo>
                <a:lnTo>
                  <a:pt x="373310" y="1744910"/>
                </a:lnTo>
                <a:lnTo>
                  <a:pt x="306198" y="1992386"/>
                </a:lnTo>
                <a:lnTo>
                  <a:pt x="192947" y="2017553"/>
                </a:lnTo>
                <a:lnTo>
                  <a:pt x="0" y="1832995"/>
                </a:lnTo>
                <a:lnTo>
                  <a:pt x="541090" y="1715549"/>
                </a:lnTo>
                <a:lnTo>
                  <a:pt x="1094763" y="406866"/>
                </a:lnTo>
                <a:lnTo>
                  <a:pt x="939567" y="1258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rect Access Storage 12"/>
          <p:cNvSpPr/>
          <p:nvPr/>
        </p:nvSpPr>
        <p:spPr>
          <a:xfrm>
            <a:off x="7512202" y="1793208"/>
            <a:ext cx="1768620" cy="666892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rect Access Storage 13"/>
          <p:cNvSpPr/>
          <p:nvPr/>
        </p:nvSpPr>
        <p:spPr>
          <a:xfrm>
            <a:off x="7846267" y="2539783"/>
            <a:ext cx="1768620" cy="666892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rect Access Storage 14"/>
          <p:cNvSpPr/>
          <p:nvPr/>
        </p:nvSpPr>
        <p:spPr>
          <a:xfrm>
            <a:off x="7234778" y="2408010"/>
            <a:ext cx="1768620" cy="666892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49012" y="3356145"/>
            <a:ext cx="321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Media Stream Track</a:t>
            </a:r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9753599" y="1588168"/>
            <a:ext cx="288575" cy="17679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119519" y="214899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Channels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40123" y="3263812"/>
            <a:ext cx="4817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MediaStream</a:t>
            </a:r>
            <a:r>
              <a:rPr lang="en-US" dirty="0" smtClean="0"/>
              <a:t>: Collection of Audio/Video Tracks</a:t>
            </a:r>
            <a:br>
              <a:rPr lang="en-US" dirty="0" smtClean="0"/>
            </a:br>
            <a:r>
              <a:rPr lang="en-US" dirty="0" err="1" smtClean="0"/>
              <a:t>MediaStreamTrack</a:t>
            </a:r>
            <a:r>
              <a:rPr lang="en-US" dirty="0" smtClean="0"/>
              <a:t>: One ‘device’ (</a:t>
            </a:r>
            <a:r>
              <a:rPr lang="en-US" dirty="0" err="1" smtClean="0"/>
              <a:t>eg</a:t>
            </a:r>
            <a:r>
              <a:rPr lang="en-US" dirty="0" smtClean="0"/>
              <a:t> camera, mic)</a:t>
            </a:r>
            <a:br>
              <a:rPr lang="en-US" dirty="0" smtClean="0"/>
            </a:br>
            <a:r>
              <a:rPr lang="en-US" dirty="0" smtClean="0"/>
              <a:t>Channel: Smallest Unit (left audio/ right audio)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60403" y="6592530"/>
            <a:ext cx="5485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https://</a:t>
            </a:r>
            <a:r>
              <a:rPr lang="en-US" sz="1400" dirty="0" err="1" smtClean="0"/>
              <a:t>developer.mozilla.org</a:t>
            </a:r>
            <a:r>
              <a:rPr lang="en-US" sz="1400" dirty="0" smtClean="0"/>
              <a:t>/</a:t>
            </a:r>
            <a:r>
              <a:rPr lang="en-US" sz="1400" dirty="0" err="1" smtClean="0"/>
              <a:t>en</a:t>
            </a:r>
            <a:r>
              <a:rPr lang="en-US" sz="1400" dirty="0" smtClean="0"/>
              <a:t>-US/docs/Web/API/</a:t>
            </a:r>
            <a:r>
              <a:rPr lang="en-US" sz="1400" dirty="0" err="1" smtClean="0"/>
              <a:t>Media_Streams_API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044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Cross team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260565" y="2536330"/>
            <a:ext cx="1897626" cy="189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err="1" smtClean="0"/>
              <a:t>Signalling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Server</a:t>
            </a:r>
            <a:br>
              <a:rPr lang="en-US" dirty="0" smtClean="0"/>
            </a:br>
            <a:r>
              <a:rPr lang="en-US" dirty="0" smtClean="0"/>
              <a:t>(Team 1)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052619" y="860757"/>
            <a:ext cx="1415846" cy="141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Team 1</a:t>
            </a:r>
            <a:br>
              <a:rPr lang="en-US" smtClean="0"/>
            </a:br>
            <a:r>
              <a:rPr lang="en-US" smtClean="0"/>
              <a:t>Client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241092" y="3308555"/>
            <a:ext cx="1415846" cy="141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2</a:t>
            </a:r>
            <a:br>
              <a:rPr lang="en-US" dirty="0" smtClean="0"/>
            </a:b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552642" y="5024285"/>
            <a:ext cx="1415846" cy="141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3</a:t>
            </a:r>
            <a:br>
              <a:rPr lang="en-US" dirty="0" smtClean="0"/>
            </a:b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-4381496" y="6622027"/>
            <a:ext cx="1415846" cy="141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Team 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950292" y="1690688"/>
            <a:ext cx="1415846" cy="141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4</a:t>
            </a:r>
            <a:br>
              <a:rPr lang="en-US" dirty="0" smtClean="0"/>
            </a:b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 rot="4952751">
            <a:off x="6005171" y="-61345"/>
            <a:ext cx="353963" cy="3963965"/>
          </a:xfrm>
          <a:prstGeom prst="ca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21209306">
            <a:off x="5347603" y="1699954"/>
            <a:ext cx="163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webRTC</a:t>
            </a:r>
            <a:r>
              <a:rPr lang="en-US" dirty="0" smtClean="0"/>
              <a:t> AV Call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 rot="4225162">
            <a:off x="7443822" y="3038703"/>
            <a:ext cx="353963" cy="3739263"/>
          </a:xfrm>
          <a:prstGeom prst="ca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20466159">
            <a:off x="6801122" y="4711178"/>
            <a:ext cx="163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webRTC</a:t>
            </a:r>
            <a:r>
              <a:rPr lang="en-US" dirty="0" smtClean="0"/>
              <a:t> AV Call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9" idx="5"/>
            <a:endCxn id="4" idx="2"/>
          </p:cNvCxnSpPr>
          <p:nvPr/>
        </p:nvCxnSpPr>
        <p:spPr>
          <a:xfrm>
            <a:off x="4158792" y="2899188"/>
            <a:ext cx="1101773" cy="585955"/>
          </a:xfrm>
          <a:prstGeom prst="straightConnector1">
            <a:avLst/>
          </a:prstGeom>
          <a:ln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0"/>
            <a:endCxn id="4" idx="3"/>
          </p:cNvCxnSpPr>
          <p:nvPr/>
        </p:nvCxnSpPr>
        <p:spPr>
          <a:xfrm flipV="1">
            <a:off x="5260565" y="4156055"/>
            <a:ext cx="277901" cy="868230"/>
          </a:xfrm>
          <a:prstGeom prst="straightConnector1">
            <a:avLst/>
          </a:prstGeom>
          <a:ln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4" idx="6"/>
          </p:cNvCxnSpPr>
          <p:nvPr/>
        </p:nvCxnSpPr>
        <p:spPr>
          <a:xfrm flipH="1" flipV="1">
            <a:off x="7158191" y="3485143"/>
            <a:ext cx="2082901" cy="531335"/>
          </a:xfrm>
          <a:prstGeom prst="straightConnector1">
            <a:avLst/>
          </a:prstGeom>
          <a:ln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4" idx="7"/>
          </p:cNvCxnSpPr>
          <p:nvPr/>
        </p:nvCxnSpPr>
        <p:spPr>
          <a:xfrm flipH="1">
            <a:off x="6880290" y="2069257"/>
            <a:ext cx="1379675" cy="744974"/>
          </a:xfrm>
          <a:prstGeom prst="straightConnector1">
            <a:avLst/>
          </a:prstGeom>
          <a:ln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884893" y="4028426"/>
            <a:ext cx="1088754" cy="228584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91805" y="407234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Signalling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046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Remote Presentations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64" y="3776107"/>
            <a:ext cx="160020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24364" y="3033673"/>
            <a:ext cx="1219200" cy="11699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14900" y="1435100"/>
            <a:ext cx="2095500" cy="805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7115" y="1435100"/>
            <a:ext cx="2031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Presentation Server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14899" y="4576207"/>
            <a:ext cx="2095500" cy="1354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98470" y="4576207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Signalling</a:t>
            </a:r>
            <a:r>
              <a:rPr lang="en-US" dirty="0" smtClean="0"/>
              <a:t> Server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474200" y="365125"/>
            <a:ext cx="1612900" cy="1955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315808" y="1435100"/>
            <a:ext cx="1612900" cy="1955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474200" y="2798143"/>
            <a:ext cx="1612900" cy="1955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632592" y="4161186"/>
            <a:ext cx="1612900" cy="1955800"/>
          </a:xfrm>
          <a:prstGeom prst="rect">
            <a:avLst/>
          </a:prstGeom>
        </p:spPr>
      </p:pic>
      <p:sp>
        <p:nvSpPr>
          <p:cNvPr id="15" name="Bent-Up Arrow 14"/>
          <p:cNvSpPr/>
          <p:nvPr/>
        </p:nvSpPr>
        <p:spPr>
          <a:xfrm rot="16200000" flipV="1">
            <a:off x="1811789" y="672997"/>
            <a:ext cx="2433082" cy="3773138"/>
          </a:xfrm>
          <a:prstGeom prst="bentUpArrow">
            <a:avLst>
              <a:gd name="adj1" fmla="val 7891"/>
              <a:gd name="adj2" fmla="val 10546"/>
              <a:gd name="adj3" fmla="val 18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721849" y="1719784"/>
            <a:ext cx="261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Announce Presentation</a:t>
            </a:r>
            <a:endParaRPr lang="en-US" dirty="0"/>
          </a:p>
        </p:txBody>
      </p:sp>
      <p:sp>
        <p:nvSpPr>
          <p:cNvPr id="17" name="Bent-Up Arrow 16"/>
          <p:cNvSpPr/>
          <p:nvPr/>
        </p:nvSpPr>
        <p:spPr>
          <a:xfrm rot="16200000" flipH="1" flipV="1">
            <a:off x="2573201" y="3474906"/>
            <a:ext cx="1062658" cy="3620738"/>
          </a:xfrm>
          <a:prstGeom prst="bentUpArrow">
            <a:avLst>
              <a:gd name="adj1" fmla="val 19842"/>
              <a:gd name="adj2" fmla="val 20107"/>
              <a:gd name="adj3" fmla="val 28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721848" y="5139086"/>
            <a:ext cx="20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Negotiate session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6" idx="3"/>
          </p:cNvCxnSpPr>
          <p:nvPr/>
        </p:nvCxnSpPr>
        <p:spPr>
          <a:xfrm flipH="1">
            <a:off x="7010400" y="1435100"/>
            <a:ext cx="2768600" cy="402951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1008253">
            <a:off x="7567802" y="1674833"/>
            <a:ext cx="202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Join Presentation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8" idx="3"/>
          </p:cNvCxnSpPr>
          <p:nvPr/>
        </p:nvCxnSpPr>
        <p:spPr>
          <a:xfrm flipH="1">
            <a:off x="7010399" y="2061676"/>
            <a:ext cx="2841393" cy="3191843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8804217">
            <a:off x="6963047" y="3575531"/>
            <a:ext cx="20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Negotiate session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5" idx="1"/>
          </p:cNvCxnSpPr>
          <p:nvPr/>
        </p:nvCxnSpPr>
        <p:spPr>
          <a:xfrm flipV="1">
            <a:off x="3343564" y="1914313"/>
            <a:ext cx="6268748" cy="1704339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20630512">
            <a:off x="4977561" y="2803695"/>
            <a:ext cx="29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Send A/V Real time Stream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555170" y="6169479"/>
            <a:ext cx="752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Signalling</a:t>
            </a:r>
            <a:r>
              <a:rPr lang="en-US" dirty="0" smtClean="0"/>
              <a:t>: EITHER using </a:t>
            </a:r>
            <a:r>
              <a:rPr lang="en-US" dirty="0" err="1" smtClean="0"/>
              <a:t>IpCortex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OR modified </a:t>
            </a:r>
            <a:r>
              <a:rPr lang="en-US" dirty="0" err="1" smtClean="0"/>
              <a:t>signalling</a:t>
            </a:r>
            <a:r>
              <a:rPr lang="en-US" dirty="0" smtClean="0"/>
              <a:t> from previous task</a:t>
            </a:r>
          </a:p>
        </p:txBody>
      </p:sp>
    </p:spTree>
    <p:extLst>
      <p:ext uri="{BB962C8B-B14F-4D97-AF65-F5344CB8AC3E}">
        <p14:creationId xmlns:p14="http://schemas.microsoft.com/office/powerpoint/2010/main" val="151316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Signalling</a:t>
            </a:r>
            <a:r>
              <a:rPr lang="en-US" sz="4000" dirty="0" smtClean="0"/>
              <a:t> for Remote Presentations: Two Options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Evolution of simple </a:t>
            </a:r>
            <a:r>
              <a:rPr lang="en-US" dirty="0" err="1" smtClean="0"/>
              <a:t>signalling</a:t>
            </a:r>
            <a:r>
              <a:rPr lang="en-US" dirty="0" smtClean="0"/>
              <a:t> from previous example</a:t>
            </a:r>
          </a:p>
          <a:p>
            <a:pPr lvl="1"/>
            <a:r>
              <a:rPr lang="en-US" dirty="0" smtClean="0"/>
              <a:t>Should work on a local LAN</a:t>
            </a:r>
          </a:p>
          <a:p>
            <a:pPr lvl="1"/>
            <a:r>
              <a:rPr lang="en-US" dirty="0" smtClean="0"/>
              <a:t>Won’t work across the Internet without TURN/STUN servers (complexity)</a:t>
            </a:r>
          </a:p>
          <a:p>
            <a:r>
              <a:rPr lang="en-US" dirty="0" err="1" smtClean="0"/>
              <a:t>IPCortex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Covers all the routing across the Internet</a:t>
            </a:r>
          </a:p>
          <a:p>
            <a:pPr lvl="1"/>
            <a:r>
              <a:rPr lang="en-US" dirty="0" smtClean="0"/>
              <a:t>More complex to configure/run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45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5168900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err="1" smtClean="0"/>
              <a:t>mediaDevices.getUserMedia</a:t>
            </a:r>
            <a:r>
              <a:rPr lang="en-US" sz="1600" dirty="0" smtClean="0"/>
              <a:t> MDN:</a:t>
            </a:r>
          </a:p>
          <a:p>
            <a:pPr lvl="1"/>
            <a:r>
              <a:rPr lang="en-US" sz="1500" dirty="0" smtClean="0">
                <a:hlinkClick r:id="rId2"/>
              </a:rPr>
              <a:t>https</a:t>
            </a:r>
            <a:r>
              <a:rPr lang="en-US" sz="1500" dirty="0">
                <a:hlinkClick r:id="rId2"/>
              </a:rPr>
              <a:t>://</a:t>
            </a:r>
            <a:r>
              <a:rPr lang="en-US" sz="1400" dirty="0">
                <a:hlinkClick r:id="rId2"/>
              </a:rPr>
              <a:t>developer.mozilla.org/en-US/docs/Web/API/MediaDevices/getUserMedia</a:t>
            </a:r>
            <a:endParaRPr lang="en-US" sz="1400" dirty="0" smtClean="0"/>
          </a:p>
          <a:p>
            <a:r>
              <a:rPr lang="en-US" sz="1600" dirty="0" err="1" smtClean="0"/>
              <a:t>WebRTC</a:t>
            </a:r>
            <a:endParaRPr lang="en-US" sz="1600" dirty="0"/>
          </a:p>
          <a:p>
            <a:pPr lvl="1"/>
            <a:r>
              <a:rPr lang="en-US" sz="1400" dirty="0" smtClean="0">
                <a:hlinkClick r:id="rId3"/>
              </a:rPr>
              <a:t>https://developer.mozilla.org/en-US/docs/Web/API/WebRTC_API</a:t>
            </a:r>
            <a:endParaRPr lang="en-US" sz="1400" dirty="0" smtClean="0"/>
          </a:p>
          <a:p>
            <a:r>
              <a:rPr lang="en-US" sz="1600" dirty="0" err="1" smtClean="0"/>
              <a:t>WebRTC.org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Getting Started</a:t>
            </a:r>
          </a:p>
          <a:p>
            <a:pPr lvl="1"/>
            <a:r>
              <a:rPr lang="en-US" sz="1400" dirty="0" smtClean="0">
                <a:hlinkClick r:id="rId4"/>
              </a:rPr>
              <a:t>https://</a:t>
            </a:r>
            <a:r>
              <a:rPr lang="en-US" sz="1400" dirty="0" err="1" smtClean="0">
                <a:hlinkClick r:id="rId4"/>
              </a:rPr>
              <a:t>webrtc.org</a:t>
            </a:r>
            <a:r>
              <a:rPr lang="en-US" sz="1400" dirty="0" smtClean="0">
                <a:hlinkClick r:id="rId4"/>
              </a:rPr>
              <a:t>/start/</a:t>
            </a:r>
            <a:endParaRPr lang="en-US" sz="1400" dirty="0" smtClean="0"/>
          </a:p>
          <a:p>
            <a:r>
              <a:rPr lang="en-US" sz="1600" dirty="0" smtClean="0"/>
              <a:t>HTML 5 Rocks </a:t>
            </a:r>
            <a:r>
              <a:rPr lang="mr-IN" sz="1600" dirty="0" smtClean="0"/>
              <a:t>–</a:t>
            </a:r>
            <a:r>
              <a:rPr lang="en-US" sz="1600" dirty="0" smtClean="0"/>
              <a:t> Getting started with </a:t>
            </a:r>
            <a:r>
              <a:rPr lang="en-US" sz="1600" dirty="0" err="1" smtClean="0"/>
              <a:t>WebRTC</a:t>
            </a:r>
            <a:r>
              <a:rPr lang="en-US" sz="1600" dirty="0" smtClean="0"/>
              <a:t> (2012)</a:t>
            </a:r>
          </a:p>
          <a:p>
            <a:pPr lvl="1"/>
            <a:r>
              <a:rPr lang="en-US" sz="1400" dirty="0" smtClean="0"/>
              <a:t>Illustrates local </a:t>
            </a:r>
            <a:r>
              <a:rPr lang="en-US" sz="1400" dirty="0" err="1" smtClean="0"/>
              <a:t>signalling</a:t>
            </a:r>
            <a:r>
              <a:rPr lang="en-US" sz="1400" dirty="0" smtClean="0"/>
              <a:t> </a:t>
            </a:r>
            <a:r>
              <a:rPr lang="en-US" sz="1400" i="1" dirty="0" smtClean="0"/>
              <a:t>but</a:t>
            </a:r>
            <a:r>
              <a:rPr lang="en-US" sz="1400" dirty="0" smtClean="0"/>
              <a:t> not is a portable way</a:t>
            </a:r>
          </a:p>
          <a:p>
            <a:pPr lvl="1"/>
            <a:r>
              <a:rPr lang="en-US" sz="1400" dirty="0" smtClean="0">
                <a:hlinkClick r:id="rId5"/>
              </a:rPr>
              <a:t>https://www.html5rocks.com/en/tutorials/webrtc/basics/</a:t>
            </a:r>
            <a:endParaRPr lang="en-US" sz="1400" dirty="0" smtClean="0"/>
          </a:p>
          <a:p>
            <a:r>
              <a:rPr lang="en-US" sz="1600" dirty="0" smtClean="0"/>
              <a:t>HTML 5 Rocks </a:t>
            </a:r>
            <a:r>
              <a:rPr lang="mr-IN" sz="1600" dirty="0" smtClean="0"/>
              <a:t>–</a:t>
            </a:r>
            <a:r>
              <a:rPr lang="en-US" sz="1600" dirty="0" smtClean="0"/>
              <a:t> </a:t>
            </a:r>
            <a:r>
              <a:rPr lang="en-US" sz="1600" dirty="0" err="1" smtClean="0"/>
              <a:t>WebRTC</a:t>
            </a:r>
            <a:r>
              <a:rPr lang="en-US" sz="1600" dirty="0" smtClean="0"/>
              <a:t> Infrastructure</a:t>
            </a:r>
          </a:p>
          <a:p>
            <a:pPr lvl="1"/>
            <a:r>
              <a:rPr lang="en-US" sz="1400" dirty="0" smtClean="0"/>
              <a:t>Great overview of </a:t>
            </a:r>
            <a:r>
              <a:rPr lang="en-US" sz="1400" dirty="0" err="1" smtClean="0"/>
              <a:t>signalling</a:t>
            </a:r>
            <a:r>
              <a:rPr lang="en-US" sz="1400" dirty="0" smtClean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everything you need to know!</a:t>
            </a:r>
          </a:p>
          <a:p>
            <a:pPr lvl="1"/>
            <a:r>
              <a:rPr lang="en-US" sz="1400" dirty="0">
                <a:hlinkClick r:id="rId6"/>
              </a:rPr>
              <a:t>https://www.html5rocks.com/</a:t>
            </a:r>
            <a:r>
              <a:rPr lang="en-US" sz="1400" dirty="0" err="1">
                <a:hlinkClick r:id="rId6"/>
              </a:rPr>
              <a:t>en</a:t>
            </a:r>
            <a:r>
              <a:rPr lang="en-US" sz="1400" dirty="0">
                <a:hlinkClick r:id="rId6"/>
              </a:rPr>
              <a:t>/tutorials/</a:t>
            </a:r>
            <a:r>
              <a:rPr lang="en-US" sz="1400" dirty="0" err="1">
                <a:hlinkClick r:id="rId6"/>
              </a:rPr>
              <a:t>webrtc</a:t>
            </a:r>
            <a:r>
              <a:rPr lang="en-US" sz="1400" dirty="0">
                <a:hlinkClick r:id="rId6"/>
              </a:rPr>
              <a:t>/infrastructure/</a:t>
            </a:r>
            <a:endParaRPr lang="en-US" sz="1400" dirty="0"/>
          </a:p>
          <a:p>
            <a:r>
              <a:rPr lang="en-US" sz="1600" dirty="0" err="1" smtClean="0"/>
              <a:t>adapter.js</a:t>
            </a:r>
            <a:r>
              <a:rPr lang="en-US" sz="1600" dirty="0" smtClean="0"/>
              <a:t>: </a:t>
            </a:r>
            <a:r>
              <a:rPr lang="en-US" sz="1400" dirty="0">
                <a:hlinkClick r:id="rId7"/>
              </a:rPr>
              <a:t>https://github.com/webrtc/adapter</a:t>
            </a:r>
            <a:endParaRPr lang="en-US" sz="1400" dirty="0"/>
          </a:p>
          <a:p>
            <a:pPr lvl="1"/>
            <a:r>
              <a:rPr lang="en-US" sz="1400" dirty="0" smtClean="0"/>
              <a:t>Shim to isolate applications from browser incompatibilities</a:t>
            </a:r>
          </a:p>
          <a:p>
            <a:r>
              <a:rPr lang="en-US" sz="1600" dirty="0"/>
              <a:t>Promises</a:t>
            </a:r>
            <a:r>
              <a:rPr lang="en-US" sz="1600" dirty="0" smtClean="0"/>
              <a:t>:</a:t>
            </a:r>
          </a:p>
          <a:p>
            <a:pPr lvl="1"/>
            <a:r>
              <a:rPr lang="en-US" sz="1400" dirty="0">
                <a:hlinkClick r:id="rId8"/>
              </a:rPr>
              <a:t>https://</a:t>
            </a:r>
            <a:r>
              <a:rPr lang="en-US" sz="1400" dirty="0" err="1">
                <a:hlinkClick r:id="rId8"/>
              </a:rPr>
              <a:t>kosamari.com</a:t>
            </a:r>
            <a:r>
              <a:rPr lang="en-US" sz="1400" dirty="0">
                <a:hlinkClick r:id="rId8"/>
              </a:rPr>
              <a:t>/notes/the-promise-of-a-burger-party</a:t>
            </a:r>
            <a:endParaRPr lang="en-US" sz="1400" dirty="0"/>
          </a:p>
          <a:p>
            <a:pPr lvl="1"/>
            <a:r>
              <a:rPr lang="en-US" sz="1400" dirty="0" smtClean="0">
                <a:hlinkClick r:id="rId9"/>
              </a:rPr>
              <a:t>https</a:t>
            </a:r>
            <a:r>
              <a:rPr lang="en-US" sz="1400" dirty="0">
                <a:hlinkClick r:id="rId9"/>
              </a:rPr>
              <a:t>://</a:t>
            </a:r>
            <a:r>
              <a:rPr lang="en-US" sz="1400" dirty="0" smtClean="0">
                <a:hlinkClick r:id="rId9"/>
              </a:rPr>
              <a:t>developer.mozilla.org/en/docs/Web/JavaScript/Reference/Global_Objects/Promise</a:t>
            </a:r>
            <a:endParaRPr lang="en-US" sz="1400" dirty="0" smtClean="0"/>
          </a:p>
          <a:p>
            <a:r>
              <a:rPr lang="en-US" sz="1600" dirty="0" smtClean="0"/>
              <a:t>Classes/OOD/OOP: </a:t>
            </a:r>
            <a:r>
              <a:rPr lang="en-US" sz="1400" dirty="0" smtClean="0">
                <a:hlinkClick r:id="rId10"/>
              </a:rPr>
              <a:t>https</a:t>
            </a:r>
            <a:r>
              <a:rPr lang="en-US" sz="1400" dirty="0">
                <a:hlinkClick r:id="rId10"/>
              </a:rPr>
              <a:t>://</a:t>
            </a:r>
            <a:r>
              <a:rPr lang="en-US" sz="1400" dirty="0" smtClean="0">
                <a:hlinkClick r:id="rId10"/>
              </a:rPr>
              <a:t>developer.mozilla.org/en-US/docs/Learn/JavaScript/Objects/Object-oriented_JS</a:t>
            </a:r>
            <a:endParaRPr lang="en-US" sz="1400" dirty="0" smtClean="0"/>
          </a:p>
          <a:p>
            <a:r>
              <a:rPr lang="en-US" sz="1600" dirty="0" smtClean="0"/>
              <a:t>Finite State Machine: </a:t>
            </a:r>
            <a:r>
              <a:rPr lang="en-US" sz="1400" dirty="0" smtClean="0">
                <a:hlinkClick r:id="rId11"/>
              </a:rPr>
              <a:t>https://developer.mozilla.org/en-US/docs/Glossary/State_machine</a:t>
            </a:r>
            <a:endParaRPr lang="en-US" sz="14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93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 algn="ctr">
              <a:spcBef>
                <a:spcPts val="1000"/>
              </a:spcBef>
              <a:buNone/>
            </a:pPr>
            <a:r>
              <a:rPr lang="en-US" sz="5400" dirty="0" err="1"/>
              <a:t>a</a:t>
            </a:r>
            <a:r>
              <a:rPr lang="en-US" sz="5400" dirty="0" err="1" smtClean="0"/>
              <a:t>dapter.js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https://</a:t>
            </a:r>
            <a:r>
              <a:rPr lang="en-US" sz="5400" dirty="0" err="1" smtClean="0"/>
              <a:t>github.com</a:t>
            </a:r>
            <a:r>
              <a:rPr lang="en-US" sz="5400" dirty="0" smtClean="0"/>
              <a:t>/</a:t>
            </a:r>
            <a:r>
              <a:rPr lang="en-US" sz="5400" dirty="0" err="1" smtClean="0"/>
              <a:t>webrtc</a:t>
            </a:r>
            <a:r>
              <a:rPr lang="en-US" sz="5400" dirty="0" smtClean="0"/>
              <a:t>/adapter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74064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RTCPeerConnection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900"/>
            <a:ext cx="10515600" cy="48180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pc new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RTCPeerConnection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pc.onicecandidate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= (e) =&gt;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this.send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(from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"CANDIDATE",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e.candidate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pc.onaddstream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= (e) =&gt;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attachMediaStream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videoTag,e.stream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videoTag.play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localMediaPromise.then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mediaStream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) =&gt;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pc.addStream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mediaStream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console.log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('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PeerConnector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(TX)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createOffer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start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');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offerOptions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offerToReceiveAudio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: 1,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offerToReceiveVideo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1};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pc.createOffer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offerOptions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.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then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offer) =&gt;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console.log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("WE HAVE AN OFFER...",offer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//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Give the offer description to our end of the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connector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pc.setLocalDescription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(offer);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//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Send the offer to the remote end of the peer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connector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this.send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(from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"SDP_OFFER", offer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});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// Attach this stream to a video tag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attachMediaStream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videoTag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mediaStream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//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And set the 'play' state for this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tag.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videoTag.play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</a:p>
          <a:p>
            <a:pPr marL="0" indent="0">
              <a:buNone/>
            </a:pP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5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RTCPeerConnection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incoming </a:t>
            </a:r>
            <a:r>
              <a:rPr lang="en-US" dirty="0" err="1" smtClean="0"/>
              <a:t>signalling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receivedIncomingSDPoffer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(from, data)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this.data.pc.setRemoteDescription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(data);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//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And generate an answering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offer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this.data.pc.createAnswer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().then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desc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 =&gt;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this.data.pc.setLocalDescription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desc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   //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And send this to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desciption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to the remote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end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this.send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(from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"SDP_ANSWER",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desc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});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}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receivedIncomingSDPanswer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(from, data)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this.data.pc.setRemoteDescription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(data);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receivedCandidate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(from, data)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candidate = new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RTCIceCandidate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(data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this.data.pc.addIceCandidate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(candidate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638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Unidirectional</a:t>
            </a:r>
          </a:p>
          <a:p>
            <a:r>
              <a:rPr lang="en-US" dirty="0" smtClean="0"/>
              <a:t>Has one input and one output</a:t>
            </a:r>
          </a:p>
          <a:p>
            <a:r>
              <a:rPr lang="en-US" dirty="0" smtClean="0"/>
              <a:t>Local inputs:</a:t>
            </a:r>
          </a:p>
          <a:p>
            <a:pPr lvl="1"/>
            <a:r>
              <a:rPr lang="en-US" dirty="0" smtClean="0"/>
              <a:t>Microphone</a:t>
            </a:r>
          </a:p>
          <a:p>
            <a:pPr lvl="1"/>
            <a:r>
              <a:rPr lang="en-US" dirty="0" smtClean="0"/>
              <a:t>Camera</a:t>
            </a:r>
          </a:p>
          <a:p>
            <a:pPr lvl="1"/>
            <a:r>
              <a:rPr lang="en-US" i="1" dirty="0" err="1" smtClean="0"/>
              <a:t>RTCPeerConnection</a:t>
            </a:r>
            <a:endParaRPr lang="en-US" i="1" dirty="0" smtClean="0"/>
          </a:p>
          <a:p>
            <a:r>
              <a:rPr lang="en-US" dirty="0" smtClean="0"/>
              <a:t>Outputs:</a:t>
            </a:r>
          </a:p>
          <a:p>
            <a:pPr lvl="1"/>
            <a:r>
              <a:rPr lang="en-US" dirty="0" smtClean="0"/>
              <a:t>&lt;video&gt; tag</a:t>
            </a:r>
          </a:p>
          <a:p>
            <a:pPr lvl="1"/>
            <a:r>
              <a:rPr lang="en-US" i="1" dirty="0" err="1" smtClean="0"/>
              <a:t>RTCPeerConnection</a:t>
            </a:r>
            <a:endParaRPr lang="en-US" i="1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8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Locally connecting media</a:t>
            </a:r>
            <a:endParaRPr lang="en-US" dirty="0"/>
          </a:p>
        </p:txBody>
      </p:sp>
      <p:sp>
        <p:nvSpPr>
          <p:cNvPr id="4" name="Document 3"/>
          <p:cNvSpPr/>
          <p:nvPr/>
        </p:nvSpPr>
        <p:spPr>
          <a:xfrm>
            <a:off x="838200" y="1790700"/>
            <a:ext cx="3492500" cy="2387600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2200" y="1981200"/>
            <a:ext cx="20329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 &lt;head&gt;</a:t>
            </a:r>
            <a:r>
              <a:rPr lang="mr-IN" dirty="0" smtClean="0"/>
              <a:t>…</a:t>
            </a:r>
            <a:r>
              <a:rPr lang="en-GB" dirty="0" smtClean="0"/>
              <a:t>&lt;/head&gt;</a:t>
            </a:r>
          </a:p>
          <a:p>
            <a:r>
              <a:rPr lang="en-GB" dirty="0"/>
              <a:t> </a:t>
            </a:r>
            <a:r>
              <a:rPr lang="en-GB" dirty="0" smtClean="0"/>
              <a:t> &lt;body&gt;</a:t>
            </a:r>
          </a:p>
          <a:p>
            <a:r>
              <a:rPr lang="en-GB" dirty="0"/>
              <a:t> </a:t>
            </a:r>
            <a:r>
              <a:rPr lang="en-GB" dirty="0" smtClean="0"/>
              <a:t>     </a:t>
            </a:r>
            <a:r>
              <a:rPr lang="mr-IN" dirty="0" smtClean="0"/>
              <a:t>…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 &lt;video&gt;&lt;/video&gt;</a:t>
            </a:r>
          </a:p>
          <a:p>
            <a:r>
              <a:rPr lang="en-GB" dirty="0"/>
              <a:t> </a:t>
            </a:r>
            <a:r>
              <a:rPr lang="en-GB" dirty="0" smtClean="0"/>
              <a:t> &lt;/body&gt;</a:t>
            </a:r>
            <a:endParaRPr lang="en-US" dirty="0" smtClean="0"/>
          </a:p>
          <a:p>
            <a:r>
              <a:rPr lang="en-US" dirty="0" smtClean="0"/>
              <a:t>&lt;/html&gt;</a:t>
            </a:r>
            <a:endParaRPr lang="en-GB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022600" y="1219200"/>
            <a:ext cx="6464300" cy="19812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386" y="365125"/>
            <a:ext cx="2082800" cy="208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186" y="3409950"/>
            <a:ext cx="2743200" cy="295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738" y="3834725"/>
            <a:ext cx="1383561" cy="138973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3016714" y="3409950"/>
            <a:ext cx="3072472" cy="111964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20545734">
            <a:off x="5359400" y="1600200"/>
            <a:ext cx="223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Media Stream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13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be 17"/>
          <p:cNvSpPr/>
          <p:nvPr/>
        </p:nvSpPr>
        <p:spPr>
          <a:xfrm>
            <a:off x="2502249" y="2798764"/>
            <a:ext cx="660051" cy="1700608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between devices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00" y="1690688"/>
            <a:ext cx="1473200" cy="1473200"/>
          </a:xfrm>
          <a:prstGeom prst="rect">
            <a:avLst/>
          </a:prstGeom>
        </p:spPr>
      </p:pic>
      <p:sp>
        <p:nvSpPr>
          <p:cNvPr id="7" name="Can 6"/>
          <p:cNvSpPr/>
          <p:nvPr/>
        </p:nvSpPr>
        <p:spPr>
          <a:xfrm rot="5400000">
            <a:off x="3793728" y="2538016"/>
            <a:ext cx="616744" cy="21590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an 7"/>
          <p:cNvSpPr/>
          <p:nvPr/>
        </p:nvSpPr>
        <p:spPr>
          <a:xfrm rot="5400000">
            <a:off x="7248327" y="2627116"/>
            <a:ext cx="616744" cy="198080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4692650" y="2735660"/>
            <a:ext cx="2806700" cy="1763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30718" y="3432850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webRTC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25600" y="147320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Jim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80600" y="147320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Jane</a:t>
            </a:r>
            <a:endParaRPr lang="en-US"/>
          </a:p>
        </p:txBody>
      </p:sp>
      <p:sp>
        <p:nvSpPr>
          <p:cNvPr id="12" name="Bent-Up Arrow 11"/>
          <p:cNvSpPr/>
          <p:nvPr/>
        </p:nvSpPr>
        <p:spPr>
          <a:xfrm rot="5400000">
            <a:off x="1556099" y="2906714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46" y="1690688"/>
            <a:ext cx="1473200" cy="1473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2691" y="3783530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Media Stream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73424" y="4713010"/>
            <a:ext cx="8007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do Jim and Jane find each other?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is their traffic routed across the Internet through corporate firewalls?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is permission asked to accept the call at the receiving end?</a:t>
            </a:r>
            <a:endParaRPr lang="en-US" dirty="0"/>
          </a:p>
        </p:txBody>
      </p:sp>
      <p:sp>
        <p:nvSpPr>
          <p:cNvPr id="19" name="Cube 18"/>
          <p:cNvSpPr/>
          <p:nvPr/>
        </p:nvSpPr>
        <p:spPr>
          <a:xfrm>
            <a:off x="8390197" y="2767212"/>
            <a:ext cx="660051" cy="1700608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30750" y="1714916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RTCPeerConnection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56248" y="2122538"/>
            <a:ext cx="2133949" cy="67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036258" y="2100430"/>
            <a:ext cx="2316443" cy="66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ent-Up Arrow 12"/>
          <p:cNvSpPr/>
          <p:nvPr/>
        </p:nvSpPr>
        <p:spPr>
          <a:xfrm>
            <a:off x="9010999" y="2890044"/>
            <a:ext cx="1272657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8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0" y="3368279"/>
            <a:ext cx="1473200" cy="1473200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 rot="5400000">
            <a:off x="3476228" y="3961607"/>
            <a:ext cx="616744" cy="26670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n 5"/>
          <p:cNvSpPr/>
          <p:nvPr/>
        </p:nvSpPr>
        <p:spPr>
          <a:xfrm rot="5400000">
            <a:off x="7559477" y="3930056"/>
            <a:ext cx="616744" cy="273010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4629150" y="4413251"/>
            <a:ext cx="2806700" cy="1763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67218" y="5110441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webRTC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62100" y="315079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Jim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17100" y="315079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Jane</a:t>
            </a:r>
            <a:endParaRPr lang="en-US"/>
          </a:p>
        </p:txBody>
      </p:sp>
      <p:sp>
        <p:nvSpPr>
          <p:cNvPr id="11" name="Bent-Up Arrow 10"/>
          <p:cNvSpPr/>
          <p:nvPr/>
        </p:nvSpPr>
        <p:spPr>
          <a:xfrm rot="5400000">
            <a:off x="1492599" y="4584305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68279"/>
            <a:ext cx="1473200" cy="1473200"/>
          </a:xfrm>
          <a:prstGeom prst="rect">
            <a:avLst/>
          </a:prstGeom>
        </p:spPr>
      </p:pic>
      <p:sp>
        <p:nvSpPr>
          <p:cNvPr id="13" name="Bent-Up Arrow 12"/>
          <p:cNvSpPr/>
          <p:nvPr/>
        </p:nvSpPr>
        <p:spPr>
          <a:xfrm>
            <a:off x="9166056" y="4567635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39191" y="5461121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Media Stream</a:t>
            </a:r>
            <a:endParaRPr lang="en-US"/>
          </a:p>
        </p:txBody>
      </p:sp>
      <p:cxnSp>
        <p:nvCxnSpPr>
          <p:cNvPr id="15" name="Straight Arrow Connector 14"/>
          <p:cNvCxnSpPr>
            <a:endCxn id="22" idx="1"/>
          </p:cNvCxnSpPr>
          <p:nvPr/>
        </p:nvCxnSpPr>
        <p:spPr>
          <a:xfrm flipV="1">
            <a:off x="2438749" y="2348238"/>
            <a:ext cx="2539651" cy="1237528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2" idx="3"/>
          </p:cNvCxnSpPr>
          <p:nvPr/>
        </p:nvCxnSpPr>
        <p:spPr>
          <a:xfrm>
            <a:off x="7048500" y="2348238"/>
            <a:ext cx="2311400" cy="1165296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978400" y="1953275"/>
            <a:ext cx="2070100" cy="789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81364" y="2148841"/>
            <a:ext cx="127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Signalling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13129</TotalTime>
  <Words>2057</Words>
  <Application>Microsoft Macintosh PowerPoint</Application>
  <PresentationFormat>Widescreen</PresentationFormat>
  <Paragraphs>435</Paragraphs>
  <Slides>56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Calibri</vt:lpstr>
      <vt:lpstr>Calibri Light</vt:lpstr>
      <vt:lpstr>Courier New</vt:lpstr>
      <vt:lpstr>Mangal</vt:lpstr>
      <vt:lpstr>Wingdings</vt:lpstr>
      <vt:lpstr>Arial</vt:lpstr>
      <vt:lpstr>Office Theme</vt:lpstr>
      <vt:lpstr>FAC 10 WebRTC Workshop</vt:lpstr>
      <vt:lpstr>Making the web ‘real-time’</vt:lpstr>
      <vt:lpstr>Is it all hype?</vt:lpstr>
      <vt:lpstr>Apple Safari</vt:lpstr>
      <vt:lpstr>Media Streams</vt:lpstr>
      <vt:lpstr>Media Stream</vt:lpstr>
      <vt:lpstr>Locally connecting media</vt:lpstr>
      <vt:lpstr>Connecting between devices</vt:lpstr>
      <vt:lpstr>Signalling</vt:lpstr>
      <vt:lpstr>Signalling</vt:lpstr>
      <vt:lpstr>What is signalling used for?</vt:lpstr>
      <vt:lpstr>Typical signalling exchange</vt:lpstr>
      <vt:lpstr>Signalling Overhead</vt:lpstr>
      <vt:lpstr>Workshop Objectives</vt:lpstr>
      <vt:lpstr>Workshop – what we’re going to do…</vt:lpstr>
      <vt:lpstr>Workshop materials</vt:lpstr>
      <vt:lpstr>1. HTTPS server</vt:lpstr>
      <vt:lpstr>Background - Promises</vt:lpstr>
      <vt:lpstr>’Callback Hell’</vt:lpstr>
      <vt:lpstr>Building a Promise</vt:lpstr>
      <vt:lpstr>Classes/Object Orientated Design/Programming</vt:lpstr>
      <vt:lpstr>Classes and Objects in Javascript (ES6)</vt:lpstr>
      <vt:lpstr>State Machines</vt:lpstr>
      <vt:lpstr>Workshop End Point State Machine</vt:lpstr>
      <vt:lpstr>2. Local stream</vt:lpstr>
      <vt:lpstr>2. Local media streams</vt:lpstr>
      <vt:lpstr>3. Local Peer Connection</vt:lpstr>
      <vt:lpstr>3. Local signalling</vt:lpstr>
      <vt:lpstr>3. Code structure and aims</vt:lpstr>
      <vt:lpstr>3. Steps to local AV calls</vt:lpstr>
      <vt:lpstr>3. Example HTML for ONE video caller</vt:lpstr>
      <vt:lpstr>3. Steps to start/end calls</vt:lpstr>
      <vt:lpstr>3. State Machine first steps…</vt:lpstr>
      <vt:lpstr>Referencing VideoEndPoints</vt:lpstr>
      <vt:lpstr>Responsive HTML layout</vt:lpstr>
      <vt:lpstr>A trick with Promises</vt:lpstr>
      <vt:lpstr>A trick with Promises</vt:lpstr>
      <vt:lpstr>Connecting between devices</vt:lpstr>
      <vt:lpstr>RTCPeerConnection</vt:lpstr>
      <vt:lpstr>RTCPeerConnection Events</vt:lpstr>
      <vt:lpstr>Adding video to the demo</vt:lpstr>
      <vt:lpstr>Asynchronous Completion: Promise Trick</vt:lpstr>
      <vt:lpstr>Using RTCPeerConnection objects</vt:lpstr>
      <vt:lpstr>Creating an RTCPeerConnection </vt:lpstr>
      <vt:lpstr>Connecting video to the call</vt:lpstr>
      <vt:lpstr>4. Remote Peer Connections</vt:lpstr>
      <vt:lpstr>4. Signalling across a network</vt:lpstr>
      <vt:lpstr>4. Signalling across a network (2)</vt:lpstr>
      <vt:lpstr>5. Talking between teams</vt:lpstr>
      <vt:lpstr>5. Cross team</vt:lpstr>
      <vt:lpstr>6. Remote Presentations</vt:lpstr>
      <vt:lpstr>Signalling for Remote Presentations: Two Options</vt:lpstr>
      <vt:lpstr>References</vt:lpstr>
      <vt:lpstr>PowerPoint Presentation</vt:lpstr>
      <vt:lpstr>RTCPeerConnection</vt:lpstr>
      <vt:lpstr>RTCPeerConnection – incoming signalling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 9 Workshop</dc:title>
  <dc:creator>Peter Wilson</dc:creator>
  <cp:lastModifiedBy>Peter Wilson</cp:lastModifiedBy>
  <cp:revision>159</cp:revision>
  <cp:lastPrinted>2017-05-17T09:48:13Z</cp:lastPrinted>
  <dcterms:created xsi:type="dcterms:W3CDTF">2017-01-22T14:35:55Z</dcterms:created>
  <dcterms:modified xsi:type="dcterms:W3CDTF">2017-05-18T10:43:19Z</dcterms:modified>
</cp:coreProperties>
</file>