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4" r:id="rId3"/>
    <p:sldId id="265" r:id="rId4"/>
    <p:sldId id="266" r:id="rId5"/>
    <p:sldId id="257" r:id="rId6"/>
    <p:sldId id="258" r:id="rId7"/>
    <p:sldId id="261" r:id="rId8"/>
    <p:sldId id="262" r:id="rId9"/>
    <p:sldId id="263" r:id="rId10"/>
    <p:sldId id="267" r:id="rId11"/>
    <p:sldId id="273" r:id="rId12"/>
    <p:sldId id="274" r:id="rId13"/>
    <p:sldId id="275" r:id="rId14"/>
    <p:sldId id="260" r:id="rId15"/>
    <p:sldId id="259" r:id="rId16"/>
    <p:sldId id="278" r:id="rId17"/>
    <p:sldId id="268" r:id="rId18"/>
    <p:sldId id="276" r:id="rId19"/>
    <p:sldId id="269" r:id="rId20"/>
    <p:sldId id="277" r:id="rId21"/>
    <p:sldId id="270" r:id="rId22"/>
    <p:sldId id="271" r:id="rId23"/>
    <p:sldId id="272" r:id="rId24"/>
    <p:sldId id="281" r:id="rId25"/>
    <p:sldId id="282" r:id="rId26"/>
    <p:sldId id="283" r:id="rId27"/>
    <p:sldId id="279" r:id="rId28"/>
    <p:sldId id="280" r:id="rId29"/>
    <p:sldId id="287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6"/>
    <p:restoredTop sz="94634"/>
  </p:normalViewPr>
  <p:slideViewPr>
    <p:cSldViewPr snapToGrid="0" snapToObjects="1">
      <p:cViewPr>
        <p:scale>
          <a:sx n="150" d="100"/>
          <a:sy n="150" d="100"/>
        </p:scale>
        <p:origin x="1624" y="2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42D7C-2417-3B40-A506-E427B6643B87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524B8-4CE1-2D42-BC05-C5D2E330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0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32A5-E6B5-034C-9AFC-DC70C50488DC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API/WebRTC_API" TargetMode="External"/><Relationship Id="rId3" Type="http://schemas.openxmlformats.org/officeDocument/2006/relationships/hyperlink" Target="https://www.html5rocks.com/en/tutorials/webrtc/basic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 9 </a:t>
            </a:r>
            <a:r>
              <a:rPr lang="en-US" dirty="0" err="1" smtClean="0"/>
              <a:t>WebRTC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Wilson, </a:t>
            </a:r>
            <a:r>
              <a:rPr lang="en-US" dirty="0" err="1" smtClean="0"/>
              <a:t>IpCortex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two ends of an </a:t>
            </a:r>
            <a:r>
              <a:rPr lang="en-US" dirty="0" err="1" smtClean="0"/>
              <a:t>RTCPeerConnections</a:t>
            </a:r>
            <a:r>
              <a:rPr lang="en-US" dirty="0" smtClean="0"/>
              <a:t> to find each other</a:t>
            </a:r>
          </a:p>
          <a:p>
            <a:r>
              <a:rPr lang="en-US" dirty="0" smtClean="0"/>
              <a:t>NOT </a:t>
            </a:r>
            <a:r>
              <a:rPr lang="en-US" dirty="0" err="1" smtClean="0"/>
              <a:t>standardised</a:t>
            </a:r>
            <a:endParaRPr lang="en-US" dirty="0" smtClean="0"/>
          </a:p>
          <a:p>
            <a:pPr lvl="1"/>
            <a:r>
              <a:rPr lang="en-US" dirty="0" smtClean="0"/>
              <a:t>Not necessary and much of this is application specific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IpCortex</a:t>
            </a:r>
            <a:r>
              <a:rPr lang="en-US" dirty="0" smtClean="0"/>
              <a:t> PABX </a:t>
            </a:r>
            <a:r>
              <a:rPr lang="mr-IN" dirty="0" smtClean="0"/>
              <a:t>–</a:t>
            </a:r>
            <a:r>
              <a:rPr lang="en-US" dirty="0" smtClean="0"/>
              <a:t> signaling, directory, presence and PTSN gateway (phone calls)</a:t>
            </a:r>
          </a:p>
          <a:p>
            <a:pPr lvl="1"/>
            <a:r>
              <a:rPr lang="en-US" dirty="0" err="1" smtClean="0"/>
              <a:t>webRTC.io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one of the first libraries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Must be accessible to both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 a means of relaying information between the two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Should encrypt all communications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/>
              <a:t>Usually</a:t>
            </a:r>
            <a:r>
              <a:rPr lang="en-US" dirty="0" smtClean="0"/>
              <a:t> a separate server</a:t>
            </a:r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90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signaling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</a:t>
            </a:r>
            <a:r>
              <a:rPr lang="en-US" dirty="0" err="1" smtClean="0"/>
              <a:t>WebRTC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Transfer </a:t>
            </a:r>
            <a:r>
              <a:rPr lang="en-US" dirty="0" err="1" smtClean="0"/>
              <a:t>Javascript</a:t>
            </a:r>
            <a:r>
              <a:rPr lang="en-US" dirty="0" smtClean="0"/>
              <a:t> Objects between </a:t>
            </a:r>
            <a:r>
              <a:rPr lang="en-US" dirty="0" err="1" smtClean="0"/>
              <a:t>endpionts</a:t>
            </a:r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serialised</a:t>
            </a:r>
            <a:r>
              <a:rPr lang="en-US" dirty="0" smtClean="0"/>
              <a:t> as JSON)</a:t>
            </a:r>
          </a:p>
          <a:p>
            <a:pPr lvl="1"/>
            <a:r>
              <a:rPr lang="en-US" dirty="0" smtClean="0"/>
              <a:t>Send media ‘offers’ and ‘responses’ between end points</a:t>
            </a:r>
          </a:p>
          <a:p>
            <a:pPr lvl="1"/>
            <a:r>
              <a:rPr lang="en-US" dirty="0" smtClean="0"/>
              <a:t>Swap communication ‘candidates’ between end points</a:t>
            </a:r>
          </a:p>
          <a:p>
            <a:r>
              <a:rPr lang="en-US" dirty="0" smtClean="0"/>
              <a:t>Other signaling usually required for an application</a:t>
            </a:r>
          </a:p>
          <a:p>
            <a:pPr lvl="1"/>
            <a:r>
              <a:rPr lang="en-US" dirty="0" smtClean="0"/>
              <a:t>End point discovery/name mapping (I’m Fred, I want to talk to Jane)</a:t>
            </a:r>
          </a:p>
          <a:p>
            <a:pPr lvl="1"/>
            <a:r>
              <a:rPr lang="en-US" dirty="0" smtClean="0"/>
              <a:t>Presence (I’m Fred and I’m ‘online’)</a:t>
            </a:r>
          </a:p>
        </p:txBody>
      </p:sp>
    </p:spTree>
    <p:extLst>
      <p:ext uri="{BB962C8B-B14F-4D97-AF65-F5344CB8AC3E}">
        <p14:creationId xmlns:p14="http://schemas.microsoft.com/office/powerpoint/2010/main" val="8959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signaling exchange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23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28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94163" y="2311400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29984" y="2075418"/>
            <a:ext cx="66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94164" y="2692400"/>
            <a:ext cx="6540499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42684" y="2668032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94163" y="3198812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07880" y="295434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06863" y="3732054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09267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06864" y="3732054"/>
            <a:ext cx="6421236" cy="63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84184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77900" y="2967116"/>
            <a:ext cx="9513634" cy="667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7783"/>
            <a:ext cx="10515600" cy="16318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Offers are send as Session Description Protocol messages</a:t>
            </a:r>
          </a:p>
          <a:p>
            <a:r>
              <a:rPr lang="en-US" dirty="0" smtClean="0"/>
              <a:t>Candidates give options for how to connect end points across a network</a:t>
            </a:r>
          </a:p>
          <a:p>
            <a:pPr lvl="1"/>
            <a:r>
              <a:rPr lang="en-US" dirty="0" smtClean="0"/>
              <a:t>Accomplished via the  Interactive </a:t>
            </a:r>
            <a:r>
              <a:rPr lang="en-US" dirty="0"/>
              <a:t>Connectivity </a:t>
            </a:r>
            <a:r>
              <a:rPr lang="en-US" dirty="0" smtClean="0"/>
              <a:t>Establishment (ICE) framework</a:t>
            </a:r>
          </a:p>
          <a:p>
            <a:pPr lvl="1"/>
            <a:r>
              <a:rPr lang="en-US" dirty="0" smtClean="0"/>
              <a:t>Multiple ‘candidates’ are tested concurrently with the first (fastest) 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61338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4313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Signaling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Intentionally very low overhead</a:t>
            </a:r>
          </a:p>
          <a:p>
            <a:r>
              <a:rPr lang="en-US" dirty="0" smtClean="0"/>
              <a:t>Typically 24 exchanges per </a:t>
            </a:r>
            <a:r>
              <a:rPr lang="en-US" dirty="0" err="1" smtClean="0"/>
              <a:t>WebRTC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~10K data exchanged</a:t>
            </a:r>
          </a:p>
          <a:p>
            <a:r>
              <a:rPr lang="en-US" dirty="0" smtClean="0"/>
              <a:t>Many techniques available</a:t>
            </a:r>
          </a:p>
          <a:p>
            <a:pPr lvl="1"/>
            <a:r>
              <a:rPr lang="en-US" dirty="0" smtClean="0"/>
              <a:t>REST Polling</a:t>
            </a:r>
          </a:p>
          <a:p>
            <a:pPr lvl="1"/>
            <a:r>
              <a:rPr lang="en-US" dirty="0" smtClean="0"/>
              <a:t>HTTP ‘Long Poll’</a:t>
            </a:r>
          </a:p>
          <a:p>
            <a:pPr lvl="1"/>
            <a:r>
              <a:rPr lang="en-US" dirty="0" smtClean="0"/>
              <a:t>REST to the signaling server/ </a:t>
            </a:r>
            <a:r>
              <a:rPr lang="en-US" dirty="0" err="1" smtClean="0"/>
              <a:t>EventSource</a:t>
            </a:r>
            <a:r>
              <a:rPr lang="en-US" dirty="0" smtClean="0"/>
              <a:t> distribution to clients</a:t>
            </a:r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bi-directional ‘pipes’</a:t>
            </a:r>
          </a:p>
          <a:p>
            <a:r>
              <a:rPr lang="en-US" dirty="0" smtClean="0"/>
              <a:t>Only requires text transfer</a:t>
            </a:r>
          </a:p>
          <a:p>
            <a:r>
              <a:rPr lang="en-US" dirty="0" smtClean="0"/>
              <a:t>Not just for setup though </a:t>
            </a:r>
            <a:r>
              <a:rPr lang="mr-IN" dirty="0" smtClean="0"/>
              <a:t>–</a:t>
            </a:r>
            <a:r>
              <a:rPr lang="en-US" dirty="0" smtClean="0"/>
              <a:t> media can change during a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mr-IN" dirty="0" smtClean="0"/>
              <a:t>–</a:t>
            </a:r>
            <a:r>
              <a:rPr lang="en-US" dirty="0" smtClean="0"/>
              <a:t> what we’re going to do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simple HTTPS server to serve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streams locally</a:t>
            </a:r>
            <a:br>
              <a:rPr lang="en-US" dirty="0" smtClean="0"/>
            </a:br>
            <a:r>
              <a:rPr lang="en-US" dirty="0" smtClean="0"/>
              <a:t>Create a &lt;video&gt; tag in a static page</a:t>
            </a:r>
            <a:br>
              <a:rPr lang="en-US" dirty="0" smtClean="0"/>
            </a:br>
            <a:r>
              <a:rPr lang="en-US" dirty="0" smtClean="0"/>
              <a:t>Request media (camera and microphone)</a:t>
            </a:r>
            <a:br>
              <a:rPr lang="en-US" dirty="0" smtClean="0"/>
            </a:br>
            <a:r>
              <a:rPr lang="en-US" dirty="0" smtClean="0"/>
              <a:t>Attach media to video tag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Peer Connection and Signaling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streams between devices over a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Building a simple remote ‘Presentation’ application using </a:t>
            </a:r>
            <a:r>
              <a:rPr lang="en-US" i="1" dirty="0" err="1" smtClean="0"/>
              <a:t>webRTC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local media stream (video/audio)</a:t>
            </a:r>
          </a:p>
          <a:p>
            <a:r>
              <a:rPr lang="en-US" dirty="0" smtClean="0"/>
              <a:t>Attach to browser &lt;video&gt; tag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51600" y="2005013"/>
            <a:ext cx="7002200" cy="4171950"/>
            <a:chOff x="838200" y="365125"/>
            <a:chExt cx="10076986" cy="6003925"/>
          </a:xfrm>
        </p:grpSpPr>
        <p:sp>
          <p:nvSpPr>
            <p:cNvPr id="4" name="Document 3"/>
            <p:cNvSpPr/>
            <p:nvPr/>
          </p:nvSpPr>
          <p:spPr>
            <a:xfrm>
              <a:off x="838200" y="1790700"/>
              <a:ext cx="3492500" cy="238760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92200" y="1981200"/>
              <a:ext cx="2035156" cy="1993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&lt;html&gt;</a:t>
              </a:r>
            </a:p>
            <a:p>
              <a:r>
                <a:rPr lang="en-US" sz="1200" dirty="0" smtClean="0"/>
                <a:t>  &lt;head&gt;</a:t>
              </a:r>
              <a:r>
                <a:rPr lang="mr-IN" sz="1200" dirty="0" smtClean="0"/>
                <a:t>…</a:t>
              </a:r>
              <a:r>
                <a:rPr lang="en-GB" sz="1200" dirty="0" smtClean="0"/>
                <a:t>&lt;/head&gt;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&lt;body&gt;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 </a:t>
              </a:r>
              <a:r>
                <a:rPr lang="mr-IN" sz="1200" dirty="0" smtClean="0"/>
                <a:t>…</a:t>
              </a:r>
              <a:endParaRPr lang="en-GB" sz="1200" dirty="0" smtClean="0"/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&lt;video&gt;&lt;/video&gt;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&lt;/body&gt;</a:t>
              </a:r>
              <a:endParaRPr lang="en-US" sz="1200" dirty="0" smtClean="0"/>
            </a:p>
            <a:p>
              <a:r>
                <a:rPr lang="en-US" sz="1200" dirty="0" smtClean="0"/>
                <a:t>&lt;/html&gt;</a:t>
              </a:r>
              <a:endParaRPr lang="en-GB" sz="1200" dirty="0" smtClean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022600" y="1219200"/>
              <a:ext cx="6464300" cy="19812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2386" y="365125"/>
              <a:ext cx="2082800" cy="2082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9186" y="3409950"/>
              <a:ext cx="2743200" cy="29591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738" y="3834725"/>
              <a:ext cx="1383561" cy="1389738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016714" y="3409950"/>
              <a:ext cx="3072472" cy="1119644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4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media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promise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navigator.mediaDevices.getUserMedia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video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true,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audio: true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promise.then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avSteam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// Find my video tag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video 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document.createElement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('video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(video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stream);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video.play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// Add video tag to DOM</a:t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videoContainer.append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(v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}).catch(() =&gt; {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710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Peer Connection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00" y="1587500"/>
            <a:ext cx="4635500" cy="477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587500"/>
            <a:ext cx="4114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 smtClean="0"/>
              <a:t>  &lt;body&gt;</a:t>
            </a:r>
          </a:p>
          <a:p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1&lt;/h2&gt;</a:t>
            </a:r>
          </a:p>
          <a:p>
            <a:r>
              <a:rPr lang="en-GB" dirty="0" smtClean="0"/>
              <a:t>    &lt;video id=”person_1”&gt;&lt;/video&gt;</a:t>
            </a:r>
            <a:br>
              <a:rPr lang="en-GB" dirty="0" smtClean="0"/>
            </a:br>
            <a:r>
              <a:rPr lang="en-GB" dirty="0" smtClean="0"/>
              <a:t>    &lt;button id=”Start Call”&gt;Call&lt;/button&gt;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2&lt;/h2&gt;</a:t>
            </a:r>
          </a:p>
          <a:p>
            <a:r>
              <a:rPr lang="en-GB" dirty="0" smtClean="0"/>
              <a:t>    &lt;video id=”person_2”&gt;&lt;/video&gt; 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73700" y="1587500"/>
            <a:ext cx="6083300" cy="4775200"/>
          </a:xfrm>
        </p:spPr>
        <p:txBody>
          <a:bodyPr/>
          <a:lstStyle/>
          <a:p>
            <a:r>
              <a:rPr lang="en-US" dirty="0" smtClean="0"/>
              <a:t>Connecting camera/mic to a local video tag THROUGH a peer connector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Implement our own local signaling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Shows the basic structure of how to connect streams to each other remotely without network complexity</a:t>
            </a:r>
          </a:p>
        </p:txBody>
      </p:sp>
    </p:spTree>
    <p:extLst>
      <p:ext uri="{BB962C8B-B14F-4D97-AF65-F5344CB8AC3E}">
        <p14:creationId xmlns:p14="http://schemas.microsoft.com/office/powerpoint/2010/main" val="943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‘signaling’ abstraction:</a:t>
            </a:r>
          </a:p>
          <a:p>
            <a:pPr lvl="1"/>
            <a:r>
              <a:rPr lang="en-US" dirty="0" smtClean="0"/>
              <a:t>Announce(me), send(to), listen</a:t>
            </a:r>
          </a:p>
          <a:p>
            <a:pPr lvl="1"/>
            <a:r>
              <a:rPr lang="en-US" dirty="0" smtClean="0"/>
              <a:t>Completely local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626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3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3024950"/>
            <a:ext cx="371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Single web page!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4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Remote Peer Connections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78400" y="1953276"/>
            <a:ext cx="2070100" cy="637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81236" y="2051408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 SERVER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087936" y="961748"/>
            <a:ext cx="3644900" cy="172219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Replace local signaling with node server proxy.</a:t>
            </a:r>
          </a:p>
          <a:p>
            <a:r>
              <a:rPr lang="en-US" sz="1600" dirty="0" smtClean="0"/>
              <a:t>Options for transferring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smtClean="0"/>
              <a:t>AJAX </a:t>
            </a:r>
            <a:r>
              <a:rPr lang="en-US" sz="1600" dirty="0" err="1" smtClean="0"/>
              <a:t>Poller</a:t>
            </a:r>
            <a:endParaRPr lang="en-US" sz="1600" dirty="0" smtClean="0"/>
          </a:p>
          <a:p>
            <a:pPr lvl="1"/>
            <a:r>
              <a:rPr lang="en-US" sz="1600" dirty="0" smtClean="0"/>
              <a:t>Web Socket</a:t>
            </a:r>
          </a:p>
        </p:txBody>
      </p:sp>
    </p:spTree>
    <p:extLst>
      <p:ext uri="{BB962C8B-B14F-4D97-AF65-F5344CB8AC3E}">
        <p14:creationId xmlns:p14="http://schemas.microsoft.com/office/powerpoint/2010/main" val="20597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web ‘real-time’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calls, Video calls, Phone calls (via gateway)</a:t>
            </a:r>
          </a:p>
          <a:p>
            <a:r>
              <a:rPr lang="en-US" dirty="0" smtClean="0"/>
              <a:t>Using ‘standard’ technologies</a:t>
            </a:r>
          </a:p>
          <a:p>
            <a:pPr lvl="1"/>
            <a:r>
              <a:rPr lang="en-US" dirty="0" smtClean="0"/>
              <a:t>Vanilla browser</a:t>
            </a:r>
          </a:p>
          <a:p>
            <a:pPr lvl="1"/>
            <a:r>
              <a:rPr lang="en-US" dirty="0" smtClean="0"/>
              <a:t>No proprietary plugins (Flash)</a:t>
            </a:r>
          </a:p>
          <a:p>
            <a:pPr lvl="1"/>
            <a:r>
              <a:rPr lang="en-US" dirty="0" smtClean="0"/>
              <a:t>No proprietary protocols (Skype)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standardised</a:t>
            </a:r>
            <a:r>
              <a:rPr lang="en-US" dirty="0" smtClean="0"/>
              <a:t> framework is </a:t>
            </a:r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smtClean="0"/>
              <a:t>Web Real Time Communication</a:t>
            </a:r>
          </a:p>
          <a:p>
            <a:r>
              <a:rPr lang="en-US" dirty="0" smtClean="0"/>
              <a:t>Most browser are adopting this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Signaling across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459" y="1661616"/>
            <a:ext cx="8432800" cy="4351338"/>
          </a:xfrm>
        </p:spPr>
        <p:txBody>
          <a:bodyPr/>
          <a:lstStyle/>
          <a:p>
            <a:r>
              <a:rPr lang="en-US" dirty="0" smtClean="0"/>
              <a:t>Split your signaling into two parts:</a:t>
            </a:r>
          </a:p>
          <a:p>
            <a:pPr lvl="1"/>
            <a:r>
              <a:rPr lang="en-US" dirty="0" smtClean="0"/>
              <a:t>Carry information across the local network</a:t>
            </a:r>
          </a:p>
          <a:p>
            <a:pPr lvl="1"/>
            <a:r>
              <a:rPr lang="en-US" dirty="0" smtClean="0"/>
              <a:t>Modify the application to have one end point per browser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6121400" y="3315948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868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935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4330700" y="3873500"/>
            <a:ext cx="3073400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5156198" y="3837285"/>
            <a:ext cx="1497881" cy="125353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Remote Presentations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4" y="3776107"/>
            <a:ext cx="16002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24364" y="3033673"/>
            <a:ext cx="1219200" cy="11699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14900" y="1435100"/>
            <a:ext cx="2095500" cy="80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7115" y="1435100"/>
            <a:ext cx="20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14899" y="4576207"/>
            <a:ext cx="2095500" cy="1354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98470" y="4576207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Signaling Server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365125"/>
            <a:ext cx="1612900" cy="1955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315808" y="1435100"/>
            <a:ext cx="1612900" cy="195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2798143"/>
            <a:ext cx="1612900" cy="195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32592" y="4161186"/>
            <a:ext cx="1612900" cy="1955800"/>
          </a:xfrm>
          <a:prstGeom prst="rect">
            <a:avLst/>
          </a:prstGeom>
        </p:spPr>
      </p:pic>
      <p:sp>
        <p:nvSpPr>
          <p:cNvPr id="15" name="Bent-Up Arrow 14"/>
          <p:cNvSpPr/>
          <p:nvPr/>
        </p:nvSpPr>
        <p:spPr>
          <a:xfrm rot="16200000" flipV="1">
            <a:off x="1811789" y="672997"/>
            <a:ext cx="2433082" cy="3773138"/>
          </a:xfrm>
          <a:prstGeom prst="bentUpArrow">
            <a:avLst>
              <a:gd name="adj1" fmla="val 7891"/>
              <a:gd name="adj2" fmla="val 10546"/>
              <a:gd name="adj3" fmla="val 18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21849" y="1719784"/>
            <a:ext cx="261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Announce Presentation</a:t>
            </a:r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16200000" flipH="1" flipV="1">
            <a:off x="2573201" y="3474906"/>
            <a:ext cx="1062658" cy="3620738"/>
          </a:xfrm>
          <a:prstGeom prst="bentUpArrow">
            <a:avLst>
              <a:gd name="adj1" fmla="val 19842"/>
              <a:gd name="adj2" fmla="val 20107"/>
              <a:gd name="adj3" fmla="val 28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1848" y="5139086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7010400" y="1435100"/>
            <a:ext cx="2768600" cy="40295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008253">
            <a:off x="7567802" y="1674833"/>
            <a:ext cx="20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Join Presentation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8" idx="3"/>
          </p:cNvCxnSpPr>
          <p:nvPr/>
        </p:nvCxnSpPr>
        <p:spPr>
          <a:xfrm flipH="1">
            <a:off x="7010399" y="2061676"/>
            <a:ext cx="2841393" cy="319184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804217">
            <a:off x="6963047" y="3575531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5" idx="1"/>
          </p:cNvCxnSpPr>
          <p:nvPr/>
        </p:nvCxnSpPr>
        <p:spPr>
          <a:xfrm flipV="1">
            <a:off x="3343564" y="1914313"/>
            <a:ext cx="6268748" cy="170433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630512">
            <a:off x="4977561" y="2803695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Send A/V Real time Stream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55170" y="6169479"/>
            <a:ext cx="742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Signaling: EITHER using </a:t>
            </a:r>
            <a:r>
              <a:rPr lang="en-US" dirty="0" err="1" smtClean="0"/>
              <a:t>IpCortex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OR modified signaling from previous task</a:t>
            </a:r>
          </a:p>
        </p:txBody>
      </p:sp>
    </p:spTree>
    <p:extLst>
      <p:ext uri="{BB962C8B-B14F-4D97-AF65-F5344CB8AC3E}">
        <p14:creationId xmlns:p14="http://schemas.microsoft.com/office/powerpoint/2010/main" val="15131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Signaling for Remote Presentations: Two Options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simple signaling from previous example</a:t>
            </a:r>
          </a:p>
          <a:p>
            <a:pPr lvl="1"/>
            <a:r>
              <a:rPr lang="en-US" dirty="0" smtClean="0"/>
              <a:t>Should work on a local LAN</a:t>
            </a:r>
          </a:p>
          <a:p>
            <a:pPr lvl="1"/>
            <a:r>
              <a:rPr lang="en-US" dirty="0" smtClean="0"/>
              <a:t>Won’t work across the Internet without TURN/STUN servers (complexity)</a:t>
            </a:r>
          </a:p>
          <a:p>
            <a:r>
              <a:rPr lang="en-US" dirty="0" err="1" smtClean="0"/>
              <a:t>IPCortex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Covers all the routing across the Internet</a:t>
            </a:r>
          </a:p>
          <a:p>
            <a:pPr lvl="1"/>
            <a:r>
              <a:rPr lang="en-US" dirty="0" smtClean="0"/>
              <a:t>More complex to configure/run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689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MDN </a:t>
            </a:r>
            <a:r>
              <a:rPr lang="en-US" dirty="0" err="1" smtClean="0"/>
              <a:t>WebRTC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https://developer.mozilla.org/en-US/docs/Web/API/WebRTC_API</a:t>
            </a:r>
            <a:endParaRPr lang="en-US" dirty="0" smtClean="0"/>
          </a:p>
          <a:p>
            <a:r>
              <a:rPr lang="en-US" dirty="0" err="1" smtClean="0"/>
              <a:t>WebRTC.org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Getting Started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webrtc.org</a:t>
            </a:r>
            <a:r>
              <a:rPr lang="en-US" dirty="0" smtClean="0"/>
              <a:t>/start/</a:t>
            </a:r>
          </a:p>
          <a:p>
            <a:r>
              <a:rPr lang="en-US" dirty="0" smtClean="0"/>
              <a:t>HTML 5 Rocks </a:t>
            </a:r>
            <a:r>
              <a:rPr lang="mr-IN" dirty="0" smtClean="0"/>
              <a:t>–</a:t>
            </a:r>
            <a:r>
              <a:rPr lang="en-US" dirty="0" smtClean="0"/>
              <a:t> Getting started with </a:t>
            </a:r>
            <a:r>
              <a:rPr lang="en-US" dirty="0" err="1" smtClean="0"/>
              <a:t>WebRTC</a:t>
            </a:r>
            <a:r>
              <a:rPr lang="en-US" dirty="0" smtClean="0"/>
              <a:t> (2012)</a:t>
            </a:r>
          </a:p>
          <a:p>
            <a:pPr lvl="1"/>
            <a:r>
              <a:rPr lang="en-US" dirty="0" smtClean="0"/>
              <a:t>Good overview</a:t>
            </a:r>
          </a:p>
          <a:p>
            <a:pPr lvl="1"/>
            <a:r>
              <a:rPr lang="en-US" dirty="0" smtClean="0"/>
              <a:t>Illustrates local signaling </a:t>
            </a:r>
            <a:r>
              <a:rPr lang="en-US" i="1" dirty="0" smtClean="0"/>
              <a:t>but</a:t>
            </a:r>
            <a:r>
              <a:rPr lang="en-US" dirty="0" smtClean="0"/>
              <a:t> not is a portable way</a:t>
            </a:r>
          </a:p>
          <a:p>
            <a:pPr lvl="1"/>
            <a:r>
              <a:rPr lang="en-US" dirty="0" smtClean="0">
                <a:hlinkClick r:id="rId3"/>
              </a:rPr>
              <a:t>https://www.html5rocks.com/en/tutorials/webrtc/basics/</a:t>
            </a:r>
            <a:endParaRPr lang="en-US" dirty="0" smtClean="0"/>
          </a:p>
          <a:p>
            <a:r>
              <a:rPr lang="en-US" dirty="0" smtClean="0"/>
              <a:t>HTML 5 Rocks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WebRTC</a:t>
            </a:r>
            <a:r>
              <a:rPr lang="en-US" dirty="0" smtClean="0"/>
              <a:t> Infrastructure</a:t>
            </a:r>
          </a:p>
          <a:p>
            <a:pPr lvl="1"/>
            <a:r>
              <a:rPr lang="en-US" dirty="0" smtClean="0"/>
              <a:t>Great overview of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everything you need to know!</a:t>
            </a:r>
          </a:p>
          <a:p>
            <a:pPr lvl="1"/>
            <a:r>
              <a:rPr lang="en-US" dirty="0"/>
              <a:t>https://www.html5rocks.com/</a:t>
            </a:r>
            <a:r>
              <a:rPr lang="en-US" dirty="0" err="1"/>
              <a:t>en</a:t>
            </a:r>
            <a:r>
              <a:rPr lang="en-US" dirty="0"/>
              <a:t>/tutorials/</a:t>
            </a:r>
            <a:r>
              <a:rPr lang="en-US" dirty="0" err="1"/>
              <a:t>webrtc</a:t>
            </a:r>
            <a:r>
              <a:rPr lang="en-US" dirty="0"/>
              <a:t>/infrastructure/</a:t>
            </a:r>
          </a:p>
          <a:p>
            <a:r>
              <a:rPr lang="en-US" dirty="0" err="1" smtClean="0"/>
              <a:t>adapter.js</a:t>
            </a:r>
            <a:endParaRPr lang="en-US" dirty="0"/>
          </a:p>
          <a:p>
            <a:pPr lvl="1"/>
            <a:r>
              <a:rPr lang="en-US" dirty="0" smtClean="0"/>
              <a:t>Shim to isolate applications from browser incompatibilities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webrtc</a:t>
            </a:r>
            <a:r>
              <a:rPr lang="en-US" dirty="0" smtClean="0"/>
              <a:t>/adapter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5400" dirty="0" err="1"/>
              <a:t>a</a:t>
            </a:r>
            <a:r>
              <a:rPr lang="en-US" sz="5400" dirty="0" err="1" smtClean="0"/>
              <a:t>dapter.js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https://</a:t>
            </a:r>
            <a:r>
              <a:rPr lang="en-US" sz="5400" dirty="0" err="1" smtClean="0"/>
              <a:t>github.com</a:t>
            </a:r>
            <a:r>
              <a:rPr lang="en-US" sz="5400" dirty="0" smtClean="0"/>
              <a:t>/</a:t>
            </a:r>
            <a:r>
              <a:rPr lang="en-US" sz="5400" dirty="0" err="1" smtClean="0"/>
              <a:t>webrtc</a:t>
            </a:r>
            <a:r>
              <a:rPr lang="en-US" sz="5400" dirty="0" smtClean="0"/>
              <a:t>/adapter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740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pc new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RTCPeerConnection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pc.onicecandidate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"CANDIDATE",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e.candidate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videoTag,e.stream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localMediaPromise.then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PeerConnector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(TX)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createOffer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start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offerToReceiveAudio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1,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offerToReceiveVideo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1};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pc.createOffer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.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then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offer)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("WE HAVE AN OFFER...",offer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Give the offer description to our end of the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pc.setLocalDescription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(offer);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Send the offer to the remote end of the peer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"SDP_OFFER", offer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});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// Attach this stream to a video tag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And set the 'play' state for this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tag.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incoming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receivedIncomingSDPoffer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generate an answering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offer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this.data.pc.createAnswer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().then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this.data.pc.setLocalDescription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send this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desciption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to the remote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end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"SDP_ANSWER",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});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candidate =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RTCIceCandidate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(data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this.data.pc.addIceCandidate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(candidate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Suggested methods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sig = </a:t>
            </a:r>
            <a:r>
              <a:rPr lang="en-GB" dirty="0" err="1" smtClean="0"/>
              <a:t>registerEndPoint</a:t>
            </a:r>
            <a:r>
              <a:rPr lang="en-GB" dirty="0" smtClean="0"/>
              <a:t>(</a:t>
            </a:r>
            <a:r>
              <a:rPr lang="en-GB" dirty="0" err="1" smtClean="0"/>
              <a:t>myName</a:t>
            </a:r>
            <a:r>
              <a:rPr lang="en-GB" dirty="0" smtClean="0"/>
              <a:t>, </a:t>
            </a:r>
            <a:r>
              <a:rPr lang="en-GB" dirty="0" err="1" smtClean="0"/>
              <a:t>myListenerCallback</a:t>
            </a:r>
            <a:r>
              <a:rPr lang="en-GB" dirty="0" smtClean="0"/>
              <a:t>);</a:t>
            </a:r>
          </a:p>
          <a:p>
            <a:r>
              <a:rPr lang="en-GB" dirty="0" err="1" smtClean="0"/>
              <a:t>sig.send</a:t>
            </a:r>
            <a:r>
              <a:rPr lang="en-GB" dirty="0" smtClean="0"/>
              <a:t>(</a:t>
            </a:r>
            <a:r>
              <a:rPr lang="en-GB" dirty="0" err="1" smtClean="0"/>
              <a:t>nameOfRecipient</a:t>
            </a:r>
            <a:r>
              <a:rPr lang="en-GB" dirty="0" smtClean="0"/>
              <a:t>, operation, [data])</a:t>
            </a:r>
          </a:p>
          <a:p>
            <a:r>
              <a:rPr lang="en-US" dirty="0" err="1" smtClean="0"/>
              <a:t>myListenerCallback</a:t>
            </a:r>
            <a:r>
              <a:rPr lang="en-US" dirty="0" smtClean="0"/>
              <a:t> prototype: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nameOfSender</a:t>
            </a:r>
            <a:r>
              <a:rPr lang="en-US" dirty="0" smtClean="0"/>
              <a:t>, operation, data)</a:t>
            </a:r>
          </a:p>
          <a:p>
            <a:pPr lvl="1"/>
            <a:r>
              <a:rPr lang="en-US" dirty="0" smtClean="0"/>
              <a:t>Make ‘this’ reference you ‘sig’ structure</a:t>
            </a:r>
          </a:p>
        </p:txBody>
      </p:sp>
    </p:spTree>
    <p:extLst>
      <p:ext uri="{BB962C8B-B14F-4D97-AF65-F5344CB8AC3E}">
        <p14:creationId xmlns:p14="http://schemas.microsoft.com/office/powerpoint/2010/main" val="18187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myListenerCallback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myListenerCallback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nameOfSender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 operation, data) 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switch (operation) 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case ’INITIALISE’: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break;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case ‘INCOMING_CALL’: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if 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doIwantThisCall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()) 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nameOfSender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 ‘ACCEPT’);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else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nameOfSender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‘REJECT’);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break;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case 'SDP_OFFER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':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receivedIncomingSDPoffer.call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(this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nameOfSender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break;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20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Client</a:t>
            </a:r>
          </a:p>
          <a:p>
            <a:pPr lvl="1"/>
            <a:r>
              <a:rPr lang="en-US" dirty="0" smtClean="0"/>
              <a:t>Modify client to have one end station</a:t>
            </a:r>
          </a:p>
          <a:p>
            <a:pPr lvl="1"/>
            <a:r>
              <a:rPr lang="en-US" dirty="0" smtClean="0"/>
              <a:t>Change listener to exchange messages with server</a:t>
            </a:r>
          </a:p>
          <a:p>
            <a:r>
              <a:rPr lang="en-US" dirty="0" smtClean="0"/>
              <a:t>2. Server</a:t>
            </a:r>
          </a:p>
          <a:p>
            <a:pPr lvl="1"/>
            <a:r>
              <a:rPr lang="en-US" dirty="0" smtClean="0"/>
              <a:t>Very simple node server to implement signaling API</a:t>
            </a:r>
          </a:p>
          <a:p>
            <a:r>
              <a:rPr lang="en-US" dirty="0" smtClean="0"/>
              <a:t>API Spec </a:t>
            </a:r>
            <a:r>
              <a:rPr lang="mr-IN" dirty="0" smtClean="0"/>
              <a:t>–</a:t>
            </a:r>
            <a:r>
              <a:rPr lang="en-US" dirty="0" smtClean="0"/>
              <a:t> as follows</a:t>
            </a:r>
            <a:r>
              <a:rPr lang="mr-IN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1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365125"/>
            <a:ext cx="8102600" cy="6361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all hype?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err="1" smtClean="0"/>
              <a:t>webRTC</a:t>
            </a:r>
            <a:r>
              <a:rPr lang="en-US" dirty="0" smtClean="0"/>
              <a:t> </a:t>
            </a:r>
            <a:r>
              <a:rPr lang="en-US" dirty="0" smtClean="0"/>
              <a:t>Signaling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REST methods:</a:t>
            </a:r>
          </a:p>
          <a:p>
            <a:pPr lvl="1"/>
            <a:r>
              <a:rPr lang="en-US" dirty="0" smtClean="0"/>
              <a:t>send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oll</a:t>
            </a:r>
            <a:endParaRPr lang="en-US" dirty="0" smtClean="0"/>
          </a:p>
          <a:p>
            <a:r>
              <a:rPr lang="en-US" dirty="0" smtClean="0"/>
              <a:t>Maintains a ‘directory’ of end points (similar to the client model)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directory = 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endpointName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: 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messages: [ {from:’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endpointName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’,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method: ‘name’,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:’String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’} ]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End point added to directory on </a:t>
            </a:r>
            <a:r>
              <a:rPr lang="en-US" dirty="0" smtClean="0"/>
              <a:t>first poll</a:t>
            </a:r>
          </a:p>
          <a:p>
            <a:r>
              <a:rPr lang="en-US" dirty="0" smtClean="0"/>
              <a:t>‘data’ is an opaque package of data that is not unwrapped by the </a:t>
            </a:r>
            <a:r>
              <a:rPr lang="en-US" dirty="0" err="1" smtClean="0"/>
              <a:t>signalling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Poll: </a:t>
            </a:r>
            <a:r>
              <a:rPr lang="en-US" dirty="0"/>
              <a:t>https://server/poll/</a:t>
            </a:r>
            <a:r>
              <a:rPr lang="en-US" i="1" dirty="0" err="1"/>
              <a:t>myname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err="1" smtClean="0"/>
              <a:t>myname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only parameter and is the name of the sending endpoint</a:t>
            </a:r>
          </a:p>
          <a:p>
            <a:r>
              <a:rPr lang="en-US" dirty="0" smtClean="0"/>
              <a:t>Server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If ‘</a:t>
            </a:r>
            <a:r>
              <a:rPr lang="en-US" dirty="0" err="1" smtClean="0"/>
              <a:t>myname</a:t>
            </a:r>
            <a:r>
              <a:rPr lang="en-US" dirty="0" smtClean="0"/>
              <a:t>’  is </a:t>
            </a:r>
            <a:r>
              <a:rPr lang="en-US" i="1" dirty="0" smtClean="0"/>
              <a:t>not</a:t>
            </a:r>
            <a:r>
              <a:rPr lang="en-US" dirty="0" smtClean="0"/>
              <a:t> in the directory then create it</a:t>
            </a:r>
            <a:br>
              <a:rPr lang="en-US" dirty="0" smtClean="0"/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directoryEntry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getDirectoryEntry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myname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sz="2000" dirty="0" smtClean="0"/>
          </a:p>
          <a:p>
            <a:pPr lvl="1"/>
            <a:r>
              <a:rPr lang="en-US" dirty="0" smtClean="0"/>
              <a:t>Reply with JSON formatted structure:</a:t>
            </a: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{ directory: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Object.keys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(directory),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  messages: directory[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endpointName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].messages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}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Once this message has been sent: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directory[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endpointName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messages.length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0;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/>
              <a:t>(Delete messages)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Send: </a:t>
            </a:r>
            <a:r>
              <a:rPr lang="en-US" dirty="0"/>
              <a:t>https://</a:t>
            </a:r>
            <a:r>
              <a:rPr lang="en-US" dirty="0" smtClean="0"/>
              <a:t>server/send/</a:t>
            </a:r>
            <a:r>
              <a:rPr lang="en-US" i="1" dirty="0" err="1" smtClean="0"/>
              <a:t>myname</a:t>
            </a:r>
            <a:r>
              <a:rPr lang="en-US" dirty="0" smtClean="0"/>
              <a:t>/</a:t>
            </a:r>
            <a:r>
              <a:rPr lang="en-US" i="1" dirty="0" err="1" smtClean="0"/>
              <a:t>toname</a:t>
            </a:r>
            <a:r>
              <a:rPr lang="en-US" i="1" dirty="0" smtClean="0"/>
              <a:t>/method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 POST request</a:t>
            </a:r>
          </a:p>
          <a:p>
            <a:r>
              <a:rPr lang="en-US" dirty="0" smtClean="0"/>
              <a:t>Send a message from </a:t>
            </a:r>
            <a:r>
              <a:rPr lang="en-US" i="1" u="sng" dirty="0" err="1" smtClean="0"/>
              <a:t>fromname</a:t>
            </a:r>
            <a:r>
              <a:rPr lang="en-US" dirty="0" smtClean="0"/>
              <a:t> to </a:t>
            </a:r>
            <a:r>
              <a:rPr lang="en-US" i="1" u="sng" dirty="0" err="1" smtClean="0"/>
              <a:t>toname</a:t>
            </a:r>
            <a:r>
              <a:rPr lang="en-US" dirty="0" smtClean="0"/>
              <a:t> to invoke </a:t>
            </a:r>
            <a:r>
              <a:rPr lang="en-US" i="1" u="sng" dirty="0" smtClean="0"/>
              <a:t>method</a:t>
            </a:r>
            <a:endParaRPr lang="en-US" u="sng" dirty="0" smtClean="0"/>
          </a:p>
          <a:p>
            <a:r>
              <a:rPr lang="en-US" dirty="0" smtClean="0"/>
              <a:t>The message is in the post data body and is JSON formatted text</a:t>
            </a:r>
          </a:p>
          <a:p>
            <a:r>
              <a:rPr lang="en-US" dirty="0" smtClean="0"/>
              <a:t>Server does </a:t>
            </a:r>
            <a:r>
              <a:rPr lang="en-US" i="1" dirty="0" smtClean="0"/>
              <a:t>not</a:t>
            </a:r>
            <a:r>
              <a:rPr lang="en-US" dirty="0" smtClean="0"/>
              <a:t> need to </a:t>
            </a:r>
            <a:r>
              <a:rPr lang="en-US" dirty="0" err="1" smtClean="0"/>
              <a:t>JSON.parse</a:t>
            </a:r>
            <a:r>
              <a:rPr lang="en-US" dirty="0" smtClean="0"/>
              <a:t> this text</a:t>
            </a:r>
          </a:p>
          <a:p>
            <a:r>
              <a:rPr lang="en-US" dirty="0" err="1" smtClean="0"/>
              <a:t>Behaviour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 smtClean="0"/>
              <a:t> 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if (directory[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toname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]!=null)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directoryEntry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 directory[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toname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];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directoryEntry.messages.push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from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request.myname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method: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request.method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data:request.payload</a:t>
            </a:r>
            <a:r>
              <a:rPr lang="en-US" sz="180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send reply 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‘success’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else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sendReply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- ’unknown destination’</a:t>
            </a:r>
            <a:endParaRPr lang="en-US" dirty="0"/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Safari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506405"/>
            <a:ext cx="9931400" cy="47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rect Access Storage 6"/>
          <p:cNvSpPr/>
          <p:nvPr/>
        </p:nvSpPr>
        <p:spPr>
          <a:xfrm>
            <a:off x="4441438" y="3856917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rect Access Storage 5"/>
          <p:cNvSpPr/>
          <p:nvPr/>
        </p:nvSpPr>
        <p:spPr>
          <a:xfrm>
            <a:off x="4441438" y="1690688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Streams</a:t>
            </a:r>
            <a:endParaRPr lang="en-US" dirty="0"/>
          </a:p>
        </p:txBody>
      </p:sp>
      <p:sp>
        <p:nvSpPr>
          <p:cNvPr id="4" name="Direct Access Storage 3"/>
          <p:cNvSpPr/>
          <p:nvPr/>
        </p:nvSpPr>
        <p:spPr>
          <a:xfrm>
            <a:off x="709448" y="1509383"/>
            <a:ext cx="7086600" cy="4757409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5705" y="6266792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34088" y="1588168"/>
            <a:ext cx="3080085" cy="4427621"/>
          </a:xfrm>
          <a:custGeom>
            <a:avLst/>
            <a:gdLst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61937 w 3080085"/>
              <a:gd name="connsiteY4" fmla="*/ 4427621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310063 w 3080085"/>
              <a:gd name="connsiteY4" fmla="*/ 3686475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721895 w 3080085"/>
              <a:gd name="connsiteY6" fmla="*/ 4427621 h 4427621"/>
              <a:gd name="connsiteX7" fmla="*/ 0 w 3080085"/>
              <a:gd name="connsiteY7" fmla="*/ 182880 h 4427621"/>
              <a:gd name="connsiteX8" fmla="*/ 798897 w 3080085"/>
              <a:gd name="connsiteY8" fmla="*/ 19251 h 4427621"/>
              <a:gd name="connsiteX9" fmla="*/ 2608447 w 3080085"/>
              <a:gd name="connsiteY9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721895 w 3080085"/>
              <a:gd name="connsiteY7" fmla="*/ 4427621 h 4427621"/>
              <a:gd name="connsiteX8" fmla="*/ 0 w 3080085"/>
              <a:gd name="connsiteY8" fmla="*/ 182880 h 4427621"/>
              <a:gd name="connsiteX9" fmla="*/ 798897 w 3080085"/>
              <a:gd name="connsiteY9" fmla="*/ 19251 h 4427621"/>
              <a:gd name="connsiteX10" fmla="*/ 2608447 w 3080085"/>
              <a:gd name="connsiteY10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2714325 w 3080085"/>
              <a:gd name="connsiteY7" fmla="*/ 4331369 h 4427621"/>
              <a:gd name="connsiteX8" fmla="*/ 721895 w 3080085"/>
              <a:gd name="connsiteY8" fmla="*/ 4427621 h 4427621"/>
              <a:gd name="connsiteX9" fmla="*/ 0 w 3080085"/>
              <a:gd name="connsiteY9" fmla="*/ 182880 h 4427621"/>
              <a:gd name="connsiteX10" fmla="*/ 798897 w 3080085"/>
              <a:gd name="connsiteY10" fmla="*/ 19251 h 4427621"/>
              <a:gd name="connsiteX11" fmla="*/ 2608447 w 3080085"/>
              <a:gd name="connsiteY11" fmla="*/ 9626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0085" h="4427621">
                <a:moveTo>
                  <a:pt x="3080085" y="0"/>
                </a:moveTo>
                <a:lnTo>
                  <a:pt x="2849078" y="163630"/>
                </a:lnTo>
                <a:lnTo>
                  <a:pt x="2194560" y="856649"/>
                </a:lnTo>
                <a:lnTo>
                  <a:pt x="2194560" y="2387066"/>
                </a:lnTo>
                <a:lnTo>
                  <a:pt x="2223436" y="2926079"/>
                </a:lnTo>
                <a:cubicBezTo>
                  <a:pt x="2101516" y="3044791"/>
                  <a:pt x="2451234" y="4077903"/>
                  <a:pt x="2329314" y="4196615"/>
                </a:cubicBezTo>
                <a:cubicBezTo>
                  <a:pt x="2258729" y="4209449"/>
                  <a:pt x="2727158" y="4251158"/>
                  <a:pt x="2656573" y="4263992"/>
                </a:cubicBezTo>
                <a:cubicBezTo>
                  <a:pt x="2553904" y="4270409"/>
                  <a:pt x="2816994" y="4324952"/>
                  <a:pt x="2714325" y="4331369"/>
                </a:cubicBezTo>
                <a:lnTo>
                  <a:pt x="721895" y="4427621"/>
                </a:lnTo>
                <a:lnTo>
                  <a:pt x="0" y="182880"/>
                </a:lnTo>
                <a:lnTo>
                  <a:pt x="798897" y="19251"/>
                </a:lnTo>
                <a:lnTo>
                  <a:pt x="2608447" y="9626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832833" y="1707160"/>
            <a:ext cx="574646" cy="482367"/>
          </a:xfrm>
          <a:custGeom>
            <a:avLst/>
            <a:gdLst>
              <a:gd name="connsiteX0" fmla="*/ 0 w 574646"/>
              <a:gd name="connsiteY0" fmla="*/ 8389 h 482367"/>
              <a:gd name="connsiteX1" fmla="*/ 230697 w 574646"/>
              <a:gd name="connsiteY1" fmla="*/ 0 h 482367"/>
              <a:gd name="connsiteX2" fmla="*/ 348143 w 574646"/>
              <a:gd name="connsiteY2" fmla="*/ 8389 h 482367"/>
              <a:gd name="connsiteX3" fmla="*/ 574646 w 574646"/>
              <a:gd name="connsiteY3" fmla="*/ 247475 h 482367"/>
              <a:gd name="connsiteX4" fmla="*/ 427839 w 574646"/>
              <a:gd name="connsiteY4" fmla="*/ 482367 h 482367"/>
              <a:gd name="connsiteX5" fmla="*/ 37750 w 574646"/>
              <a:gd name="connsiteY5" fmla="*/ 155196 h 482367"/>
              <a:gd name="connsiteX6" fmla="*/ 0 w 574646"/>
              <a:gd name="connsiteY6" fmla="*/ 8389 h 48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646" h="482367">
                <a:moveTo>
                  <a:pt x="0" y="8389"/>
                </a:moveTo>
                <a:lnTo>
                  <a:pt x="230697" y="0"/>
                </a:lnTo>
                <a:lnTo>
                  <a:pt x="348143" y="8389"/>
                </a:lnTo>
                <a:lnTo>
                  <a:pt x="574646" y="247475"/>
                </a:lnTo>
                <a:lnTo>
                  <a:pt x="427839" y="482367"/>
                </a:lnTo>
                <a:lnTo>
                  <a:pt x="37750" y="155196"/>
                </a:lnTo>
                <a:lnTo>
                  <a:pt x="0" y="83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352950" y="2030136"/>
            <a:ext cx="729843" cy="1686187"/>
          </a:xfrm>
          <a:custGeom>
            <a:avLst/>
            <a:gdLst>
              <a:gd name="connsiteX0" fmla="*/ 641758 w 729843"/>
              <a:gd name="connsiteY0" fmla="*/ 1677798 h 1686187"/>
              <a:gd name="connsiteX1" fmla="*/ 448811 w 729843"/>
              <a:gd name="connsiteY1" fmla="*/ 1686187 h 1686187"/>
              <a:gd name="connsiteX2" fmla="*/ 0 w 729843"/>
              <a:gd name="connsiteY2" fmla="*/ 79695 h 1686187"/>
              <a:gd name="connsiteX3" fmla="*/ 29362 w 729843"/>
              <a:gd name="connsiteY3" fmla="*/ 0 h 1686187"/>
              <a:gd name="connsiteX4" fmla="*/ 557868 w 729843"/>
              <a:gd name="connsiteY4" fmla="*/ 230697 h 1686187"/>
              <a:gd name="connsiteX5" fmla="*/ 729843 w 729843"/>
              <a:gd name="connsiteY5" fmla="*/ 1098958 h 1686187"/>
              <a:gd name="connsiteX6" fmla="*/ 641758 w 729843"/>
              <a:gd name="connsiteY6" fmla="*/ 1677798 h 168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9843" h="1686187">
                <a:moveTo>
                  <a:pt x="641758" y="1677798"/>
                </a:moveTo>
                <a:lnTo>
                  <a:pt x="448811" y="1686187"/>
                </a:lnTo>
                <a:lnTo>
                  <a:pt x="0" y="79695"/>
                </a:lnTo>
                <a:lnTo>
                  <a:pt x="29362" y="0"/>
                </a:lnTo>
                <a:lnTo>
                  <a:pt x="557868" y="230697"/>
                </a:lnTo>
                <a:lnTo>
                  <a:pt x="729843" y="1098958"/>
                </a:lnTo>
                <a:lnTo>
                  <a:pt x="641758" y="167779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50947" y="3879908"/>
            <a:ext cx="1094763" cy="2017553"/>
          </a:xfrm>
          <a:custGeom>
            <a:avLst/>
            <a:gdLst>
              <a:gd name="connsiteX0" fmla="*/ 939567 w 1094763"/>
              <a:gd name="connsiteY0" fmla="*/ 12584 h 2017553"/>
              <a:gd name="connsiteX1" fmla="*/ 750814 w 1094763"/>
              <a:gd name="connsiteY1" fmla="*/ 0 h 2017553"/>
              <a:gd name="connsiteX2" fmla="*/ 457200 w 1094763"/>
              <a:gd name="connsiteY2" fmla="*/ 415255 h 2017553"/>
              <a:gd name="connsiteX3" fmla="*/ 373310 w 1094763"/>
              <a:gd name="connsiteY3" fmla="*/ 1744910 h 2017553"/>
              <a:gd name="connsiteX4" fmla="*/ 306198 w 1094763"/>
              <a:gd name="connsiteY4" fmla="*/ 1992386 h 2017553"/>
              <a:gd name="connsiteX5" fmla="*/ 192947 w 1094763"/>
              <a:gd name="connsiteY5" fmla="*/ 2017553 h 2017553"/>
              <a:gd name="connsiteX6" fmla="*/ 0 w 1094763"/>
              <a:gd name="connsiteY6" fmla="*/ 1832995 h 2017553"/>
              <a:gd name="connsiteX7" fmla="*/ 541090 w 1094763"/>
              <a:gd name="connsiteY7" fmla="*/ 1715549 h 2017553"/>
              <a:gd name="connsiteX8" fmla="*/ 1094763 w 1094763"/>
              <a:gd name="connsiteY8" fmla="*/ 406866 h 2017553"/>
              <a:gd name="connsiteX9" fmla="*/ 939567 w 1094763"/>
              <a:gd name="connsiteY9" fmla="*/ 12584 h 201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4763" h="2017553">
                <a:moveTo>
                  <a:pt x="939567" y="12584"/>
                </a:moveTo>
                <a:lnTo>
                  <a:pt x="750814" y="0"/>
                </a:lnTo>
                <a:lnTo>
                  <a:pt x="457200" y="415255"/>
                </a:lnTo>
                <a:lnTo>
                  <a:pt x="373310" y="1744910"/>
                </a:lnTo>
                <a:lnTo>
                  <a:pt x="306198" y="1992386"/>
                </a:lnTo>
                <a:lnTo>
                  <a:pt x="192947" y="2017553"/>
                </a:lnTo>
                <a:lnTo>
                  <a:pt x="0" y="1832995"/>
                </a:lnTo>
                <a:lnTo>
                  <a:pt x="541090" y="1715549"/>
                </a:lnTo>
                <a:lnTo>
                  <a:pt x="1094763" y="406866"/>
                </a:lnTo>
                <a:lnTo>
                  <a:pt x="939567" y="125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rect Access Storage 12"/>
          <p:cNvSpPr/>
          <p:nvPr/>
        </p:nvSpPr>
        <p:spPr>
          <a:xfrm>
            <a:off x="7512202" y="1793208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rect Access Storage 13"/>
          <p:cNvSpPr/>
          <p:nvPr/>
        </p:nvSpPr>
        <p:spPr>
          <a:xfrm>
            <a:off x="7846267" y="2539783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rect Access Storage 14"/>
          <p:cNvSpPr/>
          <p:nvPr/>
        </p:nvSpPr>
        <p:spPr>
          <a:xfrm>
            <a:off x="7234778" y="2408010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49012" y="3356145"/>
            <a:ext cx="321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Media Stream Track</a:t>
            </a:r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9753599" y="1588168"/>
            <a:ext cx="288575" cy="1767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19519" y="214899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0123" y="3263812"/>
            <a:ext cx="4817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MediaStream</a:t>
            </a:r>
            <a:r>
              <a:rPr lang="en-US" dirty="0" smtClean="0"/>
              <a:t>: Collection of Audio/Video Tracks</a:t>
            </a:r>
            <a:br>
              <a:rPr lang="en-US" dirty="0" smtClean="0"/>
            </a:br>
            <a:r>
              <a:rPr lang="en-US" dirty="0" err="1" smtClean="0"/>
              <a:t>MediaStreamTrack</a:t>
            </a:r>
            <a:r>
              <a:rPr lang="en-US" dirty="0" smtClean="0"/>
              <a:t>: One ‘device’ (</a:t>
            </a:r>
            <a:r>
              <a:rPr lang="en-US" dirty="0" err="1" smtClean="0"/>
              <a:t>eg</a:t>
            </a:r>
            <a:r>
              <a:rPr lang="en-US" dirty="0" smtClean="0"/>
              <a:t> camera, mic)</a:t>
            </a:r>
            <a:br>
              <a:rPr lang="en-US" dirty="0" smtClean="0"/>
            </a:br>
            <a:r>
              <a:rPr lang="en-US" dirty="0" smtClean="0"/>
              <a:t>Channel: Smallest Unit (left audio/ right audio)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3" y="6592530"/>
            <a:ext cx="548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developer.mozilla.org</a:t>
            </a:r>
            <a:r>
              <a:rPr lang="en-US" sz="1400" dirty="0" smtClean="0"/>
              <a:t>/</a:t>
            </a:r>
            <a:r>
              <a:rPr lang="en-US" sz="1400" dirty="0" err="1" smtClean="0"/>
              <a:t>en</a:t>
            </a:r>
            <a:r>
              <a:rPr lang="en-US" sz="1400" dirty="0" smtClean="0"/>
              <a:t>-US/docs/Web/API/</a:t>
            </a:r>
            <a:r>
              <a:rPr lang="en-US" sz="1400" dirty="0" err="1" smtClean="0"/>
              <a:t>Media_Streams_API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04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Unidirectional</a:t>
            </a:r>
          </a:p>
          <a:p>
            <a:r>
              <a:rPr lang="en-US" dirty="0" smtClean="0"/>
              <a:t>Has one input and out output</a:t>
            </a:r>
          </a:p>
          <a:p>
            <a:r>
              <a:rPr lang="en-US" dirty="0" smtClean="0"/>
              <a:t>Local inputs: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&lt;video&gt; tag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Locally connecting media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838200" y="1790700"/>
            <a:ext cx="3492500" cy="23876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2200" y="1981200"/>
            <a:ext cx="20329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/>
              <a:t> </a:t>
            </a:r>
            <a:r>
              <a:rPr lang="en-GB" dirty="0" smtClean="0"/>
              <a:t> &lt;body&gt;</a:t>
            </a:r>
          </a:p>
          <a:p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&lt;video&gt;&lt;/video&gt;</a:t>
            </a:r>
          </a:p>
          <a:p>
            <a:r>
              <a:rPr lang="en-GB" dirty="0"/>
              <a:t> </a:t>
            </a:r>
            <a:r>
              <a:rPr lang="en-GB" dirty="0" smtClean="0"/>
              <a:t> 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22600" y="1219200"/>
            <a:ext cx="6464300" cy="1981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86" y="365125"/>
            <a:ext cx="2082800" cy="208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86" y="3409950"/>
            <a:ext cx="2743200" cy="295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38" y="3834725"/>
            <a:ext cx="1383561" cy="13897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016714" y="3409950"/>
            <a:ext cx="3072472" cy="111964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0545734">
            <a:off x="5359400" y="1600200"/>
            <a:ext cx="223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Stream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3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/>
          <p:cNvSpPr/>
          <p:nvPr/>
        </p:nvSpPr>
        <p:spPr>
          <a:xfrm>
            <a:off x="2502249" y="2798764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between devices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690688"/>
            <a:ext cx="1473200" cy="1473200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 rot="5400000">
            <a:off x="3793728" y="2538016"/>
            <a:ext cx="616744" cy="2159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 rot="5400000">
            <a:off x="7248327" y="2627116"/>
            <a:ext cx="616744" cy="198080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4692650" y="2735660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30718" y="3432850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5600" y="147320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80600" y="14732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5400000">
            <a:off x="1556099" y="2906714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690688"/>
            <a:ext cx="1473200" cy="147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2691" y="3783530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3424" y="4713010"/>
            <a:ext cx="800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Jim and Jane find each other?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their traffic routed across the Internet through corporate firewalls?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permission asked to accept the call at the receiving end?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8390197" y="2767212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30750" y="171491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RTCPeerConnection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56248" y="2122538"/>
            <a:ext cx="2133949" cy="6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36258" y="2100430"/>
            <a:ext cx="2316443" cy="66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ent-Up Arrow 12"/>
          <p:cNvSpPr/>
          <p:nvPr/>
        </p:nvSpPr>
        <p:spPr>
          <a:xfrm>
            <a:off x="9010999" y="2890044"/>
            <a:ext cx="1272657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>
            <a:endCxn id="22" idx="1"/>
          </p:cNvCxnSpPr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2" idx="3"/>
          </p:cNvCxnSpPr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78400" y="1953275"/>
            <a:ext cx="2070100" cy="789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1364" y="2148841"/>
            <a:ext cx="121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“Signaling”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1031</Words>
  <Application>Microsoft Macintosh PowerPoint</Application>
  <PresentationFormat>Widescreen</PresentationFormat>
  <Paragraphs>233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Courier New</vt:lpstr>
      <vt:lpstr>Mangal</vt:lpstr>
      <vt:lpstr>Arial</vt:lpstr>
      <vt:lpstr>Office Theme</vt:lpstr>
      <vt:lpstr>FAC 9 WebRTC Workshop</vt:lpstr>
      <vt:lpstr>Making the web ‘real-time’</vt:lpstr>
      <vt:lpstr>Is it all hype?</vt:lpstr>
      <vt:lpstr>Apple Safari</vt:lpstr>
      <vt:lpstr>Media Streams</vt:lpstr>
      <vt:lpstr>Media Stream</vt:lpstr>
      <vt:lpstr>Locally connecting media</vt:lpstr>
      <vt:lpstr>Connecting between devices</vt:lpstr>
      <vt:lpstr>Signaling</vt:lpstr>
      <vt:lpstr>Signaling</vt:lpstr>
      <vt:lpstr>What is signaling used for?</vt:lpstr>
      <vt:lpstr>Typical signaling exchange</vt:lpstr>
      <vt:lpstr>Signaling Overhead</vt:lpstr>
      <vt:lpstr>Workshop – what we’re going to do…</vt:lpstr>
      <vt:lpstr>2. Local stream</vt:lpstr>
      <vt:lpstr>2. Local media streams</vt:lpstr>
      <vt:lpstr>3. Local Peer Connection</vt:lpstr>
      <vt:lpstr>3. Local signaling</vt:lpstr>
      <vt:lpstr>4. Remote Peer Connections</vt:lpstr>
      <vt:lpstr>4. Signaling across a network</vt:lpstr>
      <vt:lpstr>5. Remote Presentations</vt:lpstr>
      <vt:lpstr>Signaling for Remote Presentations: Two Options</vt:lpstr>
      <vt:lpstr>References</vt:lpstr>
      <vt:lpstr>PowerPoint Presentation</vt:lpstr>
      <vt:lpstr>RTCPeerConnection</vt:lpstr>
      <vt:lpstr>RTCPeerConnection – incoming signaling</vt:lpstr>
      <vt:lpstr>Signaling object</vt:lpstr>
      <vt:lpstr>myListenerCallback</vt:lpstr>
      <vt:lpstr>Tasks</vt:lpstr>
      <vt:lpstr>Workshop webRTC Signaling Spec</vt:lpstr>
      <vt:lpstr>Poll: https://server/poll/myname</vt:lpstr>
      <vt:lpstr>Send: https://server/send/myname/toname/method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 9 Workshop</dc:title>
  <dc:creator>Peter Wilson</dc:creator>
  <cp:lastModifiedBy>Peter Wilson</cp:lastModifiedBy>
  <cp:revision>73</cp:revision>
  <cp:lastPrinted>2017-01-23T11:32:29Z</cp:lastPrinted>
  <dcterms:created xsi:type="dcterms:W3CDTF">2017-01-22T14:35:55Z</dcterms:created>
  <dcterms:modified xsi:type="dcterms:W3CDTF">2017-01-31T16:20:13Z</dcterms:modified>
</cp:coreProperties>
</file>