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300" r:id="rId15"/>
    <p:sldId id="260" r:id="rId16"/>
    <p:sldId id="301" r:id="rId17"/>
    <p:sldId id="30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8" r:id="rId27"/>
    <p:sldId id="268" r:id="rId28"/>
    <p:sldId id="276" r:id="rId29"/>
    <p:sldId id="296" r:id="rId30"/>
    <p:sldId id="303" r:id="rId31"/>
    <p:sldId id="304" r:id="rId32"/>
    <p:sldId id="269" r:id="rId33"/>
    <p:sldId id="277" r:id="rId34"/>
    <p:sldId id="297" r:id="rId35"/>
    <p:sldId id="298" r:id="rId36"/>
    <p:sldId id="299" r:id="rId37"/>
    <p:sldId id="270" r:id="rId38"/>
    <p:sldId id="271" r:id="rId39"/>
    <p:sldId id="272" r:id="rId40"/>
    <p:sldId id="281" r:id="rId41"/>
    <p:sldId id="282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4"/>
    <p:restoredTop sz="94634"/>
  </p:normalViewPr>
  <p:slideViewPr>
    <p:cSldViewPr snapToGrid="0" snapToObjects="1">
      <p:cViewPr>
        <p:scale>
          <a:sx n="130" d="100"/>
          <a:sy n="130" d="100"/>
        </p:scale>
        <p:origin x="5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ipcortex/fac-workshop-materials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RTC_API" TargetMode="External"/><Relationship Id="rId4" Type="http://schemas.openxmlformats.org/officeDocument/2006/relationships/hyperlink" Target="https://webrtc.org/start/" TargetMode="External"/><Relationship Id="rId5" Type="http://schemas.openxmlformats.org/officeDocument/2006/relationships/hyperlink" Target="https://www.html5rocks.com/en/tutorials/webrtc/basics/" TargetMode="External"/><Relationship Id="rId6" Type="http://schemas.openxmlformats.org/officeDocument/2006/relationships/hyperlink" Target="https://www.html5rocks.com/en/tutorials/webrtc/infrastructure/" TargetMode="External"/><Relationship Id="rId7" Type="http://schemas.openxmlformats.org/officeDocument/2006/relationships/hyperlink" Target="https://github.com/webrtc/adapter" TargetMode="External"/><Relationship Id="rId8" Type="http://schemas.openxmlformats.org/officeDocument/2006/relationships/hyperlink" Target="https://kosamari.com/notes/the-promise-of-a-burger-party" TargetMode="External"/><Relationship Id="rId9" Type="http://schemas.openxmlformats.org/officeDocument/2006/relationships/hyperlink" Target="https://developer.mozilla.org/en/docs/Web/JavaScript/Reference/Global_Objects/Promise" TargetMode="External"/><Relationship Id="rId10" Type="http://schemas.openxmlformats.org/officeDocument/2006/relationships/hyperlink" Target="https://developer.mozilla.org/en-US/docs/Learn/JavaScript/Objects/Object-oriented_JS" TargetMode="External"/><Relationship Id="rId11" Type="http://schemas.openxmlformats.org/officeDocument/2006/relationships/hyperlink" Target="https://developer.mozilla.org/en-US/docs/Glossary/State_mach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MediaDevices/getUserMedi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10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, directory, presence and </a:t>
            </a:r>
            <a:r>
              <a:rPr lang="en-US" dirty="0" smtClean="0"/>
              <a:t>PSTN </a:t>
            </a:r>
            <a:r>
              <a:rPr lang="en-US" dirty="0" smtClean="0"/>
              <a:t>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signalling</a:t>
            </a:r>
            <a:r>
              <a:rPr lang="en-US" dirty="0" smtClean="0"/>
              <a:t>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end points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signalling</a:t>
            </a:r>
            <a:r>
              <a:rPr lang="en-US" dirty="0" smtClean="0"/>
              <a:t> 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signalling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</a:t>
            </a:r>
            <a:r>
              <a:rPr lang="en-US" dirty="0" smtClean="0"/>
              <a:t>sent </a:t>
            </a:r>
            <a:r>
              <a:rPr lang="en-US" dirty="0" smtClean="0"/>
              <a:t>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</a:t>
            </a:r>
            <a:r>
              <a:rPr lang="en-US" dirty="0" err="1" smtClean="0"/>
              <a:t>signalling</a:t>
            </a:r>
            <a:r>
              <a:rPr lang="en-US" dirty="0" smtClean="0"/>
              <a:t> 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some key SW concepts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Promises</a:t>
            </a:r>
          </a:p>
          <a:p>
            <a:pPr lvl="2"/>
            <a:r>
              <a:rPr lang="en-US" dirty="0" smtClean="0"/>
              <a:t>(not a key SW concept, but an unfortunate workaround for Node limitations)</a:t>
            </a:r>
          </a:p>
          <a:p>
            <a:r>
              <a:rPr lang="en-US" dirty="0" smtClean="0"/>
              <a:t>Working with protocols (</a:t>
            </a:r>
            <a:r>
              <a:rPr lang="en-US" dirty="0" err="1" smtClean="0"/>
              <a:t>signalling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Interoperability through protocols</a:t>
            </a:r>
          </a:p>
          <a:p>
            <a:r>
              <a:rPr lang="en-US" dirty="0" err="1" smtClean="0"/>
              <a:t>Familiarisation</a:t>
            </a:r>
            <a:r>
              <a:rPr lang="en-US" dirty="0" smtClean="0"/>
              <a:t> with AV, </a:t>
            </a:r>
            <a:r>
              <a:rPr lang="en-US" dirty="0" err="1" smtClean="0"/>
              <a:t>webRTC</a:t>
            </a:r>
            <a:r>
              <a:rPr lang="en-US" dirty="0" smtClean="0"/>
              <a:t> concepts and browser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</a:p>
          <a:p>
            <a:pPr lvl="1"/>
            <a:r>
              <a:rPr lang="en-US" dirty="0" smtClean="0"/>
              <a:t>Create a &lt;video&gt; tag in a static page</a:t>
            </a:r>
          </a:p>
          <a:p>
            <a:pPr lvl="1"/>
            <a:r>
              <a:rPr lang="en-US" dirty="0" smtClean="0"/>
              <a:t>Request media (camera and microphone)</a:t>
            </a:r>
          </a:p>
          <a:p>
            <a:pPr lvl="1"/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Connect multiple video tags together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signalling</a:t>
            </a:r>
            <a:r>
              <a:rPr lang="en-US" dirty="0" smtClean="0"/>
              <a:t>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Remote peer-to-peer communication</a:t>
            </a:r>
            <a:endParaRPr lang="en-US" dirty="0"/>
          </a:p>
          <a:p>
            <a:pPr lvl="1"/>
            <a:r>
              <a:rPr lang="en-US" dirty="0" smtClean="0"/>
              <a:t>Replace local </a:t>
            </a:r>
            <a:r>
              <a:rPr lang="en-US" dirty="0" err="1" smtClean="0"/>
              <a:t>signalling</a:t>
            </a:r>
            <a:r>
              <a:rPr lang="en-US" dirty="0" smtClean="0"/>
              <a:t> with a polled, remote </a:t>
            </a:r>
            <a:r>
              <a:rPr lang="en-US" dirty="0" err="1" smtClean="0"/>
              <a:t>signalling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Node server to act as </a:t>
            </a:r>
            <a:r>
              <a:rPr lang="en-US" dirty="0" err="1" smtClean="0"/>
              <a:t>signalling</a:t>
            </a:r>
            <a:r>
              <a:rPr lang="en-US" dirty="0" smtClean="0"/>
              <a:t>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connections </a:t>
            </a:r>
            <a:r>
              <a:rPr lang="en-US" b="1" dirty="0" smtClean="0"/>
              <a:t>between </a:t>
            </a:r>
            <a:r>
              <a:rPr lang="en-US" b="1" dirty="0" smtClean="0"/>
              <a:t>each team’s</a:t>
            </a:r>
            <a:r>
              <a:rPr lang="en-US" dirty="0" smtClean="0"/>
              <a:t> </a:t>
            </a:r>
            <a:r>
              <a:rPr lang="en-US" dirty="0" smtClean="0"/>
              <a:t>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available in GitHub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</a:t>
            </a:r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Background </a:t>
            </a:r>
            <a:r>
              <a:rPr lang="en-US" dirty="0" smtClean="0"/>
              <a:t>information in the GitHub Wiki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-workshop-materials/wiki</a:t>
            </a:r>
          </a:p>
        </p:txBody>
      </p:sp>
    </p:spTree>
    <p:extLst>
      <p:ext uri="{BB962C8B-B14F-4D97-AF65-F5344CB8AC3E}">
        <p14:creationId xmlns:p14="http://schemas.microsoft.com/office/powerpoint/2010/main" val="150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HTTPS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only allow access to media and </a:t>
            </a:r>
            <a:r>
              <a:rPr lang="en-US" dirty="0" err="1" smtClean="0"/>
              <a:t>webRTC</a:t>
            </a:r>
            <a:r>
              <a:rPr lang="en-US" dirty="0" smtClean="0"/>
              <a:t> to ‘secure’ sites</a:t>
            </a:r>
          </a:p>
          <a:p>
            <a:r>
              <a:rPr lang="en-US" dirty="0" smtClean="0"/>
              <a:t>Need an HTTPS server</a:t>
            </a:r>
          </a:p>
          <a:p>
            <a:r>
              <a:rPr lang="en-US" dirty="0" smtClean="0"/>
              <a:t>To run an HTTPS server requires SSL certificates</a:t>
            </a:r>
          </a:p>
          <a:p>
            <a:r>
              <a:rPr lang="en-US" dirty="0" smtClean="0"/>
              <a:t>“One I prepared earlier”</a:t>
            </a:r>
          </a:p>
          <a:p>
            <a:pPr lvl="1"/>
            <a:r>
              <a:rPr lang="en-US" dirty="0" smtClean="0">
                <a:hlinkClick r:id="rId2"/>
              </a:rPr>
              <a:t>git@github.com:ipcortex/fac-workshop-materials.git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fac</a:t>
            </a:r>
            <a:r>
              <a:rPr lang="en-US" dirty="0" smtClean="0"/>
              <a:t>-workshop-materials/https</a:t>
            </a:r>
          </a:p>
          <a:p>
            <a:pPr lvl="1"/>
            <a:r>
              <a:rPr lang="en-US" dirty="0" smtClean="0"/>
              <a:t>Run with </a:t>
            </a:r>
            <a:r>
              <a:rPr lang="en-US" dirty="0" err="1" smtClean="0"/>
              <a:t>npm</a:t>
            </a:r>
            <a:r>
              <a:rPr lang="en-US" dirty="0" smtClean="0"/>
              <a:t> run https</a:t>
            </a:r>
          </a:p>
          <a:p>
            <a:pPr lvl="1"/>
            <a:r>
              <a:rPr lang="en-US" dirty="0" smtClean="0"/>
              <a:t>Simple ‘Hello</a:t>
            </a:r>
            <a:r>
              <a:rPr lang="mr-IN" dirty="0" smtClean="0"/>
              <a:t>…</a:t>
            </a:r>
            <a:r>
              <a:rPr lang="en-GB" dirty="0" smtClean="0"/>
              <a:t>’ message</a:t>
            </a:r>
          </a:p>
          <a:p>
            <a:pPr lvl="1"/>
            <a:r>
              <a:rPr lang="en-GB" dirty="0" smtClean="0"/>
              <a:t>Allow unsigned SSL certificate to see page</a:t>
            </a:r>
          </a:p>
          <a:p>
            <a:r>
              <a:rPr lang="en-GB" dirty="0" smtClean="0"/>
              <a:t>Basis for the rest of the workshop </a:t>
            </a:r>
            <a:r>
              <a:rPr lang="mr-IN" dirty="0" smtClean="0"/>
              <a:t>–</a:t>
            </a:r>
            <a:r>
              <a:rPr lang="en-GB" dirty="0" smtClean="0"/>
              <a:t> build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‘callbacks’ for asynchronous completion</a:t>
            </a:r>
          </a:p>
          <a:p>
            <a:r>
              <a:rPr lang="en-US" dirty="0" smtClean="0"/>
              <a:t>Instead of</a:t>
            </a:r>
            <a:r>
              <a:rPr lang="mr-IN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’, (res) =&gt;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	// process response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.then((res)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  // Process response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});</a:t>
            </a:r>
          </a:p>
          <a:p>
            <a:r>
              <a:rPr lang="en-GB" dirty="0" smtClean="0"/>
              <a:t>Seems like a simple change but can reduce ‘</a:t>
            </a:r>
            <a:r>
              <a:rPr lang="en-GB" dirty="0" err="1" smtClean="0"/>
              <a:t>callback</a:t>
            </a:r>
            <a:r>
              <a:rPr lang="en-GB" dirty="0" smtClean="0"/>
              <a:t> hell’</a:t>
            </a:r>
          </a:p>
        </p:txBody>
      </p:sp>
    </p:spTree>
    <p:extLst>
      <p:ext uri="{BB962C8B-B14F-4D97-AF65-F5344CB8AC3E}">
        <p14:creationId xmlns:p14="http://schemas.microsoft.com/office/powerpoint/2010/main" val="1908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’Callback Hell’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(‘BEGIN’,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’, (res)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y(c1,c2) VALUES(res.v1, res.v2)’,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z(c1,c2,c3) VALUES(res.v1, res.v4, res.v5)’,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(‘COMMIT’);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})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});</a:t>
            </a:r>
          </a:p>
          <a:p>
            <a:r>
              <a:rPr lang="en-US" dirty="0" smtClean="0"/>
              <a:t>Instead:</a:t>
            </a: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(‘BEGIN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y(c1,c2) VALUES(res.v1, res.v2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z(c1,c2,c3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VALUES(res.v1, res.v4, res.v5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(‘COMMIT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.catch((error)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console.error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(’Something went wrong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standard HTML5 functions return Promise</a:t>
            </a:r>
          </a:p>
          <a:p>
            <a:r>
              <a:rPr lang="en-US" dirty="0" smtClean="0"/>
              <a:t>Callback type functions can be easily wrapped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myPromiseFun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return new Promise((resolve, reject) ={ 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callOldSylyAsyncFn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(err, 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if (err!=null)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// Appears to caller via ‘catch’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reject(err);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else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resolve(res);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Classes/Object Orientated Design/Programming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objects are inherent features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An object contains both state (data)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State: position, mass, </a:t>
            </a:r>
            <a:r>
              <a:rPr lang="en-US" dirty="0" err="1" smtClean="0"/>
              <a:t>colour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err="1" smtClean="0"/>
              <a:t>Behviour</a:t>
            </a:r>
            <a:r>
              <a:rPr lang="en-GB" dirty="0" smtClean="0"/>
              <a:t>: </a:t>
            </a:r>
            <a:r>
              <a:rPr lang="en-GB" dirty="0" err="1" smtClean="0"/>
              <a:t>changePosition</a:t>
            </a:r>
            <a:r>
              <a:rPr lang="en-GB" dirty="0" smtClean="0"/>
              <a:t>, </a:t>
            </a:r>
            <a:r>
              <a:rPr lang="en-GB" dirty="0" err="1" smtClean="0"/>
              <a:t>adjustColour</a:t>
            </a:r>
            <a:endParaRPr lang="en-GB" dirty="0" smtClean="0"/>
          </a:p>
          <a:p>
            <a:r>
              <a:rPr lang="en-US" dirty="0" smtClean="0"/>
              <a:t>‘Class’ defines the attributes and </a:t>
            </a:r>
            <a:r>
              <a:rPr lang="en-US" dirty="0" err="1" smtClean="0"/>
              <a:t>behviours</a:t>
            </a:r>
            <a:r>
              <a:rPr lang="en-US" dirty="0" smtClean="0"/>
              <a:t> of all objects of that type</a:t>
            </a:r>
          </a:p>
          <a:p>
            <a:pPr lvl="1"/>
            <a:r>
              <a:rPr lang="en-US" dirty="0" err="1" smtClean="0"/>
              <a:t>numberOfInstances</a:t>
            </a:r>
            <a:endParaRPr lang="en-US" dirty="0" smtClean="0"/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, </a:t>
            </a:r>
            <a:r>
              <a:rPr lang="en-US" dirty="0" err="1" smtClean="0"/>
              <a:t>findInstanceByName</a:t>
            </a:r>
            <a:r>
              <a:rPr lang="en-US" dirty="0" smtClean="0"/>
              <a:t>(‘operational’)</a:t>
            </a:r>
          </a:p>
          <a:p>
            <a:r>
              <a:rPr lang="en-US" dirty="0" smtClean="0"/>
              <a:t>Inheritance or ‘</a:t>
            </a:r>
            <a:r>
              <a:rPr lang="en-US" dirty="0" err="1" smtClean="0"/>
              <a:t>specialisation</a:t>
            </a:r>
            <a:r>
              <a:rPr lang="en-US" dirty="0" smtClean="0"/>
              <a:t>’ allows one class to build on the foundations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</a:t>
            </a:r>
            <a:r>
              <a:rPr lang="en-US" dirty="0" err="1" smtClean="0"/>
              <a:t>Javascript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Thing extends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SimpleThing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construct(name)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name;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‘TRANSPARENT’;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 = this;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static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findInstance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save()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={};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new Thing(‘IDLE’);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myThing.setColour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(‘RED’);</a:t>
            </a:r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 smtClean="0"/>
              <a:t>‘this’ references the ‘current object’</a:t>
            </a:r>
          </a:p>
          <a:p>
            <a:pPr lvl="1"/>
            <a:r>
              <a:rPr lang="en-GB" dirty="0" smtClean="0"/>
              <a:t>Thing of the </a:t>
            </a:r>
            <a:r>
              <a:rPr lang="en-GB" b="1" dirty="0" smtClean="0"/>
              <a:t>method</a:t>
            </a:r>
            <a:r>
              <a:rPr lang="en-GB" dirty="0" smtClean="0"/>
              <a:t> as a ‘message’ and the </a:t>
            </a:r>
            <a:r>
              <a:rPr lang="en-GB" b="1" dirty="0" smtClean="0"/>
              <a:t>object</a:t>
            </a:r>
            <a:r>
              <a:rPr lang="en-GB" dirty="0" smtClean="0"/>
              <a:t> as the ‘address’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722"/>
            <a:ext cx="10515600" cy="4351338"/>
          </a:xfrm>
        </p:spPr>
        <p:txBody>
          <a:bodyPr/>
          <a:lstStyle/>
          <a:p>
            <a:r>
              <a:rPr lang="en-US" dirty="0" smtClean="0"/>
              <a:t>Common SW mechanism for controlling flow</a:t>
            </a:r>
          </a:p>
          <a:p>
            <a:r>
              <a:rPr lang="en-US" dirty="0" smtClean="0"/>
              <a:t>A ‘state machine’ exists in a single state</a:t>
            </a:r>
          </a:p>
          <a:p>
            <a:r>
              <a:rPr lang="en-US" dirty="0" smtClean="0"/>
              <a:t>‘Events’ cause the state to change</a:t>
            </a:r>
          </a:p>
          <a:p>
            <a:r>
              <a:rPr lang="en-US" dirty="0" smtClean="0"/>
              <a:t>Simple state machine:</a:t>
            </a:r>
          </a:p>
        </p:txBody>
      </p:sp>
      <p:sp>
        <p:nvSpPr>
          <p:cNvPr id="4" name="Oval 3"/>
          <p:cNvSpPr/>
          <p:nvPr/>
        </p:nvSpPr>
        <p:spPr>
          <a:xfrm>
            <a:off x="575733" y="42418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505" y="50673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801792" y="422063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26733" y="5067300"/>
            <a:ext cx="2461772" cy="825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4005" y="399117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incomingCall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3743">
            <a:off x="2722275" y="5382091"/>
            <a:ext cx="103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makeCall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6347973" y="5046130"/>
            <a:ext cx="1453819" cy="87207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81172">
            <a:off x="6442872" y="5430847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callAccepted</a:t>
            </a:r>
            <a:endParaRPr lang="en-US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5001562" y="635119"/>
            <a:ext cx="40220" cy="7211241"/>
          </a:xfrm>
          <a:prstGeom prst="curvedConnector4">
            <a:avLst>
              <a:gd name="adj1" fmla="val -2315597"/>
              <a:gd name="adj2" fmla="val 59716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4780" y="32574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endCall</a:t>
            </a:r>
            <a:endParaRPr lang="en-US" dirty="0"/>
          </a:p>
        </p:txBody>
      </p:sp>
      <p:cxnSp>
        <p:nvCxnSpPr>
          <p:cNvPr id="33" name="Curved Connector 32"/>
          <p:cNvCxnSpPr>
            <a:stCxn id="5" idx="3"/>
            <a:endCxn id="4" idx="5"/>
          </p:cNvCxnSpPr>
          <p:nvPr/>
        </p:nvCxnSpPr>
        <p:spPr>
          <a:xfrm rot="5400000" flipH="1">
            <a:off x="3044869" y="4591098"/>
            <a:ext cx="825500" cy="2945338"/>
          </a:xfrm>
          <a:prstGeom prst="curvedConnector3">
            <a:avLst>
              <a:gd name="adj1" fmla="val -2929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8043" y="6320177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970827" y="4462413"/>
            <a:ext cx="7072748" cy="31750"/>
          </a:xfrm>
          <a:prstGeom prst="curvedConnector4">
            <a:avLst>
              <a:gd name="adj1" fmla="val 48291"/>
              <a:gd name="adj2" fmla="val 1581521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0"/>
            <a:endCxn id="6" idx="7"/>
          </p:cNvCxnSpPr>
          <p:nvPr/>
        </p:nvCxnSpPr>
        <p:spPr>
          <a:xfrm rot="16200000" flipH="1">
            <a:off x="8798258" y="4049663"/>
            <a:ext cx="241783" cy="583717"/>
          </a:xfrm>
          <a:prstGeom prst="curvedConnector3">
            <a:avLst>
              <a:gd name="adj1" fmla="val -59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4808" y="3118990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incomingCall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End Point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7233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5000" y="1413933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2767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5000" y="4899739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CALLED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878325" y="1333842"/>
            <a:ext cx="66108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6096000" y="2239433"/>
            <a:ext cx="2472267" cy="66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7" idx="2"/>
          </p:cNvCxnSpPr>
          <p:nvPr/>
        </p:nvCxnSpPr>
        <p:spPr>
          <a:xfrm rot="16200000" flipH="1">
            <a:off x="2622005" y="3902243"/>
            <a:ext cx="117372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4" idx="6"/>
          </p:cNvCxnSpPr>
          <p:nvPr/>
        </p:nvCxnSpPr>
        <p:spPr>
          <a:xfrm rot="10800000">
            <a:off x="2798233" y="3726016"/>
            <a:ext cx="49445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4" idx="7"/>
          </p:cNvCxnSpPr>
          <p:nvPr/>
        </p:nvCxnSpPr>
        <p:spPr>
          <a:xfrm rot="5400000">
            <a:off x="3462043" y="1917558"/>
            <a:ext cx="319149" cy="2130333"/>
          </a:xfrm>
          <a:prstGeom prst="curvedConnector5">
            <a:avLst>
              <a:gd name="adj1" fmla="val 71628"/>
              <a:gd name="adj2" fmla="val 50000"/>
              <a:gd name="adj3" fmla="val 2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4" idx="5"/>
          </p:cNvCxnSpPr>
          <p:nvPr/>
        </p:nvCxnSpPr>
        <p:spPr>
          <a:xfrm rot="16200000" flipV="1">
            <a:off x="3205723" y="3660461"/>
            <a:ext cx="831789" cy="2130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7"/>
            <a:endCxn id="6" idx="6"/>
          </p:cNvCxnSpPr>
          <p:nvPr/>
        </p:nvCxnSpPr>
        <p:spPr>
          <a:xfrm rot="16200000" flipH="1">
            <a:off x="8981016" y="3313266"/>
            <a:ext cx="583717" cy="241783"/>
          </a:xfrm>
          <a:prstGeom prst="curvedConnector4">
            <a:avLst>
              <a:gd name="adj1" fmla="val -21629"/>
              <a:gd name="adj2" fmla="val 73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7"/>
            <a:endCxn id="7" idx="6"/>
          </p:cNvCxnSpPr>
          <p:nvPr/>
        </p:nvCxnSpPr>
        <p:spPr>
          <a:xfrm rot="16200000" flipH="1">
            <a:off x="5683249" y="5312489"/>
            <a:ext cx="583717" cy="241783"/>
          </a:xfrm>
          <a:prstGeom prst="curvedConnector4">
            <a:avLst>
              <a:gd name="adj1" fmla="val -80584"/>
              <a:gd name="adj2" fmla="val 71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7"/>
            <a:endCxn id="5" idx="6"/>
          </p:cNvCxnSpPr>
          <p:nvPr/>
        </p:nvCxnSpPr>
        <p:spPr>
          <a:xfrm rot="16200000" flipH="1">
            <a:off x="5683249" y="1826683"/>
            <a:ext cx="583717" cy="241783"/>
          </a:xfrm>
          <a:prstGeom prst="curvedConnector4">
            <a:avLst>
              <a:gd name="adj1" fmla="val -31736"/>
              <a:gd name="adj2" fmla="val 828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58902" y="1736424"/>
            <a:ext cx="203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START_CALL</a:t>
            </a:r>
            <a:br>
              <a:rPr lang="en-US" sz="1600" dirty="0" smtClean="0"/>
            </a:br>
            <a:r>
              <a:rPr lang="en-US" sz="1600" dirty="0" smtClean="0"/>
              <a:t>{send CALL_REQUEST}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52889" y="2990583"/>
            <a:ext cx="118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: DECLINE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838612" y="147712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5619" y="2514953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ACCEPT_CALL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389534" y="246865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5215" y="4983377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6705" y="343415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63126" y="439980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30703" y="5636363"/>
            <a:ext cx="17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video.srcObject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avStream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GB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https://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developer.mozilla.org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en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-US/docs/Web/API/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MediaDevices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getUserMedia</a:t>
            </a:r>
            <a:endParaRPr lang="en-GB" sz="1800" b="1" dirty="0" smtClean="0"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signalling</a:t>
            </a:r>
            <a:r>
              <a:rPr lang="en-US" dirty="0" smtClean="0"/>
              <a:t>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structure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‘</a:t>
            </a:r>
            <a:r>
              <a:rPr lang="en-US" dirty="0" err="1" smtClean="0"/>
              <a:t>signalling</a:t>
            </a:r>
            <a:r>
              <a:rPr lang="en-US" dirty="0" smtClean="0"/>
              <a:t>’ so it can be replaced</a:t>
            </a:r>
          </a:p>
          <a:p>
            <a:r>
              <a:rPr lang="en-US" dirty="0" smtClean="0"/>
              <a:t>Implement a standard set of messages</a:t>
            </a:r>
          </a:p>
          <a:p>
            <a:r>
              <a:rPr lang="en-US" dirty="0" smtClean="0"/>
              <a:t>Each team will interoperate with all other team’s implementation</a:t>
            </a:r>
          </a:p>
          <a:p>
            <a:r>
              <a:rPr lang="en-US" dirty="0" err="1" smtClean="0"/>
              <a:t>EndPoint</a:t>
            </a:r>
            <a:r>
              <a:rPr lang="en-US" dirty="0" smtClean="0"/>
              <a:t> base class </a:t>
            </a:r>
            <a:r>
              <a:rPr lang="mr-IN" dirty="0" smtClean="0"/>
              <a:t>–</a:t>
            </a:r>
            <a:r>
              <a:rPr lang="en-US" dirty="0" smtClean="0"/>
              <a:t> encapsulates the means of communication</a:t>
            </a:r>
          </a:p>
          <a:p>
            <a:r>
              <a:rPr lang="en-US" dirty="0" err="1" smtClean="0"/>
              <a:t>VideoEndPoint</a:t>
            </a:r>
            <a:r>
              <a:rPr lang="en-US" dirty="0" smtClean="0"/>
              <a:t> derived class </a:t>
            </a:r>
            <a:r>
              <a:rPr lang="mr-IN" dirty="0" smtClean="0"/>
              <a:t>–</a:t>
            </a:r>
            <a:r>
              <a:rPr lang="en-US" dirty="0" smtClean="0"/>
              <a:t> implements </a:t>
            </a:r>
            <a:r>
              <a:rPr lang="en-US" dirty="0" err="1" smtClean="0"/>
              <a:t>webRTC</a:t>
            </a:r>
            <a:r>
              <a:rPr lang="en-US" dirty="0" smtClean="0"/>
              <a:t> a/v sharing</a:t>
            </a:r>
          </a:p>
          <a:p>
            <a:endParaRPr lang="en-US" dirty="0"/>
          </a:p>
          <a:p>
            <a:r>
              <a:rPr lang="en-US" dirty="0" smtClean="0"/>
              <a:t>Skeleton in:</a:t>
            </a:r>
          </a:p>
          <a:p>
            <a:pPr lvl="1"/>
            <a:r>
              <a:rPr lang="en-US" dirty="0" err="1" smtClean="0"/>
              <a:t>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comms.js</a:t>
            </a:r>
            <a:endParaRPr lang="en-US" dirty="0" smtClean="0"/>
          </a:p>
          <a:p>
            <a:pPr lvl="1"/>
            <a:r>
              <a:rPr lang="en-US" dirty="0" err="1" smtClean="0"/>
              <a:t>VirtualEndPoint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caller.js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local AV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Building on the skeleton files in </a:t>
            </a:r>
            <a:r>
              <a:rPr lang="en-US" dirty="0" err="1" smtClean="0"/>
              <a:t>git</a:t>
            </a:r>
            <a:r>
              <a:rPr lang="en-US" dirty="0" smtClean="0"/>
              <a:t>/https:</a:t>
            </a:r>
          </a:p>
          <a:p>
            <a:pPr lvl="1"/>
            <a:r>
              <a:rPr lang="en-US" dirty="0" smtClean="0"/>
              <a:t>assets/</a:t>
            </a:r>
            <a:r>
              <a:rPr lang="en-US" dirty="0" err="1" smtClean="0"/>
              <a:t>comms.js</a:t>
            </a:r>
            <a:r>
              <a:rPr lang="en-US" dirty="0" smtClean="0"/>
              <a:t>, </a:t>
            </a:r>
            <a:r>
              <a:rPr lang="en-US" dirty="0" err="1" smtClean="0"/>
              <a:t>caller.js</a:t>
            </a:r>
            <a:r>
              <a:rPr lang="en-US" dirty="0" smtClean="0"/>
              <a:t> and </a:t>
            </a:r>
            <a:r>
              <a:rPr lang="en-US" dirty="0" err="1" smtClean="0"/>
              <a:t>driver.js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send/receive messaging to </a:t>
            </a:r>
            <a:r>
              <a:rPr lang="en-US" dirty="0" err="1" smtClean="0"/>
              <a:t>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 a ‘receive()’ method in </a:t>
            </a:r>
            <a:r>
              <a:rPr lang="en-US" dirty="0" err="1" smtClean="0"/>
              <a:t>VideoEndPoint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Create two instances of </a:t>
            </a:r>
            <a:r>
              <a:rPr lang="en-US" dirty="0" err="1" smtClean="0"/>
              <a:t>VideoEndPoint</a:t>
            </a:r>
            <a:r>
              <a:rPr lang="en-US" dirty="0" smtClean="0"/>
              <a:t> and send a message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DOM-&gt;</a:t>
            </a:r>
            <a:r>
              <a:rPr lang="en-US" dirty="0" err="1" smtClean="0"/>
              <a:t>Javascript</a:t>
            </a:r>
            <a:r>
              <a:rPr lang="en-US" dirty="0" smtClean="0"/>
              <a:t> video call code</a:t>
            </a:r>
          </a:p>
          <a:p>
            <a:pPr lvl="1"/>
            <a:r>
              <a:rPr lang="en-US" dirty="0" smtClean="0"/>
              <a:t>‘address’ field, call button, status field, 2x&lt;video&gt; tags for them and me.</a:t>
            </a:r>
          </a:p>
          <a:p>
            <a:pPr lvl="1"/>
            <a:r>
              <a:rPr lang="en-US" dirty="0" smtClean="0"/>
              <a:t>Hook button to JS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smtClean="0"/>
              <a:t>On ‘call’ send CALL_REQUEST to target address</a:t>
            </a:r>
          </a:p>
          <a:p>
            <a:pPr lvl="1"/>
            <a:r>
              <a:rPr lang="en-US" dirty="0" smtClean="0"/>
              <a:t>Show state changes of caller and called end points in console and in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webRTC</a:t>
            </a:r>
            <a:r>
              <a:rPr lang="en-US" dirty="0" smtClean="0"/>
              <a:t> video streaming to established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Example HTML for ONE video caller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 class="col-xs-12 col-md-6" id=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'V4’&gt;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h2&gt;Party 4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span class="state"&gt;IDLE&lt;/span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&lt;button class="pause"&gt;Pause&lt;/button&gt;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handler for this ends a call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endCall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Hangup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Somewhere to type the target address 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who I want to call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input type="text" name="target" class="target" placeholder="Enter recipient call name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 handler for this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trys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to make a call to the name in the text field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startCall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"&gt;Call&lt;/button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Video tags included here but not used until the next stage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remoteVideo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localVideo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11294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</a:t>
            </a:r>
            <a:r>
              <a:rPr lang="en-US" dirty="0" err="1" smtClean="0"/>
              <a:t>signalling</a:t>
            </a:r>
            <a:r>
              <a:rPr lang="en-US" dirty="0" smtClean="0"/>
              <a:t> 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/>
              <a:t>across a </a:t>
            </a:r>
            <a:r>
              <a:rPr lang="en-US" dirty="0" smtClean="0"/>
              <a:t>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implemented part 3 well then</a:t>
            </a:r>
          </a:p>
          <a:p>
            <a:pPr lvl="1"/>
            <a:r>
              <a:rPr lang="en-US" dirty="0" smtClean="0"/>
              <a:t>All you should have to do to the client/browser is rewrite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lvl="1"/>
            <a:r>
              <a:rPr lang="en-US" dirty="0" smtClean="0"/>
              <a:t>There should be </a:t>
            </a:r>
            <a:r>
              <a:rPr lang="en-US" b="1" dirty="0" smtClean="0"/>
              <a:t>no changes</a:t>
            </a:r>
            <a:r>
              <a:rPr lang="en-US" dirty="0" smtClean="0"/>
              <a:t> required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r>
              <a:rPr lang="en-US" dirty="0" smtClean="0"/>
              <a:t>Extend the node server to implement the REST interface</a:t>
            </a:r>
          </a:p>
          <a:p>
            <a:pPr lvl="1"/>
            <a:r>
              <a:rPr lang="en-US" dirty="0" smtClean="0"/>
              <a:t>Specified in the WIKI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Talking between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4 teams with working clients and node servers</a:t>
            </a:r>
          </a:p>
          <a:p>
            <a:r>
              <a:rPr lang="en-US" dirty="0" smtClean="0"/>
              <a:t>The node servers are implementing a defined protocol</a:t>
            </a:r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 client from any team should be able to talk to any node server</a:t>
            </a:r>
          </a:p>
          <a:p>
            <a:pPr lvl="1"/>
            <a:r>
              <a:rPr lang="en-GB" dirty="0" smtClean="0"/>
              <a:t>Two clients from two different teams should be able to connect to the same node server and make a call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Using any teams node server</a:t>
            </a:r>
          </a:p>
          <a:p>
            <a:pPr lvl="1"/>
            <a:r>
              <a:rPr lang="en-US" dirty="0" smtClean="0"/>
              <a:t>Connect clients from all 4 teams to that server and make a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57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Cross team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60565" y="2536330"/>
            <a:ext cx="1897626" cy="189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(Team 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2619" y="86075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1</a:t>
            </a:r>
            <a:br>
              <a:rPr lang="en-US" smtClean="0"/>
            </a:br>
            <a:r>
              <a:rPr lang="en-US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092" y="330855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2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52642" y="502428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4381496" y="662202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50292" y="1690688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4952751">
            <a:off x="6005171" y="-61345"/>
            <a:ext cx="353963" cy="396396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209306">
            <a:off x="5347603" y="1699954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4225162">
            <a:off x="7443822" y="3038703"/>
            <a:ext cx="353963" cy="373926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466159">
            <a:off x="6801122" y="471117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5"/>
            <a:endCxn id="4" idx="2"/>
          </p:cNvCxnSpPr>
          <p:nvPr/>
        </p:nvCxnSpPr>
        <p:spPr>
          <a:xfrm>
            <a:off x="4158792" y="2899188"/>
            <a:ext cx="1101773" cy="58595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3"/>
          </p:cNvCxnSpPr>
          <p:nvPr/>
        </p:nvCxnSpPr>
        <p:spPr>
          <a:xfrm flipV="1">
            <a:off x="5260565" y="4156055"/>
            <a:ext cx="277901" cy="868230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 flipV="1">
            <a:off x="7158191" y="3485143"/>
            <a:ext cx="2082901" cy="53133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4" idx="7"/>
          </p:cNvCxnSpPr>
          <p:nvPr/>
        </p:nvCxnSpPr>
        <p:spPr>
          <a:xfrm flipH="1">
            <a:off x="6880290" y="2069257"/>
            <a:ext cx="1379675" cy="744974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893" y="4028426"/>
            <a:ext cx="1088754" cy="2285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805" y="40723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52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</a:t>
            </a:r>
            <a:r>
              <a:rPr lang="en-US" dirty="0" err="1" smtClean="0"/>
              <a:t>signalling</a:t>
            </a:r>
            <a:r>
              <a:rPr lang="en-US" dirty="0" smtClean="0"/>
              <a:t> 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Signalling</a:t>
            </a:r>
            <a:r>
              <a:rPr lang="en-US" sz="4000" dirty="0" smtClean="0"/>
              <a:t> 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</a:t>
            </a:r>
            <a:r>
              <a:rPr lang="en-US" dirty="0" err="1" smtClean="0"/>
              <a:t>signalling</a:t>
            </a:r>
            <a:r>
              <a:rPr lang="en-US" dirty="0" smtClean="0"/>
              <a:t> 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mediaDevices.getUserMedia</a:t>
            </a:r>
            <a:r>
              <a:rPr lang="en-US" sz="1600" dirty="0" smtClean="0"/>
              <a:t> MDN:</a:t>
            </a:r>
          </a:p>
          <a:p>
            <a:pPr lvl="1"/>
            <a:r>
              <a:rPr lang="en-US" sz="1500" dirty="0" smtClean="0">
                <a:hlinkClick r:id="rId2"/>
              </a:rPr>
              <a:t>https</a:t>
            </a:r>
            <a:r>
              <a:rPr lang="en-US" sz="1500" dirty="0">
                <a:hlinkClick r:id="rId2"/>
              </a:rPr>
              <a:t>://</a:t>
            </a:r>
            <a:r>
              <a:rPr lang="en-US" sz="1400" dirty="0">
                <a:hlinkClick r:id="rId2"/>
              </a:rPr>
              <a:t>developer.mozilla.org/en-US/docs/Web/API/MediaDevices/getUserMedia</a:t>
            </a:r>
            <a:endParaRPr lang="en-US" sz="1400" dirty="0" smtClean="0"/>
          </a:p>
          <a:p>
            <a:r>
              <a:rPr lang="en-US" sz="1600" dirty="0" err="1" smtClean="0"/>
              <a:t>WebRTC</a:t>
            </a:r>
            <a:endParaRPr lang="en-US" sz="1600" dirty="0"/>
          </a:p>
          <a:p>
            <a:pPr lvl="1"/>
            <a:r>
              <a:rPr lang="en-US" sz="1400" dirty="0" smtClean="0">
                <a:hlinkClick r:id="rId3"/>
              </a:rPr>
              <a:t>https://developer.mozilla.org/en-US/docs/Web/API/WebRTC_API</a:t>
            </a:r>
            <a:endParaRPr lang="en-US" sz="1400" dirty="0" smtClean="0"/>
          </a:p>
          <a:p>
            <a:r>
              <a:rPr lang="en-US" sz="1600" dirty="0" err="1" smtClean="0"/>
              <a:t>WebRTC.org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</a:t>
            </a:r>
          </a:p>
          <a:p>
            <a:pPr lvl="1"/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err="1" smtClean="0">
                <a:hlinkClick r:id="rId4"/>
              </a:rPr>
              <a:t>webrtc.org</a:t>
            </a:r>
            <a:r>
              <a:rPr lang="en-US" sz="1400" dirty="0" smtClean="0">
                <a:hlinkClick r:id="rId4"/>
              </a:rPr>
              <a:t>/start/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 with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(2012)</a:t>
            </a:r>
          </a:p>
          <a:p>
            <a:pPr lvl="1"/>
            <a:r>
              <a:rPr lang="en-US" sz="1400" dirty="0" smtClean="0"/>
              <a:t>Illustrates local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en-US" sz="1400" i="1" dirty="0" smtClean="0"/>
              <a:t>but</a:t>
            </a:r>
            <a:r>
              <a:rPr lang="en-US" sz="1400" dirty="0" smtClean="0"/>
              <a:t> not is a portable way</a:t>
            </a:r>
          </a:p>
          <a:p>
            <a:pPr lvl="1"/>
            <a:r>
              <a:rPr lang="en-US" sz="1400" dirty="0" smtClean="0">
                <a:hlinkClick r:id="rId5"/>
              </a:rPr>
              <a:t>https://www.html5rocks.com/en/tutorials/webrtc/basics/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Infrastructure</a:t>
            </a:r>
          </a:p>
          <a:p>
            <a:pPr lvl="1"/>
            <a:r>
              <a:rPr lang="en-US" sz="1400" dirty="0" smtClean="0"/>
              <a:t>Great overview of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you need to know!</a:t>
            </a:r>
          </a:p>
          <a:p>
            <a:pPr lvl="1"/>
            <a:r>
              <a:rPr lang="en-US" sz="1400" dirty="0">
                <a:hlinkClick r:id="rId6"/>
              </a:rPr>
              <a:t>https://www.html5rocks.com/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/tutorials/</a:t>
            </a:r>
            <a:r>
              <a:rPr lang="en-US" sz="1400" dirty="0" err="1">
                <a:hlinkClick r:id="rId6"/>
              </a:rPr>
              <a:t>webrtc</a:t>
            </a:r>
            <a:r>
              <a:rPr lang="en-US" sz="1400" dirty="0">
                <a:hlinkClick r:id="rId6"/>
              </a:rPr>
              <a:t>/infrastructure/</a:t>
            </a:r>
            <a:endParaRPr lang="en-US" sz="1400" dirty="0"/>
          </a:p>
          <a:p>
            <a:r>
              <a:rPr lang="en-US" sz="1600" dirty="0" err="1" smtClean="0"/>
              <a:t>adapter.js</a:t>
            </a:r>
            <a:r>
              <a:rPr lang="en-US" sz="1600" dirty="0" smtClean="0"/>
              <a:t>: </a:t>
            </a:r>
            <a:r>
              <a:rPr lang="en-US" sz="1400" dirty="0">
                <a:hlinkClick r:id="rId7"/>
              </a:rPr>
              <a:t>https://github.com/webrtc/adapter</a:t>
            </a:r>
            <a:endParaRPr lang="en-US" sz="1400" dirty="0"/>
          </a:p>
          <a:p>
            <a:pPr lvl="1"/>
            <a:r>
              <a:rPr lang="en-US" sz="1400" dirty="0" smtClean="0"/>
              <a:t>Shim to isolate applications from browser incompatibilities</a:t>
            </a:r>
          </a:p>
          <a:p>
            <a:r>
              <a:rPr lang="en-US" sz="1600" dirty="0"/>
              <a:t>Promises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err="1">
                <a:hlinkClick r:id="rId8"/>
              </a:rPr>
              <a:t>kosamari.com</a:t>
            </a:r>
            <a:r>
              <a:rPr lang="en-US" sz="1400" dirty="0">
                <a:hlinkClick r:id="rId8"/>
              </a:rPr>
              <a:t>/notes/the-promise-of-a-burger-party</a:t>
            </a:r>
            <a:endParaRPr lang="en-US" sz="1400" dirty="0"/>
          </a:p>
          <a:p>
            <a:pPr lvl="1"/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developer.mozilla.org/en/docs/Web/JavaScript/Reference/Global_Objects/Promise</a:t>
            </a:r>
            <a:endParaRPr lang="en-US" sz="1400" dirty="0" smtClean="0"/>
          </a:p>
          <a:p>
            <a:r>
              <a:rPr lang="en-US" sz="1600" dirty="0" smtClean="0"/>
              <a:t>Classes/OOD/OOP: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developer.mozilla.org/en-US/docs/Learn/JavaScript/Objects/Object-oriented_JS</a:t>
            </a:r>
            <a:endParaRPr lang="en-US" sz="1400" dirty="0" smtClean="0"/>
          </a:p>
          <a:p>
            <a:r>
              <a:rPr lang="en-US" sz="1600" dirty="0" smtClean="0"/>
              <a:t>Finite State Machine: </a:t>
            </a:r>
            <a:r>
              <a:rPr lang="en-US" sz="1400" dirty="0" smtClean="0">
                <a:hlinkClick r:id="rId11"/>
              </a:rPr>
              <a:t>https://developer.mozilla.org/en-US/docs/Glossary/State_machine</a:t>
            </a: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one 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Signalling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1618</Words>
  <Application>Microsoft Macintosh PowerPoint</Application>
  <PresentationFormat>Widescreen</PresentationFormat>
  <Paragraphs>340</Paragraphs>
  <Slides>42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FAC 10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Signalling</vt:lpstr>
      <vt:lpstr>Signalling</vt:lpstr>
      <vt:lpstr>What is signalling used for?</vt:lpstr>
      <vt:lpstr>Typical signalling exchange</vt:lpstr>
      <vt:lpstr>Signalling Overhead</vt:lpstr>
      <vt:lpstr>Workshop Objectives</vt:lpstr>
      <vt:lpstr>Workshop – what we’re going to do…</vt:lpstr>
      <vt:lpstr>Workshop materials</vt:lpstr>
      <vt:lpstr>1. HTTPS server</vt:lpstr>
      <vt:lpstr>Background - Promises</vt:lpstr>
      <vt:lpstr>’Callback Hell’</vt:lpstr>
      <vt:lpstr>Building a Promise</vt:lpstr>
      <vt:lpstr>Classes/Object Orientated Design/Programming</vt:lpstr>
      <vt:lpstr>Classes and Objects in Javascript (ES6)</vt:lpstr>
      <vt:lpstr>State Machines</vt:lpstr>
      <vt:lpstr>Workshop End Point State Machine</vt:lpstr>
      <vt:lpstr>2. Local stream</vt:lpstr>
      <vt:lpstr>2. Local media streams</vt:lpstr>
      <vt:lpstr>3. Local Peer Connection</vt:lpstr>
      <vt:lpstr>3. Local signalling</vt:lpstr>
      <vt:lpstr>3. Code structure and aims</vt:lpstr>
      <vt:lpstr>3. Steps to local AV calls</vt:lpstr>
      <vt:lpstr>3. Example HTML for ONE video caller</vt:lpstr>
      <vt:lpstr>4. Remote Peer Connections</vt:lpstr>
      <vt:lpstr>4. Signalling across a network</vt:lpstr>
      <vt:lpstr>4. Signalling across a network (2)</vt:lpstr>
      <vt:lpstr>5. Talking between teams</vt:lpstr>
      <vt:lpstr>5. Cross team</vt:lpstr>
      <vt:lpstr>6. Remote Presentations</vt:lpstr>
      <vt:lpstr>Signalling for Remote Presentations: Two Options</vt:lpstr>
      <vt:lpstr>References</vt:lpstr>
      <vt:lpstr>PowerPoint Presentation</vt:lpstr>
      <vt:lpstr>RTCPeerConnection</vt:lpstr>
      <vt:lpstr>RTCPeerConnection – incoming signalling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128</cp:revision>
  <cp:lastPrinted>2017-05-16T08:47:49Z</cp:lastPrinted>
  <dcterms:created xsi:type="dcterms:W3CDTF">2017-01-22T14:35:55Z</dcterms:created>
  <dcterms:modified xsi:type="dcterms:W3CDTF">2017-05-17T08:54:07Z</dcterms:modified>
</cp:coreProperties>
</file>