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58" r:id="rId4"/>
    <p:sldId id="259" r:id="rId5"/>
    <p:sldId id="260" r:id="rId6"/>
    <p:sldId id="264" r:id="rId7"/>
    <p:sldId id="261" r:id="rId8"/>
    <p:sldId id="262"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4"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showGuides="1">
      <p:cViewPr varScale="1">
        <p:scale>
          <a:sx n="73" d="100"/>
          <a:sy n="73" d="100"/>
        </p:scale>
        <p:origin x="618" y="72"/>
      </p:cViewPr>
      <p:guideLst>
        <p:guide orient="horz" pos="2184"/>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96B5AE6-A2A1-4FE7-9C93-8C67C8F52527}" type="datetimeFigureOut">
              <a:rPr lang="en-US" smtClean="0"/>
              <a:t>11/21/2024</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BFD11F11-0EFA-426E-AF02-B20C00603C60}"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121178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6B5AE6-A2A1-4FE7-9C93-8C67C8F52527}" type="datetimeFigureOut">
              <a:rPr lang="en-US" smtClean="0"/>
              <a:t>11/21/2024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D11F11-0EFA-426E-AF02-B20C00603C60}"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704428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6B5AE6-A2A1-4FE7-9C93-8C67C8F52527}" type="datetimeFigureOut">
              <a:rPr lang="en-US" smtClean="0"/>
              <a:t>11/21/2024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D11F11-0EFA-426E-AF02-B20C00603C60}"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335277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6B5AE6-A2A1-4FE7-9C93-8C67C8F52527}" type="datetimeFigureOut">
              <a:rPr lang="en-US" smtClean="0"/>
              <a:t>11/21/2024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D11F11-0EFA-426E-AF02-B20C00603C60}"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90115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96B5AE6-A2A1-4FE7-9C93-8C67C8F52527}" type="datetimeFigureOut">
              <a:rPr lang="en-US" smtClean="0"/>
              <a:t>11/21/2024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D11F11-0EFA-426E-AF02-B20C00603C60}"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390530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96B5AE6-A2A1-4FE7-9C93-8C67C8F52527}" type="datetimeFigureOut">
              <a:rPr lang="en-US" smtClean="0"/>
              <a:t>11/21/2024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D11F11-0EFA-426E-AF02-B20C00603C60}"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550193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96B5AE6-A2A1-4FE7-9C93-8C67C8F52527}" type="datetimeFigureOut">
              <a:rPr lang="en-US" smtClean="0"/>
              <a:t>11/21/2024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FD11F11-0EFA-426E-AF02-B20C00603C60}"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799229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96B5AE6-A2A1-4FE7-9C93-8C67C8F52527}" type="datetimeFigureOut">
              <a:rPr lang="en-US" smtClean="0"/>
              <a:t>11/21/2024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FD11F11-0EFA-426E-AF02-B20C00603C60}"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393546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6B5AE6-A2A1-4FE7-9C93-8C67C8F52527}" type="datetimeFigureOut">
              <a:rPr lang="en-US" smtClean="0"/>
              <a:t>11/21/2024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FD11F11-0EFA-426E-AF02-B20C00603C60}" type="slidenum">
              <a:rPr lang="en-US" smtClean="0"/>
              <a:t>‹#›</a:t>
            </a:fld>
            <a:endParaRPr lang="en-US"/>
          </a:p>
        </p:txBody>
      </p:sp>
    </p:spTree>
    <p:extLst>
      <p:ext uri="{BB962C8B-B14F-4D97-AF65-F5344CB8AC3E}">
        <p14:creationId xmlns:p14="http://schemas.microsoft.com/office/powerpoint/2010/main" val="19761957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96B5AE6-A2A1-4FE7-9C93-8C67C8F52527}" type="datetimeFigureOut">
              <a:rPr lang="en-US" smtClean="0"/>
              <a:t>11/21/2024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D11F11-0EFA-426E-AF02-B20C00603C60}"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962595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996B5AE6-A2A1-4FE7-9C93-8C67C8F52527}" type="datetimeFigureOut">
              <a:rPr lang="en-US" smtClean="0"/>
              <a:t>11/21/2024</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BFD11F11-0EFA-426E-AF02-B20C00603C60}"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488224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996B5AE6-A2A1-4FE7-9C93-8C67C8F52527}" type="datetimeFigureOut">
              <a:rPr lang="en-US" smtClean="0"/>
              <a:t>11/21/2024</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BFD11F11-0EFA-426E-AF02-B20C00603C60}"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9234903"/>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faculty.daffodilvarsity.edu.bd/profile/cse/sharmin-cse.htm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DD85D-A94A-0ADD-A552-C7C2924C05B7}"/>
              </a:ext>
            </a:extLst>
          </p:cNvPr>
          <p:cNvSpPr>
            <a:spLocks noGrp="1"/>
          </p:cNvSpPr>
          <p:nvPr>
            <p:ph type="ctrTitle"/>
          </p:nvPr>
        </p:nvSpPr>
        <p:spPr/>
        <p:txBody>
          <a:bodyPr/>
          <a:lstStyle/>
          <a:p>
            <a:r>
              <a:rPr lang="en-US" dirty="0">
                <a:latin typeface="Algerian" panose="04020705040A02060702" pitchFamily="82" charset="0"/>
              </a:rPr>
              <a:t>strategy to keyword Research</a:t>
            </a:r>
          </a:p>
        </p:txBody>
      </p:sp>
      <p:sp>
        <p:nvSpPr>
          <p:cNvPr id="3" name="Subtitle 2">
            <a:extLst>
              <a:ext uri="{FF2B5EF4-FFF2-40B4-BE49-F238E27FC236}">
                <a16:creationId xmlns:a16="http://schemas.microsoft.com/office/drawing/2014/main" id="{8BA50D33-6ECF-D26A-807A-F9C3FD6E6799}"/>
              </a:ext>
            </a:extLst>
          </p:cNvPr>
          <p:cNvSpPr>
            <a:spLocks noGrp="1"/>
          </p:cNvSpPr>
          <p:nvPr>
            <p:ph type="subTitle" idx="1"/>
          </p:nvPr>
        </p:nvSpPr>
        <p:spPr>
          <a:xfrm>
            <a:off x="705852" y="3531204"/>
            <a:ext cx="10876547" cy="2107596"/>
          </a:xfrm>
        </p:spPr>
        <p:txBody>
          <a:bodyPr>
            <a:normAutofit/>
          </a:bodyPr>
          <a:lstStyle/>
          <a:p>
            <a:pPr algn="ctr"/>
            <a:r>
              <a:rPr lang="en-US" dirty="0">
                <a:latin typeface="Algerian" panose="04020705040A02060702" pitchFamily="82" charset="0"/>
              </a:rPr>
              <a:t>Group Name:  </a:t>
            </a:r>
            <a:r>
              <a:rPr lang="en-US" dirty="0" err="1">
                <a:latin typeface="Algerian" panose="04020705040A02060702" pitchFamily="82" charset="0"/>
              </a:rPr>
              <a:t>Mirjafor</a:t>
            </a:r>
            <a:endParaRPr lang="en-US" dirty="0">
              <a:latin typeface="Algerian" panose="04020705040A02060702" pitchFamily="82" charset="0"/>
            </a:endParaRPr>
          </a:p>
          <a:p>
            <a:pPr algn="ctr"/>
            <a:r>
              <a:rPr lang="en-US" dirty="0">
                <a:latin typeface="Algerian" panose="04020705040A02060702" pitchFamily="82" charset="0"/>
              </a:rPr>
              <a:t>Members:</a:t>
            </a:r>
          </a:p>
          <a:p>
            <a:pPr algn="ctr"/>
            <a:r>
              <a:rPr lang="en-US" dirty="0">
                <a:latin typeface="Algerian" panose="04020705040A02060702" pitchFamily="82" charset="0"/>
              </a:rPr>
              <a:t>Akin BIN </a:t>
            </a:r>
            <a:r>
              <a:rPr lang="en-US" dirty="0" err="1">
                <a:latin typeface="Algerian" panose="04020705040A02060702" pitchFamily="82" charset="0"/>
              </a:rPr>
              <a:t>mOstofa</a:t>
            </a:r>
            <a:r>
              <a:rPr lang="en-US" dirty="0">
                <a:latin typeface="Algerian" panose="04020705040A02060702" pitchFamily="82" charset="0"/>
              </a:rPr>
              <a:t> </a:t>
            </a:r>
            <a:r>
              <a:rPr lang="en-US" dirty="0" err="1">
                <a:latin typeface="Algerian" panose="04020705040A02060702" pitchFamily="82" charset="0"/>
              </a:rPr>
              <a:t>kamal</a:t>
            </a:r>
            <a:r>
              <a:rPr lang="en-US" dirty="0">
                <a:latin typeface="Algerian" panose="04020705040A02060702" pitchFamily="82" charset="0"/>
              </a:rPr>
              <a:t> (193-15-13394)</a:t>
            </a:r>
          </a:p>
          <a:p>
            <a:pPr algn="ctr"/>
            <a:endParaRPr lang="en-US" dirty="0">
              <a:latin typeface="Algerian" panose="04020705040A02060702" pitchFamily="82" charset="0"/>
            </a:endParaRPr>
          </a:p>
          <a:p>
            <a:endParaRPr lang="en-US" dirty="0"/>
          </a:p>
          <a:p>
            <a:endParaRPr lang="en-US" dirty="0"/>
          </a:p>
        </p:txBody>
      </p:sp>
    </p:spTree>
    <p:extLst>
      <p:ext uri="{BB962C8B-B14F-4D97-AF65-F5344CB8AC3E}">
        <p14:creationId xmlns:p14="http://schemas.microsoft.com/office/powerpoint/2010/main" val="41305718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30219-97CC-13B6-CFD5-176F21F19A1F}"/>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6B4229A3-30AA-0500-3D8C-C6A9B353C7A8}"/>
              </a:ext>
            </a:extLst>
          </p:cNvPr>
          <p:cNvSpPr>
            <a:spLocks noGrp="1"/>
          </p:cNvSpPr>
          <p:nvPr>
            <p:ph idx="1"/>
          </p:nvPr>
        </p:nvSpPr>
        <p:spPr/>
        <p:txBody>
          <a:bodyPr>
            <a:normAutofit lnSpcReduction="10000"/>
          </a:bodyPr>
          <a:lstStyle/>
          <a:p>
            <a:r>
              <a:rPr lang="en-US" i="0" dirty="0">
                <a:effectLst/>
                <a:latin typeface="Calibri" panose="020F0502020204030204" pitchFamily="34" charset="0"/>
                <a:cs typeface="Calibri" panose="020F0502020204030204" pitchFamily="34" charset="0"/>
              </a:rPr>
              <a:t>What is keyword research?</a:t>
            </a:r>
          </a:p>
          <a:p>
            <a:r>
              <a:rPr lang="en-US" i="0" dirty="0">
                <a:effectLst/>
                <a:latin typeface="Calibri" panose="020F0502020204030204" pitchFamily="34" charset="0"/>
                <a:cs typeface="Calibri" panose="020F0502020204030204" pitchFamily="34" charset="0"/>
              </a:rPr>
              <a:t>Keyword research is the process of finding and analyzing search terms that people enter into search engines with the goal of using that data for a specific purpose, often for search engine optimization (SEO) or general marketing. Keyword research can uncover queries to target People use keywords to find solutions when conducting research online. So if the content is successful in getting in front of our audience as they conduct searches, stand to gain more traffic. Be targeting those searches. Keyword research is the process of discovering popular words and phrases that people are typing into a search engine in order to find the information they’re looking for.</a:t>
            </a:r>
          </a:p>
        </p:txBody>
      </p:sp>
    </p:spTree>
    <p:extLst>
      <p:ext uri="{BB962C8B-B14F-4D97-AF65-F5344CB8AC3E}">
        <p14:creationId xmlns:p14="http://schemas.microsoft.com/office/powerpoint/2010/main" val="39634928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A99F8-8942-A522-74CF-062CD4646280}"/>
              </a:ext>
            </a:extLst>
          </p:cNvPr>
          <p:cNvSpPr>
            <a:spLocks noGrp="1"/>
          </p:cNvSpPr>
          <p:nvPr>
            <p:ph type="title"/>
          </p:nvPr>
        </p:nvSpPr>
        <p:spPr/>
        <p:txBody>
          <a:bodyPr/>
          <a:lstStyle/>
          <a:p>
            <a:r>
              <a:rPr lang="en-US" dirty="0"/>
              <a:t>Motivation</a:t>
            </a:r>
          </a:p>
        </p:txBody>
      </p:sp>
      <p:sp>
        <p:nvSpPr>
          <p:cNvPr id="3" name="Content Placeholder 2">
            <a:extLst>
              <a:ext uri="{FF2B5EF4-FFF2-40B4-BE49-F238E27FC236}">
                <a16:creationId xmlns:a16="http://schemas.microsoft.com/office/drawing/2014/main" id="{E5F18C70-C151-CB17-2B7E-FA4F7C649EF0}"/>
              </a:ext>
            </a:extLst>
          </p:cNvPr>
          <p:cNvSpPr>
            <a:spLocks noGrp="1"/>
          </p:cNvSpPr>
          <p:nvPr>
            <p:ph idx="1"/>
          </p:nvPr>
        </p:nvSpPr>
        <p:spPr/>
        <p:txBody>
          <a:bodyPr>
            <a:normAutofit lnSpcReduction="10000"/>
          </a:bodyPr>
          <a:lstStyle/>
          <a:p>
            <a:r>
              <a:rPr lang="en-US" b="0" i="0" dirty="0">
                <a:solidFill>
                  <a:srgbClr val="000000"/>
                </a:solidFill>
                <a:effectLst/>
                <a:latin typeface="Calibri" panose="020F0502020204030204" pitchFamily="34" charset="0"/>
                <a:cs typeface="Calibri" panose="020F0502020204030204" pitchFamily="34" charset="0"/>
              </a:rPr>
              <a:t>Keyword research is underrated. Many SEOs have gotten the idea that keyword research just doesn’t hold the value it once did, especially in today’s environment of voice search, extreme long-tail phrases and so on.</a:t>
            </a:r>
          </a:p>
          <a:p>
            <a:r>
              <a:rPr lang="en-US" b="0" i="0" dirty="0">
                <a:solidFill>
                  <a:srgbClr val="000000"/>
                </a:solidFill>
                <a:effectLst/>
                <a:latin typeface="Calibri" panose="020F0502020204030204" pitchFamily="34" charset="0"/>
                <a:cs typeface="Calibri" panose="020F0502020204030204" pitchFamily="34" charset="0"/>
              </a:rPr>
              <a:t>Traditionally, keyword research has been performed to better understand what phrases searchers are using to find the content, products or services provided. But using keyword research for that is akin to treating the symptom rather than the problem itself.</a:t>
            </a:r>
          </a:p>
          <a:p>
            <a:r>
              <a:rPr lang="en-US" b="0" i="0" dirty="0">
                <a:solidFill>
                  <a:srgbClr val="000000"/>
                </a:solidFill>
                <a:effectLst/>
                <a:latin typeface="Calibri" panose="020F0502020204030204" pitchFamily="34" charset="0"/>
                <a:cs typeface="Calibri" panose="020F0502020204030204" pitchFamily="34" charset="0"/>
              </a:rPr>
              <a:t>With a little digging into keyword tools and some analysis of the results, that can learn a great deal about the audience using a particular phrase. Armed with that knowledge, it can create content that meets their needs and/or will be of interest to them. </a:t>
            </a:r>
          </a:p>
        </p:txBody>
      </p:sp>
    </p:spTree>
    <p:extLst>
      <p:ext uri="{BB962C8B-B14F-4D97-AF65-F5344CB8AC3E}">
        <p14:creationId xmlns:p14="http://schemas.microsoft.com/office/powerpoint/2010/main" val="5807122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6991F-0FF0-10CA-C15E-52DDCAEA72E7}"/>
              </a:ext>
            </a:extLst>
          </p:cNvPr>
          <p:cNvSpPr>
            <a:spLocks noGrp="1"/>
          </p:cNvSpPr>
          <p:nvPr>
            <p:ph type="title"/>
          </p:nvPr>
        </p:nvSpPr>
        <p:spPr/>
        <p:txBody>
          <a:bodyPr/>
          <a:lstStyle/>
          <a:p>
            <a:r>
              <a:rPr lang="en-US" dirty="0"/>
              <a:t>Objective</a:t>
            </a:r>
          </a:p>
        </p:txBody>
      </p:sp>
      <p:sp>
        <p:nvSpPr>
          <p:cNvPr id="3" name="Content Placeholder 2">
            <a:extLst>
              <a:ext uri="{FF2B5EF4-FFF2-40B4-BE49-F238E27FC236}">
                <a16:creationId xmlns:a16="http://schemas.microsoft.com/office/drawing/2014/main" id="{79C18FFE-5B86-18CE-3C6E-5C4E27E84214}"/>
              </a:ext>
            </a:extLst>
          </p:cNvPr>
          <p:cNvSpPr>
            <a:spLocks noGrp="1"/>
          </p:cNvSpPr>
          <p:nvPr>
            <p:ph idx="1"/>
          </p:nvPr>
        </p:nvSpPr>
        <p:spPr>
          <a:xfrm>
            <a:off x="882316" y="1853754"/>
            <a:ext cx="11309684" cy="4322457"/>
          </a:xfrm>
        </p:spPr>
        <p:txBody>
          <a:bodyPr>
            <a:noAutofit/>
          </a:bodyPr>
          <a:lstStyle/>
          <a:p>
            <a:pPr algn="l" fontAlgn="base"/>
            <a:r>
              <a:rPr lang="en-US" i="0" dirty="0">
                <a:effectLst/>
                <a:latin typeface="Calibri" panose="020F0502020204030204" pitchFamily="34" charset="0"/>
                <a:cs typeface="Calibri" panose="020F0502020204030204" pitchFamily="34" charset="0"/>
              </a:rPr>
              <a:t>Keyword research helps to find which keywords are best to target and provides valuable insight into the queries that targeted audience is actually searching on Google. The insight that can get into these actual search terms can help inform content strategy as well as larger marketing strategy.</a:t>
            </a:r>
          </a:p>
          <a:p>
            <a:pPr algn="l" fontAlgn="base"/>
            <a:r>
              <a:rPr lang="en-US" i="0" dirty="0">
                <a:effectLst/>
                <a:latin typeface="Calibri" panose="020F0502020204030204" pitchFamily="34" charset="0"/>
                <a:cs typeface="Calibri" panose="020F0502020204030204" pitchFamily="34" charset="0"/>
              </a:rPr>
              <a:t>With so many different areas of SEO such as Core Web Vitals and backlinks, getting more public attention, it’s easy to forget about the importance of keyword research in SEO. When conducting keyword research, a content creator is able to get the inside scoop on what people are searching for online. This information is vital because it gives content creators instant feedback on whether or not a content idea is worth spending time and resources on. . </a:t>
            </a:r>
          </a:p>
          <a:p>
            <a:pPr algn="l" fontAlgn="base"/>
            <a:r>
              <a:rPr lang="en-US" i="0" dirty="0">
                <a:effectLst/>
                <a:latin typeface="Calibri" panose="020F0502020204030204" pitchFamily="34" charset="0"/>
                <a:cs typeface="Calibri" panose="020F0502020204030204" pitchFamily="34" charset="0"/>
              </a:rPr>
              <a:t>Keyword research helps to understand the search intent for target keyword(s). By typing in target keyword into Google Search able to see what results come up. This can give a good indication of which results Google deems to be the most relevant to the search query and target keywords.</a:t>
            </a:r>
            <a:endParaRPr lang="en-US" dirty="0"/>
          </a:p>
        </p:txBody>
      </p:sp>
    </p:spTree>
    <p:extLst>
      <p:ext uri="{BB962C8B-B14F-4D97-AF65-F5344CB8AC3E}">
        <p14:creationId xmlns:p14="http://schemas.microsoft.com/office/powerpoint/2010/main" val="7421088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515E3-CFF6-DC16-2640-DEB67EDF8CFE}"/>
              </a:ext>
            </a:extLst>
          </p:cNvPr>
          <p:cNvSpPr>
            <a:spLocks noGrp="1"/>
          </p:cNvSpPr>
          <p:nvPr>
            <p:ph type="title"/>
          </p:nvPr>
        </p:nvSpPr>
        <p:spPr/>
        <p:txBody>
          <a:bodyPr/>
          <a:lstStyle/>
          <a:p>
            <a:r>
              <a:rPr lang="en-US" dirty="0"/>
              <a:t>Working process</a:t>
            </a:r>
          </a:p>
        </p:txBody>
      </p:sp>
      <p:sp>
        <p:nvSpPr>
          <p:cNvPr id="3" name="Content Placeholder 2">
            <a:extLst>
              <a:ext uri="{FF2B5EF4-FFF2-40B4-BE49-F238E27FC236}">
                <a16:creationId xmlns:a16="http://schemas.microsoft.com/office/drawing/2014/main" id="{2E5C4539-001C-4AD4-452B-9410AA9F65C3}"/>
              </a:ext>
            </a:extLst>
          </p:cNvPr>
          <p:cNvSpPr>
            <a:spLocks noGrp="1"/>
          </p:cNvSpPr>
          <p:nvPr>
            <p:ph idx="1"/>
          </p:nvPr>
        </p:nvSpPr>
        <p:spPr>
          <a:xfrm>
            <a:off x="1451579" y="2001078"/>
            <a:ext cx="9603275" cy="3465267"/>
          </a:xfrm>
        </p:spPr>
        <p:txBody>
          <a:bodyPr>
            <a:normAutofit fontScale="92500" lnSpcReduction="20000"/>
          </a:bodyPr>
          <a:lstStyle/>
          <a:p>
            <a:pPr marL="0" marR="0">
              <a:lnSpc>
                <a:spcPct val="107000"/>
              </a:lnSpc>
              <a:spcBef>
                <a:spcPts val="0"/>
              </a:spcBef>
              <a:spcAft>
                <a:spcPts val="800"/>
              </a:spcAft>
            </a:pP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SEO Tools </a:t>
            </a:r>
          </a:p>
          <a:p>
            <a:pPr marL="342900" marR="0" lvl="0" indent="-342900">
              <a:lnSpc>
                <a:spcPct val="107000"/>
              </a:lnSpc>
              <a:spcBef>
                <a:spcPts val="0"/>
              </a:spcBef>
              <a:spcAft>
                <a:spcPts val="0"/>
              </a:spcAft>
              <a:buFont typeface="Wingdings" panose="05000000000000000000" pitchFamily="2" charset="2"/>
              <a:buChar char=""/>
            </a:pP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SEM Rush Rocks!</a:t>
            </a:r>
          </a:p>
          <a:p>
            <a:pPr marL="342900" marR="0" lvl="0" indent="-342900">
              <a:lnSpc>
                <a:spcPct val="107000"/>
              </a:lnSpc>
              <a:spcBef>
                <a:spcPts val="0"/>
              </a:spcBef>
              <a:spcAft>
                <a:spcPts val="0"/>
              </a:spcAft>
              <a:buFont typeface="Wingdings" panose="05000000000000000000" pitchFamily="2" charset="2"/>
              <a:buChar char=""/>
            </a:pP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Free fire-fox Extension </a:t>
            </a:r>
          </a:p>
          <a:p>
            <a:pPr marL="342900" marR="0" lvl="0" indent="-342900">
              <a:lnSpc>
                <a:spcPct val="107000"/>
              </a:lnSpc>
              <a:spcBef>
                <a:spcPts val="0"/>
              </a:spcBef>
              <a:spcAft>
                <a:spcPts val="0"/>
              </a:spcAft>
              <a:buFont typeface="Wingdings" panose="05000000000000000000" pitchFamily="2" charset="2"/>
              <a:buChar char=""/>
            </a:pP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Free Web-based SEO tools</a:t>
            </a:r>
          </a:p>
          <a:p>
            <a:pPr marL="342900" marR="0" lvl="0" indent="-342900">
              <a:lnSpc>
                <a:spcPct val="107000"/>
              </a:lnSpc>
              <a:spcBef>
                <a:spcPts val="0"/>
              </a:spcBef>
              <a:spcAft>
                <a:spcPts val="800"/>
              </a:spcAft>
              <a:buFont typeface="Wingdings" panose="05000000000000000000" pitchFamily="2" charset="2"/>
              <a:buChar char=""/>
            </a:pP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Listing of additional SEO tools by category</a:t>
            </a:r>
          </a:p>
          <a:p>
            <a:pPr marL="0" marR="0">
              <a:lnSpc>
                <a:spcPct val="107000"/>
              </a:lnSpc>
              <a:spcBef>
                <a:spcPts val="0"/>
              </a:spcBef>
              <a:spcAft>
                <a:spcPts val="800"/>
              </a:spcAft>
            </a:pP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Search engine market share </a:t>
            </a:r>
          </a:p>
          <a:p>
            <a:pPr marL="342900" marR="0" lvl="0" indent="-342900">
              <a:lnSpc>
                <a:spcPct val="107000"/>
              </a:lnSpc>
              <a:spcBef>
                <a:spcPts val="0"/>
              </a:spcBef>
              <a:spcAft>
                <a:spcPts val="0"/>
              </a:spcAft>
              <a:buFont typeface="Wingdings" panose="05000000000000000000" pitchFamily="2" charset="2"/>
              <a:buChar char=""/>
            </a:pP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Google : 85.82%</a:t>
            </a:r>
          </a:p>
          <a:p>
            <a:pPr marL="342900" marR="0" lvl="0" indent="-342900">
              <a:lnSpc>
                <a:spcPct val="107000"/>
              </a:lnSpc>
              <a:spcBef>
                <a:spcPts val="0"/>
              </a:spcBef>
              <a:spcAft>
                <a:spcPts val="0"/>
              </a:spcAft>
              <a:buFont typeface="Wingdings" panose="05000000000000000000" pitchFamily="2" charset="2"/>
              <a:buChar char=""/>
            </a:pP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Yahoo!:6.58%</a:t>
            </a:r>
          </a:p>
          <a:p>
            <a:pPr marL="342900" marR="0" lvl="0" indent="-342900">
              <a:lnSpc>
                <a:spcPct val="107000"/>
              </a:lnSpc>
              <a:spcBef>
                <a:spcPts val="0"/>
              </a:spcBef>
              <a:spcAft>
                <a:spcPts val="0"/>
              </a:spcAft>
              <a:buFont typeface="Wingdings" panose="05000000000000000000" pitchFamily="2" charset="2"/>
              <a:buChar char=""/>
            </a:pP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Bing:6.39%</a:t>
            </a:r>
          </a:p>
          <a:p>
            <a:pPr marL="342900" marR="0" lvl="0" indent="-342900">
              <a:lnSpc>
                <a:spcPct val="107000"/>
              </a:lnSpc>
              <a:spcBef>
                <a:spcPts val="0"/>
              </a:spcBef>
              <a:spcAft>
                <a:spcPts val="0"/>
              </a:spcAft>
              <a:buFont typeface="Wingdings" panose="05000000000000000000" pitchFamily="2" charset="2"/>
              <a:buChar char=""/>
            </a:pP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AOL: 0.46%</a:t>
            </a:r>
          </a:p>
          <a:p>
            <a:pPr marL="342900" marR="0" lvl="0" indent="-342900">
              <a:lnSpc>
                <a:spcPct val="107000"/>
              </a:lnSpc>
              <a:spcBef>
                <a:spcPts val="0"/>
              </a:spcBef>
              <a:spcAft>
                <a:spcPts val="0"/>
              </a:spcAft>
              <a:buFont typeface="Wingdings" panose="05000000000000000000" pitchFamily="2" charset="2"/>
              <a:buChar char=""/>
            </a:pP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DuckDuckGo:0.35%</a:t>
            </a:r>
          </a:p>
          <a:p>
            <a:pPr marL="342900" marR="0" lvl="0" indent="-342900">
              <a:lnSpc>
                <a:spcPct val="107000"/>
              </a:lnSpc>
              <a:spcBef>
                <a:spcPts val="0"/>
              </a:spcBef>
              <a:spcAft>
                <a:spcPts val="800"/>
              </a:spcAft>
              <a:buFont typeface="Wingdings" panose="05000000000000000000" pitchFamily="2" charset="2"/>
              <a:buChar char=""/>
            </a:pP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Other:0.4%</a:t>
            </a:r>
          </a:p>
          <a:p>
            <a:pPr marL="0" marR="0" lvl="0" indent="0">
              <a:lnSpc>
                <a:spcPct val="107000"/>
              </a:lnSpc>
              <a:spcBef>
                <a:spcPts val="0"/>
              </a:spcBef>
              <a:spcAft>
                <a:spcPts val="800"/>
              </a:spcAft>
              <a:buNone/>
            </a:pPr>
            <a:endParaRPr lang="en-US" sz="19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891032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9F391448-16F7-F412-1565-86807DCEB5C2}"/>
              </a:ext>
            </a:extLst>
          </p:cNvPr>
          <p:cNvGraphicFramePr>
            <a:graphicFrameLocks noGrp="1"/>
          </p:cNvGraphicFramePr>
          <p:nvPr>
            <p:ph idx="1"/>
            <p:extLst>
              <p:ext uri="{D42A27DB-BD31-4B8C-83A1-F6EECF244321}">
                <p14:modId xmlns:p14="http://schemas.microsoft.com/office/powerpoint/2010/main" val="4194918214"/>
              </p:ext>
            </p:extLst>
          </p:nvPr>
        </p:nvGraphicFramePr>
        <p:xfrm>
          <a:off x="1378226" y="1524000"/>
          <a:ext cx="9677124" cy="3419063"/>
        </p:xfrm>
        <a:graphic>
          <a:graphicData uri="http://schemas.openxmlformats.org/drawingml/2006/table">
            <a:tbl>
              <a:tblPr firstRow="1" bandRow="1">
                <a:tableStyleId>{5C22544A-7EE6-4342-B048-85BDC9FD1C3A}</a:tableStyleId>
              </a:tblPr>
              <a:tblGrid>
                <a:gridCol w="4838562">
                  <a:extLst>
                    <a:ext uri="{9D8B030D-6E8A-4147-A177-3AD203B41FA5}">
                      <a16:colId xmlns:a16="http://schemas.microsoft.com/office/drawing/2014/main" val="1622265596"/>
                    </a:ext>
                  </a:extLst>
                </a:gridCol>
                <a:gridCol w="4838562">
                  <a:extLst>
                    <a:ext uri="{9D8B030D-6E8A-4147-A177-3AD203B41FA5}">
                      <a16:colId xmlns:a16="http://schemas.microsoft.com/office/drawing/2014/main" val="2129669378"/>
                    </a:ext>
                  </a:extLst>
                </a:gridCol>
              </a:tblGrid>
              <a:tr h="113968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Advantages of SEO </a:t>
                      </a:r>
                    </a:p>
                    <a:p>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Disadvantages of SEO</a:t>
                      </a:r>
                    </a:p>
                    <a:p>
                      <a:endParaRPr lang="en-US" dirty="0"/>
                    </a:p>
                  </a:txBody>
                  <a:tcPr/>
                </a:tc>
                <a:extLst>
                  <a:ext uri="{0D108BD9-81ED-4DB2-BD59-A6C34878D82A}">
                    <a16:rowId xmlns:a16="http://schemas.microsoft.com/office/drawing/2014/main" val="94195857"/>
                  </a:ext>
                </a:extLst>
              </a:tr>
              <a:tr h="56984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Brand Awareness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Over Success</a:t>
                      </a:r>
                    </a:p>
                  </a:txBody>
                  <a:tcPr/>
                </a:tc>
                <a:extLst>
                  <a:ext uri="{0D108BD9-81ED-4DB2-BD59-A6C34878D82A}">
                    <a16:rowId xmlns:a16="http://schemas.microsoft.com/office/drawing/2014/main" val="2309716990"/>
                  </a:ext>
                </a:extLst>
              </a:tr>
              <a:tr h="56984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Increased site usability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Black hats and white hats </a:t>
                      </a:r>
                    </a:p>
                  </a:txBody>
                  <a:tcPr/>
                </a:tc>
                <a:extLst>
                  <a:ext uri="{0D108BD9-81ED-4DB2-BD59-A6C34878D82A}">
                    <a16:rowId xmlns:a16="http://schemas.microsoft.com/office/drawing/2014/main" val="2657325565"/>
                  </a:ext>
                </a:extLst>
              </a:tr>
              <a:tr h="56984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Cost effectiveness</a:t>
                      </a:r>
                    </a:p>
                  </a:txBody>
                  <a:tcPr/>
                </a:tc>
                <a:tc>
                  <a:txBody>
                    <a:bodyPr/>
                    <a:lstStyle/>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Costly</a:t>
                      </a:r>
                      <a:endParaRPr lang="en-US" dirty="0"/>
                    </a:p>
                  </a:txBody>
                  <a:tcPr/>
                </a:tc>
                <a:extLst>
                  <a:ext uri="{0D108BD9-81ED-4DB2-BD59-A6C34878D82A}">
                    <a16:rowId xmlns:a16="http://schemas.microsoft.com/office/drawing/2014/main" val="2546169840"/>
                  </a:ext>
                </a:extLst>
              </a:tr>
              <a:tr h="56984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Increased Traffic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Getting noticed by more then target audience </a:t>
                      </a:r>
                    </a:p>
                  </a:txBody>
                  <a:tcPr/>
                </a:tc>
                <a:extLst>
                  <a:ext uri="{0D108BD9-81ED-4DB2-BD59-A6C34878D82A}">
                    <a16:rowId xmlns:a16="http://schemas.microsoft.com/office/drawing/2014/main" val="2631239688"/>
                  </a:ext>
                </a:extLst>
              </a:tr>
            </a:tbl>
          </a:graphicData>
        </a:graphic>
      </p:graphicFrame>
    </p:spTree>
    <p:extLst>
      <p:ext uri="{BB962C8B-B14F-4D97-AF65-F5344CB8AC3E}">
        <p14:creationId xmlns:p14="http://schemas.microsoft.com/office/powerpoint/2010/main" val="2102219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1291D-8827-615C-1C4A-646538C9AD1E}"/>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8407A7A0-85FE-D4C1-EFC7-16E6FD31777A}"/>
              </a:ext>
            </a:extLst>
          </p:cNvPr>
          <p:cNvSpPr>
            <a:spLocks noGrp="1"/>
          </p:cNvSpPr>
          <p:nvPr>
            <p:ph idx="1"/>
          </p:nvPr>
        </p:nvSpPr>
        <p:spPr>
          <a:xfrm>
            <a:off x="1451579" y="2015732"/>
            <a:ext cx="9603275" cy="3886304"/>
          </a:xfrm>
        </p:spPr>
        <p:txBody>
          <a:bodyPr>
            <a:normAutofit/>
          </a:bodyPr>
          <a:lstStyle/>
          <a:p>
            <a:r>
              <a:rPr lang="en-US" dirty="0">
                <a:latin typeface="Times New Roman" panose="02020603050405020304" pitchFamily="18" charset="0"/>
                <a:cs typeface="Times New Roman" panose="02020603050405020304" pitchFamily="18" charset="0"/>
              </a:rPr>
              <a:t>SEO can be defined when customers see your advertisement  or listing when they search .</a:t>
            </a:r>
          </a:p>
          <a:p>
            <a:r>
              <a:rPr lang="en-US" dirty="0">
                <a:latin typeface="Times New Roman" panose="02020603050405020304" pitchFamily="18" charset="0"/>
                <a:cs typeface="Times New Roman" panose="02020603050405020304" pitchFamily="18" charset="0"/>
              </a:rPr>
              <a:t>Search engine optimization (SEO) is an effective tool for improving the volume and quantity of traffic to your website. </a:t>
            </a:r>
          </a:p>
          <a:p>
            <a:r>
              <a:rPr lang="en-US" dirty="0">
                <a:latin typeface="Times New Roman" panose="02020603050405020304" pitchFamily="18" charset="0"/>
                <a:cs typeface="Times New Roman" panose="02020603050405020304" pitchFamily="18" charset="0"/>
              </a:rPr>
              <a:t>Visibility in the search engines will drive traffic to your site that potentially convert to sales , lead, downloads and purchase.</a:t>
            </a:r>
          </a:p>
        </p:txBody>
      </p:sp>
    </p:spTree>
    <p:extLst>
      <p:ext uri="{BB962C8B-B14F-4D97-AF65-F5344CB8AC3E}">
        <p14:creationId xmlns:p14="http://schemas.microsoft.com/office/powerpoint/2010/main" val="19074736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1E7E1-5A20-63F2-5316-BD9F57C8BD63}"/>
              </a:ext>
            </a:extLst>
          </p:cNvPr>
          <p:cNvSpPr>
            <a:spLocks noGrp="1"/>
          </p:cNvSpPr>
          <p:nvPr>
            <p:ph type="title"/>
          </p:nvPr>
        </p:nvSpPr>
        <p:spPr>
          <a:xfrm>
            <a:off x="1410016" y="2065283"/>
            <a:ext cx="9603275" cy="1049235"/>
          </a:xfrm>
        </p:spPr>
        <p:txBody>
          <a:bodyPr/>
          <a:lstStyle/>
          <a:p>
            <a:r>
              <a:rPr lang="en-US" dirty="0">
                <a:latin typeface="Algerian" panose="04020705040A02060702" pitchFamily="82" charset="0"/>
              </a:rPr>
              <a:t>Thank You SO Much </a:t>
            </a:r>
            <a:br>
              <a:rPr lang="en-US" dirty="0">
                <a:latin typeface="Algerian" panose="04020705040A02060702" pitchFamily="82" charset="0"/>
              </a:rPr>
            </a:br>
            <a:r>
              <a:rPr lang="en-US" b="0" i="0" u="sng" strike="noStrike" dirty="0" err="1">
                <a:solidFill>
                  <a:srgbClr val="62A8EB"/>
                </a:solidFill>
                <a:effectLst/>
                <a:latin typeface="Algerian" panose="04020705040A02060702" pitchFamily="82" charset="0"/>
                <a:hlinkClick r:id="rId2"/>
              </a:rPr>
              <a:t>Sharmin</a:t>
            </a:r>
            <a:r>
              <a:rPr lang="en-US" b="0" i="0" u="sng" strike="noStrike" dirty="0">
                <a:solidFill>
                  <a:srgbClr val="62A8EB"/>
                </a:solidFill>
                <a:effectLst/>
                <a:latin typeface="Algerian" panose="04020705040A02060702" pitchFamily="82" charset="0"/>
                <a:hlinkClick r:id="rId2"/>
              </a:rPr>
              <a:t> </a:t>
            </a:r>
            <a:r>
              <a:rPr lang="en-US" b="0" i="0" u="sng" strike="noStrike" dirty="0" err="1">
                <a:solidFill>
                  <a:srgbClr val="62A8EB"/>
                </a:solidFill>
                <a:effectLst/>
                <a:latin typeface="Algerian" panose="04020705040A02060702" pitchFamily="82" charset="0"/>
                <a:hlinkClick r:id="rId2"/>
              </a:rPr>
              <a:t>Akter</a:t>
            </a:r>
            <a:r>
              <a:rPr lang="en-US" b="0" i="0" u="sng" strike="noStrike" dirty="0">
                <a:solidFill>
                  <a:srgbClr val="62A8EB"/>
                </a:solidFill>
                <a:effectLst/>
                <a:latin typeface="Algerian" panose="04020705040A02060702" pitchFamily="82" charset="0"/>
                <a:hlinkClick r:id="rId2"/>
              </a:rPr>
              <a:t> (Rima)</a:t>
            </a:r>
            <a:r>
              <a:rPr lang="en-US" u="sng" dirty="0">
                <a:solidFill>
                  <a:srgbClr val="62A8EB"/>
                </a:solidFill>
                <a:latin typeface="Algerian" panose="04020705040A02060702" pitchFamily="82" charset="0"/>
              </a:rPr>
              <a:t> </a:t>
            </a:r>
            <a:r>
              <a:rPr lang="en-US" b="0" i="0" u="none" strike="noStrike" dirty="0">
                <a:solidFill>
                  <a:schemeClr val="accent2">
                    <a:lumMod val="75000"/>
                  </a:schemeClr>
                </a:solidFill>
                <a:effectLst/>
                <a:latin typeface="Algerian" panose="04020705040A02060702" pitchFamily="82" charset="0"/>
              </a:rPr>
              <a:t>mam</a:t>
            </a:r>
            <a:r>
              <a:rPr lang="en-US" b="0" i="0" u="none" strike="noStrike" dirty="0">
                <a:solidFill>
                  <a:srgbClr val="62A8EB"/>
                </a:solidFill>
                <a:effectLst/>
                <a:latin typeface="Algerian" panose="04020705040A02060702" pitchFamily="82" charset="0"/>
              </a:rPr>
              <a:t> 😍</a:t>
            </a:r>
            <a:endParaRPr lang="en-US" dirty="0">
              <a:latin typeface="Algerian" panose="04020705040A02060702" pitchFamily="82" charset="0"/>
            </a:endParaRPr>
          </a:p>
        </p:txBody>
      </p:sp>
    </p:spTree>
    <p:extLst>
      <p:ext uri="{BB962C8B-B14F-4D97-AF65-F5344CB8AC3E}">
        <p14:creationId xmlns:p14="http://schemas.microsoft.com/office/powerpoint/2010/main" val="85392060"/>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234</TotalTime>
  <Words>422</Words>
  <Application>Microsoft Office PowerPoint</Application>
  <PresentationFormat>Widescreen</PresentationFormat>
  <Paragraphs>44</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Algerian</vt:lpstr>
      <vt:lpstr>Arial</vt:lpstr>
      <vt:lpstr>Calibri</vt:lpstr>
      <vt:lpstr>Gill Sans MT</vt:lpstr>
      <vt:lpstr>Times New Roman</vt:lpstr>
      <vt:lpstr>Wingdings</vt:lpstr>
      <vt:lpstr>Gallery</vt:lpstr>
      <vt:lpstr>strategy to keyword Research</vt:lpstr>
      <vt:lpstr>Introduction</vt:lpstr>
      <vt:lpstr>Motivation</vt:lpstr>
      <vt:lpstr>Objective</vt:lpstr>
      <vt:lpstr>Working process</vt:lpstr>
      <vt:lpstr>PowerPoint Presentation</vt:lpstr>
      <vt:lpstr>Conclusion</vt:lpstr>
      <vt:lpstr>Thank You SO Much  Sharmin Akter (Rima) mam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strategy to keyword Research</dc:title>
  <dc:creator>Akin Bin Mostofa Kamal</dc:creator>
  <cp:lastModifiedBy>Akin Bin Mostofa Kamal</cp:lastModifiedBy>
  <cp:revision>14</cp:revision>
  <dcterms:created xsi:type="dcterms:W3CDTF">2022-11-09T12:54:31Z</dcterms:created>
  <dcterms:modified xsi:type="dcterms:W3CDTF">2024-11-21T05:58:31Z</dcterms:modified>
</cp:coreProperties>
</file>