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handoutMasterIdLst>
    <p:handoutMasterId r:id="rId21"/>
  </p:handoutMasterIdLst>
  <p:sldIdLst>
    <p:sldId id="257" r:id="rId2"/>
    <p:sldId id="264" r:id="rId3"/>
    <p:sldId id="266" r:id="rId4"/>
    <p:sldId id="261" r:id="rId5"/>
    <p:sldId id="267" r:id="rId6"/>
    <p:sldId id="269" r:id="rId7"/>
    <p:sldId id="268" r:id="rId8"/>
    <p:sldId id="270" r:id="rId9"/>
    <p:sldId id="271" r:id="rId10"/>
    <p:sldId id="272" r:id="rId11"/>
    <p:sldId id="273" r:id="rId12"/>
    <p:sldId id="274" r:id="rId13"/>
    <p:sldId id="275" r:id="rId14"/>
    <p:sldId id="276" r:id="rId15"/>
    <p:sldId id="277" r:id="rId16"/>
    <p:sldId id="265" r:id="rId17"/>
    <p:sldId id="278" r:id="rId18"/>
    <p:sldId id="279" r:id="rId19"/>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804" y="60"/>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40FC4FFE-8987-4A26-B7F4-8A516F18ADAE}">
      <dgm:prSet/>
      <dgm:spPr/>
      <dgm:t>
        <a:bodyPr/>
        <a:lstStyle/>
        <a:p>
          <a:pPr>
            <a:lnSpc>
              <a:spcPct val="100000"/>
            </a:lnSpc>
          </a:pPr>
          <a:r>
            <a:rPr lang="tr-TR" dirty="0"/>
            <a:t>1 USER ROLES</a:t>
          </a:r>
          <a:endParaRPr lang="tr" dirty="0"/>
        </a:p>
      </dgm:t>
    </dgm:pt>
    <dgm:pt modelId="{CAD7EF86-FB23-41F6-BF42-040B36DEFDB1}" type="parTrans" cxnId="{C7AD8469-3C68-4AF9-AB82-79B0043AA120}">
      <dgm:prSet/>
      <dgm:spPr/>
      <dgm:t>
        <a:bodyPr rtlCol="0"/>
        <a:lstStyle/>
        <a:p>
          <a:pPr rtl="0"/>
          <a:endParaRPr lang="en-US"/>
        </a:p>
      </dgm:t>
    </dgm:pt>
    <dgm:pt modelId="{5B62599A-5C9B-48E7-896E-EA782AC60C8B}" type="sibTrans" cxnId="{C7AD8469-3C68-4AF9-AB82-79B0043AA120}">
      <dgm:prSet/>
      <dgm:spPr/>
      <dgm:t>
        <a:bodyPr rtlCol="0"/>
        <a:lstStyle/>
        <a:p>
          <a:pPr rtl="0"/>
          <a:endParaRPr lang="en-US"/>
        </a:p>
      </dgm:t>
    </dgm:pt>
    <dgm:pt modelId="{1C383F32-22E8-4F62-A3E0-BDC3D5F48992}">
      <dgm:prSet/>
      <dgm:spPr/>
      <dgm:t>
        <a:bodyPr rtlCol="0"/>
        <a:lstStyle/>
        <a:p>
          <a:pPr rtl="0">
            <a:lnSpc>
              <a:spcPct val="100000"/>
            </a:lnSpc>
            <a:defRPr cap="all"/>
          </a:pPr>
          <a:r>
            <a:rPr lang="tr" dirty="0"/>
            <a:t>5 Hours</a:t>
          </a:r>
        </a:p>
      </dgm:t>
    </dgm:pt>
    <dgm:pt modelId="{8500F72A-2C6D-4FDF-9C1D-CA691380EB0B}" type="sibTrans" cxnId="{C4CCE57E-E871-46D6-BAD5-880252C95D22}">
      <dgm:prSet/>
      <dgm:spPr/>
      <dgm:t>
        <a:bodyPr rtlCol="0"/>
        <a:lstStyle/>
        <a:p>
          <a:pPr rtl="0"/>
          <a:endParaRPr lang="en-US"/>
        </a:p>
      </dgm:t>
    </dgm:pt>
    <dgm:pt modelId="{A7920A2F-3244-4159-AF04-6A1D38B7B317}" type="parTrans" cxnId="{C4CCE57E-E871-46D6-BAD5-880252C95D22}">
      <dgm:prSet/>
      <dgm:spPr/>
      <dgm:t>
        <a:bodyPr rtlCol="0"/>
        <a:lstStyle/>
        <a:p>
          <a:pPr rtl="0"/>
          <a:endParaRPr lang="en-US"/>
        </a:p>
      </dgm:t>
    </dgm:pt>
    <dgm:pt modelId="{49225C73-1633-42F1-AB3B-7CB183E5F8B8}">
      <dgm:prSet/>
      <dgm:spPr/>
      <dgm:t>
        <a:bodyPr rtlCol="0"/>
        <a:lstStyle/>
        <a:p>
          <a:pPr rtl="0">
            <a:lnSpc>
              <a:spcPct val="100000"/>
            </a:lnSpc>
            <a:defRPr cap="all"/>
          </a:pPr>
          <a:r>
            <a:rPr lang="tr-TR" dirty="0"/>
            <a:t>10 EDMS PAGES</a:t>
          </a:r>
          <a:endParaRPr lang="tr" dirty="0"/>
        </a:p>
      </dgm:t>
    </dgm:pt>
    <dgm:pt modelId="{9646853A-8964-4519-A5B1-0B7D18B2983D}" type="sibTrans" cxnId="{A9154303-8225-4248-91DC-1B0156A35F07}">
      <dgm:prSet/>
      <dgm:spPr/>
      <dgm:t>
        <a:bodyPr rtlCol="0"/>
        <a:lstStyle/>
        <a:p>
          <a:pPr rtl="0"/>
          <a:endParaRPr lang="en-US"/>
        </a:p>
      </dgm:t>
    </dgm:pt>
    <dgm:pt modelId="{1A0E2090-1D4F-438A-8766-B6030CE01ADD}" type="parTrans" cxnId="{A9154303-8225-4248-91DC-1B0156A35F07}">
      <dgm:prSet/>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rkek profili  düz dolguyla"/>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elge düz dolguyla"/>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pPr>
          <a:r>
            <a:rPr lang="tr-TR" sz="3000" kern="1200" dirty="0"/>
            <a:t>1 USER ROLES</a:t>
          </a:r>
          <a:endParaRPr lang="tr" sz="3000" kern="1200" dirty="0"/>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333500" rtl="0">
            <a:lnSpc>
              <a:spcPct val="100000"/>
            </a:lnSpc>
            <a:spcBef>
              <a:spcPct val="0"/>
            </a:spcBef>
            <a:spcAft>
              <a:spcPct val="35000"/>
            </a:spcAft>
            <a:buNone/>
            <a:defRPr cap="all"/>
          </a:pPr>
          <a:r>
            <a:rPr lang="tr-TR" sz="3000" kern="1200" dirty="0"/>
            <a:t>10 EDMS PAGES</a:t>
          </a:r>
          <a:endParaRPr lang="tr" sz="3000" kern="1200" dirty="0"/>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333500" rtl="0">
            <a:lnSpc>
              <a:spcPct val="100000"/>
            </a:lnSpc>
            <a:spcBef>
              <a:spcPct val="0"/>
            </a:spcBef>
            <a:spcAft>
              <a:spcPct val="35000"/>
            </a:spcAft>
            <a:buNone/>
            <a:defRPr cap="all"/>
          </a:pPr>
          <a:r>
            <a:rPr lang="tr" sz="3000" kern="1200" dirty="0"/>
            <a:t>5 Hours</a:t>
          </a:r>
        </a:p>
      </dsp:txBody>
      <dsp:txXfrm>
        <a:off x="7041543" y="2695306"/>
        <a:ext cx="29812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4D3CDC-3F0F-4E7D-A9FE-D29078F267AD}" type="datetime1">
              <a:rPr lang="tr-TR" smtClean="0"/>
              <a:t>26.03.2023</a:t>
            </a:fld>
            <a:endParaRPr lang="en-US"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0094158-4469-4125-8F9C-7F0A160A9CEC}" type="datetime1">
              <a:rPr lang="tr-TR" smtClean="0"/>
              <a:t>26.03.2023</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Dikdörtgen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Dikdörtgen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Dikdörtgen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Düz Bağlayıcı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Başlık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en-US" dirty="0"/>
          </a:p>
        </p:txBody>
      </p:sp>
      <p:sp>
        <p:nvSpPr>
          <p:cNvPr id="3" name="Alt Başlık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a:t>Asıl alt başlık stilini düzenlemek için tıklayın</a:t>
            </a:r>
            <a:endParaRPr lang="en-US" dirty="0"/>
          </a:p>
        </p:txBody>
      </p:sp>
      <p:sp>
        <p:nvSpPr>
          <p:cNvPr id="20" name="Tarih Yer Tutucusu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1B0951D9-850C-477F-AF83-3FB30EA67492}" type="datetime1">
              <a:rPr lang="tr-TR" smtClean="0"/>
              <a:t>26.03.2023</a:t>
            </a:fld>
            <a:endParaRPr lang="en-US" dirty="0"/>
          </a:p>
        </p:txBody>
      </p:sp>
      <p:sp>
        <p:nvSpPr>
          <p:cNvPr id="21" name="Alt Bilgi Yer Tutucusu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ayt Numarası Yer Tutucusu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7F1C87B0-0BF1-4D20-8B57-A71E86EF9595}" type="datetime1">
              <a:rPr lang="tr-TR" smtClean="0"/>
              <a:t>26.03.2023</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991600" y="762000"/>
            <a:ext cx="2362200" cy="5257800"/>
          </a:xfrm>
        </p:spPr>
        <p:txBody>
          <a:bodyPr vert="eaVert"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a:xfrm>
            <a:off x="838200" y="762000"/>
            <a:ext cx="8077200" cy="5257800"/>
          </a:xfrm>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AA52BFC5-D222-482D-B154-0698E276F0F9}" type="datetime1">
              <a:rPr lang="tr-TR" smtClean="0"/>
              <a:t>26.03.2023</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FE387474-1390-41C9-9718-AAC5629B5D0B}" type="datetime1">
              <a:rPr lang="tr-TR" smtClean="0"/>
              <a:t>26.03.2023</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Dikdörtgen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Dikdörtgen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Dikdörtgen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1629156" y="2275165"/>
            <a:ext cx="8933688" cy="2406895"/>
          </a:xfrm>
        </p:spPr>
        <p:txBody>
          <a:bodyPr rtlCol="0" anchor="ctr">
            <a:no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en-US" dirty="0"/>
          </a:p>
        </p:txBody>
      </p:sp>
      <p:grpSp>
        <p:nvGrpSpPr>
          <p:cNvPr id="16" name="Gr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Düz Bağlayıcı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etin Yer Tutucusu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sp>
        <p:nvSpPr>
          <p:cNvPr id="4" name="Tarih Yer Tutucusu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84A148F7-A76F-401F-AD5E-B004E6B76CB0}" type="datetime1">
              <a:rPr lang="tr-TR" smtClean="0"/>
              <a:t>26.03.2023</a:t>
            </a:fld>
            <a:endParaRPr lang="en-US" dirty="0"/>
          </a:p>
        </p:txBody>
      </p:sp>
      <p:sp>
        <p:nvSpPr>
          <p:cNvPr id="5" name="Alt Bilgi Yer Tutucusu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ayt Numarası Yer Tutucusu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İçerik Yer Tutucus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Tarih Yer Tutucusu 4"/>
          <p:cNvSpPr>
            <a:spLocks noGrp="1"/>
          </p:cNvSpPr>
          <p:nvPr>
            <p:ph type="dt" sz="half" idx="10"/>
          </p:nvPr>
        </p:nvSpPr>
        <p:spPr/>
        <p:txBody>
          <a:bodyPr rtlCol="0"/>
          <a:lstStyle/>
          <a:p>
            <a:pPr rtl="0"/>
            <a:fld id="{8C3045A1-20C0-4B0A-AD84-4C1E818C0034}" type="datetime1">
              <a:rPr lang="tr-TR" smtClean="0"/>
              <a:t>26.03.2023</a:t>
            </a:fld>
            <a:endParaRPr lang="en-US"/>
          </a:p>
        </p:txBody>
      </p:sp>
      <p:sp>
        <p:nvSpPr>
          <p:cNvPr id="6" name="Alt Bilgi Yer Tutucusu 5"/>
          <p:cNvSpPr>
            <a:spLocks noGrp="1"/>
          </p:cNvSpPr>
          <p:nvPr>
            <p:ph type="ftr" sz="quarter" idx="11"/>
          </p:nvPr>
        </p:nvSpPr>
        <p:spPr/>
        <p:txBody>
          <a:bodyPr rtlCol="0"/>
          <a:lstStyle/>
          <a:p>
            <a:pPr rtl="0"/>
            <a:endParaRPr lang="en-US"/>
          </a:p>
        </p:txBody>
      </p:sp>
      <p:sp>
        <p:nvSpPr>
          <p:cNvPr id="7" name="Slayt Numarası Yer Tutucusu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
          </a:p>
        </p:txBody>
      </p:sp>
      <p:sp>
        <p:nvSpPr>
          <p:cNvPr id="5" name="Metin Yer Tutucusu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
          </a:p>
        </p:txBody>
      </p:sp>
      <p:sp>
        <p:nvSpPr>
          <p:cNvPr id="7" name="Tarih Yer Tutucusu 6"/>
          <p:cNvSpPr>
            <a:spLocks noGrp="1"/>
          </p:cNvSpPr>
          <p:nvPr>
            <p:ph type="dt" sz="half" idx="10"/>
          </p:nvPr>
        </p:nvSpPr>
        <p:spPr/>
        <p:txBody>
          <a:bodyPr rtlCol="0"/>
          <a:lstStyle/>
          <a:p>
            <a:pPr rtl="0"/>
            <a:fld id="{7283C5DB-0E5C-47AB-804D-13751DF54259}" type="datetime1">
              <a:rPr lang="tr-TR" smtClean="0"/>
              <a:t>26.03.2023</a:t>
            </a:fld>
            <a:endParaRPr lang="en-US"/>
          </a:p>
        </p:txBody>
      </p:sp>
      <p:sp>
        <p:nvSpPr>
          <p:cNvPr id="8" name="Alt Bilgi Yer Tutucusu 7"/>
          <p:cNvSpPr>
            <a:spLocks noGrp="1"/>
          </p:cNvSpPr>
          <p:nvPr>
            <p:ph type="ftr" sz="quarter" idx="11"/>
          </p:nvPr>
        </p:nvSpPr>
        <p:spPr/>
        <p:txBody>
          <a:bodyPr rtlCol="0"/>
          <a:lstStyle/>
          <a:p>
            <a:pPr rtl="0"/>
            <a:endParaRPr lang="en-US"/>
          </a:p>
        </p:txBody>
      </p:sp>
      <p:sp>
        <p:nvSpPr>
          <p:cNvPr id="9" name="Slayt Numarası Yer Tutucusu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8B912638-4A84-4EE0-98F1-3BC2BFB48209}" type="datetime1">
              <a:rPr lang="tr-TR" smtClean="0"/>
              <a:t>26.03.2023</a:t>
            </a:fld>
            <a:endParaRPr lang="en-US"/>
          </a:p>
        </p:txBody>
      </p:sp>
      <p:sp>
        <p:nvSpPr>
          <p:cNvPr id="4" name="Alt Bilgi Yer Tutucusu 3"/>
          <p:cNvSpPr>
            <a:spLocks noGrp="1"/>
          </p:cNvSpPr>
          <p:nvPr>
            <p:ph type="ftr" sz="quarter" idx="11"/>
          </p:nvPr>
        </p:nvSpPr>
        <p:spPr/>
        <p:txBody>
          <a:bodyPr rtlCol="0"/>
          <a:lstStyle/>
          <a:p>
            <a:pPr rtl="0"/>
            <a:endParaRPr lang="en-US"/>
          </a:p>
        </p:txBody>
      </p:sp>
      <p:sp>
        <p:nvSpPr>
          <p:cNvPr id="5" name="Slayt Numarası Yer Tutucusu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07545FB2-DB73-4453-9716-EA32A8F7CEFF}" type="datetime1">
              <a:rPr lang="tr-TR" smtClean="0"/>
              <a:t>26.03.2023</a:t>
            </a:fld>
            <a:endParaRPr lang="en-US"/>
          </a:p>
        </p:txBody>
      </p:sp>
      <p:sp>
        <p:nvSpPr>
          <p:cNvPr id="3" name="Alt Bilgi Yer Tutucusu 2"/>
          <p:cNvSpPr>
            <a:spLocks noGrp="1"/>
          </p:cNvSpPr>
          <p:nvPr>
            <p:ph type="ftr" sz="quarter" idx="11"/>
          </p:nvPr>
        </p:nvSpPr>
        <p:spPr/>
        <p:txBody>
          <a:bodyPr rtlCol="0"/>
          <a:lstStyle/>
          <a:p>
            <a:pPr rtl="0"/>
            <a:endParaRPr lang="en-US"/>
          </a:p>
        </p:txBody>
      </p:sp>
      <p:sp>
        <p:nvSpPr>
          <p:cNvPr id="4" name="Slayt Numarası Yer Tutucusu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ikdörtgen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tr-TR"/>
              <a:t>Asıl başlık stilini düzenlemek için tıklayın</a:t>
            </a:r>
            <a:endParaRPr lang="en-US" dirty="0"/>
          </a:p>
        </p:txBody>
      </p:sp>
      <p:sp>
        <p:nvSpPr>
          <p:cNvPr id="3" name="İçerik Yer Tutucus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Metin Yer Tutucusu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8" name="Tarih Yer Tutucusu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BFA75E80-C511-491E-AC9E-79B0B38D1D0B}" type="datetime1">
              <a:rPr lang="tr-TR" smtClean="0"/>
              <a:t>26.03.2023</a:t>
            </a:fld>
            <a:endParaRPr lang="en-US"/>
          </a:p>
        </p:txBody>
      </p:sp>
      <p:sp>
        <p:nvSpPr>
          <p:cNvPr id="9" name="Alt Bilgi Yer Tutucusu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ayt Numarası Yer Tutucusu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sı İçeren Resim">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en-US" dirty="0"/>
          </a:p>
        </p:txBody>
      </p:sp>
      <p:sp>
        <p:nvSpPr>
          <p:cNvPr id="5" name="Tarih Yer Tutucusu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F49DBFF-013E-4A49-8439-D50202EB6B14}" type="datetime1">
              <a:rPr lang="tr-TR" smtClean="0"/>
              <a:t>26.03.2023</a:t>
            </a:fld>
            <a:endParaRPr lang="en-US" dirty="0"/>
          </a:p>
        </p:txBody>
      </p:sp>
      <p:sp>
        <p:nvSpPr>
          <p:cNvPr id="6" name="Alt Bilgi Yer Tutucusu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ayt Numarası Yer Tutucusu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Dikdörtgen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tr-TR"/>
              <a:t>Asıl başlık stilini düzenlemek için tıklayın</a:t>
            </a:r>
            <a:endParaRPr lang="en-US" dirty="0"/>
          </a:p>
        </p:txBody>
      </p:sp>
      <p:sp>
        <p:nvSpPr>
          <p:cNvPr id="4" name="Metin Yer Tutucusu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Dikdörtgen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Dikdörtgen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Dikdörtgen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Başlık Yer Tutucusu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tr" dirty="0"/>
              <a:t>Asıl başlık stilini düzenlemek için tıklayın</a:t>
            </a:r>
            <a:endParaRPr lang="en-US" dirty="0"/>
          </a:p>
        </p:txBody>
      </p:sp>
      <p:sp>
        <p:nvSpPr>
          <p:cNvPr id="3" name="Metin Yer Tutucusu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2EF5B999-57E2-470C-85A4-8AC7B2DA0B4E}" type="datetime1">
              <a:rPr lang="tr-TR" smtClean="0"/>
              <a:t>26.03.2023</a:t>
            </a:fld>
            <a:endParaRPr lang="en-US" dirty="0"/>
          </a:p>
        </p:txBody>
      </p:sp>
      <p:sp>
        <p:nvSpPr>
          <p:cNvPr id="5" name="Alt Bilgi Yer Tutucusu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ayt Numarası Yer Tutucusu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9.xml"/><Relationship Id="rId7" Type="http://schemas.openxmlformats.org/officeDocument/2006/relationships/image" Target="../media/image9.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0.xml"/><Relationship Id="rId7" Type="http://schemas.openxmlformats.org/officeDocument/2006/relationships/image" Target="../media/image9.png"/><Relationship Id="rId12" Type="http://schemas.openxmlformats.org/officeDocument/2006/relationships/image" Target="../media/image29.sv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openxmlformats.org/officeDocument/2006/relationships/image" Target="../media/image28.png"/><Relationship Id="rId5" Type="http://schemas.openxmlformats.org/officeDocument/2006/relationships/diagramColors" Target="../diagrams/colors10.xml"/><Relationship Id="rId10" Type="http://schemas.openxmlformats.org/officeDocument/2006/relationships/image" Target="../media/image27.svg"/><Relationship Id="rId4" Type="http://schemas.openxmlformats.org/officeDocument/2006/relationships/diagramQuickStyle" Target="../diagrams/quickStyle10.xml"/><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1.xml"/><Relationship Id="rId7" Type="http://schemas.openxmlformats.org/officeDocument/2006/relationships/image" Target="../media/image9.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image" Target="../media/image31.png"/><Relationship Id="rId4" Type="http://schemas.openxmlformats.org/officeDocument/2006/relationships/diagramQuickStyle" Target="../diagrams/quickStyle11.xml"/><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2.xml"/><Relationship Id="rId7" Type="http://schemas.openxmlformats.org/officeDocument/2006/relationships/image" Target="../media/image9.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3.xml"/><Relationship Id="rId7" Type="http://schemas.openxmlformats.org/officeDocument/2006/relationships/image" Target="../media/image9.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4.xml"/><Relationship Id="rId7" Type="http://schemas.openxmlformats.org/officeDocument/2006/relationships/image" Target="../media/image9.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39.svg"/><Relationship Id="rId3" Type="http://schemas.openxmlformats.org/officeDocument/2006/relationships/diagramLayout" Target="../diagrams/layout15.xml"/><Relationship Id="rId7" Type="http://schemas.openxmlformats.org/officeDocument/2006/relationships/image" Target="../media/image9.png"/><Relationship Id="rId12" Type="http://schemas.openxmlformats.org/officeDocument/2006/relationships/image" Target="../media/image38.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openxmlformats.org/officeDocument/2006/relationships/image" Target="../media/image37.svg"/><Relationship Id="rId5" Type="http://schemas.openxmlformats.org/officeDocument/2006/relationships/diagramColors" Target="../diagrams/colors15.xml"/><Relationship Id="rId10" Type="http://schemas.openxmlformats.org/officeDocument/2006/relationships/image" Target="../media/image36.png"/><Relationship Id="rId4" Type="http://schemas.openxmlformats.org/officeDocument/2006/relationships/diagramQuickStyle" Target="../diagrams/quickStyle15.xml"/><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6.xml"/><Relationship Id="rId7" Type="http://schemas.openxmlformats.org/officeDocument/2006/relationships/image" Target="../media/image9.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3.svg"/><Relationship Id="rId5" Type="http://schemas.openxmlformats.org/officeDocument/2006/relationships/diagramColors" Target="../diagrams/colors2.xml"/><Relationship Id="rId10" Type="http://schemas.openxmlformats.org/officeDocument/2006/relationships/image" Target="../media/image12.png"/><Relationship Id="rId4" Type="http://schemas.openxmlformats.org/officeDocument/2006/relationships/diagramQuickStyle" Target="../diagrams/quickStyle2.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16.svg"/><Relationship Id="rId5" Type="http://schemas.openxmlformats.org/officeDocument/2006/relationships/diagramColors" Target="../diagrams/colors3.xml"/><Relationship Id="rId10" Type="http://schemas.openxmlformats.org/officeDocument/2006/relationships/image" Target="../media/image15.png"/><Relationship Id="rId4" Type="http://schemas.openxmlformats.org/officeDocument/2006/relationships/diagramQuickStyle" Target="../diagrams/quickStyle3.xml"/><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19.png"/><Relationship Id="rId4" Type="http://schemas.openxmlformats.org/officeDocument/2006/relationships/diagramQuickStyle" Target="../diagrams/quickStyle5.xml"/><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6.xml"/><Relationship Id="rId7" Type="http://schemas.openxmlformats.org/officeDocument/2006/relationships/image" Target="../media/image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7.xml"/><Relationship Id="rId7" Type="http://schemas.openxmlformats.org/officeDocument/2006/relationships/image" Target="../media/image9.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image" Target="../media/image23.svg"/><Relationship Id="rId5" Type="http://schemas.openxmlformats.org/officeDocument/2006/relationships/diagramColors" Target="../diagrams/colors7.xml"/><Relationship Id="rId10" Type="http://schemas.openxmlformats.org/officeDocument/2006/relationships/image" Target="../media/image22.png"/><Relationship Id="rId4" Type="http://schemas.openxmlformats.org/officeDocument/2006/relationships/diagramQuickStyle" Target="../diagrams/quickStyle7.xml"/><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8.xml"/><Relationship Id="rId7" Type="http://schemas.openxmlformats.org/officeDocument/2006/relationships/image" Target="../media/image9.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Logonun yakından görünümü&#10;&#10;Otomatik oluşturulan açıklama">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Dikdörtgen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Dikdörtgen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Başlık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pPr rtl="0"/>
            <a:r>
              <a:rPr lang="en-US" sz="4400" dirty="0">
                <a:solidFill>
                  <a:schemeClr val="tx1"/>
                </a:solidFill>
              </a:rPr>
              <a:t>EVALUATION OF USABILITY OF WORNONTV.NET</a:t>
            </a:r>
            <a:endParaRPr lang="tr" sz="4400" dirty="0">
              <a:solidFill>
                <a:schemeClr val="tx1"/>
              </a:solidFill>
            </a:endParaRPr>
          </a:p>
        </p:txBody>
      </p:sp>
      <p:sp>
        <p:nvSpPr>
          <p:cNvPr id="3" name="Alt Başlık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fontScale="77500" lnSpcReduction="20000"/>
          </a:bodyPr>
          <a:lstStyle/>
          <a:p>
            <a:pPr rtl="0">
              <a:spcAft>
                <a:spcPts val="600"/>
              </a:spcAft>
            </a:pPr>
            <a:r>
              <a:rPr lang="tr" dirty="0">
                <a:solidFill>
                  <a:schemeClr val="tx1"/>
                </a:solidFill>
              </a:rPr>
              <a:t>Akın Kemal DOĞANGÜN</a:t>
            </a:r>
          </a:p>
          <a:p>
            <a:pPr rtl="0">
              <a:spcAft>
                <a:spcPts val="600"/>
              </a:spcAft>
            </a:pPr>
            <a:r>
              <a:rPr lang="tr" dirty="0">
                <a:solidFill>
                  <a:schemeClr val="tx1"/>
                </a:solidFill>
              </a:rPr>
              <a:t>202028009</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10237649" cy="1477328"/>
          </a:xfrm>
          <a:prstGeom prst="rect">
            <a:avLst/>
          </a:prstGeom>
          <a:noFill/>
        </p:spPr>
        <p:txBody>
          <a:bodyPr wrap="square" rtlCol="0">
            <a:spAutoFit/>
          </a:bodyPr>
          <a:lstStyle/>
          <a:p>
            <a:r>
              <a:rPr lang="en-US" dirty="0"/>
              <a:t>It does not properly inform the user when it cannot find content that is not registered in the system. It doesn't make suggestions instead of content that can't be found.</a:t>
            </a:r>
          </a:p>
          <a:p>
            <a:endParaRPr lang="tr-TR" dirty="0"/>
          </a:p>
          <a:p>
            <a:endParaRPr lang="en-US" dirty="0"/>
          </a:p>
          <a:p>
            <a:r>
              <a:rPr lang="en-US" dirty="0"/>
              <a:t>The solution is to improve the artificial intelligence of the website.</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7551" y="3194649"/>
            <a:ext cx="468702" cy="468702"/>
          </a:xfrm>
          <a:prstGeom prst="rect">
            <a:avLst/>
          </a:prstGeom>
        </p:spPr>
      </p:pic>
      <p:pic>
        <p:nvPicPr>
          <p:cNvPr id="11" name="Resim 10">
            <a:extLst>
              <a:ext uri="{FF2B5EF4-FFF2-40B4-BE49-F238E27FC236}">
                <a16:creationId xmlns:a16="http://schemas.microsoft.com/office/drawing/2014/main" id="{7CAC74CC-5B4D-0B6F-B4F2-E7AD695CF3C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63021" y="4375899"/>
            <a:ext cx="5187353" cy="1659776"/>
          </a:xfrm>
          <a:prstGeom prst="rect">
            <a:avLst/>
          </a:prstGeom>
        </p:spPr>
      </p:pic>
      <p:sp>
        <p:nvSpPr>
          <p:cNvPr id="14" name="Oval 13">
            <a:extLst>
              <a:ext uri="{FF2B5EF4-FFF2-40B4-BE49-F238E27FC236}">
                <a16:creationId xmlns:a16="http://schemas.microsoft.com/office/drawing/2014/main" id="{F0324960-35BB-AA48-86B3-26A10B3DD668}"/>
              </a:ext>
            </a:extLst>
          </p:cNvPr>
          <p:cNvSpPr/>
          <p:nvPr/>
        </p:nvSpPr>
        <p:spPr>
          <a:xfrm>
            <a:off x="5442940" y="4559357"/>
            <a:ext cx="3407434" cy="87757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2154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5765321" cy="2031325"/>
          </a:xfrm>
          <a:prstGeom prst="rect">
            <a:avLst/>
          </a:prstGeom>
          <a:noFill/>
        </p:spPr>
        <p:txBody>
          <a:bodyPr wrap="square" rtlCol="0">
            <a:spAutoFit/>
          </a:bodyPr>
          <a:lstStyle/>
          <a:p>
            <a:r>
              <a:rPr lang="en-US" dirty="0"/>
              <a:t>The website does not recommend the products that the user has viewed before to the user. This causes the user to search more.</a:t>
            </a:r>
          </a:p>
          <a:p>
            <a:endParaRPr lang="tr-TR" dirty="0"/>
          </a:p>
          <a:p>
            <a:endParaRPr lang="en-US" dirty="0"/>
          </a:p>
          <a:p>
            <a:r>
              <a:rPr lang="en-US" dirty="0"/>
              <a:t>The solution is to store the user's website usage history and products viewed.</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7551" y="3430663"/>
            <a:ext cx="468702" cy="468702"/>
          </a:xfrm>
          <a:prstGeom prst="rect">
            <a:avLst/>
          </a:prstGeom>
        </p:spPr>
      </p:pic>
      <p:pic>
        <p:nvPicPr>
          <p:cNvPr id="7" name="Grafik 6" descr="Buluttan İndirme düz dolguyla">
            <a:extLst>
              <a:ext uri="{FF2B5EF4-FFF2-40B4-BE49-F238E27FC236}">
                <a16:creationId xmlns:a16="http://schemas.microsoft.com/office/drawing/2014/main" id="{02108D59-9388-228D-FC4F-BE7FF5CCB4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88369" y="1390442"/>
            <a:ext cx="2866845" cy="2866845"/>
          </a:xfrm>
          <a:prstGeom prst="rect">
            <a:avLst/>
          </a:prstGeom>
        </p:spPr>
      </p:pic>
      <p:pic>
        <p:nvPicPr>
          <p:cNvPr id="9" name="Grafik 8" descr="Klasör aç ana hat">
            <a:extLst>
              <a:ext uri="{FF2B5EF4-FFF2-40B4-BE49-F238E27FC236}">
                <a16:creationId xmlns:a16="http://schemas.microsoft.com/office/drawing/2014/main" id="{2A881E1C-5EBF-56EF-8F76-04E86C50CD5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53882" y="3434825"/>
            <a:ext cx="2780581" cy="2780581"/>
          </a:xfrm>
          <a:prstGeom prst="rect">
            <a:avLst/>
          </a:prstGeom>
        </p:spPr>
      </p:pic>
    </p:spTree>
    <p:extLst>
      <p:ext uri="{BB962C8B-B14F-4D97-AF65-F5344CB8AC3E}">
        <p14:creationId xmlns:p14="http://schemas.microsoft.com/office/powerpoint/2010/main" val="161156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157742471"/>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5765321" cy="2862322"/>
          </a:xfrm>
          <a:prstGeom prst="rect">
            <a:avLst/>
          </a:prstGeom>
          <a:noFill/>
        </p:spPr>
        <p:txBody>
          <a:bodyPr wrap="square" rtlCol="0">
            <a:spAutoFit/>
          </a:bodyPr>
          <a:lstStyle/>
          <a:p>
            <a:r>
              <a:rPr lang="en-US" dirty="0"/>
              <a:t>On the page of the website where the program details are displayed, the buttons showing both the pictures and the names of the players are very small.</a:t>
            </a:r>
            <a:endParaRPr lang="tr-TR" dirty="0"/>
          </a:p>
          <a:p>
            <a:r>
              <a:rPr lang="en-US" dirty="0"/>
              <a:t>On the page where the player's outfit is listed, the '</a:t>
            </a:r>
            <a:r>
              <a:rPr lang="en-US" dirty="0" err="1"/>
              <a:t>pinterest</a:t>
            </a:r>
            <a:r>
              <a:rPr lang="en-US" dirty="0"/>
              <a:t>' button is small.</a:t>
            </a:r>
          </a:p>
          <a:p>
            <a:endParaRPr lang="tr-TR" dirty="0"/>
          </a:p>
          <a:p>
            <a:endParaRPr lang="en-US" dirty="0"/>
          </a:p>
          <a:p>
            <a:r>
              <a:rPr lang="en-US" dirty="0"/>
              <a:t>The solution is that the size of the buttons can be increased.</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7551" y="4234387"/>
            <a:ext cx="468702" cy="468702"/>
          </a:xfrm>
          <a:prstGeom prst="rect">
            <a:avLst/>
          </a:prstGeom>
        </p:spPr>
      </p:pic>
      <p:pic>
        <p:nvPicPr>
          <p:cNvPr id="7" name="Resim 6">
            <a:extLst>
              <a:ext uri="{FF2B5EF4-FFF2-40B4-BE49-F238E27FC236}">
                <a16:creationId xmlns:a16="http://schemas.microsoft.com/office/drawing/2014/main" id="{19F30F0E-2814-1AA8-2D74-3F4CDD539C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63091" y="2595806"/>
            <a:ext cx="5130855" cy="1666388"/>
          </a:xfrm>
          <a:prstGeom prst="rect">
            <a:avLst/>
          </a:prstGeom>
        </p:spPr>
      </p:pic>
      <p:sp>
        <p:nvSpPr>
          <p:cNvPr id="8" name="Oval 7">
            <a:extLst>
              <a:ext uri="{FF2B5EF4-FFF2-40B4-BE49-F238E27FC236}">
                <a16:creationId xmlns:a16="http://schemas.microsoft.com/office/drawing/2014/main" id="{D4372875-76D9-13CF-9CFE-A9A58EDFD2C9}"/>
              </a:ext>
            </a:extLst>
          </p:cNvPr>
          <p:cNvSpPr/>
          <p:nvPr/>
        </p:nvSpPr>
        <p:spPr>
          <a:xfrm>
            <a:off x="8954219" y="2915728"/>
            <a:ext cx="2544792" cy="67286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 name="Resim 9">
            <a:extLst>
              <a:ext uri="{FF2B5EF4-FFF2-40B4-BE49-F238E27FC236}">
                <a16:creationId xmlns:a16="http://schemas.microsoft.com/office/drawing/2014/main" id="{8E6CE259-C25E-04B7-B9E3-940A6A5792D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28518" y="4596407"/>
            <a:ext cx="1800476" cy="552527"/>
          </a:xfrm>
          <a:prstGeom prst="rect">
            <a:avLst/>
          </a:prstGeom>
        </p:spPr>
      </p:pic>
      <p:sp>
        <p:nvSpPr>
          <p:cNvPr id="12" name="Oval 11">
            <a:extLst>
              <a:ext uri="{FF2B5EF4-FFF2-40B4-BE49-F238E27FC236}">
                <a16:creationId xmlns:a16="http://schemas.microsoft.com/office/drawing/2014/main" id="{CE346601-E124-5C47-5977-FBF001298427}"/>
              </a:ext>
            </a:extLst>
          </p:cNvPr>
          <p:cNvSpPr/>
          <p:nvPr/>
        </p:nvSpPr>
        <p:spPr>
          <a:xfrm>
            <a:off x="9282023" y="4658264"/>
            <a:ext cx="914400" cy="57797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730816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10568328" cy="1477328"/>
          </a:xfrm>
          <a:prstGeom prst="rect">
            <a:avLst/>
          </a:prstGeom>
          <a:noFill/>
        </p:spPr>
        <p:txBody>
          <a:bodyPr wrap="square" rtlCol="0">
            <a:spAutoFit/>
          </a:bodyPr>
          <a:lstStyle/>
          <a:p>
            <a:r>
              <a:rPr lang="en-US" dirty="0"/>
              <a:t>On the page where all the programs are listed, the text color of some programs is different. Some texts are dimmer.</a:t>
            </a:r>
            <a:endParaRPr lang="tr-TR" dirty="0"/>
          </a:p>
          <a:p>
            <a:endParaRPr lang="tr-TR" dirty="0"/>
          </a:p>
          <a:p>
            <a:endParaRPr lang="tr-TR" dirty="0"/>
          </a:p>
          <a:p>
            <a:r>
              <a:rPr lang="en-US" dirty="0"/>
              <a:t>The solution is to fix the fonts and colors of the pages.</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7551" y="3194649"/>
            <a:ext cx="468702" cy="468702"/>
          </a:xfrm>
          <a:prstGeom prst="rect">
            <a:avLst/>
          </a:prstGeom>
        </p:spPr>
      </p:pic>
      <p:pic>
        <p:nvPicPr>
          <p:cNvPr id="9" name="Resim 8">
            <a:extLst>
              <a:ext uri="{FF2B5EF4-FFF2-40B4-BE49-F238E27FC236}">
                <a16:creationId xmlns:a16="http://schemas.microsoft.com/office/drawing/2014/main" id="{CF7AC83F-03E5-47A2-630D-2B19CD72240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51270" y="3960618"/>
            <a:ext cx="7889459" cy="2488621"/>
          </a:xfrm>
          <a:prstGeom prst="rect">
            <a:avLst/>
          </a:prstGeom>
        </p:spPr>
      </p:pic>
      <p:sp>
        <p:nvSpPr>
          <p:cNvPr id="10" name="Oval 9">
            <a:extLst>
              <a:ext uri="{FF2B5EF4-FFF2-40B4-BE49-F238E27FC236}">
                <a16:creationId xmlns:a16="http://schemas.microsoft.com/office/drawing/2014/main" id="{5FF48621-E796-0468-677B-C47876271814}"/>
              </a:ext>
            </a:extLst>
          </p:cNvPr>
          <p:cNvSpPr/>
          <p:nvPr/>
        </p:nvSpPr>
        <p:spPr>
          <a:xfrm>
            <a:off x="5072332" y="4015843"/>
            <a:ext cx="1871933" cy="48128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a:extLst>
              <a:ext uri="{FF2B5EF4-FFF2-40B4-BE49-F238E27FC236}">
                <a16:creationId xmlns:a16="http://schemas.microsoft.com/office/drawing/2014/main" id="{9A5B68D6-03CC-9013-A664-A921E524E78D}"/>
              </a:ext>
            </a:extLst>
          </p:cNvPr>
          <p:cNvSpPr/>
          <p:nvPr/>
        </p:nvSpPr>
        <p:spPr>
          <a:xfrm>
            <a:off x="2151271" y="4659949"/>
            <a:ext cx="1497704" cy="40375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95356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50163961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5765321" cy="2031325"/>
          </a:xfrm>
          <a:prstGeom prst="rect">
            <a:avLst/>
          </a:prstGeom>
          <a:noFill/>
        </p:spPr>
        <p:txBody>
          <a:bodyPr wrap="square" rtlCol="0">
            <a:spAutoFit/>
          </a:bodyPr>
          <a:lstStyle/>
          <a:p>
            <a:r>
              <a:rPr lang="tr-TR" dirty="0" err="1"/>
              <a:t>The</a:t>
            </a:r>
            <a:r>
              <a:rPr lang="tr-TR" dirty="0"/>
              <a:t> </a:t>
            </a:r>
            <a:r>
              <a:rPr lang="tr-TR" dirty="0" err="1"/>
              <a:t>actor</a:t>
            </a:r>
            <a:r>
              <a:rPr lang="en-US" dirty="0"/>
              <a:t> that is currently selected on the screen and the </a:t>
            </a:r>
            <a:r>
              <a:rPr lang="tr-TR" dirty="0" err="1"/>
              <a:t>actor</a:t>
            </a:r>
            <a:r>
              <a:rPr lang="en-US" dirty="0"/>
              <a:t> we can choose are expressed with the same color.</a:t>
            </a:r>
            <a:r>
              <a:rPr lang="tr-TR" dirty="0"/>
              <a:t> </a:t>
            </a:r>
            <a:r>
              <a:rPr lang="en-US" dirty="0"/>
              <a:t>This can cause confusion.</a:t>
            </a:r>
            <a:endParaRPr lang="tr-TR" dirty="0"/>
          </a:p>
          <a:p>
            <a:endParaRPr lang="tr-TR" dirty="0"/>
          </a:p>
          <a:p>
            <a:endParaRPr lang="en-US" dirty="0"/>
          </a:p>
          <a:p>
            <a:r>
              <a:rPr lang="en-US" dirty="0"/>
              <a:t>Solution, another color should be used for selection.</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7551" y="3498952"/>
            <a:ext cx="468702" cy="468702"/>
          </a:xfrm>
          <a:prstGeom prst="rect">
            <a:avLst/>
          </a:prstGeom>
        </p:spPr>
      </p:pic>
      <p:pic>
        <p:nvPicPr>
          <p:cNvPr id="7" name="Resim 6">
            <a:extLst>
              <a:ext uri="{FF2B5EF4-FFF2-40B4-BE49-F238E27FC236}">
                <a16:creationId xmlns:a16="http://schemas.microsoft.com/office/drawing/2014/main" id="{2BFFE52A-9B50-EF98-4DD4-F0380DCD6B1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32121" y="2698875"/>
            <a:ext cx="4733788" cy="2947988"/>
          </a:xfrm>
          <a:prstGeom prst="rect">
            <a:avLst/>
          </a:prstGeom>
        </p:spPr>
      </p:pic>
      <p:sp>
        <p:nvSpPr>
          <p:cNvPr id="8" name="Oval 7">
            <a:extLst>
              <a:ext uri="{FF2B5EF4-FFF2-40B4-BE49-F238E27FC236}">
                <a16:creationId xmlns:a16="http://schemas.microsoft.com/office/drawing/2014/main" id="{0ACBBD21-0EB8-18A7-E196-94EC6BBE3FA9}"/>
              </a:ext>
            </a:extLst>
          </p:cNvPr>
          <p:cNvSpPr/>
          <p:nvPr/>
        </p:nvSpPr>
        <p:spPr>
          <a:xfrm>
            <a:off x="7832785" y="3967654"/>
            <a:ext cx="854015" cy="12340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a:extLst>
              <a:ext uri="{FF2B5EF4-FFF2-40B4-BE49-F238E27FC236}">
                <a16:creationId xmlns:a16="http://schemas.microsoft.com/office/drawing/2014/main" id="{862F4DD0-0D30-199A-FA43-3A3FADC8FA49}"/>
              </a:ext>
            </a:extLst>
          </p:cNvPr>
          <p:cNvSpPr/>
          <p:nvPr/>
        </p:nvSpPr>
        <p:spPr>
          <a:xfrm>
            <a:off x="9478992" y="3967654"/>
            <a:ext cx="854015" cy="123407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9144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5765321" cy="2031325"/>
          </a:xfrm>
          <a:prstGeom prst="rect">
            <a:avLst/>
          </a:prstGeom>
          <a:noFill/>
        </p:spPr>
        <p:txBody>
          <a:bodyPr wrap="square" rtlCol="0">
            <a:spAutoFit/>
          </a:bodyPr>
          <a:lstStyle/>
          <a:p>
            <a:r>
              <a:rPr lang="en-US" dirty="0"/>
              <a:t>One of the buttons at the bottom of the site has been selected as an incorrect design. The button, which is understood as internet sharing, leads to the open</a:t>
            </a:r>
            <a:r>
              <a:rPr lang="tr-TR" dirty="0"/>
              <a:t> </a:t>
            </a:r>
            <a:r>
              <a:rPr lang="en-US" dirty="0"/>
              <a:t>source code of the site.</a:t>
            </a:r>
          </a:p>
          <a:p>
            <a:endParaRPr lang="tr-TR" dirty="0"/>
          </a:p>
          <a:p>
            <a:endParaRPr lang="en-US" dirty="0"/>
          </a:p>
          <a:p>
            <a:r>
              <a:rPr lang="en-US" dirty="0"/>
              <a:t>The solution is to replace the button.</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7551" y="3704167"/>
            <a:ext cx="468702" cy="468702"/>
          </a:xfrm>
          <a:prstGeom prst="rect">
            <a:avLst/>
          </a:prstGeom>
        </p:spPr>
      </p:pic>
      <p:pic>
        <p:nvPicPr>
          <p:cNvPr id="10" name="Resim 9">
            <a:extLst>
              <a:ext uri="{FF2B5EF4-FFF2-40B4-BE49-F238E27FC236}">
                <a16:creationId xmlns:a16="http://schemas.microsoft.com/office/drawing/2014/main" id="{C79FE3F2-455D-DFD8-0929-9E090795F5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7138" y="2736983"/>
            <a:ext cx="4607311" cy="1934367"/>
          </a:xfrm>
          <a:prstGeom prst="rect">
            <a:avLst/>
          </a:prstGeom>
        </p:spPr>
      </p:pic>
      <p:sp>
        <p:nvSpPr>
          <p:cNvPr id="11" name="Oval 10">
            <a:extLst>
              <a:ext uri="{FF2B5EF4-FFF2-40B4-BE49-F238E27FC236}">
                <a16:creationId xmlns:a16="http://schemas.microsoft.com/office/drawing/2014/main" id="{9B34A4D7-0C36-A09C-9E23-8A636A214176}"/>
              </a:ext>
            </a:extLst>
          </p:cNvPr>
          <p:cNvSpPr/>
          <p:nvPr/>
        </p:nvSpPr>
        <p:spPr>
          <a:xfrm>
            <a:off x="10089078" y="3498952"/>
            <a:ext cx="750498" cy="78837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43999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85317253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5765321" cy="2031325"/>
          </a:xfrm>
          <a:prstGeom prst="rect">
            <a:avLst/>
          </a:prstGeom>
          <a:noFill/>
        </p:spPr>
        <p:txBody>
          <a:bodyPr wrap="square" rtlCol="0">
            <a:spAutoFit/>
          </a:bodyPr>
          <a:lstStyle/>
          <a:p>
            <a:r>
              <a:rPr lang="en-US" dirty="0"/>
              <a:t>In the 'FEATURED ITEMS' section, we can only switch with the buttons below. These buttons are not suitable for switching. It may confuse the user.</a:t>
            </a:r>
            <a:endParaRPr lang="tr-TR" dirty="0"/>
          </a:p>
          <a:p>
            <a:endParaRPr lang="tr-TR" dirty="0"/>
          </a:p>
          <a:p>
            <a:endParaRPr lang="tr-TR" dirty="0"/>
          </a:p>
          <a:p>
            <a:r>
              <a:rPr lang="en-US" dirty="0"/>
              <a:t>The solution can be done to the left and right of the button images to switch between images.</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2449" y="3429000"/>
            <a:ext cx="468702" cy="468702"/>
          </a:xfrm>
          <a:prstGeom prst="rect">
            <a:avLst/>
          </a:prstGeom>
        </p:spPr>
      </p:pic>
      <p:pic>
        <p:nvPicPr>
          <p:cNvPr id="7" name="Resim 6">
            <a:extLst>
              <a:ext uri="{FF2B5EF4-FFF2-40B4-BE49-F238E27FC236}">
                <a16:creationId xmlns:a16="http://schemas.microsoft.com/office/drawing/2014/main" id="{D0026ABD-E396-4021-E275-DDBA49C263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30394" y="1791846"/>
            <a:ext cx="3497543" cy="4423560"/>
          </a:xfrm>
          <a:prstGeom prst="rect">
            <a:avLst/>
          </a:prstGeom>
        </p:spPr>
      </p:pic>
      <p:sp>
        <p:nvSpPr>
          <p:cNvPr id="10" name="Oval 9">
            <a:extLst>
              <a:ext uri="{FF2B5EF4-FFF2-40B4-BE49-F238E27FC236}">
                <a16:creationId xmlns:a16="http://schemas.microsoft.com/office/drawing/2014/main" id="{4443489C-DF0D-D1A4-432E-200C94F5EB2B}"/>
              </a:ext>
            </a:extLst>
          </p:cNvPr>
          <p:cNvSpPr/>
          <p:nvPr/>
        </p:nvSpPr>
        <p:spPr>
          <a:xfrm>
            <a:off x="8695426" y="5727940"/>
            <a:ext cx="1725283" cy="6036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a:extLst>
              <a:ext uri="{FF2B5EF4-FFF2-40B4-BE49-F238E27FC236}">
                <a16:creationId xmlns:a16="http://schemas.microsoft.com/office/drawing/2014/main" id="{63E0CB5B-E5AA-1D70-E42B-B3A895971844}"/>
              </a:ext>
            </a:extLst>
          </p:cNvPr>
          <p:cNvSpPr/>
          <p:nvPr/>
        </p:nvSpPr>
        <p:spPr>
          <a:xfrm>
            <a:off x="7554348" y="3230095"/>
            <a:ext cx="510397" cy="53771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2" name="Oval 11">
            <a:extLst>
              <a:ext uri="{FF2B5EF4-FFF2-40B4-BE49-F238E27FC236}">
                <a16:creationId xmlns:a16="http://schemas.microsoft.com/office/drawing/2014/main" id="{E14696EC-248F-1F61-7B74-BE0F160E9EEC}"/>
              </a:ext>
            </a:extLst>
          </p:cNvPr>
          <p:cNvSpPr/>
          <p:nvPr/>
        </p:nvSpPr>
        <p:spPr>
          <a:xfrm>
            <a:off x="11072738" y="3230094"/>
            <a:ext cx="510397" cy="53771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15" name="Grafik 14" descr="Köşeli çift ayraç okları düz dolguyla">
            <a:extLst>
              <a:ext uri="{FF2B5EF4-FFF2-40B4-BE49-F238E27FC236}">
                <a16:creationId xmlns:a16="http://schemas.microsoft.com/office/drawing/2014/main" id="{04764481-712C-1FE3-E26A-D28DC913B5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522751" y="3230094"/>
            <a:ext cx="541994" cy="541994"/>
          </a:xfrm>
          <a:prstGeom prst="rect">
            <a:avLst/>
          </a:prstGeom>
        </p:spPr>
      </p:pic>
      <p:pic>
        <p:nvPicPr>
          <p:cNvPr id="17" name="Grafik 16" descr="Köşeli çift ayraç okları düz dolguyla">
            <a:extLst>
              <a:ext uri="{FF2B5EF4-FFF2-40B4-BE49-F238E27FC236}">
                <a16:creationId xmlns:a16="http://schemas.microsoft.com/office/drawing/2014/main" id="{26939325-A4DD-2857-F49F-924A6874E3C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093586" y="3227953"/>
            <a:ext cx="541994" cy="541994"/>
          </a:xfrm>
          <a:prstGeom prst="rect">
            <a:avLst/>
          </a:prstGeom>
        </p:spPr>
      </p:pic>
    </p:spTree>
    <p:extLst>
      <p:ext uri="{BB962C8B-B14F-4D97-AF65-F5344CB8AC3E}">
        <p14:creationId xmlns:p14="http://schemas.microsoft.com/office/powerpoint/2010/main" val="2877309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10318162" cy="1477328"/>
          </a:xfrm>
          <a:prstGeom prst="rect">
            <a:avLst/>
          </a:prstGeom>
          <a:noFill/>
        </p:spPr>
        <p:txBody>
          <a:bodyPr wrap="square" rtlCol="0">
            <a:spAutoFit/>
          </a:bodyPr>
          <a:lstStyle/>
          <a:p>
            <a:r>
              <a:rPr lang="en-US" dirty="0"/>
              <a:t>Other digital platforms that are currently actively producing content are not integrated into the website.</a:t>
            </a:r>
            <a:endParaRPr lang="tr-TR" dirty="0"/>
          </a:p>
          <a:p>
            <a:endParaRPr lang="tr-TR" dirty="0"/>
          </a:p>
          <a:p>
            <a:endParaRPr lang="en-US" dirty="0"/>
          </a:p>
          <a:p>
            <a:r>
              <a:rPr lang="en-US" dirty="0"/>
              <a:t>The solution should be signed agreements with other digital platforms.</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7551" y="3194649"/>
            <a:ext cx="468702" cy="468702"/>
          </a:xfrm>
          <a:prstGeom prst="rect">
            <a:avLst/>
          </a:prstGeom>
        </p:spPr>
      </p:pic>
      <p:pic>
        <p:nvPicPr>
          <p:cNvPr id="7" name="Resim 6">
            <a:extLst>
              <a:ext uri="{FF2B5EF4-FFF2-40B4-BE49-F238E27FC236}">
                <a16:creationId xmlns:a16="http://schemas.microsoft.com/office/drawing/2014/main" id="{5625B96D-364A-4C3C-981D-9CC0AF00BBE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50320" y="4626852"/>
            <a:ext cx="7491357" cy="841026"/>
          </a:xfrm>
          <a:prstGeom prst="rect">
            <a:avLst/>
          </a:prstGeom>
        </p:spPr>
      </p:pic>
      <p:sp>
        <p:nvSpPr>
          <p:cNvPr id="8" name="Oval 7">
            <a:extLst>
              <a:ext uri="{FF2B5EF4-FFF2-40B4-BE49-F238E27FC236}">
                <a16:creationId xmlns:a16="http://schemas.microsoft.com/office/drawing/2014/main" id="{EB2B60BE-CFA8-9BE2-FB24-866D30C7B7D6}"/>
              </a:ext>
            </a:extLst>
          </p:cNvPr>
          <p:cNvSpPr/>
          <p:nvPr/>
        </p:nvSpPr>
        <p:spPr>
          <a:xfrm>
            <a:off x="6806242" y="4577633"/>
            <a:ext cx="1035169" cy="8828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216051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53529497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1551785" y="2819721"/>
            <a:ext cx="10318162" cy="1107996"/>
          </a:xfrm>
          <a:prstGeom prst="rect">
            <a:avLst/>
          </a:prstGeom>
          <a:noFill/>
        </p:spPr>
        <p:txBody>
          <a:bodyPr wrap="square" rtlCol="0">
            <a:spAutoFit/>
          </a:bodyPr>
          <a:lstStyle/>
          <a:p>
            <a:r>
              <a:rPr lang="tr-TR" sz="6600" dirty="0"/>
              <a:t>THANK YOU!</a:t>
            </a:r>
          </a:p>
        </p:txBody>
      </p:sp>
      <p:sp>
        <p:nvSpPr>
          <p:cNvPr id="10" name="Metin kutusu 9">
            <a:extLst>
              <a:ext uri="{FF2B5EF4-FFF2-40B4-BE49-F238E27FC236}">
                <a16:creationId xmlns:a16="http://schemas.microsoft.com/office/drawing/2014/main" id="{EF7185AD-AD5A-49C0-01C4-4CA06B503CC3}"/>
              </a:ext>
            </a:extLst>
          </p:cNvPr>
          <p:cNvSpPr txBox="1"/>
          <p:nvPr/>
        </p:nvSpPr>
        <p:spPr>
          <a:xfrm>
            <a:off x="1551785" y="3927717"/>
            <a:ext cx="3407434" cy="646331"/>
          </a:xfrm>
          <a:prstGeom prst="rect">
            <a:avLst/>
          </a:prstGeom>
          <a:noFill/>
        </p:spPr>
        <p:txBody>
          <a:bodyPr wrap="square" rtlCol="0">
            <a:spAutoFit/>
          </a:bodyPr>
          <a:lstStyle/>
          <a:p>
            <a:r>
              <a:rPr lang="tr-TR" dirty="0"/>
              <a:t>Akın Kemal DOĞANGÜN</a:t>
            </a:r>
          </a:p>
          <a:p>
            <a:r>
              <a:rPr lang="tr-TR" dirty="0" err="1"/>
              <a:t>doftdare</a:t>
            </a:r>
            <a:r>
              <a:rPr lang="tr-TR" dirty="0"/>
              <a:t> </a:t>
            </a:r>
            <a:r>
              <a:rPr lang="tr-TR" dirty="0" err="1"/>
              <a:t>company</a:t>
            </a:r>
            <a:endParaRPr lang="tr-TR" dirty="0"/>
          </a:p>
        </p:txBody>
      </p:sp>
    </p:spTree>
    <p:extLst>
      <p:ext uri="{BB962C8B-B14F-4D97-AF65-F5344CB8AC3E}">
        <p14:creationId xmlns:p14="http://schemas.microsoft.com/office/powerpoint/2010/main" val="328784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tr-TR" dirty="0"/>
              <a:t>EDMS Heurıstıc Walkthrough</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40537059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106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16756060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5765321" cy="2862322"/>
          </a:xfrm>
          <a:prstGeom prst="rect">
            <a:avLst/>
          </a:prstGeom>
          <a:noFill/>
        </p:spPr>
        <p:txBody>
          <a:bodyPr wrap="square" rtlCol="0">
            <a:spAutoFit/>
          </a:bodyPr>
          <a:lstStyle/>
          <a:p>
            <a:r>
              <a:rPr lang="en-US" dirty="0"/>
              <a:t>It shows pictures of popular clothes on the home page of the website. However, the texts just below the clothing pictures do not give confidence to the user. Clicking on the blue line on the text gives the impression that you may encounter any problems.</a:t>
            </a:r>
            <a:endParaRPr lang="tr-TR" dirty="0"/>
          </a:p>
          <a:p>
            <a:endParaRPr lang="tr-TR" dirty="0"/>
          </a:p>
          <a:p>
            <a:endParaRPr lang="tr-TR" dirty="0"/>
          </a:p>
          <a:p>
            <a:r>
              <a:rPr lang="en-US" dirty="0"/>
              <a:t>The solution can change the font further. Links can be displayed in a separate button, not in the text.</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7551" y="4274389"/>
            <a:ext cx="468702" cy="468702"/>
          </a:xfrm>
          <a:prstGeom prst="rect">
            <a:avLst/>
          </a:prstGeom>
        </p:spPr>
      </p:pic>
      <p:pic>
        <p:nvPicPr>
          <p:cNvPr id="8" name="Resim 7">
            <a:extLst>
              <a:ext uri="{FF2B5EF4-FFF2-40B4-BE49-F238E27FC236}">
                <a16:creationId xmlns:a16="http://schemas.microsoft.com/office/drawing/2014/main" id="{A1C42DEA-7C52-51EA-0E02-C69E6CFA36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5925" y="1868885"/>
            <a:ext cx="3859275" cy="4091131"/>
          </a:xfrm>
          <a:prstGeom prst="rect">
            <a:avLst/>
          </a:prstGeom>
        </p:spPr>
      </p:pic>
      <p:sp>
        <p:nvSpPr>
          <p:cNvPr id="9" name="Oval 8">
            <a:extLst>
              <a:ext uri="{FF2B5EF4-FFF2-40B4-BE49-F238E27FC236}">
                <a16:creationId xmlns:a16="http://schemas.microsoft.com/office/drawing/2014/main" id="{FBA09D30-3910-FF69-D852-CE799ACC90CC}"/>
              </a:ext>
            </a:extLst>
          </p:cNvPr>
          <p:cNvSpPr/>
          <p:nvPr/>
        </p:nvSpPr>
        <p:spPr>
          <a:xfrm>
            <a:off x="6935636" y="4977481"/>
            <a:ext cx="4282548" cy="10581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4" name="Grafik 13" descr="Paylaş düz dolguyla">
            <a:extLst>
              <a:ext uri="{FF2B5EF4-FFF2-40B4-BE49-F238E27FC236}">
                <a16:creationId xmlns:a16="http://schemas.microsoft.com/office/drawing/2014/main" id="{1AF28426-E095-87AB-ACAD-9573617D3E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41626" y="5506578"/>
            <a:ext cx="566168" cy="566168"/>
          </a:xfrm>
          <a:prstGeom prst="rect">
            <a:avLst/>
          </a:prstGeom>
        </p:spPr>
      </p:pic>
      <p:sp>
        <p:nvSpPr>
          <p:cNvPr id="16" name="Oval 15">
            <a:extLst>
              <a:ext uri="{FF2B5EF4-FFF2-40B4-BE49-F238E27FC236}">
                <a16:creationId xmlns:a16="http://schemas.microsoft.com/office/drawing/2014/main" id="{4CE0297C-9334-3D37-3B3B-8DF751D86FD7}"/>
              </a:ext>
            </a:extLst>
          </p:cNvPr>
          <p:cNvSpPr/>
          <p:nvPr/>
        </p:nvSpPr>
        <p:spPr>
          <a:xfrm>
            <a:off x="11148962" y="5478542"/>
            <a:ext cx="682275" cy="65915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16402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78289663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5765321" cy="2862322"/>
          </a:xfrm>
          <a:prstGeom prst="rect">
            <a:avLst/>
          </a:prstGeom>
          <a:noFill/>
        </p:spPr>
        <p:txBody>
          <a:bodyPr wrap="square" rtlCol="0">
            <a:spAutoFit/>
          </a:bodyPr>
          <a:lstStyle/>
          <a:p>
            <a:r>
              <a:rPr lang="en-US" dirty="0"/>
              <a:t>The website does not allow us to zoom in on the clothes that the users are wearing by the players. For this reason, users cannot make a comprehensive review. It restricts the freedom of the user.</a:t>
            </a:r>
            <a:endParaRPr lang="tr-TR" dirty="0"/>
          </a:p>
          <a:p>
            <a:endParaRPr lang="tr-TR" dirty="0"/>
          </a:p>
          <a:p>
            <a:endParaRPr lang="tr-TR" dirty="0"/>
          </a:p>
          <a:p>
            <a:r>
              <a:rPr lang="en-US" dirty="0"/>
              <a:t>The solution could be a zoom button in the lower right corner of the clothing images. So</a:t>
            </a:r>
            <a:r>
              <a:rPr lang="tr-TR" dirty="0"/>
              <a:t>,</a:t>
            </a:r>
            <a:r>
              <a:rPr lang="en-US" dirty="0"/>
              <a:t> users can enlarge images of clothes.</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7551" y="4010555"/>
            <a:ext cx="468702" cy="468702"/>
          </a:xfrm>
          <a:prstGeom prst="rect">
            <a:avLst/>
          </a:prstGeom>
        </p:spPr>
      </p:pic>
      <p:pic>
        <p:nvPicPr>
          <p:cNvPr id="8" name="Resim 7">
            <a:extLst>
              <a:ext uri="{FF2B5EF4-FFF2-40B4-BE49-F238E27FC236}">
                <a16:creationId xmlns:a16="http://schemas.microsoft.com/office/drawing/2014/main" id="{2C49E8C1-F9D7-D8F0-8EF4-C67C49ABE95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52872" y="2347549"/>
            <a:ext cx="4781597" cy="3133803"/>
          </a:xfrm>
          <a:prstGeom prst="rect">
            <a:avLst/>
          </a:prstGeom>
        </p:spPr>
      </p:pic>
      <p:sp>
        <p:nvSpPr>
          <p:cNvPr id="9" name="Oval 8">
            <a:extLst>
              <a:ext uri="{FF2B5EF4-FFF2-40B4-BE49-F238E27FC236}">
                <a16:creationId xmlns:a16="http://schemas.microsoft.com/office/drawing/2014/main" id="{981557DA-5A36-CCF6-0790-831D9F852A77}"/>
              </a:ext>
            </a:extLst>
          </p:cNvPr>
          <p:cNvSpPr/>
          <p:nvPr/>
        </p:nvSpPr>
        <p:spPr>
          <a:xfrm>
            <a:off x="8169216" y="4589253"/>
            <a:ext cx="629727" cy="603849"/>
          </a:xfrm>
          <a:prstGeom prst="ellipse">
            <a:avLst/>
          </a:prstGeom>
          <a:no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dirty="0"/>
          </a:p>
        </p:txBody>
      </p:sp>
      <p:pic>
        <p:nvPicPr>
          <p:cNvPr id="13" name="Grafik 12" descr="Büyüteç ana hat">
            <a:extLst>
              <a:ext uri="{FF2B5EF4-FFF2-40B4-BE49-F238E27FC236}">
                <a16:creationId xmlns:a16="http://schemas.microsoft.com/office/drawing/2014/main" id="{8B0C7493-4DA5-0356-B859-AA61D9DEED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06917" y="4589253"/>
            <a:ext cx="554323" cy="554323"/>
          </a:xfrm>
          <a:prstGeom prst="rect">
            <a:avLst/>
          </a:prstGeom>
        </p:spPr>
      </p:pic>
    </p:spTree>
    <p:extLst>
      <p:ext uri="{BB962C8B-B14F-4D97-AF65-F5344CB8AC3E}">
        <p14:creationId xmlns:p14="http://schemas.microsoft.com/office/powerpoint/2010/main" val="18324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5765321" cy="1477328"/>
          </a:xfrm>
          <a:prstGeom prst="rect">
            <a:avLst/>
          </a:prstGeom>
          <a:noFill/>
        </p:spPr>
        <p:txBody>
          <a:bodyPr wrap="square" rtlCol="0">
            <a:spAutoFit/>
          </a:bodyPr>
          <a:lstStyle/>
          <a:p>
            <a:r>
              <a:rPr lang="en-US" dirty="0"/>
              <a:t>While one of the buttons with the same feature opens a new page, the other buttons do not.</a:t>
            </a:r>
            <a:endParaRPr lang="tr-TR" dirty="0"/>
          </a:p>
          <a:p>
            <a:endParaRPr lang="tr-TR" dirty="0"/>
          </a:p>
          <a:p>
            <a:endParaRPr lang="tr-TR" dirty="0"/>
          </a:p>
          <a:p>
            <a:r>
              <a:rPr lang="en-US" dirty="0"/>
              <a:t>The solution is to change the color of the buttons.</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7551" y="3194649"/>
            <a:ext cx="468702" cy="468702"/>
          </a:xfrm>
          <a:prstGeom prst="rect">
            <a:avLst/>
          </a:prstGeom>
        </p:spPr>
      </p:pic>
      <p:pic>
        <p:nvPicPr>
          <p:cNvPr id="8" name="Resim 7">
            <a:extLst>
              <a:ext uri="{FF2B5EF4-FFF2-40B4-BE49-F238E27FC236}">
                <a16:creationId xmlns:a16="http://schemas.microsoft.com/office/drawing/2014/main" id="{8E62E9A2-CF58-DC21-9D90-5BF324CB6F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32121" y="1924302"/>
            <a:ext cx="4443573" cy="4072632"/>
          </a:xfrm>
          <a:prstGeom prst="rect">
            <a:avLst/>
          </a:prstGeom>
        </p:spPr>
      </p:pic>
      <p:sp>
        <p:nvSpPr>
          <p:cNvPr id="9" name="Oval 8">
            <a:extLst>
              <a:ext uri="{FF2B5EF4-FFF2-40B4-BE49-F238E27FC236}">
                <a16:creationId xmlns:a16="http://schemas.microsoft.com/office/drawing/2014/main" id="{C41A0CE6-D6C7-4142-A327-48EF37C605DD}"/>
              </a:ext>
            </a:extLst>
          </p:cNvPr>
          <p:cNvSpPr/>
          <p:nvPr/>
        </p:nvSpPr>
        <p:spPr>
          <a:xfrm>
            <a:off x="6978769" y="2310063"/>
            <a:ext cx="3761117" cy="66605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3793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25883555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5765321" cy="2031325"/>
          </a:xfrm>
          <a:prstGeom prst="rect">
            <a:avLst/>
          </a:prstGeom>
          <a:noFill/>
        </p:spPr>
        <p:txBody>
          <a:bodyPr wrap="square" rtlCol="0">
            <a:spAutoFit/>
          </a:bodyPr>
          <a:lstStyle/>
          <a:p>
            <a:r>
              <a:rPr lang="en-US" dirty="0"/>
              <a:t>There is a blank line in the 'Select Episode' section and the user is not prevented from clicking that line.</a:t>
            </a:r>
            <a:endParaRPr lang="tr-TR" dirty="0"/>
          </a:p>
          <a:p>
            <a:endParaRPr lang="tr-TR" dirty="0"/>
          </a:p>
          <a:p>
            <a:endParaRPr lang="en-US" dirty="0"/>
          </a:p>
          <a:p>
            <a:r>
              <a:rPr lang="en-US" dirty="0"/>
              <a:t>The solution is to detect and fix the error in the code.</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2449" y="3429000"/>
            <a:ext cx="468702" cy="468702"/>
          </a:xfrm>
          <a:prstGeom prst="rect">
            <a:avLst/>
          </a:prstGeom>
        </p:spPr>
      </p:pic>
      <p:pic>
        <p:nvPicPr>
          <p:cNvPr id="7" name="Resim 6">
            <a:extLst>
              <a:ext uri="{FF2B5EF4-FFF2-40B4-BE49-F238E27FC236}">
                <a16:creationId xmlns:a16="http://schemas.microsoft.com/office/drawing/2014/main" id="{DACABE64-6E2E-0350-24D1-24C3CD8D2EE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75667" y="2483290"/>
            <a:ext cx="2966969" cy="3725612"/>
          </a:xfrm>
          <a:prstGeom prst="rect">
            <a:avLst/>
          </a:prstGeom>
        </p:spPr>
      </p:pic>
      <p:pic>
        <p:nvPicPr>
          <p:cNvPr id="11" name="Resim 10">
            <a:extLst>
              <a:ext uri="{FF2B5EF4-FFF2-40B4-BE49-F238E27FC236}">
                <a16:creationId xmlns:a16="http://schemas.microsoft.com/office/drawing/2014/main" id="{688C5386-302D-57E7-2301-045A930300C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60539" y="822325"/>
            <a:ext cx="3324738" cy="1502781"/>
          </a:xfrm>
          <a:prstGeom prst="rect">
            <a:avLst/>
          </a:prstGeom>
        </p:spPr>
      </p:pic>
      <p:sp>
        <p:nvSpPr>
          <p:cNvPr id="12" name="Oval 11">
            <a:extLst>
              <a:ext uri="{FF2B5EF4-FFF2-40B4-BE49-F238E27FC236}">
                <a16:creationId xmlns:a16="http://schemas.microsoft.com/office/drawing/2014/main" id="{9952287A-E743-8425-5AA9-2ECB63A08003}"/>
              </a:ext>
            </a:extLst>
          </p:cNvPr>
          <p:cNvSpPr/>
          <p:nvPr/>
        </p:nvSpPr>
        <p:spPr>
          <a:xfrm>
            <a:off x="8505645" y="1571388"/>
            <a:ext cx="2872597" cy="10437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a:extLst>
              <a:ext uri="{FF2B5EF4-FFF2-40B4-BE49-F238E27FC236}">
                <a16:creationId xmlns:a16="http://schemas.microsoft.com/office/drawing/2014/main" id="{0F8D9450-4E9E-C7B0-F04A-F011A6B170AC}"/>
              </a:ext>
            </a:extLst>
          </p:cNvPr>
          <p:cNvSpPr/>
          <p:nvPr/>
        </p:nvSpPr>
        <p:spPr>
          <a:xfrm>
            <a:off x="7724092" y="2763257"/>
            <a:ext cx="3324738" cy="2128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a:extLst>
              <a:ext uri="{FF2B5EF4-FFF2-40B4-BE49-F238E27FC236}">
                <a16:creationId xmlns:a16="http://schemas.microsoft.com/office/drawing/2014/main" id="{CABD89B0-FF94-B7CE-3645-DD39BA11AB37}"/>
              </a:ext>
            </a:extLst>
          </p:cNvPr>
          <p:cNvSpPr/>
          <p:nvPr/>
        </p:nvSpPr>
        <p:spPr>
          <a:xfrm>
            <a:off x="7617898" y="4882480"/>
            <a:ext cx="3324738" cy="2128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4940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5765321" cy="2308324"/>
          </a:xfrm>
          <a:prstGeom prst="rect">
            <a:avLst/>
          </a:prstGeom>
          <a:noFill/>
        </p:spPr>
        <p:txBody>
          <a:bodyPr wrap="square" rtlCol="0">
            <a:spAutoFit/>
          </a:bodyPr>
          <a:lstStyle/>
          <a:p>
            <a:r>
              <a:rPr lang="en-US" dirty="0"/>
              <a:t>The color to choose anything on their website is blue. In some cases, the selection color appears as red. In this case, it creates an inconsistency on the website.</a:t>
            </a:r>
          </a:p>
          <a:p>
            <a:endParaRPr lang="tr-TR" dirty="0"/>
          </a:p>
          <a:p>
            <a:endParaRPr lang="en-US" dirty="0"/>
          </a:p>
          <a:p>
            <a:r>
              <a:rPr lang="en-US" dirty="0"/>
              <a:t>The solution is to set a single selection color and use it site-wide.</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7551" y="3676271"/>
            <a:ext cx="468702" cy="468702"/>
          </a:xfrm>
          <a:prstGeom prst="rect">
            <a:avLst/>
          </a:prstGeom>
        </p:spPr>
      </p:pic>
      <p:pic>
        <p:nvPicPr>
          <p:cNvPr id="13" name="Resim 12">
            <a:extLst>
              <a:ext uri="{FF2B5EF4-FFF2-40B4-BE49-F238E27FC236}">
                <a16:creationId xmlns:a16="http://schemas.microsoft.com/office/drawing/2014/main" id="{3BEC4135-5870-6DE4-A020-5DE9F5E9DD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07970" y="1941783"/>
            <a:ext cx="4217230" cy="3937678"/>
          </a:xfrm>
          <a:prstGeom prst="rect">
            <a:avLst/>
          </a:prstGeom>
        </p:spPr>
      </p:pic>
      <p:sp>
        <p:nvSpPr>
          <p:cNvPr id="14" name="Oval 13">
            <a:extLst>
              <a:ext uri="{FF2B5EF4-FFF2-40B4-BE49-F238E27FC236}">
                <a16:creationId xmlns:a16="http://schemas.microsoft.com/office/drawing/2014/main" id="{262CB0F7-CCE5-CC35-5431-31BDD99BC9DD}"/>
              </a:ext>
            </a:extLst>
          </p:cNvPr>
          <p:cNvSpPr/>
          <p:nvPr/>
        </p:nvSpPr>
        <p:spPr>
          <a:xfrm>
            <a:off x="7677508" y="2483290"/>
            <a:ext cx="1017917" cy="88336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dirty="0">
              <a:ln w="22225">
                <a:solidFill>
                  <a:schemeClr val="accent2"/>
                </a:solidFill>
                <a:prstDash val="solid"/>
              </a:ln>
              <a:solidFill>
                <a:schemeClr val="accent2">
                  <a:lumMod val="40000"/>
                  <a:lumOff val="60000"/>
                </a:schemeClr>
              </a:solidFill>
            </a:endParaRPr>
          </a:p>
        </p:txBody>
      </p:sp>
      <p:sp>
        <p:nvSpPr>
          <p:cNvPr id="15" name="Oval 14">
            <a:extLst>
              <a:ext uri="{FF2B5EF4-FFF2-40B4-BE49-F238E27FC236}">
                <a16:creationId xmlns:a16="http://schemas.microsoft.com/office/drawing/2014/main" id="{5FE859C9-273D-3318-E28D-B48A379939DD}"/>
              </a:ext>
            </a:extLst>
          </p:cNvPr>
          <p:cNvSpPr/>
          <p:nvPr/>
        </p:nvSpPr>
        <p:spPr>
          <a:xfrm>
            <a:off x="8134707" y="3662527"/>
            <a:ext cx="1759791" cy="161058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94892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89660459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5765321" cy="1754326"/>
          </a:xfrm>
          <a:prstGeom prst="rect">
            <a:avLst/>
          </a:prstGeom>
          <a:noFill/>
        </p:spPr>
        <p:txBody>
          <a:bodyPr wrap="square" rtlCol="0">
            <a:spAutoFit/>
          </a:bodyPr>
          <a:lstStyle/>
          <a:p>
            <a:r>
              <a:rPr lang="en-US" dirty="0"/>
              <a:t>It can find the clothes that the user wants to find in the best condition with at least 4 clicks.</a:t>
            </a:r>
            <a:endParaRPr lang="tr-TR" dirty="0"/>
          </a:p>
          <a:p>
            <a:endParaRPr lang="tr-TR" dirty="0"/>
          </a:p>
          <a:p>
            <a:endParaRPr lang="tr-TR" dirty="0"/>
          </a:p>
          <a:p>
            <a:r>
              <a:rPr lang="en-US" dirty="0"/>
              <a:t>The solution is that the search section gives better results.</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7551" y="3194649"/>
            <a:ext cx="468702" cy="468702"/>
          </a:xfrm>
          <a:prstGeom prst="rect">
            <a:avLst/>
          </a:prstGeom>
        </p:spPr>
      </p:pic>
      <p:pic>
        <p:nvPicPr>
          <p:cNvPr id="7" name="Resim 6">
            <a:extLst>
              <a:ext uri="{FF2B5EF4-FFF2-40B4-BE49-F238E27FC236}">
                <a16:creationId xmlns:a16="http://schemas.microsoft.com/office/drawing/2014/main" id="{139DD63C-F0BB-59E6-78E3-F3CF66564DF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52872" y="2097914"/>
            <a:ext cx="4935366" cy="3725612"/>
          </a:xfrm>
          <a:prstGeom prst="rect">
            <a:avLst/>
          </a:prstGeom>
        </p:spPr>
      </p:pic>
      <p:sp>
        <p:nvSpPr>
          <p:cNvPr id="10" name="Oval 9">
            <a:extLst>
              <a:ext uri="{FF2B5EF4-FFF2-40B4-BE49-F238E27FC236}">
                <a16:creationId xmlns:a16="http://schemas.microsoft.com/office/drawing/2014/main" id="{5E1D55B1-BF8D-0F8C-35D5-47A7158E984A}"/>
              </a:ext>
            </a:extLst>
          </p:cNvPr>
          <p:cNvSpPr/>
          <p:nvPr/>
        </p:nvSpPr>
        <p:spPr>
          <a:xfrm>
            <a:off x="6421353" y="1842467"/>
            <a:ext cx="2817538" cy="76775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Grafik 11" descr="Envanterde Arama ana hat">
            <a:extLst>
              <a:ext uri="{FF2B5EF4-FFF2-40B4-BE49-F238E27FC236}">
                <a16:creationId xmlns:a16="http://schemas.microsoft.com/office/drawing/2014/main" id="{3912D28B-5287-C63F-A2E0-9FBFEA70F37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53399" y="4360864"/>
            <a:ext cx="1462662" cy="1462662"/>
          </a:xfrm>
          <a:prstGeom prst="rect">
            <a:avLst/>
          </a:prstGeom>
        </p:spPr>
      </p:pic>
    </p:spTree>
    <p:extLst>
      <p:ext uri="{BB962C8B-B14F-4D97-AF65-F5344CB8AC3E}">
        <p14:creationId xmlns:p14="http://schemas.microsoft.com/office/powerpoint/2010/main" val="200145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en-US" sz="4000" dirty="0">
                <a:solidFill>
                  <a:schemeClr val="tx1"/>
                </a:solidFill>
              </a:rPr>
              <a:t>WORNONTV.NET</a:t>
            </a:r>
            <a:endParaRPr lang="tr" dirty="0"/>
          </a:p>
        </p:txBody>
      </p:sp>
      <p:graphicFrame>
        <p:nvGraphicFramePr>
          <p:cNvPr id="5" name="İçerik Yer Tutucusu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82241662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etin kutusu 2">
            <a:extLst>
              <a:ext uri="{FF2B5EF4-FFF2-40B4-BE49-F238E27FC236}">
                <a16:creationId xmlns:a16="http://schemas.microsoft.com/office/drawing/2014/main" id="{6C6BB5B2-218F-9444-857C-58727DB33CFA}"/>
              </a:ext>
            </a:extLst>
          </p:cNvPr>
          <p:cNvSpPr txBox="1"/>
          <p:nvPr/>
        </p:nvSpPr>
        <p:spPr>
          <a:xfrm>
            <a:off x="887551" y="2483290"/>
            <a:ext cx="5765321" cy="2862322"/>
          </a:xfrm>
          <a:prstGeom prst="rect">
            <a:avLst/>
          </a:prstGeom>
          <a:noFill/>
        </p:spPr>
        <p:txBody>
          <a:bodyPr wrap="square" rtlCol="0">
            <a:spAutoFit/>
          </a:bodyPr>
          <a:lstStyle/>
          <a:p>
            <a:r>
              <a:rPr lang="en-US" dirty="0"/>
              <a:t>The homepage is too complex for users. When the user clicks on any product, the website can send the user to other websites. It may take some time for the user to get used to the interface. The color harmony of the website is determined to keep the user on the site for a long time.</a:t>
            </a:r>
            <a:endParaRPr lang="tr-TR" dirty="0"/>
          </a:p>
          <a:p>
            <a:endParaRPr lang="en-US" dirty="0"/>
          </a:p>
          <a:p>
            <a:endParaRPr lang="en-US" dirty="0"/>
          </a:p>
          <a:p>
            <a:r>
              <a:rPr lang="en-US" dirty="0"/>
              <a:t>Solution, A simpler design can be made. The color palette can be changed.</a:t>
            </a:r>
            <a:endParaRPr lang="tr-TR" dirty="0"/>
          </a:p>
        </p:txBody>
      </p:sp>
      <p:pic>
        <p:nvPicPr>
          <p:cNvPr id="6" name="Grafik 5" descr="Beyin fırtınası ana hat">
            <a:extLst>
              <a:ext uri="{FF2B5EF4-FFF2-40B4-BE49-F238E27FC236}">
                <a16:creationId xmlns:a16="http://schemas.microsoft.com/office/drawing/2014/main" id="{C3951A55-6BD8-51ED-E34A-54832B6B6E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2449" y="4298830"/>
            <a:ext cx="468702" cy="468702"/>
          </a:xfrm>
          <a:prstGeom prst="rect">
            <a:avLst/>
          </a:prstGeom>
        </p:spPr>
      </p:pic>
      <p:pic>
        <p:nvPicPr>
          <p:cNvPr id="7" name="Resim 6">
            <a:extLst>
              <a:ext uri="{FF2B5EF4-FFF2-40B4-BE49-F238E27FC236}">
                <a16:creationId xmlns:a16="http://schemas.microsoft.com/office/drawing/2014/main" id="{0576DB71-919A-59DC-F1CD-FFBC6FA16AC1}"/>
              </a:ext>
            </a:extLst>
          </p:cNvPr>
          <p:cNvPicPr>
            <a:picLocks noChangeAspect="1"/>
          </p:cNvPicPr>
          <p:nvPr/>
        </p:nvPicPr>
        <p:blipFill rotWithShape="1">
          <a:blip r:embed="rId9">
            <a:extLst>
              <a:ext uri="{28A0092B-C50C-407E-A947-70E740481C1C}">
                <a14:useLocalDpi xmlns:a14="http://schemas.microsoft.com/office/drawing/2010/main" val="0"/>
              </a:ext>
            </a:extLst>
          </a:blip>
          <a:srcRect t="6883" b="13747"/>
          <a:stretch/>
        </p:blipFill>
        <p:spPr>
          <a:xfrm>
            <a:off x="6832121" y="2665563"/>
            <a:ext cx="4708104" cy="2101970"/>
          </a:xfrm>
          <a:prstGeom prst="rect">
            <a:avLst/>
          </a:prstGeom>
        </p:spPr>
      </p:pic>
      <p:sp>
        <p:nvSpPr>
          <p:cNvPr id="10" name="Oval 9">
            <a:extLst>
              <a:ext uri="{FF2B5EF4-FFF2-40B4-BE49-F238E27FC236}">
                <a16:creationId xmlns:a16="http://schemas.microsoft.com/office/drawing/2014/main" id="{2F51382A-AC1C-C31B-B35A-06EA2C727006}"/>
              </a:ext>
            </a:extLst>
          </p:cNvPr>
          <p:cNvSpPr/>
          <p:nvPr/>
        </p:nvSpPr>
        <p:spPr>
          <a:xfrm>
            <a:off x="6620767" y="2187421"/>
            <a:ext cx="5130811" cy="313138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784966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094_TF78438558.potx" id="{331D76EE-CBE5-4448-9BD9-A6268519B9FD}" vid="{23FB2CC5-E433-4EFB-8AC9-A965FA993A4F}"/>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{34D47513-2A2D-4535-91D8-CAF8FB46CB9C}tf78438558_win32</Template>
  <TotalTime>140</TotalTime>
  <Words>773</Words>
  <Application>Microsoft Office PowerPoint</Application>
  <PresentationFormat>Geniş ekran</PresentationFormat>
  <Paragraphs>86</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Calibri</vt:lpstr>
      <vt:lpstr>Century Gothic</vt:lpstr>
      <vt:lpstr>Garamond</vt:lpstr>
      <vt:lpstr>SavonVTI</vt:lpstr>
      <vt:lpstr>EVALUATION OF USABILITY OF WORNONTV.NET</vt:lpstr>
      <vt:lpstr>EDMS Heurıstıc Walkthrough</vt:lpstr>
      <vt:lpstr>WORNONTV.NET</vt:lpstr>
      <vt:lpstr>WORNONTV.NET</vt:lpstr>
      <vt:lpstr>WORNONTV.NET</vt:lpstr>
      <vt:lpstr>WORNONTV.NET</vt:lpstr>
      <vt:lpstr>WORNONTV.NET</vt:lpstr>
      <vt:lpstr>WORNONTV.NET</vt:lpstr>
      <vt:lpstr>WORNONTV.NET</vt:lpstr>
      <vt:lpstr>WORNONTV.NET</vt:lpstr>
      <vt:lpstr>WORNONTV.NET</vt:lpstr>
      <vt:lpstr>WORNONTV.NET</vt:lpstr>
      <vt:lpstr>WORNONTV.NET</vt:lpstr>
      <vt:lpstr>WORNONTV.NET</vt:lpstr>
      <vt:lpstr>WORNONTV.NET</vt:lpstr>
      <vt:lpstr>WORNONTV.NET</vt:lpstr>
      <vt:lpstr>WORNONTV.NET</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USABILITY OF WORNONTV.NET</dc:title>
  <dc:creator>Akın Kemal DOĞANGÜN</dc:creator>
  <cp:lastModifiedBy>Akın Kemal DOĞANGÜN</cp:lastModifiedBy>
  <cp:revision>4</cp:revision>
  <dcterms:created xsi:type="dcterms:W3CDTF">2022-11-01T14:09:34Z</dcterms:created>
  <dcterms:modified xsi:type="dcterms:W3CDTF">2023-03-26T12:45:24Z</dcterms:modified>
</cp:coreProperties>
</file>