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304" r:id="rId6"/>
    <p:sldId id="261" r:id="rId7"/>
    <p:sldId id="306" r:id="rId8"/>
    <p:sldId id="307" r:id="rId9"/>
    <p:sldId id="329" r:id="rId10"/>
    <p:sldId id="330" r:id="rId11"/>
    <p:sldId id="308" r:id="rId12"/>
    <p:sldId id="324" r:id="rId13"/>
    <p:sldId id="326" r:id="rId14"/>
    <p:sldId id="32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722"/>
  </p:normalViewPr>
  <p:slideViewPr>
    <p:cSldViewPr snapToGrid="0">
      <p:cViewPr varScale="1">
        <p:scale>
          <a:sx n="71" d="100"/>
          <a:sy n="71" d="100"/>
        </p:scale>
        <p:origin x="4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D8463-48C5-4D9A-AF37-9350CBF53589}" type="datetimeFigureOut">
              <a:rPr lang="en-GB" smtClean="0"/>
              <a:t>06/09/2024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B7ED1-8090-4F31-AEA1-EE7E84F8E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8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B7ED1-8090-4F31-AEA1-EE7E84F8E95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02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C013-0696-36CE-B06F-A98AD05AA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3FB81-B3F4-181D-7891-95859D2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AF17A-FECC-25AE-385E-EE05C935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BF8A-27F1-4D17-84FA-96E6E4DDFB0C}" type="datetime1">
              <a:rPr lang="en-GB" smtClean="0"/>
              <a:t>06/09/2024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BB562-DE6F-C455-6169-83EC2975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E475E-416A-3835-B5A3-6F3D6070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2A5B-ADCF-4D36-A24B-67079B032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26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148F-C302-D0EA-60F9-39EC8931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33222-04AD-D39D-3AD0-E3DD15584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D7676-7485-7C21-917C-7741C0A3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788-361D-4AC2-A102-C14784B7E65C}" type="datetime1">
              <a:rPr lang="en-GB" smtClean="0"/>
              <a:t>06/09/2024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EB3AD-28FE-DBE8-77B9-21EDA5A1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1C82D-C460-0CA4-CA7A-6630753E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2A5B-ADCF-4D36-A24B-67079B032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33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F9499-111D-A71C-5A8E-C8B84A84C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CBAA6-8886-2AE0-8DFE-11D4F5681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E2EF8-6E28-A9E8-28B7-E789F73D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57D0-B6A5-49D1-A61B-AE319063F945}" type="datetime1">
              <a:rPr lang="en-GB" smtClean="0"/>
              <a:t>06/09/2024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2142C-E9AB-42E3-E44B-9AEDCAA5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B3F6E-CCBA-C3FD-27AF-5B29D3B8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2A5B-ADCF-4D36-A24B-67079B032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9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A6464-75A0-99DB-42F8-13DE34A8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DB2BC-0220-16F7-342A-3F12367A6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199D6-F245-22C2-0BED-E7DC494B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7363-D239-4E91-A869-DB9ACE7B8606}" type="datetime1">
              <a:rPr lang="en-GB" smtClean="0"/>
              <a:t>06/09/2024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69F52-C89C-7920-5347-124DB1B3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6F0A8-E4B5-8C76-C193-3D9A8BFF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2A5B-ADCF-4D36-A24B-67079B032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86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A4A4-90B5-2F9F-F74C-FF1DA27C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23D3D-22D3-2DED-DC08-DF36EA3A4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E552C-357F-DD72-41DB-12BC2EB6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1968-939F-4C2E-A3BD-83357429D43C}" type="datetime1">
              <a:rPr lang="en-GB" smtClean="0"/>
              <a:t>06/09/2024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C22AF-1D83-EF31-3133-F011113AD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1A459-A615-4F50-E8B8-DA2D3BF4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2A5B-ADCF-4D36-A24B-67079B032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36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234E-0157-BF1A-AA2D-D661F884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8A3CF-2DD5-7CBD-311E-3B3BD9B8D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856C2-6711-AF43-2BCD-584B2AC60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F6430-41B8-7DCA-8844-CB9AF776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6C4C-733D-4C5E-82C8-73371F9AA7F6}" type="datetime1">
              <a:rPr lang="en-GB" smtClean="0"/>
              <a:t>06/09/2024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62120-B32B-90C6-87C2-6F07DCAE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E76EE-01A4-3D80-FF42-CBD7A63F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2A5B-ADCF-4D36-A24B-67079B032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5108-4A48-CE9B-0C7C-4A873862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89779-4D11-24B0-3F8D-DDF56E945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F19BA-537B-C03A-FB76-2BB63D5A0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B8389-16BB-0551-E88A-30717039F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16516-34C0-DCC5-B704-CBB14CA5F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B2C2A-AD10-E399-26E6-000F1FFB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5CAA-86DF-4281-BA02-8102C8A09B5E}" type="datetime1">
              <a:rPr lang="en-GB" smtClean="0"/>
              <a:t>06/09/2024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C429E-3450-B065-A640-DC80CB08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B3D907-B739-7F1D-087D-57693EEF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2A5B-ADCF-4D36-A24B-67079B032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89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B912-B156-879C-8DEA-CEEE80C3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007D9-4ECE-BDBE-7BAB-8309DFD1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C325-1835-4088-8E95-E948EFE8A660}" type="datetime1">
              <a:rPr lang="en-GB" smtClean="0"/>
              <a:t>06/09/2024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F676F-883A-AC36-3413-6A0B4F5C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72170-10A9-F154-0BAD-E8F33A08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2A5B-ADCF-4D36-A24B-67079B03250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31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74F32-C978-3120-085B-B48C9945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10FA-5738-4CF9-9020-B79679B0BABA}" type="datetime1">
              <a:rPr lang="en-GB" smtClean="0"/>
              <a:t>06/09/2024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125CA-11D8-06A0-5F5D-B42F826D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4A693-9F52-DD3C-F55A-0AB27DEB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2A5B-ADCF-4D36-A24B-67079B032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08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19AF-D029-501C-92D8-286D58E6B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71A60-1B3D-5A16-71FD-72BE4E303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0552-B3F1-3624-BF98-94E08B0A0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AA381-553B-7326-E9AE-06331220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DB3F-23ED-4DB1-B00E-906262AB1D4F}" type="datetime1">
              <a:rPr lang="en-GB" smtClean="0"/>
              <a:t>06/09/2024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CFA01-CC57-23CA-FD03-BFDD3DE0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69C70-539F-D24A-9104-508A6A4D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2A5B-ADCF-4D36-A24B-67079B032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33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7EB1E-2ABA-8A20-B2D1-7ED50BFA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B17BC0-1221-8C76-D4E1-6E2D2BBD2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4DF09-1D35-FDAD-CA4D-E0B4A55E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B6AC3-5556-D613-E0EE-34417FEB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F6F-D305-478B-938B-586385FB7D39}" type="datetime1">
              <a:rPr lang="en-GB" smtClean="0"/>
              <a:t>06/09/2024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0CADC-BFA3-E69F-D77B-16634341F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98914-A8AB-F269-8A9F-162FB0FD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2A5B-ADCF-4D36-A24B-67079B032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51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B56579-835D-0D28-9B41-84DBBEF26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8B698-E621-8AC7-B37A-90CF1DEC4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505D1-A277-B117-8B7F-CB4513A96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592CDA-A944-4AA6-92A9-DAE165571824}" type="datetime1">
              <a:rPr lang="en-GB" smtClean="0"/>
              <a:t>06/09/2024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7549A-8E43-4AAF-E57F-AE8322F22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4293A-C80E-2B82-05C4-5F3539484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402A5B-ADCF-4D36-A24B-67079B032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25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FD09-A028-D3A6-5CA1-EE8472FC3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476" y="1017940"/>
            <a:ext cx="9576620" cy="1586563"/>
          </a:xfrm>
        </p:spPr>
        <p:txBody>
          <a:bodyPr>
            <a:normAutofit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Univers Condensed" panose="020B0506020202050204" pitchFamily="34" charset="0"/>
              </a:rPr>
              <a:t>BUSINESS PERFORMANCE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ECCE7-760E-1DDC-8FB3-2EEEBBEE0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2774" y="2566014"/>
            <a:ext cx="9144000" cy="796413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  <a:latin typeface="Univers Condensed" panose="020B0506020202050204" pitchFamily="34" charset="0"/>
              </a:rPr>
              <a:t>INSIGHTS ON PARCH AND POSEY DATABASE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F353432-9767-ABF5-0B8A-E6E442B11F01}"/>
              </a:ext>
            </a:extLst>
          </p:cNvPr>
          <p:cNvSpPr txBox="1">
            <a:spLocks/>
          </p:cNvSpPr>
          <p:nvPr/>
        </p:nvSpPr>
        <p:spPr>
          <a:xfrm>
            <a:off x="3453334" y="3602536"/>
            <a:ext cx="5633885" cy="21699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bg1"/>
                </a:solidFill>
                <a:latin typeface="Univers Condensed" panose="020B0506020202050204" pitchFamily="34" charset="0"/>
              </a:rPr>
              <a:t>BY:</a:t>
            </a:r>
          </a:p>
          <a:p>
            <a:endParaRPr lang="en-GB" b="1" dirty="0">
              <a:solidFill>
                <a:schemeClr val="bg1"/>
              </a:solidFill>
              <a:latin typeface="Univers Condensed" panose="020B0506020202050204" pitchFamily="34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Univers Condensed" panose="020B0506020202050204" pitchFamily="34" charset="0"/>
              </a:rPr>
              <a:t>(GROUP 6)</a:t>
            </a:r>
          </a:p>
          <a:p>
            <a:pPr algn="l"/>
            <a:r>
              <a:rPr lang="en-GB" b="1" dirty="0">
                <a:solidFill>
                  <a:schemeClr val="bg1"/>
                </a:solidFill>
                <a:latin typeface="Univers Condensed" panose="020B0506020202050204" pitchFamily="34" charset="0"/>
              </a:rPr>
              <a:t>Members :-	 Akinbuwa Oluwadare</a:t>
            </a:r>
          </a:p>
          <a:p>
            <a:pPr algn="l"/>
            <a:r>
              <a:rPr lang="en-GB" b="1" dirty="0">
                <a:solidFill>
                  <a:schemeClr val="bg1"/>
                </a:solidFill>
                <a:latin typeface="Univers Condensed" panose="020B0506020202050204" pitchFamily="34" charset="0"/>
              </a:rPr>
              <a:t>		 Ayesha Younus</a:t>
            </a:r>
          </a:p>
          <a:p>
            <a:pPr algn="l"/>
            <a:r>
              <a:rPr lang="en-GB" b="1" dirty="0">
                <a:solidFill>
                  <a:schemeClr val="bg1"/>
                </a:solidFill>
                <a:latin typeface="Univers Condensed" panose="020B0506020202050204" pitchFamily="34" charset="0"/>
              </a:rPr>
              <a:t>		 </a:t>
            </a:r>
            <a:r>
              <a:rPr lang="en-GB" b="1" dirty="0" err="1">
                <a:solidFill>
                  <a:schemeClr val="bg1"/>
                </a:solidFill>
                <a:latin typeface="Univers Condensed" panose="020B0506020202050204" pitchFamily="34" charset="0"/>
              </a:rPr>
              <a:t>Okwu</a:t>
            </a:r>
            <a:r>
              <a:rPr lang="en-GB" b="1" dirty="0">
                <a:solidFill>
                  <a:schemeClr val="bg1"/>
                </a:solidFill>
                <a:latin typeface="Univers Condensed" panose="020B0506020202050204" pitchFamily="34" charset="0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Univers Condensed" panose="020B0506020202050204" pitchFamily="34" charset="0"/>
              </a:rPr>
              <a:t>Ogechukwu</a:t>
            </a:r>
            <a:r>
              <a:rPr lang="en-GB" b="1" dirty="0">
                <a:solidFill>
                  <a:schemeClr val="bg1"/>
                </a:solidFill>
                <a:latin typeface="Univers Condensed" panose="020B0506020202050204" pitchFamily="34" charset="0"/>
              </a:rPr>
              <a:t> Sylvia</a:t>
            </a:r>
          </a:p>
          <a:p>
            <a:endParaRPr lang="en-GB" b="1" dirty="0">
              <a:solidFill>
                <a:schemeClr val="bg1"/>
              </a:solidFill>
              <a:latin typeface="Univers Condensed" panose="020B050602020205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64B1F45-A0AB-51E6-19FC-59528562A1E3}"/>
              </a:ext>
            </a:extLst>
          </p:cNvPr>
          <p:cNvSpPr txBox="1">
            <a:spLocks/>
          </p:cNvSpPr>
          <p:nvPr/>
        </p:nvSpPr>
        <p:spPr>
          <a:xfrm>
            <a:off x="1302774" y="221716"/>
            <a:ext cx="9547123" cy="8249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  <a:latin typeface="Univers Condensed" panose="020B0506020202050204" pitchFamily="34" charset="0"/>
              </a:rPr>
              <a:t>CORE DATA ENGINEERS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9E9A229-4EAF-672D-1D23-4A65EC17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2A5B-ADCF-4D36-A24B-67079B032507}" type="slidenum">
              <a:rPr lang="en-GB" sz="1400" b="1" smtClean="0">
                <a:solidFill>
                  <a:schemeClr val="tx1"/>
                </a:solidFill>
              </a:rPr>
              <a:t>1</a:t>
            </a:fld>
            <a:endParaRPr lang="en-GB" sz="14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1BF5B0-4E16-9AD9-4031-EAA6A8195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18" y="3199414"/>
            <a:ext cx="2438400" cy="243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B100EB-EA13-25B9-2AAB-F5873233A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2935" y="3418182"/>
            <a:ext cx="2000865" cy="2000865"/>
          </a:xfrm>
          <a:prstGeom prst="rect">
            <a:avLst/>
          </a:prstGeom>
        </p:spPr>
      </p:pic>
      <p:pic>
        <p:nvPicPr>
          <p:cNvPr id="5" name="Picture 2" descr="Core Data Engineers (@CoreDataEngr) / X">
            <a:extLst>
              <a:ext uri="{FF2B5EF4-FFF2-40B4-BE49-F238E27FC236}">
                <a16:creationId xmlns:a16="http://schemas.microsoft.com/office/drawing/2014/main" id="{9D6D37EC-50DB-ADF8-3814-39D1BB525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356" y="318052"/>
            <a:ext cx="1017105" cy="101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9B4937-B070-5B98-5B98-561BFCDC3A88}"/>
              </a:ext>
            </a:extLst>
          </p:cNvPr>
          <p:cNvSpPr txBox="1"/>
          <p:nvPr/>
        </p:nvSpPr>
        <p:spPr>
          <a:xfrm>
            <a:off x="5273040" y="6106894"/>
            <a:ext cx="3337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Univers Condensed" panose="020B0506020202050204" pitchFamily="34" charset="0"/>
              </a:rPr>
              <a:t>September 2024</a:t>
            </a:r>
          </a:p>
          <a:p>
            <a:endParaRPr lang="en-US" sz="2000" b="1" dirty="0">
              <a:solidFill>
                <a:schemeClr val="bg1"/>
              </a:solidFill>
              <a:latin typeface="Univers Condensed" panose="020B0506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498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BE3092D-4105-4026-9B66-A0011E0CA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759409-BDF8-4BFD-9AF3-4B5C04C2A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0"/>
            <a:ext cx="54102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641E404-FF8F-7205-687A-93311F104DED}"/>
              </a:ext>
            </a:extLst>
          </p:cNvPr>
          <p:cNvSpPr txBox="1">
            <a:spLocks/>
          </p:cNvSpPr>
          <p:nvPr/>
        </p:nvSpPr>
        <p:spPr>
          <a:xfrm>
            <a:off x="471948" y="341516"/>
            <a:ext cx="630985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" panose="020B0506020202050204" pitchFamily="34" charset="0"/>
                <a:cs typeface="Arial" panose="020B0604020202020204" pitchFamily="34" charset="0"/>
              </a:rPr>
              <a:t>REVENUE DISTRIBUTION BY CHANNEL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ED202DC-B84B-BC28-536C-60F752B43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480458"/>
            <a:ext cx="6309852" cy="4905594"/>
          </a:xfrm>
        </p:spPr>
        <p:txBody>
          <a:bodyPr anchor="ctr"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sales generated $40.26M, which is by far the largest channel while Digital channels like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adwords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social media (Twitter, Facebook) contribute much smaller amounts to overall revenue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1E3604-2CAD-332A-BA6A-6AF4F4562997}"/>
              </a:ext>
            </a:extLst>
          </p:cNvPr>
          <p:cNvSpPr txBox="1">
            <a:spLocks/>
          </p:cNvSpPr>
          <p:nvPr/>
        </p:nvSpPr>
        <p:spPr>
          <a:xfrm>
            <a:off x="7101517" y="6209509"/>
            <a:ext cx="4933473" cy="376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7: Sales by Reason</a:t>
            </a:r>
            <a:endParaRPr lang="en-US" sz="16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CC60F-1156-E646-956A-82693BDF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2A5B-ADCF-4D36-A24B-67079B032507}" type="slidenum">
              <a:rPr lang="en-GB" sz="1400" b="1" smtClean="0">
                <a:solidFill>
                  <a:schemeClr val="tx1"/>
                </a:solidFill>
              </a:rPr>
              <a:t>10</a:t>
            </a:fld>
            <a:endParaRPr lang="en-GB" sz="14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6CB95-6B2E-0326-4F54-49C684E2B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517" y="1619216"/>
            <a:ext cx="5080353" cy="3895863"/>
          </a:xfrm>
          <a:prstGeom prst="rect">
            <a:avLst/>
          </a:prstGeom>
        </p:spPr>
      </p:pic>
      <p:pic>
        <p:nvPicPr>
          <p:cNvPr id="3" name="Picture 2" descr="Core Data Engineers (@CoreDataEngr) / X">
            <a:extLst>
              <a:ext uri="{FF2B5EF4-FFF2-40B4-BE49-F238E27FC236}">
                <a16:creationId xmlns:a16="http://schemas.microsoft.com/office/drawing/2014/main" id="{30DFC4C3-A43C-426B-BDBD-2606FEB57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356" y="318052"/>
            <a:ext cx="1017105" cy="101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036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BE3092D-4105-4026-9B66-A0011E0CA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759409-BDF8-4BFD-9AF3-4B5C04C2A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0"/>
            <a:ext cx="54102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641E404-FF8F-7205-687A-93311F104DED}"/>
              </a:ext>
            </a:extLst>
          </p:cNvPr>
          <p:cNvSpPr txBox="1">
            <a:spLocks/>
          </p:cNvSpPr>
          <p:nvPr/>
        </p:nvSpPr>
        <p:spPr>
          <a:xfrm>
            <a:off x="1008771" y="341516"/>
            <a:ext cx="5773029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" panose="020B050602020205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ED202DC-B84B-BC28-536C-60F752B43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480458"/>
            <a:ext cx="6309852" cy="49055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include: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growth shows an overall upward trend from $0.61M in November 2013 to $1.82M in May 2016..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sales is generated through direct channel than all other channels combined.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B76E3-38F5-78FC-C9A2-14968D553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67700" y="1958975"/>
            <a:ext cx="2438400" cy="2438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8F801-12BB-5A9C-DED7-C1F0EC31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2A5B-ADCF-4D36-A24B-67079B032507}" type="slidenum">
              <a:rPr lang="en-GB" sz="1400" b="1" smtClean="0">
                <a:solidFill>
                  <a:schemeClr val="tx1"/>
                </a:solidFill>
              </a:rPr>
              <a:t>11</a:t>
            </a:fld>
            <a:endParaRPr lang="en-GB" sz="1400" b="1" dirty="0">
              <a:solidFill>
                <a:schemeClr val="tx1"/>
              </a:solidFill>
            </a:endParaRPr>
          </a:p>
        </p:txBody>
      </p:sp>
      <p:pic>
        <p:nvPicPr>
          <p:cNvPr id="3" name="Picture 2" descr="Core Data Engineers (@CoreDataEngr) / X">
            <a:extLst>
              <a:ext uri="{FF2B5EF4-FFF2-40B4-BE49-F238E27FC236}">
                <a16:creationId xmlns:a16="http://schemas.microsoft.com/office/drawing/2014/main" id="{9AA21994-5ED7-8CC9-6A91-5F7534139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356" y="318052"/>
            <a:ext cx="1017105" cy="101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389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BE3092D-4105-4026-9B66-A0011E0CA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759409-BDF8-4BFD-9AF3-4B5C04C2A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0"/>
            <a:ext cx="54102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641E404-FF8F-7205-687A-93311F104DED}"/>
              </a:ext>
            </a:extLst>
          </p:cNvPr>
          <p:cNvSpPr txBox="1">
            <a:spLocks/>
          </p:cNvSpPr>
          <p:nvPr/>
        </p:nvSpPr>
        <p:spPr>
          <a:xfrm>
            <a:off x="1008771" y="341516"/>
            <a:ext cx="5773029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" panose="020B0506020202050204" pitchFamily="34" charset="0"/>
                <a:cs typeface="Arial" panose="020B0604020202020204" pitchFamily="34" charset="0"/>
              </a:rPr>
              <a:t>RECOMMENDATION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ED202DC-B84B-BC28-536C-60F752B43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480458"/>
            <a:ext cx="6309852" cy="4905594"/>
          </a:xfrm>
        </p:spPr>
        <p:txBody>
          <a:bodyPr anchor="ctr">
            <a:normAutofit fontScale="92500"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fostering relationships with EOG Resources, Mosaic, and IBM.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dependence on direct sales by exploring and expanding digital channels, which are currently underperforming but have significant potential.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Recognise sales rep performance and also consider years the rep has been employed while calculating such metrics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knowledge-sharing sessions to uplift overall sales performance.</a:t>
            </a:r>
          </a:p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high-performing periods to replicate successful strategies. Investigate reasons behind periodic revenue dips and address any internal or external factors affecting growth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D03038-8B0F-11A3-C0E1-E8FAF92EC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486" y="1600379"/>
            <a:ext cx="2797791" cy="279779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5205E-D89F-DC3A-643C-3752A8EE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2A5B-ADCF-4D36-A24B-67079B032507}" type="slidenum">
              <a:rPr lang="en-GB" sz="1400" b="1" smtClean="0">
                <a:solidFill>
                  <a:schemeClr val="tx1"/>
                </a:solidFill>
              </a:rPr>
              <a:t>12</a:t>
            </a:fld>
            <a:endParaRPr lang="en-GB" sz="1400" b="1" dirty="0">
              <a:solidFill>
                <a:schemeClr val="tx1"/>
              </a:solidFill>
            </a:endParaRPr>
          </a:p>
        </p:txBody>
      </p:sp>
      <p:pic>
        <p:nvPicPr>
          <p:cNvPr id="3" name="Picture 2" descr="Core Data Engineers (@CoreDataEngr) / X">
            <a:extLst>
              <a:ext uri="{FF2B5EF4-FFF2-40B4-BE49-F238E27FC236}">
                <a16:creationId xmlns:a16="http://schemas.microsoft.com/office/drawing/2014/main" id="{A9BB8067-3CE1-F6E7-16A0-25CDDE3A9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356" y="318052"/>
            <a:ext cx="1017105" cy="101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284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BE3092D-4105-4026-9B66-A0011E0CA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759409-BDF8-4BFD-9AF3-4B5C04C2A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0"/>
            <a:ext cx="54102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641E404-FF8F-7205-687A-93311F104DED}"/>
              </a:ext>
            </a:extLst>
          </p:cNvPr>
          <p:cNvSpPr txBox="1">
            <a:spLocks/>
          </p:cNvSpPr>
          <p:nvPr/>
        </p:nvSpPr>
        <p:spPr>
          <a:xfrm>
            <a:off x="1008771" y="341516"/>
            <a:ext cx="5773029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" panose="020B0506020202050204" pitchFamily="34" charset="0"/>
                <a:cs typeface="Arial" panose="020B0604020202020204" pitchFamily="34" charset="0"/>
              </a:rPr>
              <a:t>LIMITATIONS OF THE ANALYSIS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ED202DC-B84B-BC28-536C-60F752B43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480458"/>
            <a:ext cx="6309852" cy="4905594"/>
          </a:xfrm>
        </p:spPr>
        <p:txBody>
          <a:bodyPr anchor="ctr">
            <a:normAutofit/>
          </a:bodyPr>
          <a:lstStyle/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and Accuracy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Scope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Interpretation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39C36B-472A-5745-C5EB-1C8716BD7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176" y="1723030"/>
            <a:ext cx="2438400" cy="2438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5A5FD-79ED-64EE-B1CF-AAD6EF02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2A5B-ADCF-4D36-A24B-67079B032507}" type="slidenum">
              <a:rPr lang="en-GB" sz="1400" b="1" smtClean="0">
                <a:solidFill>
                  <a:schemeClr val="tx1"/>
                </a:solidFill>
              </a:rPr>
              <a:t>13</a:t>
            </a:fld>
            <a:endParaRPr lang="en-GB" sz="1400" b="1" dirty="0">
              <a:solidFill>
                <a:schemeClr val="tx1"/>
              </a:solidFill>
            </a:endParaRPr>
          </a:p>
        </p:txBody>
      </p:sp>
      <p:pic>
        <p:nvPicPr>
          <p:cNvPr id="4" name="Picture 2" descr="Core Data Engineers (@CoreDataEngr) / X">
            <a:extLst>
              <a:ext uri="{FF2B5EF4-FFF2-40B4-BE49-F238E27FC236}">
                <a16:creationId xmlns:a16="http://schemas.microsoft.com/office/drawing/2014/main" id="{05616B78-5AD8-76C5-B384-33708FCE3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356" y="318052"/>
            <a:ext cx="1017105" cy="101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824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BE3092D-4105-4026-9B66-A0011E0CA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759409-BDF8-4BFD-9AF3-4B5C04C2A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0"/>
            <a:ext cx="54102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191923-BF70-29FE-969E-4517A164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236" y="2136738"/>
            <a:ext cx="4292194" cy="29287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" panose="020B0506020202050204" pitchFamily="34" charset="0"/>
                <a:cs typeface="Arial" panose="020B0604020202020204" pitchFamily="34" charset="0"/>
              </a:rPr>
              <a:t>THANK YOU!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0B02CB2A-7239-0C93-29DC-A25DFD6EE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5182" y="1411692"/>
            <a:ext cx="4510947" cy="4510947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184540-09FF-B218-ACFA-C3C67EE9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2A5B-ADCF-4D36-A24B-67079B032507}" type="slidenum">
              <a:rPr lang="en-GB" sz="1400" b="1" smtClean="0">
                <a:solidFill>
                  <a:schemeClr val="tx1"/>
                </a:solidFill>
              </a:rPr>
              <a:t>14</a:t>
            </a:fld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3" name="Picture 2" descr="Core Data Engineers (@CoreDataEngr) / X">
            <a:extLst>
              <a:ext uri="{FF2B5EF4-FFF2-40B4-BE49-F238E27FC236}">
                <a16:creationId xmlns:a16="http://schemas.microsoft.com/office/drawing/2014/main" id="{BEC5D2EA-DE7C-BC94-4AB4-FF40ACF3E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356" y="318052"/>
            <a:ext cx="1017105" cy="101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06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BE3092D-4105-4026-9B66-A0011E0CA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759409-BDF8-4BFD-9AF3-4B5C04C2A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0"/>
            <a:ext cx="54102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9E82FE-00EF-58E5-2540-1E956DCE9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903" y="2160466"/>
            <a:ext cx="2426282" cy="242628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641E404-FF8F-7205-687A-93311F104DED}"/>
              </a:ext>
            </a:extLst>
          </p:cNvPr>
          <p:cNvSpPr txBox="1">
            <a:spLocks/>
          </p:cNvSpPr>
          <p:nvPr/>
        </p:nvSpPr>
        <p:spPr>
          <a:xfrm>
            <a:off x="1008771" y="341516"/>
            <a:ext cx="5773029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" panose="020B050602020205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ED202DC-B84B-BC28-536C-60F752B43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480458"/>
            <a:ext cx="6309852" cy="4905594"/>
          </a:xfrm>
        </p:spPr>
        <p:txBody>
          <a:bodyPr anchor="ctr"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Interpretation of Results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BCDD8374-1E2F-809F-42E9-A8709B71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2A5B-ADCF-4D36-A24B-67079B032507}" type="slidenum">
              <a:rPr lang="en-GB" sz="1400" b="1" smtClean="0">
                <a:solidFill>
                  <a:schemeClr val="tx1"/>
                </a:solidFill>
              </a:rPr>
              <a:t>2</a:t>
            </a:fld>
            <a:endParaRPr lang="en-GB" sz="1400" b="1">
              <a:solidFill>
                <a:schemeClr val="tx1"/>
              </a:solidFill>
            </a:endParaRPr>
          </a:p>
        </p:txBody>
      </p:sp>
      <p:pic>
        <p:nvPicPr>
          <p:cNvPr id="2" name="Picture 2" descr="Core Data Engineers (@CoreDataEngr) / X">
            <a:extLst>
              <a:ext uri="{FF2B5EF4-FFF2-40B4-BE49-F238E27FC236}">
                <a16:creationId xmlns:a16="http://schemas.microsoft.com/office/drawing/2014/main" id="{CF25A805-11E2-D19F-888C-B7352638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356" y="318052"/>
            <a:ext cx="1017105" cy="101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47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BE3092D-4105-4026-9B66-A0011E0CA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759409-BDF8-4BFD-9AF3-4B5C04C2A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0"/>
            <a:ext cx="54102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641E404-FF8F-7205-687A-93311F104DED}"/>
              </a:ext>
            </a:extLst>
          </p:cNvPr>
          <p:cNvSpPr txBox="1">
            <a:spLocks/>
          </p:cNvSpPr>
          <p:nvPr/>
        </p:nvSpPr>
        <p:spPr>
          <a:xfrm>
            <a:off x="1008771" y="341516"/>
            <a:ext cx="5773029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" panose="020B050602020205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ED202DC-B84B-BC28-536C-60F752B43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480458"/>
            <a:ext cx="6309852" cy="4905594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challenge for some business is to gain a comprehensive understanding of sales performance. This helps the business make decisions and grow.  The objectives of this analysis includes: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 performance to highlight top companies, sales channels, and sales reps contributing the most revenue.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E51B0-3764-9FF2-1B4A-12C4C1E1C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666" y="1749822"/>
            <a:ext cx="2856706" cy="285670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16FA1-5F44-0587-F7C8-01226314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2A5B-ADCF-4D36-A24B-67079B032507}" type="slidenum">
              <a:rPr lang="en-GB" sz="1400" b="1" smtClean="0">
                <a:solidFill>
                  <a:schemeClr val="tx1"/>
                </a:solidFill>
              </a:rPr>
              <a:t>3</a:t>
            </a:fld>
            <a:endParaRPr lang="en-GB" sz="1400" b="1">
              <a:solidFill>
                <a:schemeClr val="tx1"/>
              </a:solidFill>
            </a:endParaRPr>
          </a:p>
        </p:txBody>
      </p:sp>
      <p:pic>
        <p:nvPicPr>
          <p:cNvPr id="3" name="Picture 2" descr="Core Data Engineers (@CoreDataEngr) / X">
            <a:extLst>
              <a:ext uri="{FF2B5EF4-FFF2-40B4-BE49-F238E27FC236}">
                <a16:creationId xmlns:a16="http://schemas.microsoft.com/office/drawing/2014/main" id="{2ED520A0-0D90-768D-C537-551F3DCEB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356" y="318052"/>
            <a:ext cx="1017105" cy="101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62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BE3092D-4105-4026-9B66-A0011E0CA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759409-BDF8-4BFD-9AF3-4B5C04C2A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0"/>
            <a:ext cx="54102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641E404-FF8F-7205-687A-93311F104DED}"/>
              </a:ext>
            </a:extLst>
          </p:cNvPr>
          <p:cNvSpPr txBox="1">
            <a:spLocks/>
          </p:cNvSpPr>
          <p:nvPr/>
        </p:nvSpPr>
        <p:spPr>
          <a:xfrm>
            <a:off x="1008771" y="341516"/>
            <a:ext cx="5773029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" panose="020B050602020205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ED202DC-B84B-BC28-536C-60F752B43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480458"/>
            <a:ext cx="6309852" cy="4905594"/>
          </a:xfrm>
        </p:spPr>
        <p:txBody>
          <a:bodyPr anchor="ctr">
            <a:norm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pPr marL="457200" lvl="1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relies on provided dataset of the Parch and Posey database. The dataset includes sales records from 4</a:t>
            </a:r>
            <a:r>
              <a:rPr lang="en-GB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December 2013  to 2</a:t>
            </a:r>
            <a:r>
              <a:rPr lang="en-GB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January 2017.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D575B-EEC2-B0F3-5BFF-CABE4A227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085" y="1906361"/>
            <a:ext cx="2543629" cy="254362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FAA97-1A36-CAC8-F062-5205C01D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2A5B-ADCF-4D36-A24B-67079B032507}" type="slidenum">
              <a:rPr lang="en-GB" sz="1400" b="1" smtClean="0">
                <a:solidFill>
                  <a:schemeClr val="tx1"/>
                </a:solidFill>
              </a:rPr>
              <a:t>4</a:t>
            </a:fld>
            <a:endParaRPr lang="en-GB" sz="1400" b="1" dirty="0">
              <a:solidFill>
                <a:schemeClr val="tx1"/>
              </a:solidFill>
            </a:endParaRPr>
          </a:p>
        </p:txBody>
      </p:sp>
      <p:pic>
        <p:nvPicPr>
          <p:cNvPr id="4" name="Picture 2" descr="Core Data Engineers (@CoreDataEngr) / X">
            <a:extLst>
              <a:ext uri="{FF2B5EF4-FFF2-40B4-BE49-F238E27FC236}">
                <a16:creationId xmlns:a16="http://schemas.microsoft.com/office/drawing/2014/main" id="{6B341574-6AB0-FB47-87A6-0639F6AEE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356" y="318052"/>
            <a:ext cx="1017105" cy="101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2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921B3-30B7-C8CE-448C-BD31EB2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57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D99B3E3-92FB-423F-AF50-D29A71C0CE6E}" type="slidenum">
              <a:rPr lang="en-US" sz="1400" b="1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170AE-64CF-36F8-394F-132B9BF2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18" y="2240280"/>
            <a:ext cx="6701943" cy="19495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" panose="020B0506020202050204" pitchFamily="34" charset="0"/>
                <a:cs typeface="Arial" panose="020B0604020202020204" pitchFamily="34" charset="0"/>
              </a:rPr>
              <a:t>ANALYSIS AND INTERPRETATIONS OF RESULTS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4171643-C2D7-B2BD-4A31-7DF670ECD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90572" y="1584602"/>
            <a:ext cx="3652510" cy="3652510"/>
          </a:xfrm>
          <a:prstGeom prst="rect">
            <a:avLst/>
          </a:prstGeom>
        </p:spPr>
      </p:pic>
      <p:pic>
        <p:nvPicPr>
          <p:cNvPr id="4" name="Picture 2" descr="Core Data Engineers (@CoreDataEngr) / X">
            <a:extLst>
              <a:ext uri="{FF2B5EF4-FFF2-40B4-BE49-F238E27FC236}">
                <a16:creationId xmlns:a16="http://schemas.microsoft.com/office/drawing/2014/main" id="{E72AE874-7C4B-7B00-19C4-61917A220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356" y="318052"/>
            <a:ext cx="1017105" cy="101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14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BE3092D-4105-4026-9B66-A0011E0CA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759409-BDF8-4BFD-9AF3-4B5C04C2A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0"/>
            <a:ext cx="54102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641E404-FF8F-7205-687A-93311F104DED}"/>
              </a:ext>
            </a:extLst>
          </p:cNvPr>
          <p:cNvSpPr txBox="1">
            <a:spLocks/>
          </p:cNvSpPr>
          <p:nvPr/>
        </p:nvSpPr>
        <p:spPr>
          <a:xfrm>
            <a:off x="1008771" y="341516"/>
            <a:ext cx="5773029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" panose="020B0506020202050204" pitchFamily="34" charset="0"/>
                <a:cs typeface="Arial" panose="020B0604020202020204" pitchFamily="34" charset="0"/>
              </a:rPr>
              <a:t>KEY PERFORMANCE INDICATORS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ED202DC-B84B-BC28-536C-60F752B43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480458"/>
            <a:ext cx="6309852" cy="4905594"/>
          </a:xfrm>
        </p:spPr>
        <p:txBody>
          <a:bodyPr anchor="ctr"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 presents the annual KPI of the company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figure, There has been continuous growth in the sales amount and quantity over the years.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should be noted that the year 2013 and 2017 have incomplete data 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paper type generates more sales quantity and revenue more than the other paper types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F7B144-22BD-53D4-6558-AE657C9B1339}"/>
              </a:ext>
            </a:extLst>
          </p:cNvPr>
          <p:cNvSpPr txBox="1">
            <a:spLocks/>
          </p:cNvSpPr>
          <p:nvPr/>
        </p:nvSpPr>
        <p:spPr>
          <a:xfrm>
            <a:off x="7101517" y="5556288"/>
            <a:ext cx="4933473" cy="638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1: Key Performance Indicators (KPI)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38CDEF-37C2-988E-62A3-7A104047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2A5B-ADCF-4D36-A24B-67079B032507}" type="slidenum">
              <a:rPr lang="en-GB" sz="1400" b="1" smtClean="0">
                <a:solidFill>
                  <a:schemeClr val="tx1"/>
                </a:solidFill>
              </a:rPr>
              <a:t>6</a:t>
            </a:fld>
            <a:endParaRPr lang="en-GB" sz="1400" b="1">
              <a:solidFill>
                <a:schemeClr val="tx1"/>
              </a:solidFill>
            </a:endParaRPr>
          </a:p>
        </p:txBody>
      </p:sp>
      <p:pic>
        <p:nvPicPr>
          <p:cNvPr id="11" name="Picture 10" descr="A table with numbers and a few dollar bills&#10;&#10;Description automatically generated">
            <a:extLst>
              <a:ext uri="{FF2B5EF4-FFF2-40B4-BE49-F238E27FC236}">
                <a16:creationId xmlns:a16="http://schemas.microsoft.com/office/drawing/2014/main" id="{F9D4BF10-89F3-A524-F157-7A5317558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182" y="1633213"/>
            <a:ext cx="4931083" cy="3259396"/>
          </a:xfrm>
          <a:prstGeom prst="rect">
            <a:avLst/>
          </a:prstGeom>
        </p:spPr>
      </p:pic>
      <p:pic>
        <p:nvPicPr>
          <p:cNvPr id="3" name="Picture 2" descr="Core Data Engineers (@CoreDataEngr) / X">
            <a:extLst>
              <a:ext uri="{FF2B5EF4-FFF2-40B4-BE49-F238E27FC236}">
                <a16:creationId xmlns:a16="http://schemas.microsoft.com/office/drawing/2014/main" id="{8FA581A3-B847-93BB-D4FD-E9716BDB4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356" y="318052"/>
            <a:ext cx="1017105" cy="101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994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BE3092D-4105-4026-9B66-A0011E0CA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759409-BDF8-4BFD-9AF3-4B5C04C2A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0"/>
            <a:ext cx="54102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641E404-FF8F-7205-687A-93311F104DED}"/>
              </a:ext>
            </a:extLst>
          </p:cNvPr>
          <p:cNvSpPr txBox="1">
            <a:spLocks/>
          </p:cNvSpPr>
          <p:nvPr/>
        </p:nvSpPr>
        <p:spPr>
          <a:xfrm>
            <a:off x="471948" y="341516"/>
            <a:ext cx="630985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" panose="020B0506020202050204" pitchFamily="34" charset="0"/>
                <a:cs typeface="Arial" panose="020B0604020202020204" pitchFamily="34" charset="0"/>
              </a:rPr>
              <a:t>SALESPERSON PERFORMANCE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ED202DC-B84B-BC28-536C-60F752B43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480458"/>
            <a:ext cx="6309852" cy="4905594"/>
          </a:xfrm>
        </p:spPr>
        <p:txBody>
          <a:bodyPr anchor="ctr"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bar charts in figure 3 shows the distribution of salesperson performance. The top sales rep, ID 321970, is far ahead of the others, selling 124.73K units and generating $1.84M.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also be noticed that while the sales rep 321940 has one of the least sales quantity, the sales rep has generated the second highest sales amount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1E3604-2CAD-332A-BA6A-6AF4F4562997}"/>
              </a:ext>
            </a:extLst>
          </p:cNvPr>
          <p:cNvSpPr txBox="1">
            <a:spLocks/>
          </p:cNvSpPr>
          <p:nvPr/>
        </p:nvSpPr>
        <p:spPr>
          <a:xfrm>
            <a:off x="7101517" y="6121658"/>
            <a:ext cx="4933473" cy="376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3: </a:t>
            </a:r>
            <a:r>
              <a:rPr lang="en-GB" sz="16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SalesPerson</a:t>
            </a:r>
            <a:r>
              <a:rPr lang="en-GB" sz="1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Performance</a:t>
            </a:r>
            <a:endParaRPr lang="en-US" sz="16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CC60F-1156-E646-956A-82693BDF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2A5B-ADCF-4D36-A24B-67079B032507}" type="slidenum">
              <a:rPr lang="en-GB" sz="1400" b="1" smtClean="0">
                <a:solidFill>
                  <a:schemeClr val="tx1"/>
                </a:solidFill>
              </a:rPr>
              <a:t>7</a:t>
            </a:fld>
            <a:endParaRPr lang="en-GB" sz="14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FD00D-6CAB-39CC-6A42-7FE0B4E24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664" y="1569849"/>
            <a:ext cx="4828471" cy="3645452"/>
          </a:xfrm>
          <a:prstGeom prst="rect">
            <a:avLst/>
          </a:prstGeom>
        </p:spPr>
      </p:pic>
      <p:pic>
        <p:nvPicPr>
          <p:cNvPr id="3" name="Picture 2" descr="Core Data Engineers (@CoreDataEngr) / X">
            <a:extLst>
              <a:ext uri="{FF2B5EF4-FFF2-40B4-BE49-F238E27FC236}">
                <a16:creationId xmlns:a16="http://schemas.microsoft.com/office/drawing/2014/main" id="{8E290362-2AAA-E826-3E36-565EFE431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356" y="318052"/>
            <a:ext cx="1017105" cy="101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6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BE3092D-4105-4026-9B66-A0011E0CA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759409-BDF8-4BFD-9AF3-4B5C04C2A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0"/>
            <a:ext cx="54102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641E404-FF8F-7205-687A-93311F104DED}"/>
              </a:ext>
            </a:extLst>
          </p:cNvPr>
          <p:cNvSpPr txBox="1">
            <a:spLocks/>
          </p:cNvSpPr>
          <p:nvPr/>
        </p:nvSpPr>
        <p:spPr>
          <a:xfrm>
            <a:off x="678427" y="170758"/>
            <a:ext cx="6103374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" panose="020B0506020202050204" pitchFamily="34" charset="0"/>
                <a:cs typeface="Arial" panose="020B0604020202020204" pitchFamily="34" charset="0"/>
              </a:rPr>
              <a:t>MONTHLY SALES TRENDS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ED202DC-B84B-BC28-536C-60F752B43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24" y="2136111"/>
            <a:ext cx="6316723" cy="3172681"/>
          </a:xfrm>
        </p:spPr>
        <p:txBody>
          <a:bodyPr anchor="ctr"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line chart shows the monthly trend of revenue, highlighting fluctuations over time.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shows that there has been a steady growth in the company’s revenue over the years despite the fluctuations.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company recorded it’s lowest revenue in May 2014 while the peak occurred at July 2016.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1D8A61-22A6-2B83-1A0A-A5A28953A0BD}"/>
              </a:ext>
            </a:extLst>
          </p:cNvPr>
          <p:cNvSpPr txBox="1">
            <a:spLocks/>
          </p:cNvSpPr>
          <p:nvPr/>
        </p:nvSpPr>
        <p:spPr>
          <a:xfrm>
            <a:off x="7354103" y="4564588"/>
            <a:ext cx="4933473" cy="48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4: Monthly Sales Trend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C1698-E423-8AEE-2459-A0703F11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2A5B-ADCF-4D36-A24B-67079B032507}" type="slidenum">
              <a:rPr lang="en-GB" sz="1400" b="1" smtClean="0">
                <a:solidFill>
                  <a:schemeClr val="tx1"/>
                </a:solidFill>
              </a:rPr>
              <a:t>8</a:t>
            </a:fld>
            <a:endParaRPr lang="en-GB" sz="1400" b="1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4036A1-41B4-013C-7482-3B6668937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799" y="1391907"/>
            <a:ext cx="5231277" cy="3172681"/>
          </a:xfrm>
          <a:prstGeom prst="rect">
            <a:avLst/>
          </a:prstGeom>
        </p:spPr>
      </p:pic>
      <p:pic>
        <p:nvPicPr>
          <p:cNvPr id="4" name="Picture 2" descr="Core Data Engineers (@CoreDataEngr) / X">
            <a:extLst>
              <a:ext uri="{FF2B5EF4-FFF2-40B4-BE49-F238E27FC236}">
                <a16:creationId xmlns:a16="http://schemas.microsoft.com/office/drawing/2014/main" id="{E6D75215-4A08-FC5D-C93D-90045A55C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356" y="318052"/>
            <a:ext cx="1017105" cy="101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285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BE3092D-4105-4026-9B66-A0011E0CA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759409-BDF8-4BFD-9AF3-4B5C04C2A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0"/>
            <a:ext cx="54102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641E404-FF8F-7205-687A-93311F104DED}"/>
              </a:ext>
            </a:extLst>
          </p:cNvPr>
          <p:cNvSpPr txBox="1">
            <a:spLocks/>
          </p:cNvSpPr>
          <p:nvPr/>
        </p:nvSpPr>
        <p:spPr>
          <a:xfrm>
            <a:off x="471948" y="341516"/>
            <a:ext cx="630985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" panose="020B0506020202050204" pitchFamily="34" charset="0"/>
                <a:cs typeface="Arial" panose="020B0604020202020204" pitchFamily="34" charset="0"/>
              </a:rPr>
              <a:t>SALES PERFORMANCE BY COMPANIES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ED202DC-B84B-BC28-536C-60F752B43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480458"/>
            <a:ext cx="6309852" cy="4905594"/>
          </a:xfrm>
        </p:spPr>
        <p:txBody>
          <a:bodyPr anchor="ctr"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 shows the bar chart of the top 5 companies by total sales amount. EOG Resources leads the group of top performing companies by revenue with about  $382 thousand  in sales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1E3604-2CAD-332A-BA6A-6AF4F4562997}"/>
              </a:ext>
            </a:extLst>
          </p:cNvPr>
          <p:cNvSpPr txBox="1">
            <a:spLocks/>
          </p:cNvSpPr>
          <p:nvPr/>
        </p:nvSpPr>
        <p:spPr>
          <a:xfrm>
            <a:off x="7101517" y="6209509"/>
            <a:ext cx="4933473" cy="376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6: Sales Performance by Companies</a:t>
            </a:r>
            <a:endParaRPr lang="en-US" sz="16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CC60F-1156-E646-956A-82693BDF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2A5B-ADCF-4D36-A24B-67079B032507}" type="slidenum">
              <a:rPr lang="en-GB" sz="1400" b="1" smtClean="0">
                <a:solidFill>
                  <a:schemeClr val="tx1"/>
                </a:solidFill>
              </a:rPr>
              <a:t>9</a:t>
            </a:fld>
            <a:endParaRPr lang="en-GB" sz="14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09902A-46A0-10EA-51C6-D72D76E9A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207" y="1536883"/>
            <a:ext cx="4984794" cy="3456609"/>
          </a:xfrm>
          <a:prstGeom prst="rect">
            <a:avLst/>
          </a:prstGeom>
        </p:spPr>
      </p:pic>
      <p:pic>
        <p:nvPicPr>
          <p:cNvPr id="4" name="Picture 2" descr="Core Data Engineers (@CoreDataEngr) / X">
            <a:extLst>
              <a:ext uri="{FF2B5EF4-FFF2-40B4-BE49-F238E27FC236}">
                <a16:creationId xmlns:a16="http://schemas.microsoft.com/office/drawing/2014/main" id="{ACFC3896-791B-FCF0-723D-5BE8601F6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356" y="318052"/>
            <a:ext cx="1017105" cy="101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46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1317</TotalTime>
  <Words>579</Words>
  <Application>Microsoft Office PowerPoint</Application>
  <PresentationFormat>Widescreen</PresentationFormat>
  <Paragraphs>75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Times New Roman</vt:lpstr>
      <vt:lpstr>Univers Condensed</vt:lpstr>
      <vt:lpstr>Office Theme</vt:lpstr>
      <vt:lpstr>BUSINESS PERFORMANCE ANALYSIS</vt:lpstr>
      <vt:lpstr>PowerPoint Presentation</vt:lpstr>
      <vt:lpstr>PowerPoint Presentation</vt:lpstr>
      <vt:lpstr>PowerPoint Presentation</vt:lpstr>
      <vt:lpstr>ANALYSIS AND INTERPRETATIONS OF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AND FITNESS ANALYSIS</dc:title>
  <dc:creator>Sylvia Okwu</dc:creator>
  <cp:lastModifiedBy>Oluwadare Akinbuwa</cp:lastModifiedBy>
  <cp:revision>5</cp:revision>
  <dcterms:created xsi:type="dcterms:W3CDTF">2024-06-04T19:59:08Z</dcterms:created>
  <dcterms:modified xsi:type="dcterms:W3CDTF">2024-09-05T22:32:08Z</dcterms:modified>
</cp:coreProperties>
</file>