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552955-17F5-4825-8471-CD554EAE2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808859-7090-41A9-A1E8-BF3D6B1CB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F69678-B13F-4078-BA8A-2F0F483B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3E9E-55AD-4DA2-859C-CFA21051BC7E}" type="datetimeFigureOut">
              <a:rPr lang="zh-TW" altLang="en-US" smtClean="0"/>
              <a:t>2025/9/19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EF84D9-E945-450B-85DA-307AAD88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FBF3AE-377F-407C-9EF9-6D3D4F1E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719E-6B48-41EC-B8DC-962862206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643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32765F-C700-4F0D-B9C5-CCA484C9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5416B45-0ABF-4815-B865-65E5AF854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6C8AF4-2EF4-469E-8D6A-2850BB4D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3E9E-55AD-4DA2-859C-CFA21051BC7E}" type="datetimeFigureOut">
              <a:rPr lang="zh-TW" altLang="en-US" smtClean="0"/>
              <a:t>2025/9/19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BE34BE-69E5-4191-A0B1-C58C788A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410677-B50B-4EA6-A2C5-792B03ED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719E-6B48-41EC-B8DC-962862206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28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EC80CBA-B83A-485A-9084-67ED75DA1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8CEC0AC-D71D-42E8-B39E-B1FDEC474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024B9A-C0B5-4BC7-837C-5A453FB1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3E9E-55AD-4DA2-859C-CFA21051BC7E}" type="datetimeFigureOut">
              <a:rPr lang="zh-TW" altLang="en-US" smtClean="0"/>
              <a:t>2025/9/19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FF6E83-E392-468D-A435-C6DF9AEF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710B24-8E7D-47F2-A34D-19EB3AA4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719E-6B48-41EC-B8DC-962862206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74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DB1794-87F2-426C-9E24-2B1E10F0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6E649A-F4D7-4102-8219-EF0D85FDF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D30E2C-2893-4FBF-80CE-023ED6B11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3E9E-55AD-4DA2-859C-CFA21051BC7E}" type="datetimeFigureOut">
              <a:rPr lang="zh-TW" altLang="en-US" smtClean="0"/>
              <a:t>2025/9/19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EE250B-17E3-410C-B3D5-76D26F50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CBC497-EF1C-4F8C-B682-FE7E671A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719E-6B48-41EC-B8DC-962862206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23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D4C22B-086C-4186-A57E-A0DA0BF52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513326-6723-4365-B2BB-14677E2BC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0A5164-7F55-4118-B9DE-C3EA95C4F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3E9E-55AD-4DA2-859C-CFA21051BC7E}" type="datetimeFigureOut">
              <a:rPr lang="zh-TW" altLang="en-US" smtClean="0"/>
              <a:t>2025/9/19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BF8C08-4C0A-49C9-A191-B10E8672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F202DCE-BB01-4829-AC1E-9E3A6903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719E-6B48-41EC-B8DC-962862206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2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A6195F-ECE4-4244-B39C-8E0757A1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18837B-8310-46FD-85CC-FBC6B9705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FED4B8E-2C65-4C74-ABFC-21EBBC786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D16A75-51E6-4CB0-BC70-4FF5E534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3E9E-55AD-4DA2-859C-CFA21051BC7E}" type="datetimeFigureOut">
              <a:rPr lang="zh-TW" altLang="en-US" smtClean="0"/>
              <a:t>2025/9/19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F93B62-77D1-4BD2-A15C-8ACEA99B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5D8981-2161-45CF-B4A3-88D306EA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719E-6B48-41EC-B8DC-962862206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88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729FA7-494F-4BD9-8F57-430E0616A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A5203C-D880-4CB6-9F97-6223881FE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370BE59-53C6-41B1-9B36-3CC2C27A3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92D2B3-39BE-4E5B-B491-F9324BFA5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9A22C4C-4B25-4A5C-B74D-7179CC3DA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74C9312-8520-4F5F-AAF4-B21A48EA2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3E9E-55AD-4DA2-859C-CFA21051BC7E}" type="datetimeFigureOut">
              <a:rPr lang="zh-TW" altLang="en-US" smtClean="0"/>
              <a:t>2025/9/19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A889DC0-0760-4913-8679-7C2394C4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192CAE0-6D94-42D3-8CC5-64476FD90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719E-6B48-41EC-B8DC-962862206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86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3F7F09-4BB3-4F34-B1A9-6B460F69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7DD1D3A-9680-4C0B-A400-98D37C62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3E9E-55AD-4DA2-859C-CFA21051BC7E}" type="datetimeFigureOut">
              <a:rPr lang="zh-TW" altLang="en-US" smtClean="0"/>
              <a:t>2025/9/19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3470CA1-4392-4DC6-BB93-E78DD0CC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46F4141-E4F0-4EFD-87C8-B345FF57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719E-6B48-41EC-B8DC-962862206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52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12F7E4-B398-4330-B562-4C973994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3E9E-55AD-4DA2-859C-CFA21051BC7E}" type="datetimeFigureOut">
              <a:rPr lang="zh-TW" altLang="en-US" smtClean="0"/>
              <a:t>2025/9/19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2319868-9343-4BE3-AEC3-70E411A5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911F3A-8B4D-452E-9B50-784B7D2AE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719E-6B48-41EC-B8DC-962862206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26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59E275-97DC-4D2E-B801-B1D4BED0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ED356A-4DBF-47BC-B849-8870D8DE1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788DF11-5BC4-4373-82B3-ED4FDA078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9CA92E-FAAD-4C30-A2EC-40694DD4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3E9E-55AD-4DA2-859C-CFA21051BC7E}" type="datetimeFigureOut">
              <a:rPr lang="zh-TW" altLang="en-US" smtClean="0"/>
              <a:t>2025/9/19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370647-2410-42D6-9657-1BE636E9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A152FD-8DC0-4ED6-8204-DD8E923F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719E-6B48-41EC-B8DC-962862206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13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C5D308-EB87-4E83-B03A-3E430D31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7EA92ED-64C3-4711-BD3C-5FA16D1DC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1FD12A-8C4F-492C-A1DA-463C23355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E5E42C-CD58-4B75-B14A-942E5323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03E9E-55AD-4DA2-859C-CFA21051BC7E}" type="datetimeFigureOut">
              <a:rPr lang="zh-TW" altLang="en-US" smtClean="0"/>
              <a:t>2025/9/19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AF2643-65F1-4CD8-A183-732EB4B5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DA8F21-9D41-47C8-A770-CDA8C77BD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9719E-6B48-41EC-B8DC-962862206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788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219C5B0-98D3-4B6D-87BD-8CD244A98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A7A2CD-87F7-4E18-AF13-743F6A597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13CACD-6F34-4A2D-B74A-FFA3D7BFC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03E9E-55AD-4DA2-859C-CFA21051BC7E}" type="datetimeFigureOut">
              <a:rPr lang="zh-TW" altLang="en-US" smtClean="0"/>
              <a:t>2025/9/19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065629-E4C9-4C5C-8977-D47F5AB60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8E23A1-0891-46E7-AC65-062FBEC57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9719E-6B48-41EC-B8DC-9628622060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34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machine-learning-class-fall-2025-assignment-1-q-5/overview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l-elsalab@googlegroups.com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z5oUTt-oqTHXydlEmm259Kz6_SEGa_ZU?usp=sharing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hyperlink" Target="https://www.kaggle.com/competitions/machine-learning-class-fall-2025-assignment-1-q-5/overvie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z5oUTt-oqTHXydlEmm259Kz6_SEGa_ZU?usp=sharing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5E31E8-CF37-4F38-A31D-E5EC29C7FC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b="1" dirty="0"/>
              <a:t>Machine Learning Class Fall 2025 Assignment 1</a:t>
            </a:r>
            <a:endParaRPr lang="zh-TW" alt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7D5762C-8283-4B7F-8DEC-98CA48D372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  <a:p>
            <a:r>
              <a:rPr lang="en-US" altLang="zh-TW" dirty="0"/>
              <a:t>Instructor: Prof. Chun-Yi Lee (</a:t>
            </a:r>
            <a:r>
              <a:rPr lang="zh-TW" altLang="en-US" dirty="0">
                <a:latin typeface="DFKai-SB" panose="03000509000000000000" pitchFamily="65" charset="-120"/>
                <a:ea typeface="DFKai-SB" panose="03000509000000000000" pitchFamily="65" charset="-120"/>
              </a:rPr>
              <a:t>李濬屹</a:t>
            </a:r>
            <a:r>
              <a:rPr lang="en-US" altLang="zh-TW" dirty="0"/>
              <a:t>) </a:t>
            </a:r>
            <a:endParaRPr lang="zh-TW" altLang="en-US" b="0" dirty="0">
              <a:effectLst/>
            </a:endParaRPr>
          </a:p>
          <a:p>
            <a:r>
              <a:rPr lang="en-US" altLang="zh-TW" dirty="0"/>
              <a:t>TA Email: ml-elsalab@googlegroups.com</a:t>
            </a:r>
          </a:p>
          <a:p>
            <a:endParaRPr lang="en-US" altLang="zh-TW" b="0" dirty="0">
              <a:effectLst/>
            </a:endParaRPr>
          </a:p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8987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E3A436-B254-43A7-B42E-21CFDF0B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Q5: </a:t>
            </a:r>
            <a:r>
              <a:rPr lang="en-US" altLang="zh-TW" dirty="0">
                <a:hlinkClick r:id="rId3"/>
              </a:rPr>
              <a:t>Kaggle Competition</a:t>
            </a:r>
            <a:r>
              <a:rPr lang="en-US" altLang="zh-TW" dirty="0"/>
              <a:t> (25%+ Bonus: 20%)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8FD858-8311-47D7-BFE0-765D8B92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TW" dirty="0"/>
              <a:t>Please use your student ID as the team name.</a:t>
            </a:r>
          </a:p>
          <a:p>
            <a:pPr fontAlgn="base"/>
            <a:r>
              <a:rPr lang="en-US" altLang="zh-TW" dirty="0"/>
              <a:t>If you are an auditor, add _a after your student ID (e.g., b12345678_a).</a:t>
            </a:r>
          </a:p>
          <a:p>
            <a:pPr fontAlgn="base"/>
            <a:r>
              <a:rPr lang="en-US" altLang="zh-TW" dirty="0"/>
              <a:t>Each team may submit up to 10 times per day.</a:t>
            </a:r>
          </a:p>
          <a:p>
            <a:r>
              <a:rPr lang="en-US" altLang="zh-TW" dirty="0"/>
              <a:t>Go Rank Prediction</a:t>
            </a:r>
          </a:p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450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CE9CEC-66C5-4534-BE9C-E2F48FF3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Q5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8D19BB-54F5-431D-A19A-36553B22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https://www.kaggle.com/competitions/machine-learning-class-fall-2025-assignment-1-q-5/overview</a:t>
            </a:r>
          </a:p>
          <a:p>
            <a:r>
              <a:rPr lang="en-US" altLang="zh-TW" dirty="0"/>
              <a:t>Go Rank Prediction</a:t>
            </a:r>
          </a:p>
          <a:p>
            <a:pPr lvl="1"/>
            <a:r>
              <a:rPr lang="en-US" altLang="zh-TW" dirty="0"/>
              <a:t>Based on the given features, output the rank (1–9) of each testing file.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9451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5C6A88-38D0-492E-9C2C-1D2137CF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B49EC0-C35E-4935-AEB8-E7AACC8B3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There are total 9 files, each containing 4500 games from players of a specific rank.</a:t>
            </a:r>
          </a:p>
          <a:p>
            <a:pPr lvl="1"/>
            <a:r>
              <a:rPr lang="en-US" altLang="zh-TW" sz="2000" dirty="0"/>
              <a:t>For example: log_9D_policy_train.txt contains data from 9-dan</a:t>
            </a:r>
            <a:r>
              <a:rPr lang="zh-TW" altLang="en-US" sz="2000" dirty="0"/>
              <a:t> </a:t>
            </a:r>
            <a:r>
              <a:rPr lang="en-US" altLang="zh-TW" sz="2000" dirty="0"/>
              <a:t>players, log_8D_policy_train.txt from 8-dan, and so on</a:t>
            </a:r>
          </a:p>
          <a:p>
            <a:pPr lvl="1"/>
            <a:r>
              <a:rPr lang="en-US" altLang="zh-TW" sz="2000" dirty="0"/>
              <a:t>In every game, both players belong to the same rank</a:t>
            </a:r>
          </a:p>
          <a:p>
            <a:pPr lvl="1"/>
            <a:endParaRPr lang="zh-TW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2773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AC8F69-2369-4E9C-A591-0DD19436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Testing 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2231DE-7B3F-4B82-B63D-98D00BD17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are total 458 files, each containing several games from players of a specific rank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example,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1.txt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may contain 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games from players of rank 2,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2.txt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may contain </a:t>
            </a:r>
            <a:r>
              <a:rPr kumimoji="0" lang="zh-TW" altLang="zh-TW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games from players of rank 9, and so on</a:t>
            </a:r>
            <a:endParaRPr kumimoji="0" lang="en-US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 goal is to predict the rank of each file</a:t>
            </a:r>
            <a:endParaRPr lang="en-US" altLang="zh-TW" sz="2000" dirty="0">
              <a:latin typeface="Arial" panose="020B0604020202020204" pitchFamily="34" charset="0"/>
            </a:endParaRPr>
          </a:p>
          <a:p>
            <a:pPr lvl="1"/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every game, both players are of the same rank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  <a:p>
            <a:endParaRPr lang="zh-TW" alt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6165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16544F-606F-456B-BF08-BBB7CBE3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05F1B4-3F5E-4363-A1A0-2831046F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must submit your prediction results (e.g., 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submission.csv</a:t>
            </a:r>
            <a:r>
              <a:rPr lang="zh-TW" altLang="zh-TW" sz="2400" dirty="0"/>
              <a:t>) to Kaggle</a:t>
            </a:r>
            <a:endParaRPr lang="en-US" altLang="zh-TW" sz="24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latin typeface="Arial" panose="020B0604020202020204" pitchFamily="34" charset="0"/>
              </a:rPr>
              <a:t>R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efer to the </a:t>
            </a:r>
            <a:r>
              <a:rPr kumimoji="0" lang="zh-TW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submission_sample.csv</a:t>
            </a:r>
            <a:r>
              <a:rPr lang="zh-TW" altLang="zh-TW" sz="2000" dirty="0"/>
              <a:t> provided on the website to check the required upload format</a:t>
            </a:r>
            <a:endParaRPr kumimoji="0" lang="zh-TW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9A70182-560A-4C5F-89EB-2727A68DC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507" y="3176169"/>
            <a:ext cx="1867161" cy="30007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5644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EF356E-CA97-4D67-9A04-14504818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FF46D5-E030-47B7-BA2E-D4081B806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8613" cy="4351338"/>
          </a:xfrm>
        </p:spPr>
        <p:txBody>
          <a:bodyPr/>
          <a:lstStyle/>
          <a:p>
            <a:r>
              <a:rPr lang="en-US" altLang="zh-TW" dirty="0"/>
              <a:t>The following papers may help you design features and choose appropriate methods</a:t>
            </a:r>
          </a:p>
          <a:p>
            <a:pPr lvl="1"/>
            <a:r>
              <a:rPr lang="en-US" altLang="zh-TW" dirty="0"/>
              <a:t>“Determining player skill in the game of go with deep neural networks.“, Springer International Publishing, 2016.</a:t>
            </a:r>
          </a:p>
          <a:p>
            <a:pPr lvl="1"/>
            <a:r>
              <a:rPr lang="en-US" altLang="zh-TW" dirty="0"/>
              <a:t>“Strength Estimation and Human-Like Strength Adjustment in Games.”, ICLR 2025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b="1" i="1" dirty="0"/>
              <a:t>“Examination of Indicators for Estimating Players’ Strength by using Computer Go”, TAAI 2018</a:t>
            </a:r>
          </a:p>
          <a:p>
            <a:pPr lvl="1"/>
            <a:r>
              <a:rPr lang="en-US" altLang="zh-TW" b="1" i="1" dirty="0"/>
              <a:t>“Policies of Multiple Skill Levels for Better Strength Estimation in Games.“, </a:t>
            </a:r>
            <a:r>
              <a:rPr lang="en-US" altLang="zh-TW" b="1" i="1" dirty="0" err="1"/>
              <a:t>arXiv</a:t>
            </a:r>
            <a:r>
              <a:rPr lang="en-US" altLang="zh-TW" b="1" i="1" dirty="0"/>
              <a:t> preprint arXiv:2505.00279 (2025)</a:t>
            </a:r>
            <a:endParaRPr lang="zh-TW" altLang="en-US" b="1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1299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6AC545-117E-4DB6-80B2-78405476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732B31-AA0A-4531-836B-B32A56059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sz="4800" dirty="0"/>
              <a:t>🎮 </a:t>
            </a:r>
            <a:r>
              <a:rPr lang="en-US" altLang="zh-TW" sz="4800" b="1" dirty="0"/>
              <a:t>Enjoy the assignment!</a:t>
            </a:r>
            <a:r>
              <a:rPr lang="en-US" altLang="zh-TW" sz="4800" dirty="0"/>
              <a:t> 😃</a:t>
            </a:r>
            <a:endParaRPr lang="zh-TW" altLang="zh-TW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093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2474C5-F935-4221-AF12-D915B243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3FE05C-F0D8-4BA6-AB8B-9193045DE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Deadline: 2025-10-10 23:59</a:t>
            </a:r>
          </a:p>
          <a:p>
            <a:r>
              <a:rPr lang="en-US" altLang="zh-TW" dirty="0"/>
              <a:t>You have a total of two extra days available for late submissions across all assignments</a:t>
            </a:r>
          </a:p>
          <a:p>
            <a:pPr lvl="1"/>
            <a:r>
              <a:rPr lang="en-US" altLang="zh-TW" dirty="0"/>
              <a:t>If you want to use late days for an assignment, please send an email to </a:t>
            </a:r>
            <a:r>
              <a:rPr lang="en-US" altLang="zh-TW" dirty="0">
                <a:hlinkClick r:id="rId3"/>
              </a:rPr>
              <a:t>ml-elsalab@googlegroups.com</a:t>
            </a:r>
            <a:r>
              <a:rPr lang="en-US" altLang="zh-TW" dirty="0"/>
              <a:t> specifying the number of late days you intend to use (in units of days)</a:t>
            </a:r>
          </a:p>
          <a:p>
            <a:r>
              <a:rPr lang="en-US" altLang="zh-TW" dirty="0"/>
              <a:t>If you have any questions related to the assignment</a:t>
            </a:r>
          </a:p>
          <a:p>
            <a:pPr lvl="1"/>
            <a:r>
              <a:rPr lang="en-US" altLang="zh-TW" dirty="0"/>
              <a:t>encourage you to post them in the discussion section on NTU Cool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805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D8BB9-1F9D-4509-9BA8-2B374C1C6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170A08-681A-42A5-B15D-9E4F4A9B0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TW" dirty="0"/>
              <a:t>Q1-Q4: </a:t>
            </a:r>
            <a:r>
              <a:rPr lang="en-US" altLang="zh-TW" dirty="0">
                <a:hlinkClick r:id="rId3"/>
              </a:rPr>
              <a:t>Colab</a:t>
            </a:r>
            <a:r>
              <a:rPr lang="en-US" altLang="zh-TW" dirty="0"/>
              <a:t> (75%)</a:t>
            </a:r>
          </a:p>
          <a:p>
            <a:pPr lvl="1" fontAlgn="base"/>
            <a:r>
              <a:rPr lang="en-US" altLang="zh-TW" dirty="0"/>
              <a:t>Q1: Perceptron</a:t>
            </a:r>
            <a:r>
              <a:rPr lang="zh-TW" altLang="en-US" dirty="0"/>
              <a:t> </a:t>
            </a:r>
            <a:r>
              <a:rPr lang="en-US" altLang="zh-TW" dirty="0"/>
              <a:t>(10%)</a:t>
            </a:r>
          </a:p>
          <a:p>
            <a:pPr lvl="1" fontAlgn="base"/>
            <a:r>
              <a:rPr lang="en-US" altLang="zh-TW" dirty="0"/>
              <a:t>Q2: Regression (15%)</a:t>
            </a:r>
          </a:p>
          <a:p>
            <a:pPr lvl="1" fontAlgn="base"/>
            <a:r>
              <a:rPr lang="en-US" altLang="zh-TW" dirty="0"/>
              <a:t>Q3: Support Vector Machine (SVM + Kernels) (25%)</a:t>
            </a:r>
          </a:p>
          <a:p>
            <a:pPr lvl="1" fontAlgn="base"/>
            <a:r>
              <a:rPr lang="en-US" altLang="zh-TW" dirty="0"/>
              <a:t>Q4: Tree-based Models (CART and Ensembles) (25%)</a:t>
            </a:r>
          </a:p>
          <a:p>
            <a:pPr fontAlgn="base"/>
            <a:r>
              <a:rPr lang="en-US" altLang="zh-TW" dirty="0"/>
              <a:t>Q5: </a:t>
            </a:r>
            <a:r>
              <a:rPr lang="en-US" altLang="zh-TW" dirty="0">
                <a:hlinkClick r:id="rId4"/>
              </a:rPr>
              <a:t>Kaggle Competition</a:t>
            </a:r>
            <a:r>
              <a:rPr lang="en-US" altLang="zh-TW" dirty="0"/>
              <a:t> (25%+ Bonus: 20%)</a:t>
            </a:r>
          </a:p>
          <a:p>
            <a:pPr lvl="1"/>
            <a:r>
              <a:rPr lang="en-US" altLang="zh-TW" dirty="0"/>
              <a:t>Go Rank Prediction</a:t>
            </a:r>
          </a:p>
          <a:p>
            <a:pPr lvl="1"/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845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ED8BB9-1F9D-4509-9BA8-2B374C1C6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TW" dirty="0"/>
              <a:t>Q1-Q4: </a:t>
            </a:r>
            <a:r>
              <a:rPr lang="en-US" altLang="zh-TW" dirty="0">
                <a:hlinkClick r:id="rId3"/>
              </a:rPr>
              <a:t>Colab</a:t>
            </a:r>
            <a:r>
              <a:rPr lang="en-US" altLang="zh-TW" dirty="0"/>
              <a:t> (75%)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170A08-681A-42A5-B15D-9E4F4A9B0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/>
            <a:r>
              <a:rPr lang="en-US" altLang="zh-TW" dirty="0"/>
              <a:t>Fill in all `# TODO` blocks. Answer bolded questions in this notebook.</a:t>
            </a:r>
          </a:p>
          <a:p>
            <a:pPr lvl="1" fontAlgn="base"/>
            <a:r>
              <a:rPr lang="en-US" altLang="zh-TW" dirty="0"/>
              <a:t>Q1: Perceptron</a:t>
            </a:r>
            <a:r>
              <a:rPr lang="zh-TW" altLang="en-US" dirty="0"/>
              <a:t> </a:t>
            </a:r>
            <a:r>
              <a:rPr lang="en-US" altLang="zh-TW" dirty="0"/>
              <a:t>(10%)</a:t>
            </a:r>
          </a:p>
          <a:p>
            <a:pPr lvl="1" fontAlgn="base"/>
            <a:r>
              <a:rPr lang="en-US" altLang="zh-TW" dirty="0"/>
              <a:t>Q2: Regression (15%)</a:t>
            </a:r>
          </a:p>
          <a:p>
            <a:pPr lvl="1" fontAlgn="base"/>
            <a:r>
              <a:rPr lang="en-US" altLang="zh-TW" dirty="0"/>
              <a:t>Q3: Support Vector Machine (SVM + Kernels) (25%)</a:t>
            </a:r>
          </a:p>
          <a:p>
            <a:pPr lvl="1" fontAlgn="base"/>
            <a:r>
              <a:rPr lang="en-US" altLang="zh-TW" dirty="0"/>
              <a:t>Q4: Tree-based Models (CART and Ensembles) (25%)</a:t>
            </a:r>
          </a:p>
          <a:p>
            <a:pPr lvl="1"/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927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FD59FA-A2CE-4523-BA30-4B57AB22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076019-7EE0-4898-9352-DAF4E4A81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Part A:</a:t>
            </a:r>
            <a:r>
              <a:rPr lang="zh-TW" altLang="en-US" dirty="0"/>
              <a:t> </a:t>
            </a:r>
            <a:r>
              <a:rPr lang="en-US" altLang="zh-TW" dirty="0"/>
              <a:t>Single-layer perceptron </a:t>
            </a:r>
          </a:p>
          <a:p>
            <a:pPr lvl="1"/>
            <a:r>
              <a:rPr lang="en-US" altLang="zh-TW" dirty="0"/>
              <a:t>Required: Acc = 100% on both training and testing sets for each dataset</a:t>
            </a:r>
          </a:p>
          <a:p>
            <a:r>
              <a:rPr lang="en-US" altLang="zh-TW" dirty="0"/>
              <a:t>Part C:</a:t>
            </a:r>
            <a:r>
              <a:rPr lang="zh-TW" altLang="en-US" dirty="0"/>
              <a:t> </a:t>
            </a:r>
            <a:r>
              <a:rPr lang="en-US" altLang="zh-TW" dirty="0"/>
              <a:t>MLP with two hidden layers</a:t>
            </a:r>
          </a:p>
          <a:p>
            <a:pPr lvl="1"/>
            <a:r>
              <a:rPr lang="en-US" altLang="zh-TW" dirty="0"/>
              <a:t>Required: test acc ≥ 90% on the XOR dataset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365BB1B-CF77-4BC2-86E3-E734B82B7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149" y="3537019"/>
            <a:ext cx="3441029" cy="263994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72228C8-1DEA-4685-9780-107F22C00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64" y="3537019"/>
            <a:ext cx="3441029" cy="263994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890EB64-A396-42F6-B658-59751F34D1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719" y="3537019"/>
            <a:ext cx="3392480" cy="26399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8275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FD59FA-A2CE-4523-BA30-4B57AB22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076019-7EE0-4898-9352-DAF4E4A81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Part A: Linear Regression(LR)</a:t>
            </a:r>
          </a:p>
          <a:p>
            <a:pPr lvl="1"/>
            <a:r>
              <a:rPr lang="en-US" altLang="zh-TW" dirty="0"/>
              <a:t>Required: test MSE &lt; 0.65 for both method </a:t>
            </a:r>
          </a:p>
          <a:p>
            <a:r>
              <a:rPr lang="en-US" altLang="zh-TW" dirty="0"/>
              <a:t>Part B: Logistic Regression</a:t>
            </a:r>
          </a:p>
          <a:p>
            <a:pPr lvl="1"/>
            <a:r>
              <a:rPr lang="en-US" altLang="zh-TW" dirty="0"/>
              <a:t>Required: 100% accuracy on the test set</a:t>
            </a:r>
          </a:p>
          <a:p>
            <a:r>
              <a:rPr lang="en-US" altLang="zh-TW" dirty="0"/>
              <a:t>Part C: SVR</a:t>
            </a:r>
          </a:p>
          <a:p>
            <a:pPr lvl="1"/>
            <a:r>
              <a:rPr lang="en-US" altLang="zh-TW" dirty="0"/>
              <a:t>Required: MSE &lt; MSE_LR and MSE &lt; 0.05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4C808C1-3E85-4862-A508-94017F04F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710" y="4584305"/>
            <a:ext cx="2888342" cy="22736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C864451-5262-432B-ADB8-AFA4E81DB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978" y="4584304"/>
            <a:ext cx="2888342" cy="22736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B1D95C4-9CBB-4583-B627-8E518D2AD1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84305"/>
            <a:ext cx="2808388" cy="22736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91572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AA2628-EE2A-4C17-9962-DBF90222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Q3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21F6A2-681E-4F95-B3D3-506610F9C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Part A: Primal Soft-margin Linear SVM</a:t>
            </a:r>
          </a:p>
          <a:p>
            <a:pPr lvl="1"/>
            <a:r>
              <a:rPr lang="en-US" altLang="zh-TW" dirty="0"/>
              <a:t>Required: ≥ 95% training accuracy on the provided dataset</a:t>
            </a:r>
          </a:p>
          <a:p>
            <a:r>
              <a:rPr lang="en-US" altLang="zh-TW" dirty="0"/>
              <a:t>Part B: Dual + Kernelized SVM</a:t>
            </a:r>
          </a:p>
          <a:p>
            <a:pPr lvl="1"/>
            <a:r>
              <a:rPr lang="en-US" altLang="zh-TW" dirty="0"/>
              <a:t>Required:  ≥ 90% test accuracy on the provided dataset</a:t>
            </a:r>
          </a:p>
          <a:p>
            <a:r>
              <a:rPr lang="en-US" altLang="zh-TW" dirty="0"/>
              <a:t>Part C: Dual + Kernel C-SVM via SMO with Explicit KKT Checks</a:t>
            </a:r>
          </a:p>
          <a:p>
            <a:pPr lvl="1"/>
            <a:r>
              <a:rPr lang="en-US" altLang="zh-TW" dirty="0"/>
              <a:t>Required:</a:t>
            </a:r>
            <a:r>
              <a:rPr lang="zh-TW" altLang="en-US" dirty="0"/>
              <a:t> </a:t>
            </a:r>
            <a:r>
              <a:rPr lang="en-US" altLang="zh-TW" dirty="0"/>
              <a:t>≥ 90% test accuracy on the provided dataset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46975B-4766-4145-A1DF-09BF9D22F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77" y="4502523"/>
            <a:ext cx="2836187" cy="235547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443C69C-D2E1-4EFC-934D-92647F2233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853" y="4502525"/>
            <a:ext cx="2836184" cy="235547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F0D892E-14D1-4795-B580-6811B70C2A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9" y="4502525"/>
            <a:ext cx="2836184" cy="23554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362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AD46CF-5079-41C6-9E3F-604B9FC6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Q4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E76246-FD6C-46C6-A8E4-D5AD9330F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Part A: CART</a:t>
            </a:r>
          </a:p>
          <a:p>
            <a:pPr lvl="1"/>
            <a:r>
              <a:rPr lang="en-US" altLang="zh-TW" dirty="0"/>
              <a:t>Classification: test accuracy ≥ 0.90</a:t>
            </a:r>
          </a:p>
          <a:p>
            <a:pPr lvl="1"/>
            <a:r>
              <a:rPr lang="en-US" altLang="zh-TW" dirty="0"/>
              <a:t>Regression: test MSE &lt; 0.10</a:t>
            </a:r>
          </a:p>
          <a:p>
            <a:r>
              <a:rPr lang="en-US" altLang="zh-TW" dirty="0"/>
              <a:t>Part B: Pruning (Generalization of Trees)</a:t>
            </a:r>
          </a:p>
          <a:p>
            <a:pPr lvl="1"/>
            <a:r>
              <a:rPr lang="en-US" altLang="zh-TW" dirty="0"/>
              <a:t>Classification: After pruning, training accuracy decreases while test accuracy increases</a:t>
            </a:r>
          </a:p>
          <a:p>
            <a:pPr lvl="1"/>
            <a:r>
              <a:rPr lang="en-US" altLang="zh-TW" dirty="0"/>
              <a:t>Regression: After pruning, training MSE increases while test MSE decreases</a:t>
            </a:r>
          </a:p>
          <a:p>
            <a:r>
              <a:rPr lang="en-US" altLang="zh-TW" dirty="0"/>
              <a:t>Part C: Random Forest: Bagging, OOB, and Feature Importance</a:t>
            </a:r>
          </a:p>
          <a:p>
            <a:pPr lvl="1"/>
            <a:r>
              <a:rPr lang="en-US" altLang="zh-TW" dirty="0"/>
              <a:t>Classification: Random Forest test accuracy must be higher than a single tree.</a:t>
            </a:r>
          </a:p>
          <a:p>
            <a:pPr lvl="1"/>
            <a:r>
              <a:rPr lang="en-US" altLang="zh-TW" dirty="0"/>
              <a:t>Regression:</a:t>
            </a:r>
          </a:p>
          <a:p>
            <a:pPr lvl="2"/>
            <a:r>
              <a:rPr lang="en-US" altLang="zh-TW" dirty="0"/>
              <a:t>In the 2D regression case, Random Forest test MSE must be less than a single tree.</a:t>
            </a:r>
          </a:p>
          <a:p>
            <a:pPr lvl="2"/>
            <a:r>
              <a:rPr lang="en-US" altLang="zh-TW" dirty="0"/>
              <a:t>Importance values should reflect that feature x0 (sin term) dominates, with x1 (linear term) still contributing.</a:t>
            </a:r>
          </a:p>
          <a:p>
            <a:endParaRPr lang="en-US" altLang="zh-TW" dirty="0"/>
          </a:p>
          <a:p>
            <a:pPr lvl="1"/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5145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03CE4C-30BA-47A8-A0B7-D05588F8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E7C3E70-3DA4-45F9-9880-A3F60D893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944" y="2645227"/>
            <a:ext cx="2675809" cy="1996239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3CFB559-2EEA-4F06-9AD0-62374BE6C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45228"/>
            <a:ext cx="2675809" cy="19962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08DD87E-7A6C-448E-AAA4-EAD8A0B466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539" y="340496"/>
            <a:ext cx="2675809" cy="199623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908EE4F-2B9C-4EF9-AD70-6EAC78DB4D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944" y="340497"/>
            <a:ext cx="2675809" cy="199623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B52DBBA0-A4A9-49A2-B6A4-B803CB5BF0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0498"/>
            <a:ext cx="2675809" cy="199623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B42DC404-2A3A-4849-8334-6FCF959802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47" y="4861761"/>
            <a:ext cx="2671562" cy="19962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319419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MA" val="3.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840</Words>
  <Application>Microsoft Office PowerPoint</Application>
  <PresentationFormat>寬螢幕</PresentationFormat>
  <Paragraphs>91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Arial Unicode MS</vt:lpstr>
      <vt:lpstr>新細明體</vt:lpstr>
      <vt:lpstr>DFKai-SB</vt:lpstr>
      <vt:lpstr>Arial</vt:lpstr>
      <vt:lpstr>Calibri</vt:lpstr>
      <vt:lpstr>Calibri Light</vt:lpstr>
      <vt:lpstr>Office 佈景主題</vt:lpstr>
      <vt:lpstr>Machine Learning Class Fall 2025 Assignment 1</vt:lpstr>
      <vt:lpstr>Rule</vt:lpstr>
      <vt:lpstr>Overview</vt:lpstr>
      <vt:lpstr>Q1-Q4: Colab (75%)</vt:lpstr>
      <vt:lpstr>Q1</vt:lpstr>
      <vt:lpstr>Q2</vt:lpstr>
      <vt:lpstr>Q3</vt:lpstr>
      <vt:lpstr>Q4</vt:lpstr>
      <vt:lpstr>PowerPoint 簡報</vt:lpstr>
      <vt:lpstr>Q5: Kaggle Competition (25%+ Bonus: 20%)</vt:lpstr>
      <vt:lpstr>Q5</vt:lpstr>
      <vt:lpstr>Training set</vt:lpstr>
      <vt:lpstr>Testing Set</vt:lpstr>
      <vt:lpstr>Submit</vt:lpstr>
      <vt:lpstr>Reference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Class Fall 2025 Assignment 1</dc:title>
  <dc:creator>陳俊融</dc:creator>
  <cp:lastModifiedBy>陳俊融</cp:lastModifiedBy>
  <cp:revision>18</cp:revision>
  <dcterms:created xsi:type="dcterms:W3CDTF">2025-09-18T16:54:53Z</dcterms:created>
  <dcterms:modified xsi:type="dcterms:W3CDTF">2025-09-19T09:03:02Z</dcterms:modified>
</cp:coreProperties>
</file>