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7" r:id="rId4"/>
    <p:sldId id="259" r:id="rId5"/>
    <p:sldId id="260" r:id="rId6"/>
    <p:sldId id="262" r:id="rId7"/>
    <p:sldId id="273" r:id="rId8"/>
    <p:sldId id="261" r:id="rId9"/>
    <p:sldId id="263" r:id="rId10"/>
    <p:sldId id="266" r:id="rId11"/>
    <p:sldId id="265" r:id="rId12"/>
    <p:sldId id="267" r:id="rId13"/>
    <p:sldId id="268" r:id="rId14"/>
    <p:sldId id="275" r:id="rId15"/>
    <p:sldId id="276" r:id="rId16"/>
    <p:sldId id="278" r:id="rId17"/>
    <p:sldId id="279" r:id="rId18"/>
    <p:sldId id="274" r:id="rId19"/>
    <p:sldId id="277" r:id="rId20"/>
    <p:sldId id="269" r:id="rId21"/>
    <p:sldId id="270" r:id="rId22"/>
    <p:sldId id="271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2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A3A88-6F63-4880-ABD7-F4DA0840BECD}" type="datetimeFigureOut">
              <a:rPr lang="zh-TW" altLang="en-US" smtClean="0"/>
              <a:t>2025/10/17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DF159-90D0-46BB-826F-A7676D56C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2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句點</a:t>
            </a:r>
            <a:endParaRPr/>
          </a:p>
        </p:txBody>
      </p:sp>
      <p:sp>
        <p:nvSpPr>
          <p:cNvPr id="167" name="Google Shape;16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552955-17F5-4825-8471-CD554EAE2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808859-7090-41A9-A1E8-BF3D6B1CB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F69678-B13F-4078-BA8A-2F0F483B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3E9E-55AD-4DA2-859C-CFA21051BC7E}" type="datetimeFigureOut">
              <a:rPr lang="zh-TW" altLang="en-US" smtClean="0"/>
              <a:t>2025/10/17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EF84D9-E945-450B-85DA-307AAD88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FBF3AE-377F-407C-9EF9-6D3D4F1E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719E-6B48-41EC-B8DC-962862206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43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32765F-C700-4F0D-B9C5-CCA484C9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416B45-0ABF-4815-B865-65E5AF854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6C8AF4-2EF4-469E-8D6A-2850BB4D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3E9E-55AD-4DA2-859C-CFA21051BC7E}" type="datetimeFigureOut">
              <a:rPr lang="zh-TW" altLang="en-US" smtClean="0"/>
              <a:t>2025/10/17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BE34BE-69E5-4191-A0B1-C58C788A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410677-B50B-4EA6-A2C5-792B03ED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719E-6B48-41EC-B8DC-962862206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28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EC80CBA-B83A-485A-9084-67ED75DA1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CEC0AC-D71D-42E8-B39E-B1FDEC474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024B9A-C0B5-4BC7-837C-5A453FB1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3E9E-55AD-4DA2-859C-CFA21051BC7E}" type="datetimeFigureOut">
              <a:rPr lang="zh-TW" altLang="en-US" smtClean="0"/>
              <a:t>2025/10/17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FF6E83-E392-468D-A435-C6DF9AEF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710B24-8E7D-47F2-A34D-19EB3AA4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719E-6B48-41EC-B8DC-962862206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74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DB1794-87F2-426C-9E24-2B1E10F0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6E649A-F4D7-4102-8219-EF0D85FDF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D30E2C-2893-4FBF-80CE-023ED6B1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3E9E-55AD-4DA2-859C-CFA21051BC7E}" type="datetimeFigureOut">
              <a:rPr lang="zh-TW" altLang="en-US" smtClean="0"/>
              <a:t>2025/10/17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EE250B-17E3-410C-B3D5-76D26F50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CBC497-EF1C-4F8C-B682-FE7E671A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719E-6B48-41EC-B8DC-962862206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23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D4C22B-086C-4186-A57E-A0DA0BF52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513326-6723-4365-B2BB-14677E2BC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0A5164-7F55-4118-B9DE-C3EA95C4F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3E9E-55AD-4DA2-859C-CFA21051BC7E}" type="datetimeFigureOut">
              <a:rPr lang="zh-TW" altLang="en-US" smtClean="0"/>
              <a:t>2025/10/17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BF8C08-4C0A-49C9-A191-B10E8672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202DCE-BB01-4829-AC1E-9E3A6903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719E-6B48-41EC-B8DC-962862206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2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A6195F-ECE4-4244-B39C-8E0757A1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18837B-8310-46FD-85CC-FBC6B9705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ED4B8E-2C65-4C74-ABFC-21EBBC786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D16A75-51E6-4CB0-BC70-4FF5E534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3E9E-55AD-4DA2-859C-CFA21051BC7E}" type="datetimeFigureOut">
              <a:rPr lang="zh-TW" altLang="en-US" smtClean="0"/>
              <a:t>2025/10/17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F93B62-77D1-4BD2-A15C-8ACEA99B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5D8981-2161-45CF-B4A3-88D306EA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719E-6B48-41EC-B8DC-962862206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88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729FA7-494F-4BD9-8F57-430E0616A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A5203C-D880-4CB6-9F97-6223881FE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370BE59-53C6-41B1-9B36-3CC2C27A3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92D2B3-39BE-4E5B-B491-F9324BFA5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9A22C4C-4B25-4A5C-B74D-7179CC3DA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74C9312-8520-4F5F-AAF4-B21A48EA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3E9E-55AD-4DA2-859C-CFA21051BC7E}" type="datetimeFigureOut">
              <a:rPr lang="zh-TW" altLang="en-US" smtClean="0"/>
              <a:t>2025/10/17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A889DC0-0760-4913-8679-7C2394C4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192CAE0-6D94-42D3-8CC5-64476FD90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719E-6B48-41EC-B8DC-962862206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86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3F7F09-4BB3-4F34-B1A9-6B460F69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7DD1D3A-9680-4C0B-A400-98D37C62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3E9E-55AD-4DA2-859C-CFA21051BC7E}" type="datetimeFigureOut">
              <a:rPr lang="zh-TW" altLang="en-US" smtClean="0"/>
              <a:t>2025/10/17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3470CA1-4392-4DC6-BB93-E78DD0CC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6F4141-E4F0-4EFD-87C8-B345FF57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719E-6B48-41EC-B8DC-962862206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52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12F7E4-B398-4330-B562-4C973994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3E9E-55AD-4DA2-859C-CFA21051BC7E}" type="datetimeFigureOut">
              <a:rPr lang="zh-TW" altLang="en-US" smtClean="0"/>
              <a:t>2025/10/17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2319868-9343-4BE3-AEC3-70E411A5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911F3A-8B4D-452E-9B50-784B7D2A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719E-6B48-41EC-B8DC-962862206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26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59E275-97DC-4D2E-B801-B1D4BED0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ED356A-4DBF-47BC-B849-8870D8DE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88DF11-5BC4-4373-82B3-ED4FDA078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9CA92E-FAAD-4C30-A2EC-40694DD4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3E9E-55AD-4DA2-859C-CFA21051BC7E}" type="datetimeFigureOut">
              <a:rPr lang="zh-TW" altLang="en-US" smtClean="0"/>
              <a:t>2025/10/17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370647-2410-42D6-9657-1BE636E9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A152FD-8DC0-4ED6-8204-DD8E923F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719E-6B48-41EC-B8DC-962862206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13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C5D308-EB87-4E83-B03A-3E430D31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7EA92ED-64C3-4711-BD3C-5FA16D1DC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1FD12A-8C4F-492C-A1DA-463C23355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E5E42C-CD58-4B75-B14A-942E5323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3E9E-55AD-4DA2-859C-CFA21051BC7E}" type="datetimeFigureOut">
              <a:rPr lang="zh-TW" altLang="en-US" smtClean="0"/>
              <a:t>2025/10/17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AF2643-65F1-4CD8-A183-732EB4B5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DA8F21-9D41-47C8-A770-CDA8C77B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719E-6B48-41EC-B8DC-962862206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88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219C5B0-98D3-4B6D-87BD-8CD244A98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A7A2CD-87F7-4E18-AF13-743F6A597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13CACD-6F34-4A2D-B74A-FFA3D7BFC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03E9E-55AD-4DA2-859C-CFA21051BC7E}" type="datetimeFigureOut">
              <a:rPr lang="zh-TW" altLang="en-US" smtClean="0"/>
              <a:t>2025/10/17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065629-E4C9-4C5C-8977-D47F5AB60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8E23A1-0891-46E7-AC65-062FBEC57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9719E-6B48-41EC-B8DC-962862206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34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t/3561ff53a80d466c9f929e473600abc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t/3561ff53a80d466c9f929e473600abc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sl/" TargetMode="External"/><Relationship Id="rId2" Type="http://schemas.openxmlformats.org/officeDocument/2006/relationships/hyperlink" Target="https://github.com/gcobs104628/ML-Assignment2-Q5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13" Type="http://schemas.openxmlformats.org/officeDocument/2006/relationships/image" Target="../media/image29.jpg"/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12" Type="http://schemas.openxmlformats.org/officeDocument/2006/relationships/image" Target="../media/image28.jpg"/><Relationship Id="rId17" Type="http://schemas.openxmlformats.org/officeDocument/2006/relationships/image" Target="../media/image33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11" Type="http://schemas.openxmlformats.org/officeDocument/2006/relationships/image" Target="../media/image27.jpg"/><Relationship Id="rId5" Type="http://schemas.openxmlformats.org/officeDocument/2006/relationships/image" Target="../media/image21.jpg"/><Relationship Id="rId15" Type="http://schemas.openxmlformats.org/officeDocument/2006/relationships/image" Target="../media/image31.jpg"/><Relationship Id="rId10" Type="http://schemas.openxmlformats.org/officeDocument/2006/relationships/image" Target="../media/image26.jpg"/><Relationship Id="rId4" Type="http://schemas.openxmlformats.org/officeDocument/2006/relationships/image" Target="../media/image20.jpg"/><Relationship Id="rId9" Type="http://schemas.openxmlformats.org/officeDocument/2006/relationships/image" Target="../media/image25.jpg"/><Relationship Id="rId14" Type="http://schemas.openxmlformats.org/officeDocument/2006/relationships/image" Target="../media/image30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13" Type="http://schemas.openxmlformats.org/officeDocument/2006/relationships/image" Target="../media/image29.jpg"/><Relationship Id="rId18" Type="http://schemas.openxmlformats.org/officeDocument/2006/relationships/image" Target="../media/image34.jpg"/><Relationship Id="rId3" Type="http://schemas.openxmlformats.org/officeDocument/2006/relationships/image" Target="../media/image19.jpg"/><Relationship Id="rId21" Type="http://schemas.openxmlformats.org/officeDocument/2006/relationships/image" Target="../media/image37.jpg"/><Relationship Id="rId7" Type="http://schemas.openxmlformats.org/officeDocument/2006/relationships/image" Target="../media/image23.jpg"/><Relationship Id="rId12" Type="http://schemas.openxmlformats.org/officeDocument/2006/relationships/image" Target="../media/image28.jpg"/><Relationship Id="rId17" Type="http://schemas.openxmlformats.org/officeDocument/2006/relationships/image" Target="../media/image33.jp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2.jpg"/><Relationship Id="rId20" Type="http://schemas.openxmlformats.org/officeDocument/2006/relationships/image" Target="../media/image3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jpg"/><Relationship Id="rId11" Type="http://schemas.openxmlformats.org/officeDocument/2006/relationships/image" Target="../media/image27.jpg"/><Relationship Id="rId24" Type="http://schemas.openxmlformats.org/officeDocument/2006/relationships/image" Target="../media/image40.png"/><Relationship Id="rId5" Type="http://schemas.openxmlformats.org/officeDocument/2006/relationships/image" Target="../media/image21.jpg"/><Relationship Id="rId15" Type="http://schemas.openxmlformats.org/officeDocument/2006/relationships/image" Target="../media/image31.jpg"/><Relationship Id="rId23" Type="http://schemas.openxmlformats.org/officeDocument/2006/relationships/image" Target="../media/image39.jpg"/><Relationship Id="rId10" Type="http://schemas.openxmlformats.org/officeDocument/2006/relationships/image" Target="../media/image26.jpg"/><Relationship Id="rId19" Type="http://schemas.openxmlformats.org/officeDocument/2006/relationships/image" Target="../media/image35.jpg"/><Relationship Id="rId4" Type="http://schemas.openxmlformats.org/officeDocument/2006/relationships/image" Target="../media/image20.jpg"/><Relationship Id="rId9" Type="http://schemas.openxmlformats.org/officeDocument/2006/relationships/image" Target="../media/image25.jpg"/><Relationship Id="rId14" Type="http://schemas.openxmlformats.org/officeDocument/2006/relationships/image" Target="../media/image30.jpg"/><Relationship Id="rId22" Type="http://schemas.openxmlformats.org/officeDocument/2006/relationships/image" Target="../media/image38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l-elsalab@googlegroups.com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0OGn8ff_0KvWNM6sBYuSt2B4hnm6Biux?usp=drive_link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hyperlink" Target="https://www.kaggle.com/t/3561ff53a80d466c9f929e473600abc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0OGn8ff_0KvWNM6sBYuSt2B4hnm6Biux?usp=drive_link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5E31E8-CF37-4F38-A31D-E5EC29C7F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/>
              <a:t>Machine Learning Class Fall 2025 Assignment 2</a:t>
            </a:r>
            <a:endParaRPr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7D5762C-8283-4B7F-8DEC-98CA48D372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  <a:p>
            <a:r>
              <a:rPr lang="en-US" altLang="zh-TW" dirty="0"/>
              <a:t>Instructor: Prof. Chun-Yi Lee (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李濬屹</a:t>
            </a:r>
            <a:r>
              <a:rPr lang="en-US" altLang="zh-TW" dirty="0"/>
              <a:t>) </a:t>
            </a:r>
            <a:endParaRPr lang="zh-TW" altLang="en-US" b="0" dirty="0">
              <a:effectLst/>
            </a:endParaRPr>
          </a:p>
          <a:p>
            <a:r>
              <a:rPr lang="en-US" altLang="zh-TW" dirty="0"/>
              <a:t>TA Email: ml-elsalab@googlegroups.com</a:t>
            </a:r>
          </a:p>
          <a:p>
            <a:endParaRPr lang="en-US" altLang="zh-TW" b="0" dirty="0">
              <a:effectLst/>
            </a:endParaRPr>
          </a:p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8987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E3A436-B254-43A7-B42E-21CFDF0B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Q5: </a:t>
            </a:r>
            <a:r>
              <a:rPr lang="en-US" altLang="zh-TW" dirty="0">
                <a:hlinkClick r:id="rId3"/>
              </a:rPr>
              <a:t>Kaggle Competition</a:t>
            </a:r>
            <a:r>
              <a:rPr lang="en-US" altLang="zh-TW" dirty="0"/>
              <a:t> (30%+ Bonus: 20%)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8FD858-8311-47D7-BFE0-765D8B92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TW" dirty="0"/>
              <a:t>Please use your </a:t>
            </a:r>
            <a:r>
              <a:rPr lang="en-US" altLang="zh-TW" b="1" i="1" dirty="0"/>
              <a:t>student ID </a:t>
            </a:r>
            <a:r>
              <a:rPr lang="en-US" altLang="zh-TW" dirty="0"/>
              <a:t>as the team name.</a:t>
            </a:r>
          </a:p>
          <a:p>
            <a:pPr lvl="1" fontAlgn="base"/>
            <a:r>
              <a:rPr lang="en-US" altLang="zh-TW" dirty="0"/>
              <a:t>Submissions that do not follow the team naming rule will be considered invalid and treated as not submitted.</a:t>
            </a:r>
          </a:p>
          <a:p>
            <a:pPr fontAlgn="base"/>
            <a:r>
              <a:rPr lang="en-US" altLang="zh-TW" dirty="0"/>
              <a:t>If you are an auditor, add _a after your student ID (e.g., b12345678_a).</a:t>
            </a:r>
          </a:p>
          <a:p>
            <a:pPr fontAlgn="base"/>
            <a:r>
              <a:rPr lang="en-US" altLang="zh-TW" dirty="0"/>
              <a:t>Each team may submit up to 10 times per day.</a:t>
            </a:r>
          </a:p>
          <a:p>
            <a:r>
              <a:rPr lang="en-US" altLang="zh-TW" dirty="0"/>
              <a:t>Who play this game?</a:t>
            </a:r>
          </a:p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450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CE9CEC-66C5-4534-BE9C-E2F48FF3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8D19BB-54F5-431D-A19A-36553B22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https://www.kaggle.com/t/3561ff53a80d466c9f929e473600abcb</a:t>
            </a:r>
            <a:endParaRPr lang="en-US" altLang="zh-TW" dirty="0"/>
          </a:p>
          <a:p>
            <a:r>
              <a:rPr lang="en-US" altLang="zh-TW" dirty="0"/>
              <a:t>Who play this game?</a:t>
            </a:r>
          </a:p>
          <a:p>
            <a:pPr lvl="1"/>
            <a:r>
              <a:rPr lang="en-US" altLang="zh-TW" dirty="0"/>
              <a:t>Based on the given games, output the </a:t>
            </a:r>
            <a:r>
              <a:rPr lang="en-US" altLang="zh-TW" b="1" dirty="0"/>
              <a:t>predicted player ID</a:t>
            </a:r>
            <a:r>
              <a:rPr lang="en-US" altLang="zh-TW" dirty="0"/>
              <a:t> (1–600) for each testing file.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9451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5C6A88-38D0-492E-9C2C-1D2137CF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B49EC0-C35E-4935-AEB8-E7AACC8B3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The training set consists of 200 files (1.sgf, 2.sgf, …, 200.sgf), each corresponding to a single player.</a:t>
            </a:r>
            <a:endParaRPr lang="en-US" altLang="zh-TW" sz="2400" dirty="0"/>
          </a:p>
          <a:p>
            <a:pPr lvl="1"/>
            <a:r>
              <a:rPr lang="en-US" altLang="zh-TW" dirty="0"/>
              <a:t>Each file contains approximately 2,000 games played by that player.</a:t>
            </a:r>
            <a:endParaRPr lang="en-US" altLang="zh-TW" sz="2000" dirty="0"/>
          </a:p>
          <a:p>
            <a:pPr lvl="1"/>
            <a:r>
              <a:rPr lang="en-US" altLang="zh-TW" dirty="0"/>
              <a:t>All game records within the same file are guaranteed to come from the same individual, ensuring consistent player identity labels.</a:t>
            </a:r>
            <a:endParaRPr lang="zh-TW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2773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C8F69-2369-4E9C-A591-0DD19436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Testing 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2231DE-7B3F-4B82-B63D-98D00BD17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test data is divided into two subsets: query and candidate.</a:t>
            </a:r>
          </a:p>
          <a:p>
            <a:pPr lvl="1"/>
            <a:r>
              <a:rPr lang="en-US" altLang="zh-TW" dirty="0"/>
              <a:t>Each subset contains 600 files (1.sgf, 2.sgf, …, 600.sgf).</a:t>
            </a:r>
            <a:endParaRPr lang="en-US" altLang="zh-TW" sz="2000" dirty="0"/>
          </a:p>
          <a:p>
            <a:pPr lvl="1"/>
            <a:r>
              <a:rPr lang="en-US" altLang="zh-TW" dirty="0"/>
              <a:t>Each file represents a single player, containing approximately 100 games from that player.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b="1" dirty="0"/>
              <a:t>query</a:t>
            </a:r>
            <a:r>
              <a:rPr lang="en-US" altLang="zh-TW" dirty="0"/>
              <a:t> and </a:t>
            </a:r>
            <a:r>
              <a:rPr lang="en-US" altLang="zh-TW" b="1" dirty="0"/>
              <a:t>candidate</a:t>
            </a:r>
            <a:r>
              <a:rPr lang="en-US" altLang="zh-TW" dirty="0"/>
              <a:t> sets generally contain </a:t>
            </a:r>
            <a:r>
              <a:rPr lang="en-US" altLang="zh-TW" b="1" dirty="0"/>
              <a:t>different players</a:t>
            </a:r>
            <a:r>
              <a:rPr lang="en-US" altLang="zh-TW" dirty="0"/>
              <a:t> — the file IDs do </a:t>
            </a:r>
            <a:r>
              <a:rPr lang="en-US" altLang="zh-TW" b="1" dirty="0"/>
              <a:t>not</a:t>
            </a:r>
            <a:r>
              <a:rPr lang="en-US" altLang="zh-TW" dirty="0"/>
              <a:t> correspond to the same individuals.</a:t>
            </a:r>
            <a:endParaRPr lang="zh-TW" altLang="en-US" dirty="0"/>
          </a:p>
          <a:p>
            <a:endParaRPr lang="zh-TW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6165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C69299-DF8F-4B24-8CB1-ECD74BF4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519CA-42F2-43A6-A3F2-777548B9C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/>
              <a:t> git clone --recursive </a:t>
            </a:r>
            <a:r>
              <a:rPr lang="fr-FR" altLang="zh-TW" dirty="0">
                <a:hlinkClick r:id="rId2"/>
              </a:rPr>
              <a:t>https://github.com/gcobs104628/ML-Assignment2-Q5.git</a:t>
            </a:r>
            <a:endParaRPr lang="fr-FR" altLang="zh-TW" dirty="0"/>
          </a:p>
          <a:p>
            <a:r>
              <a:rPr lang="fr-FR" altLang="zh-TW" dirty="0"/>
              <a:t>./scripts/start-container.sh (</a:t>
            </a:r>
            <a:r>
              <a:rPr lang="en-US" altLang="zh-TW" dirty="0"/>
              <a:t>Run the container using </a:t>
            </a:r>
            <a:r>
              <a:rPr lang="en-US" altLang="zh-TW" dirty="0" err="1"/>
              <a:t>Podman</a:t>
            </a:r>
            <a:r>
              <a:rPr lang="fr-FR" altLang="zh-TW" dirty="0"/>
              <a:t>)</a:t>
            </a:r>
          </a:p>
          <a:p>
            <a:pPr lvl="1"/>
            <a:r>
              <a:rPr lang="en-US" altLang="zh-TW" dirty="0"/>
              <a:t>Linux: </a:t>
            </a:r>
            <a:r>
              <a:rPr lang="en-US" altLang="zh-TW" dirty="0" err="1"/>
              <a:t>sudo</a:t>
            </a:r>
            <a:r>
              <a:rPr lang="en-US" altLang="zh-TW" dirty="0"/>
              <a:t> apt-get install -y </a:t>
            </a:r>
            <a:r>
              <a:rPr lang="en-US" altLang="zh-TW" dirty="0" err="1"/>
              <a:t>podman</a:t>
            </a:r>
            <a:endParaRPr lang="fr-FR" altLang="zh-TW" dirty="0"/>
          </a:p>
          <a:p>
            <a:pPr lvl="1"/>
            <a:r>
              <a:rPr lang="fr-FR" altLang="zh-TW" dirty="0"/>
              <a:t>Windows: you can use </a:t>
            </a:r>
            <a:r>
              <a:rPr lang="fr-FR" altLang="zh-TW" dirty="0">
                <a:hlinkClick r:id="rId3"/>
              </a:rPr>
              <a:t>WSL</a:t>
            </a:r>
            <a:r>
              <a:rPr lang="fr-FR" altLang="zh-TW" dirty="0"/>
              <a:t> to run podman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DD74FF-0761-4096-A7B8-536325A9B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599" y="3976854"/>
            <a:ext cx="8470670" cy="275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67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C69299-DF8F-4B24-8CB1-ECD74BF4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519CA-42F2-43A6-A3F2-777548B9C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/>
              <a:t>In the container</a:t>
            </a:r>
          </a:p>
          <a:p>
            <a:pPr lvl="1"/>
            <a:r>
              <a:rPr lang="fr-FR" altLang="zh-TW" dirty="0"/>
              <a:t>./scripts/build.sh go</a:t>
            </a:r>
          </a:p>
          <a:p>
            <a:pPr lvl="1"/>
            <a:endParaRPr lang="fr-FR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D22C8A-4E87-4325-BA79-321A7BB85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424" y="2851375"/>
            <a:ext cx="7678189" cy="394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80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altLang="zh-TW" dirty="0"/>
              <a:t>Methods you may use: </a:t>
            </a:r>
            <a:r>
              <a:rPr lang="en-US" altLang="zh-TW" i="1" dirty="0"/>
              <a:t>Few-Shot Learning</a:t>
            </a:r>
            <a:endParaRPr dirty="0"/>
          </a:p>
        </p:txBody>
      </p:sp>
      <p:sp>
        <p:nvSpPr>
          <p:cNvPr id="170" name="Google Shape;170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Few-Shot Learning</a:t>
            </a:r>
            <a:r>
              <a:rPr lang="en-US" dirty="0"/>
              <a:t> is a sub-area of machine learning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Classifying new data when you have only a few training samples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171" name="Google Shape;171;p10"/>
          <p:cNvSpPr/>
          <p:nvPr/>
        </p:nvSpPr>
        <p:spPr>
          <a:xfrm>
            <a:off x="838200" y="3771900"/>
            <a:ext cx="3057600" cy="1524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Animal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10"/>
          <p:cNvCxnSpPr>
            <a:stCxn id="171" idx="6"/>
          </p:cNvCxnSpPr>
          <p:nvPr/>
        </p:nvCxnSpPr>
        <p:spPr>
          <a:xfrm>
            <a:off x="3895800" y="4533900"/>
            <a:ext cx="2114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3" name="Google Shape;173;p10"/>
          <p:cNvSpPr txBox="1"/>
          <p:nvPr/>
        </p:nvSpPr>
        <p:spPr>
          <a:xfrm>
            <a:off x="4228346" y="4164568"/>
            <a:ext cx="144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only have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54138" y="3230820"/>
            <a:ext cx="838686" cy="646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7076438" y="3991560"/>
            <a:ext cx="776076" cy="496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078390" y="5168709"/>
            <a:ext cx="774124" cy="50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7068400" y="3230820"/>
            <a:ext cx="784114" cy="646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8007456" y="5131370"/>
            <a:ext cx="764536" cy="541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flipH="1">
            <a:off x="8013111" y="4008285"/>
            <a:ext cx="776075" cy="525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flipH="1">
            <a:off x="8028090" y="3230820"/>
            <a:ext cx="743903" cy="646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flipH="1">
            <a:off x="8895413" y="5131370"/>
            <a:ext cx="725141" cy="557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flipH="1">
            <a:off x="8886725" y="4007358"/>
            <a:ext cx="725142" cy="56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flipH="1">
            <a:off x="8886725" y="3240541"/>
            <a:ext cx="742335" cy="636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flipH="1">
            <a:off x="6064820" y="5147168"/>
            <a:ext cx="828004" cy="525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 flipH="1">
            <a:off x="9742223" y="5123471"/>
            <a:ext cx="789858" cy="565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 flipH="1">
            <a:off x="9743792" y="4028899"/>
            <a:ext cx="789859" cy="525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 flipH="1">
            <a:off x="9743792" y="3250860"/>
            <a:ext cx="742335" cy="646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0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 flipH="1">
            <a:off x="6074873" y="4007358"/>
            <a:ext cx="838686" cy="496893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0"/>
          <p:cNvSpPr txBox="1"/>
          <p:nvPr/>
        </p:nvSpPr>
        <p:spPr>
          <a:xfrm rot="5400000">
            <a:off x="6462573" y="4597853"/>
            <a:ext cx="25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0"/>
          <p:cNvSpPr txBox="1"/>
          <p:nvPr/>
        </p:nvSpPr>
        <p:spPr>
          <a:xfrm rot="5400000">
            <a:off x="7392039" y="4595668"/>
            <a:ext cx="25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0"/>
          <p:cNvSpPr txBox="1"/>
          <p:nvPr/>
        </p:nvSpPr>
        <p:spPr>
          <a:xfrm rot="5400000">
            <a:off x="8321505" y="4595668"/>
            <a:ext cx="25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/>
          <p:cNvSpPr txBox="1"/>
          <p:nvPr/>
        </p:nvSpPr>
        <p:spPr>
          <a:xfrm rot="5400000">
            <a:off x="9167021" y="4588888"/>
            <a:ext cx="25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 rot="5400000">
            <a:off x="10063160" y="4597140"/>
            <a:ext cx="25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3755173" y="5871413"/>
            <a:ext cx="409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classify other animal?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Few-Shot Learning </a:t>
            </a:r>
            <a:endParaRPr dirty="0"/>
          </a:p>
        </p:txBody>
      </p:sp>
      <p:sp>
        <p:nvSpPr>
          <p:cNvPr id="202" name="Google Shape;202;p11"/>
          <p:cNvSpPr txBox="1">
            <a:spLocks noGrp="1"/>
          </p:cNvSpPr>
          <p:nvPr>
            <p:ph type="body"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Learn the general idea from few training samples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Learn a </a:t>
            </a:r>
            <a:r>
              <a:rPr lang="en-US" sz="2800" b="1" dirty="0"/>
              <a:t>similarity function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203" name="Google Shape;203;p11"/>
          <p:cNvSpPr/>
          <p:nvPr/>
        </p:nvSpPr>
        <p:spPr>
          <a:xfrm>
            <a:off x="6020814" y="5546209"/>
            <a:ext cx="11478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 = 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1"/>
          <p:cNvSpPr/>
          <p:nvPr/>
        </p:nvSpPr>
        <p:spPr>
          <a:xfrm>
            <a:off x="7046354" y="5548487"/>
            <a:ext cx="12242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sim = 0.9</a:t>
            </a:r>
            <a:endParaRPr/>
          </a:p>
        </p:txBody>
      </p:sp>
      <p:sp>
        <p:nvSpPr>
          <p:cNvPr id="205" name="Google Shape;205;p11"/>
          <p:cNvSpPr/>
          <p:nvPr/>
        </p:nvSpPr>
        <p:spPr>
          <a:xfrm>
            <a:off x="8070464" y="5551403"/>
            <a:ext cx="11288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 = 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311365" y="3552872"/>
            <a:ext cx="861223" cy="663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333665" y="4317626"/>
            <a:ext cx="796931" cy="510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335618" y="5494582"/>
            <a:ext cx="794926" cy="51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1325627" y="3552872"/>
            <a:ext cx="805185" cy="663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2264683" y="5456240"/>
            <a:ext cx="785081" cy="555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flipH="1">
            <a:off x="2270338" y="4333579"/>
            <a:ext cx="796930" cy="539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flipH="1">
            <a:off x="2285317" y="3552872"/>
            <a:ext cx="763893" cy="663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flipH="1">
            <a:off x="3152640" y="5455816"/>
            <a:ext cx="744627" cy="572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flipH="1">
            <a:off x="3143953" y="4331494"/>
            <a:ext cx="744628" cy="583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flipH="1">
            <a:off x="3143952" y="3562855"/>
            <a:ext cx="762283" cy="653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flipH="1">
            <a:off x="322048" y="5472462"/>
            <a:ext cx="850254" cy="539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 flipH="1">
            <a:off x="3999450" y="5447703"/>
            <a:ext cx="811083" cy="580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 flipH="1">
            <a:off x="4001019" y="4354193"/>
            <a:ext cx="811084" cy="539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 flipH="1">
            <a:off x="4001019" y="3572912"/>
            <a:ext cx="762283" cy="663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 flipH="1">
            <a:off x="332100" y="4333424"/>
            <a:ext cx="861223" cy="51024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1"/>
          <p:cNvSpPr txBox="1"/>
          <p:nvPr/>
        </p:nvSpPr>
        <p:spPr>
          <a:xfrm rot="5400000">
            <a:off x="733558" y="4938554"/>
            <a:ext cx="2484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1"/>
          <p:cNvSpPr txBox="1"/>
          <p:nvPr/>
        </p:nvSpPr>
        <p:spPr>
          <a:xfrm rot="5400000">
            <a:off x="1663025" y="4936369"/>
            <a:ext cx="2484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1"/>
          <p:cNvSpPr txBox="1"/>
          <p:nvPr/>
        </p:nvSpPr>
        <p:spPr>
          <a:xfrm rot="5400000">
            <a:off x="2592491" y="4936369"/>
            <a:ext cx="2484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1"/>
          <p:cNvSpPr txBox="1"/>
          <p:nvPr/>
        </p:nvSpPr>
        <p:spPr>
          <a:xfrm rot="5400000">
            <a:off x="3438007" y="4929589"/>
            <a:ext cx="2484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1"/>
          <p:cNvSpPr txBox="1"/>
          <p:nvPr/>
        </p:nvSpPr>
        <p:spPr>
          <a:xfrm rot="5400000">
            <a:off x="4334146" y="4937841"/>
            <a:ext cx="2484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1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0174756" y="5815911"/>
            <a:ext cx="870488" cy="653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1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206348" y="5840534"/>
            <a:ext cx="887074" cy="633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1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5549602" y="4283522"/>
            <a:ext cx="863729" cy="646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1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7168603" y="5840534"/>
            <a:ext cx="903747" cy="62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1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6138559" y="5845536"/>
            <a:ext cx="917087" cy="61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1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203892" y="5815911"/>
            <a:ext cx="860394" cy="65363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1"/>
          <p:cNvSpPr/>
          <p:nvPr/>
        </p:nvSpPr>
        <p:spPr>
          <a:xfrm>
            <a:off x="9089301" y="5537754"/>
            <a:ext cx="11920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 = 0.7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1"/>
          <p:cNvSpPr/>
          <p:nvPr/>
        </p:nvSpPr>
        <p:spPr>
          <a:xfrm>
            <a:off x="10064165" y="5529129"/>
            <a:ext cx="12122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 = 0.1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1"/>
          <p:cNvSpPr/>
          <p:nvPr/>
        </p:nvSpPr>
        <p:spPr>
          <a:xfrm>
            <a:off x="97561" y="3267839"/>
            <a:ext cx="4876613" cy="294967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1"/>
          <p:cNvSpPr/>
          <p:nvPr/>
        </p:nvSpPr>
        <p:spPr>
          <a:xfrm>
            <a:off x="5991506" y="5597170"/>
            <a:ext cx="5160403" cy="94090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1"/>
          <p:cNvSpPr/>
          <p:nvPr/>
        </p:nvSpPr>
        <p:spPr>
          <a:xfrm>
            <a:off x="5333704" y="4171205"/>
            <a:ext cx="1253065" cy="81633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1"/>
          <p:cNvSpPr txBox="1"/>
          <p:nvPr/>
        </p:nvSpPr>
        <p:spPr>
          <a:xfrm>
            <a:off x="2017737" y="2942252"/>
            <a:ext cx="12768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Set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1"/>
          <p:cNvSpPr txBox="1"/>
          <p:nvPr/>
        </p:nvSpPr>
        <p:spPr>
          <a:xfrm>
            <a:off x="5212010" y="3865067"/>
            <a:ext cx="15066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Sample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Google Shape;239;p11"/>
          <p:cNvCxnSpPr>
            <a:stCxn id="236" idx="2"/>
          </p:cNvCxnSpPr>
          <p:nvPr/>
        </p:nvCxnSpPr>
        <p:spPr>
          <a:xfrm>
            <a:off x="5960237" y="4987539"/>
            <a:ext cx="528600" cy="624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0" name="Google Shape;240;p11"/>
          <p:cNvCxnSpPr>
            <a:stCxn id="236" idx="2"/>
          </p:cNvCxnSpPr>
          <p:nvPr/>
        </p:nvCxnSpPr>
        <p:spPr>
          <a:xfrm>
            <a:off x="5960236" y="4987539"/>
            <a:ext cx="2664900" cy="624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1" name="Google Shape;241;p11"/>
          <p:cNvCxnSpPr>
            <a:stCxn id="236" idx="2"/>
          </p:cNvCxnSpPr>
          <p:nvPr/>
        </p:nvCxnSpPr>
        <p:spPr>
          <a:xfrm>
            <a:off x="5960236" y="4987539"/>
            <a:ext cx="1680300" cy="624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2" name="Google Shape;242;p11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007305" y="3959315"/>
            <a:ext cx="1200150" cy="1085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11"/>
          <p:cNvCxnSpPr>
            <a:stCxn id="236" idx="2"/>
          </p:cNvCxnSpPr>
          <p:nvPr/>
        </p:nvCxnSpPr>
        <p:spPr>
          <a:xfrm>
            <a:off x="5960236" y="4987539"/>
            <a:ext cx="3494100" cy="597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4" name="Google Shape;244;p11"/>
          <p:cNvSpPr/>
          <p:nvPr/>
        </p:nvSpPr>
        <p:spPr>
          <a:xfrm>
            <a:off x="6597530" y="4402798"/>
            <a:ext cx="1321845" cy="34511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1"/>
          <p:cNvSpPr/>
          <p:nvPr/>
        </p:nvSpPr>
        <p:spPr>
          <a:xfrm rot="-5400000">
            <a:off x="8363008" y="5223824"/>
            <a:ext cx="495452" cy="2807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1"/>
          <p:cNvSpPr txBox="1"/>
          <p:nvPr/>
        </p:nvSpPr>
        <p:spPr>
          <a:xfrm>
            <a:off x="10729711" y="4440527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Chicken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1"/>
          <p:cNvSpPr/>
          <p:nvPr/>
        </p:nvSpPr>
        <p:spPr>
          <a:xfrm>
            <a:off x="9280628" y="4445727"/>
            <a:ext cx="1321845" cy="34511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p11"/>
          <p:cNvCxnSpPr>
            <a:stCxn id="236" idx="2"/>
          </p:cNvCxnSpPr>
          <p:nvPr/>
        </p:nvCxnSpPr>
        <p:spPr>
          <a:xfrm>
            <a:off x="5960236" y="4987539"/>
            <a:ext cx="4578000" cy="587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9" name="Google Shape;249;p11"/>
          <p:cNvSpPr txBox="1"/>
          <p:nvPr/>
        </p:nvSpPr>
        <p:spPr>
          <a:xfrm>
            <a:off x="7888797" y="6538077"/>
            <a:ext cx="14852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Candidate Set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360;p15">
            <a:extLst>
              <a:ext uri="{FF2B5EF4-FFF2-40B4-BE49-F238E27FC236}">
                <a16:creationId xmlns:a16="http://schemas.microsoft.com/office/drawing/2014/main" id="{24AB3A66-3F3F-4D3A-8EFE-003CAE5A74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3467" y="4729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altLang="zh-TW" dirty="0"/>
              <a:t>Recommended Network Architecture</a:t>
            </a:r>
            <a:endParaRPr dirty="0"/>
          </a:p>
        </p:txBody>
      </p:sp>
      <p:sp>
        <p:nvSpPr>
          <p:cNvPr id="75" name="Google Shape;362;p15">
            <a:extLst>
              <a:ext uri="{FF2B5EF4-FFF2-40B4-BE49-F238E27FC236}">
                <a16:creationId xmlns:a16="http://schemas.microsoft.com/office/drawing/2014/main" id="{2BE41E30-5CE9-4E6A-984F-3CD82912D7C9}"/>
              </a:ext>
            </a:extLst>
          </p:cNvPr>
          <p:cNvSpPr/>
          <p:nvPr/>
        </p:nvSpPr>
        <p:spPr>
          <a:xfrm>
            <a:off x="2305816" y="2187895"/>
            <a:ext cx="1104115" cy="755281"/>
          </a:xfrm>
          <a:prstGeom prst="roundRect">
            <a:avLst>
              <a:gd name="adj" fmla="val 16667"/>
            </a:avLst>
          </a:prstGeom>
          <a:solidFill>
            <a:srgbClr val="8DA9D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Residual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Blocks</a:t>
            </a:r>
            <a:endParaRPr sz="1400" baseline="30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363;p15">
            <a:extLst>
              <a:ext uri="{FF2B5EF4-FFF2-40B4-BE49-F238E27FC236}">
                <a16:creationId xmlns:a16="http://schemas.microsoft.com/office/drawing/2014/main" id="{028649C9-7977-4C7D-877B-DA827EDC5145}"/>
              </a:ext>
            </a:extLst>
          </p:cNvPr>
          <p:cNvSpPr/>
          <p:nvPr/>
        </p:nvSpPr>
        <p:spPr>
          <a:xfrm>
            <a:off x="2320376" y="3348202"/>
            <a:ext cx="1104115" cy="755281"/>
          </a:xfrm>
          <a:prstGeom prst="roundRect">
            <a:avLst>
              <a:gd name="adj" fmla="val 16667"/>
            </a:avLst>
          </a:prstGeom>
          <a:solidFill>
            <a:srgbClr val="8DA9D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Residual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364;p15">
            <a:extLst>
              <a:ext uri="{FF2B5EF4-FFF2-40B4-BE49-F238E27FC236}">
                <a16:creationId xmlns:a16="http://schemas.microsoft.com/office/drawing/2014/main" id="{91D2296E-835F-40F7-A6F7-642BAEA26ACE}"/>
              </a:ext>
            </a:extLst>
          </p:cNvPr>
          <p:cNvSpPr/>
          <p:nvPr/>
        </p:nvSpPr>
        <p:spPr>
          <a:xfrm>
            <a:off x="2315342" y="4918085"/>
            <a:ext cx="1104115" cy="755281"/>
          </a:xfrm>
          <a:prstGeom prst="roundRect">
            <a:avLst>
              <a:gd name="adj" fmla="val 16667"/>
            </a:avLst>
          </a:prstGeom>
          <a:solidFill>
            <a:srgbClr val="8DA9D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Residual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365;p15">
            <a:extLst>
              <a:ext uri="{FF2B5EF4-FFF2-40B4-BE49-F238E27FC236}">
                <a16:creationId xmlns:a16="http://schemas.microsoft.com/office/drawing/2014/main" id="{6FBD341C-2EE0-4D32-A000-87E12FD61D02}"/>
              </a:ext>
            </a:extLst>
          </p:cNvPr>
          <p:cNvSpPr/>
          <p:nvPr/>
        </p:nvSpPr>
        <p:spPr>
          <a:xfrm>
            <a:off x="3814815" y="2165360"/>
            <a:ext cx="743155" cy="755281"/>
          </a:xfrm>
          <a:prstGeom prst="roundRect">
            <a:avLst>
              <a:gd name="adj" fmla="val 16667"/>
            </a:avLst>
          </a:prstGeom>
          <a:solidFill>
            <a:srgbClr val="FBE4D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MLP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366;p15">
            <a:extLst>
              <a:ext uri="{FF2B5EF4-FFF2-40B4-BE49-F238E27FC236}">
                <a16:creationId xmlns:a16="http://schemas.microsoft.com/office/drawing/2014/main" id="{5DD7B808-030A-4703-ADB1-19FC2B6D0A02}"/>
              </a:ext>
            </a:extLst>
          </p:cNvPr>
          <p:cNvSpPr/>
          <p:nvPr/>
        </p:nvSpPr>
        <p:spPr>
          <a:xfrm>
            <a:off x="3843388" y="3341697"/>
            <a:ext cx="743155" cy="755281"/>
          </a:xfrm>
          <a:prstGeom prst="roundRect">
            <a:avLst>
              <a:gd name="adj" fmla="val 16667"/>
            </a:avLst>
          </a:prstGeom>
          <a:solidFill>
            <a:srgbClr val="FBE4D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MLP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367;p15">
            <a:extLst>
              <a:ext uri="{FF2B5EF4-FFF2-40B4-BE49-F238E27FC236}">
                <a16:creationId xmlns:a16="http://schemas.microsoft.com/office/drawing/2014/main" id="{07E354F3-E6DA-4C14-9159-092ED5E27001}"/>
              </a:ext>
            </a:extLst>
          </p:cNvPr>
          <p:cNvSpPr/>
          <p:nvPr/>
        </p:nvSpPr>
        <p:spPr>
          <a:xfrm>
            <a:off x="3843388" y="4937135"/>
            <a:ext cx="743155" cy="755281"/>
          </a:xfrm>
          <a:prstGeom prst="roundRect">
            <a:avLst>
              <a:gd name="adj" fmla="val 16667"/>
            </a:avLst>
          </a:prstGeom>
          <a:solidFill>
            <a:srgbClr val="FBE4D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MLP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368;p15">
            <a:extLst>
              <a:ext uri="{FF2B5EF4-FFF2-40B4-BE49-F238E27FC236}">
                <a16:creationId xmlns:a16="http://schemas.microsoft.com/office/drawing/2014/main" id="{7A500AA9-CE8D-44CA-B061-AE5659D7342F}"/>
              </a:ext>
            </a:extLst>
          </p:cNvPr>
          <p:cNvSpPr/>
          <p:nvPr/>
        </p:nvSpPr>
        <p:spPr>
          <a:xfrm>
            <a:off x="5001097" y="2094818"/>
            <a:ext cx="1104111" cy="3607124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RNN/LSTM/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369;p15">
            <a:extLst>
              <a:ext uri="{FF2B5EF4-FFF2-40B4-BE49-F238E27FC236}">
                <a16:creationId xmlns:a16="http://schemas.microsoft.com/office/drawing/2014/main" id="{16931394-39A4-4B33-ADC4-1DB0702BF088}"/>
              </a:ext>
            </a:extLst>
          </p:cNvPr>
          <p:cNvSpPr/>
          <p:nvPr/>
        </p:nvSpPr>
        <p:spPr>
          <a:xfrm>
            <a:off x="9264607" y="3496479"/>
            <a:ext cx="743155" cy="755281"/>
          </a:xfrm>
          <a:prstGeom prst="roundRect">
            <a:avLst>
              <a:gd name="adj" fmla="val 16667"/>
            </a:avLst>
          </a:prstGeom>
          <a:solidFill>
            <a:srgbClr val="FEE59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370;p15">
            <a:extLst>
              <a:ext uri="{FF2B5EF4-FFF2-40B4-BE49-F238E27FC236}">
                <a16:creationId xmlns:a16="http://schemas.microsoft.com/office/drawing/2014/main" id="{899ACD08-F8AB-4735-98C8-A8721A767875}"/>
              </a:ext>
            </a:extLst>
          </p:cNvPr>
          <p:cNvSpPr/>
          <p:nvPr/>
        </p:nvSpPr>
        <p:spPr>
          <a:xfrm>
            <a:off x="7868126" y="3496479"/>
            <a:ext cx="1026128" cy="755281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371;p15">
            <a:extLst>
              <a:ext uri="{FF2B5EF4-FFF2-40B4-BE49-F238E27FC236}">
                <a16:creationId xmlns:a16="http://schemas.microsoft.com/office/drawing/2014/main" id="{25FB09F3-6CB4-478B-98E1-FBA42DFEB8E2}"/>
              </a:ext>
            </a:extLst>
          </p:cNvPr>
          <p:cNvSpPr/>
          <p:nvPr/>
        </p:nvSpPr>
        <p:spPr>
          <a:xfrm>
            <a:off x="6467948" y="3496479"/>
            <a:ext cx="1026129" cy="755281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MLP+Tanh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388;p15">
            <a:extLst>
              <a:ext uri="{FF2B5EF4-FFF2-40B4-BE49-F238E27FC236}">
                <a16:creationId xmlns:a16="http://schemas.microsoft.com/office/drawing/2014/main" id="{309BCE9D-1FAF-41A5-A340-7DE536935741}"/>
              </a:ext>
            </a:extLst>
          </p:cNvPr>
          <p:cNvCxnSpPr/>
          <p:nvPr/>
        </p:nvCxnSpPr>
        <p:spPr>
          <a:xfrm>
            <a:off x="4676343" y="2541229"/>
            <a:ext cx="20367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4" name="Google Shape;390;p15">
            <a:extLst>
              <a:ext uri="{FF2B5EF4-FFF2-40B4-BE49-F238E27FC236}">
                <a16:creationId xmlns:a16="http://schemas.microsoft.com/office/drawing/2014/main" id="{254FC2E8-C843-4D18-A947-E1ED98DF0B75}"/>
              </a:ext>
            </a:extLst>
          </p:cNvPr>
          <p:cNvCxnSpPr/>
          <p:nvPr/>
        </p:nvCxnSpPr>
        <p:spPr>
          <a:xfrm>
            <a:off x="4676343" y="3733440"/>
            <a:ext cx="20367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6" name="Google Shape;392;p15">
            <a:extLst>
              <a:ext uri="{FF2B5EF4-FFF2-40B4-BE49-F238E27FC236}">
                <a16:creationId xmlns:a16="http://schemas.microsoft.com/office/drawing/2014/main" id="{E9808AA0-EA26-4184-89A2-1A483410CE70}"/>
              </a:ext>
            </a:extLst>
          </p:cNvPr>
          <p:cNvCxnSpPr/>
          <p:nvPr/>
        </p:nvCxnSpPr>
        <p:spPr>
          <a:xfrm>
            <a:off x="4733493" y="5363451"/>
            <a:ext cx="20367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8" name="Google Shape;394;p15">
            <a:extLst>
              <a:ext uri="{FF2B5EF4-FFF2-40B4-BE49-F238E27FC236}">
                <a16:creationId xmlns:a16="http://schemas.microsoft.com/office/drawing/2014/main" id="{C5F34E2D-C516-45EB-89C9-A4556E90B231}"/>
              </a:ext>
            </a:extLst>
          </p:cNvPr>
          <p:cNvCxnSpPr/>
          <p:nvPr/>
        </p:nvCxnSpPr>
        <p:spPr>
          <a:xfrm>
            <a:off x="6147407" y="3880284"/>
            <a:ext cx="20367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9" name="Google Shape;395;p15">
            <a:extLst>
              <a:ext uri="{FF2B5EF4-FFF2-40B4-BE49-F238E27FC236}">
                <a16:creationId xmlns:a16="http://schemas.microsoft.com/office/drawing/2014/main" id="{7425EE52-5D84-41DB-9844-876077BD08CC}"/>
              </a:ext>
            </a:extLst>
          </p:cNvPr>
          <p:cNvCxnSpPr/>
          <p:nvPr/>
        </p:nvCxnSpPr>
        <p:spPr>
          <a:xfrm>
            <a:off x="7583300" y="3880284"/>
            <a:ext cx="20367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0" name="Google Shape;396;p15">
            <a:extLst>
              <a:ext uri="{FF2B5EF4-FFF2-40B4-BE49-F238E27FC236}">
                <a16:creationId xmlns:a16="http://schemas.microsoft.com/office/drawing/2014/main" id="{7C9148B5-D049-41A9-8618-56EE0B12B7D7}"/>
              </a:ext>
            </a:extLst>
          </p:cNvPr>
          <p:cNvCxnSpPr/>
          <p:nvPr/>
        </p:nvCxnSpPr>
        <p:spPr>
          <a:xfrm>
            <a:off x="8976332" y="3886633"/>
            <a:ext cx="20367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2" name="Google Shape;398;p15">
            <a:extLst>
              <a:ext uri="{FF2B5EF4-FFF2-40B4-BE49-F238E27FC236}">
                <a16:creationId xmlns:a16="http://schemas.microsoft.com/office/drawing/2014/main" id="{189235C7-DA41-4D0B-9343-E8F6B0F4605A}"/>
              </a:ext>
            </a:extLst>
          </p:cNvPr>
          <p:cNvCxnSpPr/>
          <p:nvPr/>
        </p:nvCxnSpPr>
        <p:spPr>
          <a:xfrm>
            <a:off x="3520586" y="2541229"/>
            <a:ext cx="20367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3" name="Google Shape;399;p15">
            <a:extLst>
              <a:ext uri="{FF2B5EF4-FFF2-40B4-BE49-F238E27FC236}">
                <a16:creationId xmlns:a16="http://schemas.microsoft.com/office/drawing/2014/main" id="{B8C9A73C-B4B5-4FF4-8371-B31C10E36485}"/>
              </a:ext>
            </a:extLst>
          </p:cNvPr>
          <p:cNvCxnSpPr/>
          <p:nvPr/>
        </p:nvCxnSpPr>
        <p:spPr>
          <a:xfrm>
            <a:off x="3520586" y="3709451"/>
            <a:ext cx="20367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4" name="Google Shape;400;p15">
            <a:extLst>
              <a:ext uri="{FF2B5EF4-FFF2-40B4-BE49-F238E27FC236}">
                <a16:creationId xmlns:a16="http://schemas.microsoft.com/office/drawing/2014/main" id="{7D4D289D-0FF4-4E70-987A-FA08A55A3BB1}"/>
              </a:ext>
            </a:extLst>
          </p:cNvPr>
          <p:cNvCxnSpPr/>
          <p:nvPr/>
        </p:nvCxnSpPr>
        <p:spPr>
          <a:xfrm>
            <a:off x="3520586" y="5330114"/>
            <a:ext cx="20367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5" name="Google Shape;401;p15">
            <a:extLst>
              <a:ext uri="{FF2B5EF4-FFF2-40B4-BE49-F238E27FC236}">
                <a16:creationId xmlns:a16="http://schemas.microsoft.com/office/drawing/2014/main" id="{FA862FA9-4EC1-4F2F-BD9E-8BF5B8246C4C}"/>
              </a:ext>
            </a:extLst>
          </p:cNvPr>
          <p:cNvCxnSpPr/>
          <p:nvPr/>
        </p:nvCxnSpPr>
        <p:spPr>
          <a:xfrm>
            <a:off x="2025161" y="2595203"/>
            <a:ext cx="20367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6" name="Google Shape;402;p15">
            <a:extLst>
              <a:ext uri="{FF2B5EF4-FFF2-40B4-BE49-F238E27FC236}">
                <a16:creationId xmlns:a16="http://schemas.microsoft.com/office/drawing/2014/main" id="{308977C0-95C3-4D8B-A7E0-CBF9E06E5039}"/>
              </a:ext>
            </a:extLst>
          </p:cNvPr>
          <p:cNvCxnSpPr/>
          <p:nvPr/>
        </p:nvCxnSpPr>
        <p:spPr>
          <a:xfrm>
            <a:off x="2030824" y="5347928"/>
            <a:ext cx="20367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7" name="Google Shape;403;p15">
            <a:extLst>
              <a:ext uri="{FF2B5EF4-FFF2-40B4-BE49-F238E27FC236}">
                <a16:creationId xmlns:a16="http://schemas.microsoft.com/office/drawing/2014/main" id="{95D6262D-9430-4A86-ADB5-789F4DDE07B5}"/>
              </a:ext>
            </a:extLst>
          </p:cNvPr>
          <p:cNvCxnSpPr/>
          <p:nvPr/>
        </p:nvCxnSpPr>
        <p:spPr>
          <a:xfrm>
            <a:off x="2034685" y="3754233"/>
            <a:ext cx="20367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9" name="Google Shape;421;p15">
            <a:extLst>
              <a:ext uri="{FF2B5EF4-FFF2-40B4-BE49-F238E27FC236}">
                <a16:creationId xmlns:a16="http://schemas.microsoft.com/office/drawing/2014/main" id="{758F4C71-E9CF-4711-BEC6-BD02D4037067}"/>
              </a:ext>
            </a:extLst>
          </p:cNvPr>
          <p:cNvSpPr txBox="1"/>
          <p:nvPr/>
        </p:nvSpPr>
        <p:spPr>
          <a:xfrm>
            <a:off x="880405" y="2509252"/>
            <a:ext cx="10004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Move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422;p15">
            <a:extLst>
              <a:ext uri="{FF2B5EF4-FFF2-40B4-BE49-F238E27FC236}">
                <a16:creationId xmlns:a16="http://schemas.microsoft.com/office/drawing/2014/main" id="{B13D8231-0A16-4C62-898A-DD61A9176D9E}"/>
              </a:ext>
            </a:extLst>
          </p:cNvPr>
          <p:cNvSpPr txBox="1"/>
          <p:nvPr/>
        </p:nvSpPr>
        <p:spPr>
          <a:xfrm>
            <a:off x="871990" y="3586374"/>
            <a:ext cx="10502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Move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423;p15">
            <a:extLst>
              <a:ext uri="{FF2B5EF4-FFF2-40B4-BE49-F238E27FC236}">
                <a16:creationId xmlns:a16="http://schemas.microsoft.com/office/drawing/2014/main" id="{13236AF5-C911-4B46-8C26-0D249F48F2EF}"/>
              </a:ext>
            </a:extLst>
          </p:cNvPr>
          <p:cNvSpPr txBox="1"/>
          <p:nvPr/>
        </p:nvSpPr>
        <p:spPr>
          <a:xfrm>
            <a:off x="813467" y="5171520"/>
            <a:ext cx="11912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N-th Move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424;p15">
            <a:extLst>
              <a:ext uri="{FF2B5EF4-FFF2-40B4-BE49-F238E27FC236}">
                <a16:creationId xmlns:a16="http://schemas.microsoft.com/office/drawing/2014/main" id="{FE5DF89D-F61C-4B75-9E54-9F80E2F1D767}"/>
              </a:ext>
            </a:extLst>
          </p:cNvPr>
          <p:cNvSpPr txBox="1"/>
          <p:nvPr/>
        </p:nvSpPr>
        <p:spPr>
          <a:xfrm rot="5400000">
            <a:off x="1149825" y="4365513"/>
            <a:ext cx="68384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…...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9444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0D7A2B-C8A0-462F-A44E-FB165736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TW" dirty="0"/>
              <a:t>Dataloader Sample</a:t>
            </a:r>
            <a:endParaRPr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6E839E5-636F-4006-91C7-2724C03970D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altLang="zh-TW" dirty="0"/>
              <a:t>When you call inputs = next(data_loader_iterator)</a:t>
            </a:r>
          </a:p>
          <a:p>
            <a:pPr lvl="2"/>
            <a:r>
              <a:rPr lang="fr-FR" altLang="zh-TW" dirty="0"/>
              <a:t>the dataloader returns </a:t>
            </a:r>
          </a:p>
          <a:p>
            <a:pPr lvl="3"/>
            <a:r>
              <a:rPr lang="fr-FR" altLang="zh-TW" dirty="0"/>
              <a:t>style_py.get_players_per_batch() * style_py.get_games_per_player() games.</a:t>
            </a:r>
          </a:p>
          <a:p>
            <a:pPr lvl="3"/>
            <a:r>
              <a:rPr lang="fr-FR" altLang="zh-TW" dirty="0"/>
              <a:t>From each game, style_py.get_n_frames() board positions (frames) are sampled.</a:t>
            </a:r>
          </a:p>
          <a:p>
            <a:pPr lvl="2"/>
            <a:r>
              <a:rPr lang="fr-FR" altLang="zh-TW" dirty="0"/>
              <a:t>All of these parameters can be configured in conf.cfg</a:t>
            </a:r>
          </a:p>
          <a:p>
            <a:pPr lvl="1"/>
            <a:endParaRPr lang="fr-FR" altLang="zh-TW" dirty="0"/>
          </a:p>
          <a:p>
            <a:pPr lvl="1"/>
            <a:endParaRPr lang="fr-FR" altLang="zh-TW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6769BD2-4E16-47E8-9F96-A66C1D0A5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" t="23649" r="76481" b="24790"/>
          <a:stretch/>
        </p:blipFill>
        <p:spPr>
          <a:xfrm>
            <a:off x="9027623" y="3828993"/>
            <a:ext cx="2527070" cy="125008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F1B57BD5-CE81-4B6F-A16C-7CDD9BD641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" t="13079" r="9662" b="13273"/>
          <a:stretch/>
        </p:blipFill>
        <p:spPr>
          <a:xfrm>
            <a:off x="523703" y="4150602"/>
            <a:ext cx="7822276" cy="250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6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2474C5-F935-4221-AF12-D915B243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3FE05C-F0D8-4BA6-AB8B-9193045DE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Deadline: 2025-10-31 23:59</a:t>
            </a:r>
          </a:p>
          <a:p>
            <a:r>
              <a:rPr lang="en-US" altLang="zh-TW" dirty="0"/>
              <a:t>You have a total of two extra days available for late submissions across all assignments</a:t>
            </a:r>
          </a:p>
          <a:p>
            <a:pPr lvl="1"/>
            <a:r>
              <a:rPr lang="en-US" altLang="zh-TW" dirty="0"/>
              <a:t>If you want to use late days for an assignment, please send an email to </a:t>
            </a:r>
            <a:r>
              <a:rPr lang="en-US" altLang="zh-TW" dirty="0">
                <a:hlinkClick r:id="rId3"/>
              </a:rPr>
              <a:t>ml-elsalab@googlegroups.com</a:t>
            </a:r>
            <a:r>
              <a:rPr lang="en-US" altLang="zh-TW" dirty="0"/>
              <a:t> specifying the number of late days you intend to use (in units of days)</a:t>
            </a:r>
          </a:p>
          <a:p>
            <a:r>
              <a:rPr lang="en-US" altLang="zh-TW" dirty="0"/>
              <a:t>If you have any questions related to the assignment</a:t>
            </a:r>
          </a:p>
          <a:p>
            <a:pPr lvl="1"/>
            <a:r>
              <a:rPr lang="en-US" altLang="zh-TW" dirty="0"/>
              <a:t>encourage you to post them in the discussion section on NTU Cool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8054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16544F-606F-456B-BF08-BBB7CBE3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05F1B4-3F5E-4363-A1A0-2831046F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must submit your prediction results (e.g.,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submission.csv</a:t>
            </a:r>
            <a:r>
              <a:rPr lang="zh-TW" altLang="zh-TW" sz="2400" dirty="0"/>
              <a:t>) to Kaggle</a:t>
            </a:r>
            <a:endParaRPr lang="en-US" altLang="zh-TW" sz="24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latin typeface="Arial" panose="020B0604020202020204" pitchFamily="34" charset="0"/>
              </a:rPr>
              <a:t>R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efer to the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submission_sample.csv</a:t>
            </a:r>
            <a:r>
              <a:rPr lang="zh-TW" altLang="zh-TW" sz="2000" dirty="0"/>
              <a:t> provided on the website to check the required upload format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A70182-560A-4C5F-89EB-2727A68DC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507" y="3176169"/>
            <a:ext cx="1867161" cy="30007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5644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EF356E-CA97-4D67-9A04-14504818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FF46D5-E030-47B7-BA2E-D4081B806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8613" cy="4351338"/>
          </a:xfrm>
        </p:spPr>
        <p:txBody>
          <a:bodyPr/>
          <a:lstStyle/>
          <a:p>
            <a:r>
              <a:rPr lang="en-US" altLang="zh-TW" dirty="0"/>
              <a:t>The following papers may help you design Network Architecture &amp; loss function</a:t>
            </a:r>
          </a:p>
          <a:p>
            <a:pPr marL="0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"Deep clustering for unsupervised learning of visual features." </a:t>
            </a:r>
            <a:r>
              <a:rPr lang="en-US" altLang="zh-TW" i="1" dirty="0"/>
              <a:t>ECCV</a:t>
            </a:r>
            <a:r>
              <a:rPr lang="en-US" altLang="zh-TW" dirty="0"/>
              <a:t> 2018.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b="1" i="1" dirty="0"/>
              <a:t>"Generalized end-to-end loss for speaker verification." ICASSP 2018.</a:t>
            </a:r>
          </a:p>
          <a:p>
            <a:pPr lvl="1"/>
            <a:r>
              <a:rPr lang="en-US" altLang="zh-TW" b="1" i="1" dirty="0"/>
              <a:t>"Detecting individual decision-making style: Exploring behavioral stylometry in chess." </a:t>
            </a:r>
            <a:r>
              <a:rPr lang="en-US" altLang="zh-TW" b="1" i="1" dirty="0" err="1"/>
              <a:t>Neurips</a:t>
            </a:r>
            <a:r>
              <a:rPr lang="en-US" altLang="zh-TW" b="1" i="1" dirty="0"/>
              <a:t> 2021</a:t>
            </a:r>
          </a:p>
          <a:p>
            <a:pPr lvl="1"/>
            <a:endParaRPr lang="zh-TW" altLang="en-US" b="1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1299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6AC545-117E-4DB6-80B2-78405476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732B31-AA0A-4531-836B-B32A56059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sz="4800" dirty="0"/>
              <a:t>🎮 </a:t>
            </a:r>
            <a:r>
              <a:rPr lang="en-US" altLang="zh-TW" sz="4800" b="1" dirty="0"/>
              <a:t>Enjoy the assignment!</a:t>
            </a:r>
            <a:r>
              <a:rPr lang="en-US" altLang="zh-TW" sz="4800" dirty="0"/>
              <a:t> 😃</a:t>
            </a:r>
            <a:endParaRPr lang="zh-TW" altLang="zh-TW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093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D8BB9-1F9D-4509-9BA8-2B374C1C6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170A08-681A-42A5-B15D-9E4F4A9B0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TW" dirty="0"/>
              <a:t>Q1-Q4: </a:t>
            </a:r>
            <a:r>
              <a:rPr lang="en-US" altLang="zh-TW" dirty="0">
                <a:hlinkClick r:id="rId3"/>
              </a:rPr>
              <a:t>Colab</a:t>
            </a:r>
            <a:r>
              <a:rPr lang="en-US" altLang="zh-TW" dirty="0"/>
              <a:t> (70%)</a:t>
            </a:r>
          </a:p>
          <a:p>
            <a:pPr lvl="1" fontAlgn="base"/>
            <a:r>
              <a:rPr lang="en-US" altLang="zh-TW" dirty="0"/>
              <a:t>Q1: Clustering</a:t>
            </a:r>
            <a:r>
              <a:rPr lang="zh-TW" altLang="en-US" dirty="0"/>
              <a:t> </a:t>
            </a:r>
            <a:r>
              <a:rPr lang="en-US" altLang="zh-TW" dirty="0"/>
              <a:t>(15%)</a:t>
            </a:r>
          </a:p>
          <a:p>
            <a:pPr lvl="1" fontAlgn="base"/>
            <a:r>
              <a:rPr lang="en-US" altLang="zh-TW" dirty="0"/>
              <a:t>Q2: Dimensionality Reduction (20%)</a:t>
            </a:r>
          </a:p>
          <a:p>
            <a:pPr lvl="1" fontAlgn="base"/>
            <a:r>
              <a:rPr lang="en-US" altLang="zh-TW" dirty="0"/>
              <a:t>Q3: Convolutional Neural Networks (CNNs) (20%)</a:t>
            </a:r>
          </a:p>
          <a:p>
            <a:pPr lvl="1" fontAlgn="base"/>
            <a:r>
              <a:rPr lang="en-US" altLang="zh-TW" dirty="0"/>
              <a:t>Q4: Recurrent Neural Networks (RNNs) (15%)</a:t>
            </a:r>
          </a:p>
          <a:p>
            <a:pPr fontAlgn="base"/>
            <a:r>
              <a:rPr lang="en-US" altLang="zh-TW" dirty="0"/>
              <a:t>Q5: </a:t>
            </a:r>
            <a:r>
              <a:rPr lang="en-US" altLang="zh-TW" dirty="0">
                <a:hlinkClick r:id="rId4"/>
              </a:rPr>
              <a:t>Kaggle Competition</a:t>
            </a:r>
            <a:r>
              <a:rPr lang="en-US" altLang="zh-TW" dirty="0"/>
              <a:t> (30%+ Bonus: 20%)</a:t>
            </a:r>
          </a:p>
          <a:p>
            <a:pPr lvl="1"/>
            <a:r>
              <a:rPr lang="en-US" altLang="zh-TW" dirty="0"/>
              <a:t>Who play this game?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845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D8BB9-1F9D-4509-9BA8-2B374C1C6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TW" dirty="0"/>
              <a:t>Q1-Q4: </a:t>
            </a:r>
            <a:r>
              <a:rPr lang="en-US" altLang="zh-TW" dirty="0">
                <a:hlinkClick r:id="rId3"/>
              </a:rPr>
              <a:t>Colab</a:t>
            </a:r>
            <a:r>
              <a:rPr lang="en-US" altLang="zh-TW" dirty="0"/>
              <a:t> (70%)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170A08-681A-42A5-B15D-9E4F4A9B0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/>
            <a:r>
              <a:rPr lang="en-US" altLang="zh-TW" dirty="0"/>
              <a:t>Fill in all `# TODO` blocks. Answer bolded questions in this notebook.</a:t>
            </a:r>
          </a:p>
          <a:p>
            <a:pPr lvl="1" fontAlgn="base"/>
            <a:r>
              <a:rPr lang="en-US" altLang="zh-TW" dirty="0"/>
              <a:t>Q1: Clustering</a:t>
            </a:r>
            <a:r>
              <a:rPr lang="zh-TW" altLang="en-US" dirty="0"/>
              <a:t> </a:t>
            </a:r>
            <a:r>
              <a:rPr lang="en-US" altLang="zh-TW" dirty="0"/>
              <a:t>(15%)</a:t>
            </a:r>
          </a:p>
          <a:p>
            <a:pPr lvl="1" fontAlgn="base"/>
            <a:r>
              <a:rPr lang="en-US" altLang="zh-TW" dirty="0"/>
              <a:t>Q2: Dimensionality Reduction (20%)</a:t>
            </a:r>
          </a:p>
          <a:p>
            <a:pPr lvl="1" fontAlgn="base"/>
            <a:r>
              <a:rPr lang="en-US" altLang="zh-TW" dirty="0"/>
              <a:t>Q3: Convolutional Neural Networks (CNNs) (20%)</a:t>
            </a:r>
          </a:p>
          <a:p>
            <a:pPr lvl="1" fontAlgn="base"/>
            <a:r>
              <a:rPr lang="en-US" altLang="zh-TW" dirty="0"/>
              <a:t>Q4: Recurrent Neural Networks (RNNs) (15%)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927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FD59FA-A2CE-4523-BA30-4B57AB22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076019-7EE0-4898-9352-DAF4E4A81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Part A:</a:t>
            </a:r>
            <a:r>
              <a:rPr lang="zh-TW" altLang="en-US" dirty="0"/>
              <a:t> </a:t>
            </a:r>
            <a:r>
              <a:rPr lang="en-US" altLang="zh-TW" dirty="0"/>
              <a:t>K-means</a:t>
            </a:r>
          </a:p>
          <a:p>
            <a:r>
              <a:rPr lang="en-US" altLang="zh-TW" dirty="0"/>
              <a:t>Part B:</a:t>
            </a:r>
            <a:r>
              <a:rPr lang="zh-TW" altLang="en-US" dirty="0"/>
              <a:t> </a:t>
            </a:r>
            <a:r>
              <a:rPr lang="en-US" altLang="zh-TW" dirty="0"/>
              <a:t>Gaussian Mixture Model (GMM)</a:t>
            </a:r>
          </a:p>
          <a:p>
            <a:r>
              <a:rPr lang="en-US" altLang="zh-TW" dirty="0"/>
              <a:t>Part C: Non-convex clustering</a:t>
            </a:r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570A90-6C0F-479E-B674-1B19035F0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843" y="102058"/>
            <a:ext cx="2213521" cy="226939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DEDF4E6-6CB8-41AC-92D6-F47C2CFE4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222" y="102059"/>
            <a:ext cx="2213521" cy="226939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16AB5FB-F713-4412-8FA2-6C7D948B82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6" y="4132215"/>
            <a:ext cx="6096000" cy="176106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F032576C-8334-4D3A-85EA-064727A06A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842" y="4213486"/>
            <a:ext cx="2694366" cy="159852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D4AFC5D7-9929-48C6-A18E-AE6DF17834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556" y="4213486"/>
            <a:ext cx="2694366" cy="15985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8275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FD59FA-A2CE-4523-BA30-4B57AB22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076019-7EE0-4898-9352-DAF4E4A81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Part A: </a:t>
            </a:r>
            <a:r>
              <a:rPr lang="en-US" altLang="zh-TW" b="1" dirty="0"/>
              <a:t>Principal Component Analysis</a:t>
            </a:r>
            <a:endParaRPr lang="en-US" altLang="zh-TW" dirty="0"/>
          </a:p>
          <a:p>
            <a:r>
              <a:rPr lang="en-US" altLang="zh-TW" dirty="0"/>
              <a:t>Part B: </a:t>
            </a:r>
            <a:r>
              <a:rPr lang="en-US" altLang="zh-TW" b="1" dirty="0"/>
              <a:t>Independent Component Analysis (ICA)</a:t>
            </a:r>
            <a:endParaRPr lang="en-US" altLang="zh-TW" dirty="0"/>
          </a:p>
          <a:p>
            <a:r>
              <a:rPr lang="en-US" altLang="zh-TW" dirty="0"/>
              <a:t>Part C: </a:t>
            </a:r>
            <a:r>
              <a:rPr lang="en-US" altLang="zh-TW" b="1" dirty="0"/>
              <a:t>Downstream application on MNIST (Pseudo-label pipeline)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7B9D474-2DDA-44EC-8C5E-337E7AA6B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35" y="4936886"/>
            <a:ext cx="4306878" cy="161101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41E1D84-30BF-4697-9F4A-00BF3BC6B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35" y="3325875"/>
            <a:ext cx="4306878" cy="161101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E80299A-CC4C-43AE-BD8E-B904342AE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25875"/>
            <a:ext cx="3346782" cy="28640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157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FD59FA-A2CE-4523-BA30-4B57AB22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076019-7EE0-4898-9352-DAF4E4A81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Part C: Downstream application on MNIST (Pseudo-label pipeline)</a:t>
            </a:r>
          </a:p>
          <a:p>
            <a:pPr lvl="1"/>
            <a:r>
              <a:rPr lang="en-US" altLang="zh-TW" dirty="0"/>
              <a:t>Required: Pseudo-label logistic regression accuracy ≥ 0.95 on the test set</a:t>
            </a:r>
          </a:p>
          <a:p>
            <a:pPr lvl="1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3E03A9-495E-44C7-BA4D-73D9E2706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826" y="3429000"/>
            <a:ext cx="4068100" cy="333066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B8F81F2-45D8-4E8D-B2CA-4267AC2911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74" y="4145556"/>
            <a:ext cx="6530626" cy="10735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366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AA2628-EE2A-4C17-9962-DBF90222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21F6A2-681E-4F95-B3D3-506610F9C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Part A: Build &amp; Train CNN on MNIST</a:t>
            </a:r>
          </a:p>
          <a:p>
            <a:r>
              <a:rPr lang="en-US" altLang="zh-TW" dirty="0"/>
              <a:t>Part B: </a:t>
            </a:r>
            <a:r>
              <a:rPr lang="en-US" altLang="zh-TW" dirty="0" err="1"/>
              <a:t>ResNet</a:t>
            </a:r>
            <a:r>
              <a:rPr lang="en-US" altLang="zh-TW" dirty="0"/>
              <a:t> Block on CIFAR-10</a:t>
            </a:r>
          </a:p>
          <a:p>
            <a:r>
              <a:rPr lang="en-US" altLang="zh-TW" dirty="0"/>
              <a:t>Part C: </a:t>
            </a:r>
            <a:r>
              <a:rPr lang="en-US" altLang="zh-TW" dirty="0" err="1"/>
              <a:t>Depthwise</a:t>
            </a:r>
            <a:r>
              <a:rPr lang="en-US" altLang="zh-TW" dirty="0"/>
              <a:t> Convolution (</a:t>
            </a:r>
            <a:r>
              <a:rPr lang="en-US" altLang="zh-TW" dirty="0" err="1"/>
              <a:t>MobileNet</a:t>
            </a:r>
            <a:r>
              <a:rPr lang="en-US" altLang="zh-TW" dirty="0"/>
              <a:t>-lite)</a:t>
            </a: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DC5C4B0-0D6F-4B0A-BDF6-FE641874E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121" y="3757909"/>
            <a:ext cx="3032893" cy="216057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513553B-81CD-4C3C-BC54-742B2A6487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221" y="3757910"/>
            <a:ext cx="2980900" cy="216057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EE8B87F-F540-4D31-9ADD-FE493811A9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510" y="3757909"/>
            <a:ext cx="3032893" cy="216057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4374605-9237-4FB6-806A-E2E36FA1CA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90" y="3757909"/>
            <a:ext cx="2980900" cy="216057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F36AD2D9-A92C-4DA0-8EBA-9401DDB8FB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605" y="550262"/>
            <a:ext cx="2980899" cy="2322446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543FCB8F-DB8D-4406-A8A0-55D5895C3A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540" y="529464"/>
            <a:ext cx="2940065" cy="23224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3621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AD46CF-5079-41C6-9E3F-604B9FC6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E76246-FD6C-46C6-A8E4-D5AD9330F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Part A: Recurrent Neural Networks (RNNs)</a:t>
            </a:r>
          </a:p>
          <a:p>
            <a:r>
              <a:rPr lang="en-US" altLang="zh-TW" dirty="0"/>
              <a:t>Part B: LSTM </a:t>
            </a:r>
          </a:p>
          <a:p>
            <a:r>
              <a:rPr lang="en-US" altLang="zh-TW" dirty="0"/>
              <a:t>Part C:</a:t>
            </a:r>
            <a:r>
              <a:rPr lang="zh-TW" altLang="en-US" dirty="0"/>
              <a:t> </a:t>
            </a:r>
            <a:r>
              <a:rPr lang="en-US" altLang="zh-TW" dirty="0"/>
              <a:t>GRU</a:t>
            </a:r>
          </a:p>
          <a:p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51453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932</Words>
  <Application>Microsoft Office PowerPoint</Application>
  <PresentationFormat>寬螢幕</PresentationFormat>
  <Paragraphs>146</Paragraphs>
  <Slides>22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Arial Unicode MS</vt:lpstr>
      <vt:lpstr>PMingLiu</vt:lpstr>
      <vt:lpstr>新細明體</vt:lpstr>
      <vt:lpstr>DFKai-SB</vt:lpstr>
      <vt:lpstr>Arial</vt:lpstr>
      <vt:lpstr>Calibri</vt:lpstr>
      <vt:lpstr>Calibri Light</vt:lpstr>
      <vt:lpstr>Office 佈景主題</vt:lpstr>
      <vt:lpstr>Machine Learning Class Fall 2025 Assignment 2</vt:lpstr>
      <vt:lpstr>Rule</vt:lpstr>
      <vt:lpstr>Overview</vt:lpstr>
      <vt:lpstr>Q1-Q4: Colab (70%)</vt:lpstr>
      <vt:lpstr>Q1</vt:lpstr>
      <vt:lpstr>Q2</vt:lpstr>
      <vt:lpstr>Q2</vt:lpstr>
      <vt:lpstr>Q3</vt:lpstr>
      <vt:lpstr>Q4</vt:lpstr>
      <vt:lpstr>Q5: Kaggle Competition (30%+ Bonus: 20%)</vt:lpstr>
      <vt:lpstr>Q5</vt:lpstr>
      <vt:lpstr>Training set</vt:lpstr>
      <vt:lpstr>Testing Set</vt:lpstr>
      <vt:lpstr>Environment</vt:lpstr>
      <vt:lpstr>Environment</vt:lpstr>
      <vt:lpstr>Methods you may use: Few-Shot Learning</vt:lpstr>
      <vt:lpstr>Few-Shot Learning </vt:lpstr>
      <vt:lpstr>Recommended Network Architecture</vt:lpstr>
      <vt:lpstr>Dataloader Sample</vt:lpstr>
      <vt:lpstr>Submit</vt:lpstr>
      <vt:lpstr>Reference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Class Fall 2025 Assignment 1</dc:title>
  <dc:creator>陳俊融</dc:creator>
  <cp:lastModifiedBy>陳俊融</cp:lastModifiedBy>
  <cp:revision>32</cp:revision>
  <dcterms:created xsi:type="dcterms:W3CDTF">2025-09-18T16:54:53Z</dcterms:created>
  <dcterms:modified xsi:type="dcterms:W3CDTF">2025-10-17T10:45:53Z</dcterms:modified>
</cp:coreProperties>
</file>