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72" r:id="rId4"/>
    <p:sldId id="258" r:id="rId5"/>
    <p:sldId id="274" r:id="rId6"/>
    <p:sldId id="260" r:id="rId7"/>
    <p:sldId id="263" r:id="rId8"/>
    <p:sldId id="268" r:id="rId9"/>
    <p:sldId id="264" r:id="rId10"/>
    <p:sldId id="265" r:id="rId11"/>
    <p:sldId id="266" r:id="rId12"/>
    <p:sldId id="267" r:id="rId13"/>
    <p:sldId id="273" r:id="rId14"/>
    <p:sldId id="261"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63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5EC6FA-7B90-417D-ABC1-F6C668F893E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95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09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346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96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51916-8E58-428A-9D2B-6219F64A5EC8}"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EC6FA-7B90-417D-ABC1-F6C668F893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32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64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51916-8E58-428A-9D2B-6219F64A5EC8}"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EC6FA-7B90-417D-ABC1-F6C668F893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294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51916-8E58-428A-9D2B-6219F64A5EC8}"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EC6FA-7B90-417D-ABC1-F6C668F893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7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51916-8E58-428A-9D2B-6219F64A5EC8}"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EC6FA-7B90-417D-ABC1-F6C668F893E2}" type="slidenum">
              <a:rPr lang="en-US" smtClean="0"/>
              <a:t>‹#›</a:t>
            </a:fld>
            <a:endParaRPr lang="en-US"/>
          </a:p>
        </p:txBody>
      </p:sp>
    </p:spTree>
    <p:extLst>
      <p:ext uri="{BB962C8B-B14F-4D97-AF65-F5344CB8AC3E}">
        <p14:creationId xmlns:p14="http://schemas.microsoft.com/office/powerpoint/2010/main" val="14878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70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D451916-8E58-428A-9D2B-6219F64A5EC8}" type="datetimeFigureOut">
              <a:rPr lang="en-US" smtClean="0"/>
              <a:t>10/14/2023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5EC6FA-7B90-417D-ABC1-F6C668F893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208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D451916-8E58-428A-9D2B-6219F64A5EC8}" type="datetimeFigureOut">
              <a:rPr lang="en-US" smtClean="0"/>
              <a:t>10/14/2023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5EC6FA-7B90-417D-ABC1-F6C668F893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91273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FA97D8-6E70-9572-1E37-BCE938CB3DF1}"/>
              </a:ext>
            </a:extLst>
          </p:cNvPr>
          <p:cNvSpPr txBox="1"/>
          <p:nvPr/>
        </p:nvSpPr>
        <p:spPr>
          <a:xfrm>
            <a:off x="272955" y="485192"/>
            <a:ext cx="9880979" cy="2123658"/>
          </a:xfrm>
          <a:prstGeom prst="rect">
            <a:avLst/>
          </a:prstGeom>
          <a:noFill/>
        </p:spPr>
        <p:txBody>
          <a:bodyPr wrap="square" rtlCol="0">
            <a:spAutoFit/>
          </a:bodyPr>
          <a:lstStyle/>
          <a:p>
            <a:r>
              <a:rPr lang="en-US" sz="4400" b="1" dirty="0"/>
              <a:t>A PROJECT SUBMITTED</a:t>
            </a:r>
          </a:p>
          <a:p>
            <a:r>
              <a:rPr lang="en-US" sz="4400" b="1" dirty="0"/>
              <a:t> TO </a:t>
            </a:r>
          </a:p>
          <a:p>
            <a:r>
              <a:rPr lang="en-US" sz="4400" b="1" dirty="0"/>
              <a:t>HAGITAL CONSULTING LIMITED</a:t>
            </a:r>
          </a:p>
        </p:txBody>
      </p:sp>
      <p:pic>
        <p:nvPicPr>
          <p:cNvPr id="9" name="Picture 8">
            <a:extLst>
              <a:ext uri="{FF2B5EF4-FFF2-40B4-BE49-F238E27FC236}">
                <a16:creationId xmlns:a16="http://schemas.microsoft.com/office/drawing/2014/main" id="{073BEBF6-A60A-8BBC-9B85-8504122F0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8488" y="485192"/>
            <a:ext cx="752204" cy="752204"/>
          </a:xfrm>
          <a:prstGeom prst="rect">
            <a:avLst/>
          </a:prstGeom>
        </p:spPr>
      </p:pic>
      <p:sp>
        <p:nvSpPr>
          <p:cNvPr id="10" name="TextBox 9">
            <a:extLst>
              <a:ext uri="{FF2B5EF4-FFF2-40B4-BE49-F238E27FC236}">
                <a16:creationId xmlns:a16="http://schemas.microsoft.com/office/drawing/2014/main" id="{91FDEE45-6A56-3195-83BA-C054E2647F10}"/>
              </a:ext>
            </a:extLst>
          </p:cNvPr>
          <p:cNvSpPr txBox="1"/>
          <p:nvPr/>
        </p:nvSpPr>
        <p:spPr>
          <a:xfrm>
            <a:off x="3839575" y="2914888"/>
            <a:ext cx="7200801" cy="2308324"/>
          </a:xfrm>
          <a:prstGeom prst="rect">
            <a:avLst/>
          </a:prstGeom>
          <a:noFill/>
        </p:spPr>
        <p:txBody>
          <a:bodyPr wrap="square" rtlCol="0">
            <a:spAutoFit/>
          </a:bodyPr>
          <a:lstStyle/>
          <a:p>
            <a:pPr algn="ctr"/>
            <a:r>
              <a:rPr lang="en-US" sz="3600" b="1" dirty="0">
                <a:solidFill>
                  <a:srgbClr val="CC6600"/>
                </a:solidFill>
              </a:rPr>
              <a:t>ON </a:t>
            </a:r>
          </a:p>
          <a:p>
            <a:pPr algn="ctr"/>
            <a:r>
              <a:rPr lang="en-US" sz="3600" b="1" dirty="0">
                <a:solidFill>
                  <a:srgbClr val="CC6600"/>
                </a:solidFill>
              </a:rPr>
              <a:t>DATA ANALYSIS PROGRAMME USING POWER BI</a:t>
            </a:r>
          </a:p>
          <a:p>
            <a:pPr algn="ctr"/>
            <a:r>
              <a:rPr lang="en-US" sz="3600" b="1" dirty="0">
                <a:solidFill>
                  <a:srgbClr val="CC6600"/>
                </a:solidFill>
              </a:rPr>
              <a:t>TITLED:</a:t>
            </a:r>
          </a:p>
        </p:txBody>
      </p:sp>
      <p:sp>
        <p:nvSpPr>
          <p:cNvPr id="11" name="TextBox 10">
            <a:extLst>
              <a:ext uri="{FF2B5EF4-FFF2-40B4-BE49-F238E27FC236}">
                <a16:creationId xmlns:a16="http://schemas.microsoft.com/office/drawing/2014/main" id="{F3E4E67F-8D91-289A-F990-1F643182E0B1}"/>
              </a:ext>
            </a:extLst>
          </p:cNvPr>
          <p:cNvSpPr txBox="1"/>
          <p:nvPr/>
        </p:nvSpPr>
        <p:spPr>
          <a:xfrm>
            <a:off x="846160" y="6137840"/>
            <a:ext cx="9880979" cy="646331"/>
          </a:xfrm>
          <a:prstGeom prst="rect">
            <a:avLst/>
          </a:prstGeom>
          <a:noFill/>
          <a:ln w="12700">
            <a:solidFill>
              <a:schemeClr val="bg1"/>
            </a:solidFill>
          </a:ln>
        </p:spPr>
        <p:txBody>
          <a:bodyPr wrap="square" rtlCol="0">
            <a:spAutoFit/>
          </a:bodyPr>
          <a:lstStyle/>
          <a:p>
            <a:pPr algn="ctr"/>
            <a:r>
              <a:rPr lang="en-US" sz="3600" b="1" dirty="0">
                <a:solidFill>
                  <a:schemeClr val="bg1"/>
                </a:solidFill>
              </a:rPr>
              <a:t>PRESENTED BY TEAM FIVE (5) MEMBERS</a:t>
            </a:r>
          </a:p>
        </p:txBody>
      </p:sp>
      <p:pic>
        <p:nvPicPr>
          <p:cNvPr id="2" name="Picture 1">
            <a:extLst>
              <a:ext uri="{FF2B5EF4-FFF2-40B4-BE49-F238E27FC236}">
                <a16:creationId xmlns:a16="http://schemas.microsoft.com/office/drawing/2014/main" id="{8D84B856-8814-24F8-8637-050EA22E761E}"/>
              </a:ext>
            </a:extLst>
          </p:cNvPr>
          <p:cNvPicPr>
            <a:picLocks noChangeAspect="1"/>
          </p:cNvPicPr>
          <p:nvPr/>
        </p:nvPicPr>
        <p:blipFill rotWithShape="1">
          <a:blip r:embed="rId3">
            <a:extLst>
              <a:ext uri="{28A0092B-C50C-407E-A947-70E740481C1C}">
                <a14:useLocalDpi xmlns:a14="http://schemas.microsoft.com/office/drawing/2010/main" val="0"/>
              </a:ext>
            </a:extLst>
          </a:blip>
          <a:srcRect l="3255" t="6533" r="72557" b="76202"/>
          <a:stretch/>
        </p:blipFill>
        <p:spPr>
          <a:xfrm>
            <a:off x="8570794" y="4662204"/>
            <a:ext cx="2553045" cy="12039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6689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0" y="150126"/>
            <a:ext cx="8430769" cy="5950424"/>
          </a:xfrm>
          <a:prstGeom prst="rect">
            <a:avLst/>
          </a:prstGeom>
        </p:spPr>
      </p:pic>
      <p:sp>
        <p:nvSpPr>
          <p:cNvPr id="4" name="TextBox 3"/>
          <p:cNvSpPr txBox="1"/>
          <p:nvPr/>
        </p:nvSpPr>
        <p:spPr>
          <a:xfrm>
            <a:off x="8764864" y="1140179"/>
            <a:ext cx="3135983" cy="3970318"/>
          </a:xfrm>
          <a:prstGeom prst="rect">
            <a:avLst/>
          </a:prstGeom>
          <a:noFill/>
        </p:spPr>
        <p:txBody>
          <a:bodyPr wrap="square" rtlCol="0">
            <a:spAutoFit/>
          </a:bodyPr>
          <a:lstStyle/>
          <a:p>
            <a:r>
              <a:rPr lang="en-US" sz="2800" b="1" dirty="0">
                <a:solidFill>
                  <a:schemeClr val="accent1">
                    <a:lumMod val="50000"/>
                  </a:schemeClr>
                </a:solidFill>
                <a:effectLst>
                  <a:outerShdw blurRad="38100" dist="38100" dir="2700000" algn="tl">
                    <a:srgbClr val="000000">
                      <a:alpha val="43137"/>
                    </a:srgbClr>
                  </a:outerShdw>
                </a:effectLst>
              </a:rPr>
              <a:t>As we can see from the chart the city Lancaster town made the most Pizza sales while New York made the least</a:t>
            </a:r>
          </a:p>
          <a:p>
            <a:endParaRPr lang="en-US" sz="28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31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 y="13648"/>
            <a:ext cx="8348473" cy="6073254"/>
          </a:xfrm>
          <a:prstGeom prst="rect">
            <a:avLst/>
          </a:prstGeom>
        </p:spPr>
      </p:pic>
      <p:sp>
        <p:nvSpPr>
          <p:cNvPr id="3" name="TextBox 2"/>
          <p:cNvSpPr txBox="1"/>
          <p:nvPr/>
        </p:nvSpPr>
        <p:spPr>
          <a:xfrm>
            <a:off x="8558784" y="1353312"/>
            <a:ext cx="3423950" cy="3046988"/>
          </a:xfrm>
          <a:prstGeom prst="rect">
            <a:avLst/>
          </a:prstGeom>
          <a:noFill/>
        </p:spPr>
        <p:txBody>
          <a:bodyPr wrap="square" rtlCol="0">
            <a:spAutoFit/>
          </a:bodyPr>
          <a:lstStyle/>
          <a:p>
            <a:r>
              <a:rPr lang="en-US" sz="2400" b="1" dirty="0">
                <a:solidFill>
                  <a:schemeClr val="accent1">
                    <a:lumMod val="50000"/>
                  </a:schemeClr>
                </a:solidFill>
                <a:effectLst>
                  <a:outerShdw blurRad="38100" dist="38100" dir="2700000" algn="tl">
                    <a:srgbClr val="000000">
                      <a:alpha val="43137"/>
                    </a:srgbClr>
                  </a:outerShdw>
                </a:effectLst>
              </a:rPr>
              <a:t>Adele and Fisher sales representatives made the highest sales with a difference of about $6.6K sales revenue from Sophia the least earning sales representative</a:t>
            </a:r>
          </a:p>
        </p:txBody>
      </p:sp>
    </p:spTree>
    <p:extLst>
      <p:ext uri="{BB962C8B-B14F-4D97-AF65-F5344CB8AC3E}">
        <p14:creationId xmlns:p14="http://schemas.microsoft.com/office/powerpoint/2010/main" val="358586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1175"/>
          <a:stretch/>
        </p:blipFill>
        <p:spPr>
          <a:xfrm>
            <a:off x="138912" y="111102"/>
            <a:ext cx="9023285" cy="5882184"/>
          </a:xfrm>
          <a:prstGeom prst="rect">
            <a:avLst/>
          </a:prstGeom>
        </p:spPr>
      </p:pic>
      <p:sp>
        <p:nvSpPr>
          <p:cNvPr id="3" name="TextBox 2"/>
          <p:cNvSpPr txBox="1"/>
          <p:nvPr/>
        </p:nvSpPr>
        <p:spPr>
          <a:xfrm>
            <a:off x="9162197" y="466871"/>
            <a:ext cx="2866030" cy="5170646"/>
          </a:xfrm>
          <a:prstGeom prst="rect">
            <a:avLst/>
          </a:prstGeom>
          <a:noFill/>
        </p:spPr>
        <p:txBody>
          <a:bodyPr wrap="square" rtlCol="0">
            <a:spAutoFit/>
          </a:bodyPr>
          <a:lstStyle/>
          <a:p>
            <a:r>
              <a:rPr lang="en-US" sz="2200" b="1" dirty="0">
                <a:solidFill>
                  <a:schemeClr val="accent1">
                    <a:lumMod val="50000"/>
                  </a:schemeClr>
                </a:solidFill>
              </a:rPr>
              <a:t>There are 4 pizza categories of which the most earning is the Classic Pizza Category which makes a 26% revenue of the total revenue which isn’t much different from other Pizza Categories as respected Supreme-25.15%, Chicken-24.66%, and Veggie-24.08%</a:t>
            </a:r>
          </a:p>
        </p:txBody>
      </p:sp>
    </p:spTree>
    <p:extLst>
      <p:ext uri="{BB962C8B-B14F-4D97-AF65-F5344CB8AC3E}">
        <p14:creationId xmlns:p14="http://schemas.microsoft.com/office/powerpoint/2010/main" val="257551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BB9-641E-8F7F-A9E1-57646C9BA0AD}"/>
              </a:ext>
            </a:extLst>
          </p:cNvPr>
          <p:cNvSpPr txBox="1"/>
          <p:nvPr/>
        </p:nvSpPr>
        <p:spPr>
          <a:xfrm>
            <a:off x="1491614" y="3280133"/>
            <a:ext cx="8573959" cy="707886"/>
          </a:xfrm>
          <a:prstGeom prst="rect">
            <a:avLst/>
          </a:prstGeom>
          <a:noFill/>
        </p:spPr>
        <p:txBody>
          <a:bodyPr wrap="square" rtlCol="0">
            <a:spAutoFit/>
          </a:bodyPr>
          <a:lstStyle/>
          <a:p>
            <a:pPr algn="ctr"/>
            <a:r>
              <a:rPr lang="en-US" sz="4000" b="1" i="1" dirty="0"/>
              <a:t>DATA VISUALIZATION</a:t>
            </a:r>
          </a:p>
        </p:txBody>
      </p:sp>
      <p:sp>
        <p:nvSpPr>
          <p:cNvPr id="8" name="Arrow: Down 7">
            <a:extLst>
              <a:ext uri="{FF2B5EF4-FFF2-40B4-BE49-F238E27FC236}">
                <a16:creationId xmlns:a16="http://schemas.microsoft.com/office/drawing/2014/main" id="{EAE83193-5B45-4394-BDE4-DAE771E66A69}"/>
              </a:ext>
            </a:extLst>
          </p:cNvPr>
          <p:cNvSpPr/>
          <p:nvPr/>
        </p:nvSpPr>
        <p:spPr>
          <a:xfrm>
            <a:off x="5589998" y="5091788"/>
            <a:ext cx="605062" cy="834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7" name="Picture 6">
            <a:extLst>
              <a:ext uri="{FF2B5EF4-FFF2-40B4-BE49-F238E27FC236}">
                <a16:creationId xmlns:a16="http://schemas.microsoft.com/office/drawing/2014/main" id="{C5871CA9-2117-4DFD-9F68-8D49E32B1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197" y="248344"/>
            <a:ext cx="4791974" cy="3194648"/>
          </a:xfrm>
          <a:prstGeom prst="rect">
            <a:avLst/>
          </a:prstGeom>
        </p:spPr>
      </p:pic>
      <p:sp>
        <p:nvSpPr>
          <p:cNvPr id="3" name="Block Arc 2">
            <a:extLst>
              <a:ext uri="{FF2B5EF4-FFF2-40B4-BE49-F238E27FC236}">
                <a16:creationId xmlns:a16="http://schemas.microsoft.com/office/drawing/2014/main" id="{52FC3BE9-2B80-B8A4-49F8-76F46E84A873}"/>
              </a:ext>
            </a:extLst>
          </p:cNvPr>
          <p:cNvSpPr/>
          <p:nvPr/>
        </p:nvSpPr>
        <p:spPr>
          <a:xfrm flipV="1">
            <a:off x="3670486" y="2845019"/>
            <a:ext cx="4421954" cy="2286000"/>
          </a:xfrm>
          <a:prstGeom prst="blockArc">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256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BB9-641E-8F7F-A9E1-57646C9BA0AD}"/>
              </a:ext>
            </a:extLst>
          </p:cNvPr>
          <p:cNvSpPr txBox="1"/>
          <p:nvPr/>
        </p:nvSpPr>
        <p:spPr>
          <a:xfrm>
            <a:off x="1670179" y="3776952"/>
            <a:ext cx="7268547" cy="584775"/>
          </a:xfrm>
          <a:prstGeom prst="rect">
            <a:avLst/>
          </a:prstGeom>
          <a:noFill/>
        </p:spPr>
        <p:txBody>
          <a:bodyPr wrap="square" rtlCol="0">
            <a:spAutoFit/>
          </a:bodyPr>
          <a:lstStyle/>
          <a:p>
            <a:r>
              <a:rPr lang="en-US" sz="3200" dirty="0"/>
              <a:t>OUR DETAILED ANALYSIS</a:t>
            </a:r>
          </a:p>
        </p:txBody>
      </p:sp>
      <p:pic>
        <p:nvPicPr>
          <p:cNvPr id="4" name="Picture 3">
            <a:extLst>
              <a:ext uri="{FF2B5EF4-FFF2-40B4-BE49-F238E27FC236}">
                <a16:creationId xmlns:a16="http://schemas.microsoft.com/office/drawing/2014/main" id="{F61B823C-322E-9690-FB1F-19CA0B7BB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51" y="0"/>
            <a:ext cx="9990696" cy="6600488"/>
          </a:xfrm>
          <a:prstGeom prst="rect">
            <a:avLst/>
          </a:prstGeom>
        </p:spPr>
      </p:pic>
      <p:sp>
        <p:nvSpPr>
          <p:cNvPr id="5" name="TextBox 4">
            <a:extLst>
              <a:ext uri="{FF2B5EF4-FFF2-40B4-BE49-F238E27FC236}">
                <a16:creationId xmlns:a16="http://schemas.microsoft.com/office/drawing/2014/main" id="{B5C32872-66C0-428C-900B-355355BC27AD}"/>
              </a:ext>
            </a:extLst>
          </p:cNvPr>
          <p:cNvSpPr txBox="1"/>
          <p:nvPr/>
        </p:nvSpPr>
        <p:spPr>
          <a:xfrm>
            <a:off x="10478376" y="1305342"/>
            <a:ext cx="1570573" cy="2123658"/>
          </a:xfrm>
          <a:prstGeom prst="rect">
            <a:avLst/>
          </a:prstGeom>
          <a:noFill/>
        </p:spPr>
        <p:txBody>
          <a:bodyPr wrap="square" rtlCol="0">
            <a:spAutoFit/>
          </a:bodyPr>
          <a:lstStyle/>
          <a:p>
            <a:r>
              <a:rPr lang="en-US" sz="2200" b="1" i="1" dirty="0">
                <a:solidFill>
                  <a:schemeClr val="accent1">
                    <a:lumMod val="50000"/>
                  </a:schemeClr>
                </a:solidFill>
              </a:rPr>
              <a:t>Refer to the </a:t>
            </a:r>
            <a:r>
              <a:rPr lang="en-US" sz="2200" b="1" i="1" dirty="0" err="1">
                <a:solidFill>
                  <a:schemeClr val="accent1">
                    <a:lumMod val="50000"/>
                  </a:schemeClr>
                </a:solidFill>
              </a:rPr>
              <a:t>PowerBI</a:t>
            </a:r>
            <a:r>
              <a:rPr lang="en-US" sz="2200" b="1" i="1" dirty="0">
                <a:solidFill>
                  <a:schemeClr val="accent1">
                    <a:lumMod val="50000"/>
                  </a:schemeClr>
                </a:solidFill>
              </a:rPr>
              <a:t> for our interactive Dashboard</a:t>
            </a:r>
          </a:p>
        </p:txBody>
      </p:sp>
    </p:spTree>
    <p:extLst>
      <p:ext uri="{BB962C8B-B14F-4D97-AF65-F5344CB8AC3E}">
        <p14:creationId xmlns:p14="http://schemas.microsoft.com/office/powerpoint/2010/main" val="217719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4016" y="201168"/>
            <a:ext cx="7982712" cy="769441"/>
          </a:xfrm>
          <a:prstGeom prst="rect">
            <a:avLst/>
          </a:prstGeom>
          <a:noFill/>
        </p:spPr>
        <p:txBody>
          <a:bodyPr wrap="square" rtlCol="0">
            <a:spAutoFit/>
          </a:bodyPr>
          <a:lstStyle/>
          <a:p>
            <a:r>
              <a:rPr lang="en-US" sz="4400" b="1" dirty="0">
                <a:solidFill>
                  <a:schemeClr val="accent1">
                    <a:lumMod val="50000"/>
                  </a:schemeClr>
                </a:solidFill>
              </a:rPr>
              <a:t>Limitations Of The Dataset</a:t>
            </a:r>
          </a:p>
        </p:txBody>
      </p:sp>
      <p:sp>
        <p:nvSpPr>
          <p:cNvPr id="3" name="TextBox 2"/>
          <p:cNvSpPr txBox="1"/>
          <p:nvPr/>
        </p:nvSpPr>
        <p:spPr>
          <a:xfrm>
            <a:off x="484631" y="1097280"/>
            <a:ext cx="11334329" cy="4031873"/>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sz="3200" dirty="0"/>
              <a:t>There was insufficient data to ascertain the profitability performance of the company as a result of the absence of the cost of production of the Pizzas. This is essential to the companies growth. </a:t>
            </a:r>
          </a:p>
          <a:p>
            <a:pPr marL="285750" indent="-285750">
              <a:buClr>
                <a:schemeClr val="accent1">
                  <a:lumMod val="50000"/>
                </a:schemeClr>
              </a:buClr>
              <a:buFont typeface="Arial" panose="020B0604020202020204" pitchFamily="34" charset="0"/>
              <a:buChar char="•"/>
            </a:pPr>
            <a:endParaRPr lang="en-US" sz="3200" dirty="0"/>
          </a:p>
          <a:p>
            <a:pPr marL="285750" indent="-285750">
              <a:buClr>
                <a:schemeClr val="accent1">
                  <a:lumMod val="50000"/>
                </a:schemeClr>
              </a:buClr>
              <a:buFont typeface="Arial" panose="020B0604020202020204" pitchFamily="34" charset="0"/>
              <a:buChar char="•"/>
            </a:pPr>
            <a:r>
              <a:rPr lang="en-US" sz="3200" dirty="0"/>
              <a:t>There is not adequate information concerning the customers. However, we relied on the distinct count of the no. of orders made to presume the no. of customers.</a:t>
            </a:r>
          </a:p>
        </p:txBody>
      </p:sp>
    </p:spTree>
    <p:extLst>
      <p:ext uri="{BB962C8B-B14F-4D97-AF65-F5344CB8AC3E}">
        <p14:creationId xmlns:p14="http://schemas.microsoft.com/office/powerpoint/2010/main" val="13162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 y="612844"/>
            <a:ext cx="11750040" cy="5632311"/>
          </a:xfrm>
          <a:prstGeom prst="rect">
            <a:avLst/>
          </a:prstGeom>
          <a:noFill/>
        </p:spPr>
        <p:txBody>
          <a:bodyPr wrap="square" rtlCol="0">
            <a:spAutoFit/>
          </a:bodyPr>
          <a:lstStyle/>
          <a:p>
            <a:pPr marL="342900" indent="-342900">
              <a:buFont typeface="+mj-lt"/>
              <a:buAutoNum type="arabicPeriod"/>
            </a:pPr>
            <a:r>
              <a:rPr lang="en-US" sz="3000" dirty="0">
                <a:solidFill>
                  <a:schemeClr val="accent1">
                    <a:lumMod val="50000"/>
                  </a:schemeClr>
                </a:solidFill>
                <a:effectLst>
                  <a:outerShdw blurRad="38100" dist="38100" dir="2700000" algn="tl">
                    <a:srgbClr val="000000">
                      <a:alpha val="43137"/>
                    </a:srgbClr>
                  </a:outerShdw>
                </a:effectLst>
              </a:rPr>
              <a:t>There was a total revenue of $818.58K made from the sales of the 33 Pizza types sold in the 4 cities in which the 3 individual branches are present. </a:t>
            </a:r>
          </a:p>
          <a:p>
            <a:pPr marL="342900" indent="-342900">
              <a:buFont typeface="+mj-lt"/>
              <a:buAutoNum type="arabicPeriod"/>
            </a:pPr>
            <a:endParaRPr lang="en-US" sz="3000" dirty="0">
              <a:solidFill>
                <a:schemeClr val="accent1">
                  <a:lumMod val="50000"/>
                </a:schemeClr>
              </a:solidFill>
              <a:effectLst>
                <a:outerShdw blurRad="38100" dist="38100" dir="2700000" algn="tl">
                  <a:srgbClr val="000000">
                    <a:alpha val="43137"/>
                  </a:srgbClr>
                </a:outerShdw>
              </a:effectLst>
            </a:endParaRPr>
          </a:p>
          <a:p>
            <a:pPr marL="342900" indent="-342900">
              <a:buFont typeface="+mj-lt"/>
              <a:buAutoNum type="arabicPeriod"/>
            </a:pPr>
            <a:r>
              <a:rPr lang="en-US" sz="3000" dirty="0">
                <a:solidFill>
                  <a:schemeClr val="accent1">
                    <a:lumMod val="50000"/>
                  </a:schemeClr>
                </a:solidFill>
                <a:effectLst>
                  <a:outerShdw blurRad="38100" dist="38100" dir="2700000" algn="tl">
                    <a:srgbClr val="000000">
                      <a:alpha val="43137"/>
                    </a:srgbClr>
                  </a:outerShdw>
                </a:effectLst>
              </a:rPr>
              <a:t>The large size of all the types of Pizzas we sold seemed to be the most bought by the customers compared to other sizes. </a:t>
            </a:r>
          </a:p>
          <a:p>
            <a:pPr marL="342900" indent="-342900">
              <a:buFont typeface="+mj-lt"/>
              <a:buAutoNum type="arabicPeriod"/>
            </a:pPr>
            <a:endParaRPr lang="en-US" sz="3000" dirty="0">
              <a:solidFill>
                <a:schemeClr val="accent1">
                  <a:lumMod val="50000"/>
                </a:schemeClr>
              </a:solidFill>
              <a:effectLst>
                <a:outerShdw blurRad="38100" dist="38100" dir="2700000" algn="tl">
                  <a:srgbClr val="000000">
                    <a:alpha val="43137"/>
                  </a:srgbClr>
                </a:outerShdw>
              </a:effectLst>
            </a:endParaRPr>
          </a:p>
          <a:p>
            <a:pPr marL="342900" indent="-342900">
              <a:buFont typeface="+mj-lt"/>
              <a:buAutoNum type="arabicPeriod"/>
            </a:pPr>
            <a:r>
              <a:rPr lang="en-US" sz="3000" dirty="0">
                <a:solidFill>
                  <a:schemeClr val="accent1">
                    <a:lumMod val="50000"/>
                  </a:schemeClr>
                </a:solidFill>
                <a:effectLst>
                  <a:outerShdw blurRad="38100" dist="38100" dir="2700000" algn="tl">
                    <a:srgbClr val="000000">
                      <a:alpha val="43137"/>
                    </a:srgbClr>
                  </a:outerShdw>
                </a:effectLst>
              </a:rPr>
              <a:t>The cheapest Pizza type offered by the company is the Peperoni Pizza which sells at a price of about $10 while the highest Sales price is the Greek Pizza which sales at about $36.</a:t>
            </a:r>
          </a:p>
          <a:p>
            <a:pPr marL="342900" indent="-342900">
              <a:buFont typeface="+mj-lt"/>
              <a:buAutoNum type="arabicPeriod"/>
            </a:pPr>
            <a:endParaRPr lang="en-US" sz="3000" dirty="0">
              <a:solidFill>
                <a:schemeClr val="accent1">
                  <a:lumMod val="50000"/>
                </a:schemeClr>
              </a:solidFill>
              <a:effectLst>
                <a:outerShdw blurRad="38100" dist="38100" dir="2700000" algn="tl">
                  <a:srgbClr val="000000">
                    <a:alpha val="43137"/>
                  </a:srgbClr>
                </a:outerShdw>
              </a:effectLst>
            </a:endParaRPr>
          </a:p>
          <a:p>
            <a:pPr marL="342900" indent="-342900">
              <a:buFont typeface="+mj-lt"/>
              <a:buAutoNum type="arabicPeriod"/>
            </a:pPr>
            <a:r>
              <a:rPr lang="en-US" sz="3000" dirty="0">
                <a:solidFill>
                  <a:schemeClr val="accent1">
                    <a:lumMod val="50000"/>
                  </a:schemeClr>
                </a:solidFill>
                <a:effectLst>
                  <a:outerShdw blurRad="38100" dist="38100" dir="2700000" algn="tl">
                    <a:srgbClr val="000000">
                      <a:alpha val="43137"/>
                    </a:srgbClr>
                  </a:outerShdw>
                </a:effectLst>
              </a:rPr>
              <a:t>The stores open at about 11:00 am and closes at about 10:30 pm. </a:t>
            </a:r>
          </a:p>
        </p:txBody>
      </p:sp>
      <p:sp>
        <p:nvSpPr>
          <p:cNvPr id="3" name="TextBox 2">
            <a:extLst>
              <a:ext uri="{FF2B5EF4-FFF2-40B4-BE49-F238E27FC236}">
                <a16:creationId xmlns:a16="http://schemas.microsoft.com/office/drawing/2014/main" id="{1D1EDED7-4109-47AB-91C1-4B9EA4ACF6F8}"/>
              </a:ext>
            </a:extLst>
          </p:cNvPr>
          <p:cNvSpPr txBox="1"/>
          <p:nvPr/>
        </p:nvSpPr>
        <p:spPr>
          <a:xfrm>
            <a:off x="1442227" y="0"/>
            <a:ext cx="8977361" cy="769441"/>
          </a:xfrm>
          <a:prstGeom prst="rect">
            <a:avLst/>
          </a:prstGeom>
          <a:noFill/>
        </p:spPr>
        <p:txBody>
          <a:bodyPr wrap="square" rtlCol="0">
            <a:spAutoFit/>
          </a:bodyPr>
          <a:lstStyle/>
          <a:p>
            <a:pPr algn="ctr"/>
            <a:r>
              <a:rPr lang="en-US" sz="4400" b="1" dirty="0">
                <a:solidFill>
                  <a:schemeClr val="accent1">
                    <a:lumMod val="50000"/>
                  </a:schemeClr>
                </a:solidFill>
              </a:rPr>
              <a:t>Conclusion / Recommendation</a:t>
            </a:r>
          </a:p>
        </p:txBody>
      </p:sp>
    </p:spTree>
    <p:extLst>
      <p:ext uri="{BB962C8B-B14F-4D97-AF65-F5344CB8AC3E}">
        <p14:creationId xmlns:p14="http://schemas.microsoft.com/office/powerpoint/2010/main" val="27910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2167" y="0"/>
            <a:ext cx="10627853" cy="769441"/>
          </a:xfrm>
          <a:prstGeom prst="rect">
            <a:avLst/>
          </a:prstGeom>
          <a:noFill/>
        </p:spPr>
        <p:txBody>
          <a:bodyPr wrap="square" rtlCol="0">
            <a:spAutoFit/>
          </a:bodyPr>
          <a:lstStyle/>
          <a:p>
            <a:pPr algn="ctr"/>
            <a:r>
              <a:rPr lang="en-US" sz="4400" b="1" dirty="0">
                <a:solidFill>
                  <a:schemeClr val="accent1">
                    <a:lumMod val="50000"/>
                  </a:schemeClr>
                </a:solidFill>
              </a:rPr>
              <a:t>Conclusion / Recommendation – Cont’d</a:t>
            </a:r>
          </a:p>
        </p:txBody>
      </p:sp>
      <p:sp>
        <p:nvSpPr>
          <p:cNvPr id="3" name="TextBox 2"/>
          <p:cNvSpPr txBox="1"/>
          <p:nvPr/>
        </p:nvSpPr>
        <p:spPr>
          <a:xfrm>
            <a:off x="274321" y="674400"/>
            <a:ext cx="12036130" cy="5509200"/>
          </a:xfrm>
          <a:prstGeom prst="rect">
            <a:avLst/>
          </a:prstGeom>
          <a:noFill/>
        </p:spPr>
        <p:txBody>
          <a:bodyPr wrap="square" rtlCol="0">
            <a:spAutoFit/>
          </a:bodyPr>
          <a:lstStyle/>
          <a:p>
            <a:pPr marL="514350" indent="-514350">
              <a:buClr>
                <a:schemeClr val="accent1">
                  <a:lumMod val="50000"/>
                </a:schemeClr>
              </a:buClr>
              <a:buFont typeface="+mj-lt"/>
              <a:buAutoNum type="arabicPeriod" startAt="5"/>
            </a:pPr>
            <a:r>
              <a:rPr lang="en-US" sz="3200" dirty="0">
                <a:solidFill>
                  <a:schemeClr val="accent1">
                    <a:lumMod val="50000"/>
                  </a:schemeClr>
                </a:solidFill>
                <a:effectLst>
                  <a:outerShdw blurRad="38100" dist="38100" dir="2700000" algn="tl">
                    <a:srgbClr val="000000">
                      <a:alpha val="43137"/>
                    </a:srgbClr>
                  </a:outerShdw>
                </a:effectLst>
              </a:rPr>
              <a:t>Barbecue and California Chicken Pizza was most pizza name making it a cash cow.  We recommend that the management should sustain the good quality production in other to maintain its market share.</a:t>
            </a:r>
          </a:p>
          <a:p>
            <a:pPr marL="514350" indent="-514350">
              <a:buClr>
                <a:schemeClr val="accent1">
                  <a:lumMod val="50000"/>
                </a:schemeClr>
              </a:buClr>
              <a:buFont typeface="+mj-lt"/>
              <a:buAutoNum type="arabicPeriod" startAt="5"/>
            </a:pPr>
            <a:r>
              <a:rPr lang="en-US" sz="3200" dirty="0">
                <a:solidFill>
                  <a:schemeClr val="accent1">
                    <a:lumMod val="50000"/>
                  </a:schemeClr>
                </a:solidFill>
                <a:effectLst>
                  <a:outerShdw blurRad="38100" dist="38100" dir="2700000" algn="tl">
                    <a:srgbClr val="000000">
                      <a:alpha val="43137"/>
                    </a:srgbClr>
                  </a:outerShdw>
                </a:effectLst>
              </a:rPr>
              <a:t>House of </a:t>
            </a:r>
            <a:r>
              <a:rPr lang="en-US" sz="3200" dirty="0" err="1">
                <a:solidFill>
                  <a:schemeClr val="accent1">
                    <a:lumMod val="50000"/>
                  </a:schemeClr>
                </a:solidFill>
                <a:effectLst>
                  <a:outerShdw blurRad="38100" dist="38100" dir="2700000" algn="tl">
                    <a:srgbClr val="000000">
                      <a:alpha val="43137"/>
                    </a:srgbClr>
                  </a:outerShdw>
                </a:effectLst>
              </a:rPr>
              <a:t>Pitza</a:t>
            </a:r>
            <a:r>
              <a:rPr lang="en-US" sz="3200" dirty="0">
                <a:solidFill>
                  <a:schemeClr val="accent1">
                    <a:lumMod val="50000"/>
                  </a:schemeClr>
                </a:solidFill>
                <a:effectLst>
                  <a:outerShdw blurRad="38100" dist="38100" dir="2700000" algn="tl">
                    <a:srgbClr val="000000">
                      <a:alpha val="43137"/>
                    </a:srgbClr>
                  </a:outerShdw>
                </a:effectLst>
              </a:rPr>
              <a:t> sales performance was the highest and as such we advise that the branch should sustain more pizza production to boost the sales.</a:t>
            </a:r>
          </a:p>
          <a:p>
            <a:pPr marL="514350" indent="-514350">
              <a:buClr>
                <a:schemeClr val="accent1">
                  <a:lumMod val="50000"/>
                </a:schemeClr>
              </a:buClr>
              <a:buFont typeface="+mj-lt"/>
              <a:buAutoNum type="arabicPeriod" startAt="5"/>
            </a:pPr>
            <a:r>
              <a:rPr lang="en-US" sz="3200" dirty="0">
                <a:solidFill>
                  <a:schemeClr val="accent1">
                    <a:lumMod val="50000"/>
                  </a:schemeClr>
                </a:solidFill>
                <a:effectLst>
                  <a:outerShdw blurRad="38100" dist="38100" dir="2700000" algn="tl">
                    <a:srgbClr val="000000">
                      <a:alpha val="43137"/>
                    </a:srgbClr>
                  </a:outerShdw>
                </a:effectLst>
              </a:rPr>
              <a:t>The Sales Rep. “Adele” which generated the highest revenue should be encouraged by way of incentives and promotions.</a:t>
            </a:r>
          </a:p>
          <a:p>
            <a:pPr marL="514350" indent="-514350">
              <a:buClr>
                <a:schemeClr val="accent1">
                  <a:lumMod val="50000"/>
                </a:schemeClr>
              </a:buClr>
              <a:buFont typeface="+mj-lt"/>
              <a:buAutoNum type="arabicPeriod" startAt="5"/>
            </a:pPr>
            <a:r>
              <a:rPr lang="en-US" sz="3200" dirty="0">
                <a:solidFill>
                  <a:schemeClr val="accent1">
                    <a:lumMod val="50000"/>
                  </a:schemeClr>
                </a:solidFill>
                <a:effectLst>
                  <a:outerShdw blurRad="38100" dist="38100" dir="2700000" algn="tl">
                    <a:srgbClr val="000000">
                      <a:alpha val="43137"/>
                    </a:srgbClr>
                  </a:outerShdw>
                </a:effectLst>
              </a:rPr>
              <a:t>The Sales Rep. “Sophia” that generated the least Revenue, we advise that she should be exposed to more sale/marketing training to enhance her performance.</a:t>
            </a:r>
            <a:endParaRPr lang="en-US" sz="3200" dirty="0">
              <a:solidFill>
                <a:schemeClr val="accent1">
                  <a:lumMod val="50000"/>
                </a:schemeClr>
              </a:solidFill>
            </a:endParaRPr>
          </a:p>
        </p:txBody>
      </p:sp>
    </p:spTree>
    <p:extLst>
      <p:ext uri="{BB962C8B-B14F-4D97-AF65-F5344CB8AC3E}">
        <p14:creationId xmlns:p14="http://schemas.microsoft.com/office/powerpoint/2010/main" val="211925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076C-FA24-BD9E-26B3-23EC7B419545}"/>
              </a:ext>
            </a:extLst>
          </p:cNvPr>
          <p:cNvSpPr>
            <a:spLocks noGrp="1"/>
          </p:cNvSpPr>
          <p:nvPr>
            <p:ph type="title"/>
          </p:nvPr>
        </p:nvSpPr>
        <p:spPr/>
        <p:txBody>
          <a:bodyPr/>
          <a:lstStyle/>
          <a:p>
            <a:pPr algn="ctr"/>
            <a:r>
              <a:rPr lang="en-US" sz="4400" b="1" dirty="0"/>
              <a:t>TABLE OF CONTENTS</a:t>
            </a:r>
            <a:endParaRPr lang="en-US" dirty="0"/>
          </a:p>
        </p:txBody>
      </p:sp>
      <p:sp>
        <p:nvSpPr>
          <p:cNvPr id="3" name="Content Placeholder 2">
            <a:extLst>
              <a:ext uri="{FF2B5EF4-FFF2-40B4-BE49-F238E27FC236}">
                <a16:creationId xmlns:a16="http://schemas.microsoft.com/office/drawing/2014/main" id="{EEB3175A-E1D8-5490-7AB1-EF34851CBEAC}"/>
              </a:ext>
            </a:extLst>
          </p:cNvPr>
          <p:cNvSpPr>
            <a:spLocks noGrp="1"/>
          </p:cNvSpPr>
          <p:nvPr>
            <p:ph idx="1"/>
          </p:nvPr>
        </p:nvSpPr>
        <p:spPr>
          <a:xfrm>
            <a:off x="537210" y="1798562"/>
            <a:ext cx="11310753" cy="3825510"/>
          </a:xfrm>
        </p:spPr>
        <p:txBody>
          <a:bodyPr>
            <a:noAutofit/>
          </a:bodyPr>
          <a:lstStyle/>
          <a:p>
            <a:pPr>
              <a:buFont typeface="Wingdings" panose="05000000000000000000" pitchFamily="2" charset="2"/>
              <a:buChar char="q"/>
            </a:pPr>
            <a:r>
              <a:rPr lang="en-US" sz="3200" b="1" dirty="0">
                <a:effectLst>
                  <a:outerShdw blurRad="38100" dist="38100" dir="2700000" algn="tl">
                    <a:srgbClr val="000000">
                      <a:alpha val="43137"/>
                    </a:srgbClr>
                  </a:outerShdw>
                </a:effectLst>
              </a:rPr>
              <a:t> 	</a:t>
            </a:r>
            <a:r>
              <a:rPr lang="en-US" sz="3200" dirty="0">
                <a:effectLst>
                  <a:outerShdw blurRad="38100" dist="38100" dir="2700000" algn="tl">
                    <a:srgbClr val="000000">
                      <a:alpha val="43137"/>
                    </a:srgbClr>
                  </a:outerShdw>
                </a:effectLst>
              </a:rPr>
              <a:t>List of Team Members</a:t>
            </a:r>
          </a:p>
          <a:p>
            <a:pPr>
              <a:buFont typeface="Wingdings" panose="05000000000000000000" pitchFamily="2" charset="2"/>
              <a:buChar char="q"/>
            </a:pPr>
            <a:r>
              <a:rPr lang="en-US" sz="3200" dirty="0">
                <a:effectLst>
                  <a:outerShdw blurRad="38100" dist="38100" dir="2700000" algn="tl">
                    <a:srgbClr val="000000">
                      <a:alpha val="43137"/>
                    </a:srgbClr>
                  </a:outerShdw>
                </a:effectLst>
              </a:rPr>
              <a:t> 	Introduction/Background and Business Problem Identification</a:t>
            </a:r>
          </a:p>
          <a:p>
            <a:pPr>
              <a:buFont typeface="Wingdings" panose="05000000000000000000" pitchFamily="2" charset="2"/>
              <a:buChar char="q"/>
            </a:pPr>
            <a:r>
              <a:rPr lang="en-US" sz="3200" dirty="0">
                <a:effectLst>
                  <a:outerShdw blurRad="38100" dist="38100" dir="2700000" algn="tl">
                    <a:srgbClr val="000000">
                      <a:alpha val="43137"/>
                    </a:srgbClr>
                  </a:outerShdw>
                </a:effectLst>
              </a:rPr>
              <a:t> 	Data Collection &amp; Pre-processing</a:t>
            </a:r>
          </a:p>
          <a:p>
            <a:pPr>
              <a:buFont typeface="Wingdings" panose="05000000000000000000" pitchFamily="2" charset="2"/>
              <a:buChar char="q"/>
            </a:pPr>
            <a:r>
              <a:rPr lang="en-US" sz="3200" dirty="0">
                <a:effectLst>
                  <a:outerShdw blurRad="38100" dist="38100" dir="2700000" algn="tl">
                    <a:srgbClr val="000000">
                      <a:alpha val="43137"/>
                    </a:srgbClr>
                  </a:outerShdw>
                </a:effectLst>
              </a:rPr>
              <a:t> 	Analysis and Results</a:t>
            </a:r>
          </a:p>
          <a:p>
            <a:pPr>
              <a:buFont typeface="Wingdings" panose="05000000000000000000" pitchFamily="2" charset="2"/>
              <a:buChar char="q"/>
            </a:pPr>
            <a:r>
              <a:rPr lang="en-US" sz="3200" dirty="0">
                <a:effectLst>
                  <a:outerShdw blurRad="38100" dist="38100" dir="2700000" algn="tl">
                    <a:srgbClr val="000000">
                      <a:alpha val="43137"/>
                    </a:srgbClr>
                  </a:outerShdw>
                </a:effectLst>
              </a:rPr>
              <a:t> 	Visualization</a:t>
            </a:r>
          </a:p>
          <a:p>
            <a:pPr>
              <a:buFont typeface="Wingdings" panose="05000000000000000000" pitchFamily="2" charset="2"/>
              <a:buChar char="q"/>
            </a:pPr>
            <a:r>
              <a:rPr lang="en-US" sz="3200" dirty="0">
                <a:effectLst>
                  <a:outerShdw blurRad="38100" dist="38100" dir="2700000" algn="tl">
                    <a:srgbClr val="000000">
                      <a:alpha val="43137"/>
                    </a:srgbClr>
                  </a:outerShdw>
                </a:effectLst>
              </a:rPr>
              <a:t> 	Limitations of the Data Set</a:t>
            </a:r>
          </a:p>
          <a:p>
            <a:pPr>
              <a:buFont typeface="Wingdings" panose="05000000000000000000" pitchFamily="2" charset="2"/>
              <a:buChar char="q"/>
            </a:pPr>
            <a:r>
              <a:rPr lang="en-US" sz="3200" b="1" dirty="0">
                <a:solidFill>
                  <a:schemeClr val="bg1"/>
                </a:solidFill>
                <a:effectLst>
                  <a:outerShdw blurRad="38100" dist="38100" dir="2700000" algn="tl">
                    <a:srgbClr val="000000">
                      <a:alpha val="43137"/>
                    </a:srgbClr>
                  </a:outerShdw>
                </a:effectLst>
              </a:rPr>
              <a:t> 	Conclusion &amp; Recommendation</a:t>
            </a:r>
            <a:r>
              <a:rPr lang="en-US" sz="2400" b="1" dirty="0">
                <a:solidFill>
                  <a:schemeClr val="bg1"/>
                </a:solidFill>
                <a:effectLst>
                  <a:outerShdw blurRad="38100" dist="38100" dir="2700000" algn="tl">
                    <a:srgbClr val="000000">
                      <a:alpha val="43137"/>
                    </a:srgbClr>
                  </a:outerShdw>
                </a:effectLst>
              </a:rPr>
              <a:t> </a:t>
            </a:r>
            <a:endParaRPr lang="en-US" sz="1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1481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076C-FA24-BD9E-26B3-23EC7B419545}"/>
              </a:ext>
            </a:extLst>
          </p:cNvPr>
          <p:cNvSpPr>
            <a:spLocks noGrp="1"/>
          </p:cNvSpPr>
          <p:nvPr>
            <p:ph type="title"/>
          </p:nvPr>
        </p:nvSpPr>
        <p:spPr/>
        <p:txBody>
          <a:bodyPr/>
          <a:lstStyle/>
          <a:p>
            <a:r>
              <a:rPr lang="en-US" sz="4400" b="1" dirty="0"/>
              <a:t>TEAM FIVE (5) MEMBERS</a:t>
            </a:r>
            <a:endParaRPr lang="en-US" dirty="0"/>
          </a:p>
        </p:txBody>
      </p:sp>
      <p:sp>
        <p:nvSpPr>
          <p:cNvPr id="3" name="Content Placeholder 2">
            <a:extLst>
              <a:ext uri="{FF2B5EF4-FFF2-40B4-BE49-F238E27FC236}">
                <a16:creationId xmlns:a16="http://schemas.microsoft.com/office/drawing/2014/main" id="{EEB3175A-E1D8-5490-7AB1-EF34851CBEAC}"/>
              </a:ext>
            </a:extLst>
          </p:cNvPr>
          <p:cNvSpPr>
            <a:spLocks noGrp="1"/>
          </p:cNvSpPr>
          <p:nvPr>
            <p:ph idx="1"/>
          </p:nvPr>
        </p:nvSpPr>
        <p:spPr>
          <a:xfrm>
            <a:off x="948690" y="2015732"/>
            <a:ext cx="10556373" cy="4327918"/>
          </a:xfrm>
        </p:spPr>
        <p:txBody>
          <a:bodyPr>
            <a:normAutofit lnSpcReduction="10000"/>
          </a:bodyPr>
          <a:lstStyle/>
          <a:p>
            <a:pPr marL="514350" indent="-514350">
              <a:buFont typeface="+mj-lt"/>
              <a:buAutoNum type="arabicPeriod"/>
            </a:pPr>
            <a:r>
              <a:rPr lang="en-US" b="1" i="1" dirty="0"/>
              <a:t>NONSO STANLEY AGANOKE 		- TEAM LED</a:t>
            </a:r>
          </a:p>
          <a:p>
            <a:pPr marL="514350" indent="-514350">
              <a:buFont typeface="+mj-lt"/>
              <a:buAutoNum type="arabicPeriod"/>
            </a:pPr>
            <a:r>
              <a:rPr lang="en-US" b="1" i="1" dirty="0"/>
              <a:t>EFFIONG JACOB 				– ASST. TEAM LED</a:t>
            </a:r>
          </a:p>
          <a:p>
            <a:pPr marL="514350" indent="-514350">
              <a:buFont typeface="+mj-lt"/>
              <a:buAutoNum type="arabicPeriod"/>
            </a:pPr>
            <a:r>
              <a:rPr lang="en-US" b="1" i="1" dirty="0"/>
              <a:t>OBIAGELI MONEME</a:t>
            </a:r>
          </a:p>
          <a:p>
            <a:pPr marL="514350" indent="-514350">
              <a:buFont typeface="+mj-lt"/>
              <a:buAutoNum type="arabicPeriod"/>
            </a:pPr>
            <a:r>
              <a:rPr lang="en-US" b="1" i="1" dirty="0"/>
              <a:t>AKINLABI OTEBOLAKU			</a:t>
            </a:r>
          </a:p>
          <a:p>
            <a:pPr marL="514350" indent="-514350">
              <a:buFont typeface="+mj-lt"/>
              <a:buAutoNum type="arabicPeriod"/>
            </a:pPr>
            <a:r>
              <a:rPr lang="en-US" b="1" i="1" dirty="0"/>
              <a:t>LUKMON YAKUB</a:t>
            </a:r>
          </a:p>
          <a:p>
            <a:pPr marL="514350" indent="-514350">
              <a:buFont typeface="+mj-lt"/>
              <a:buAutoNum type="arabicPeriod"/>
            </a:pPr>
            <a:r>
              <a:rPr lang="en-US" b="1" i="1" dirty="0"/>
              <a:t>PRINCE CHINONSO ONYEMAKA	</a:t>
            </a:r>
          </a:p>
          <a:p>
            <a:pPr marL="514350" indent="-514350">
              <a:buFont typeface="+mj-lt"/>
              <a:buAutoNum type="arabicPeriod"/>
            </a:pPr>
            <a:r>
              <a:rPr lang="en-US" b="1" i="1" dirty="0"/>
              <a:t>REMI AJALA</a:t>
            </a:r>
          </a:p>
          <a:p>
            <a:pPr marL="514350" indent="-514350">
              <a:buFont typeface="+mj-lt"/>
              <a:buAutoNum type="arabicPeriod"/>
            </a:pPr>
            <a:r>
              <a:rPr lang="en-US" b="1" i="1" dirty="0"/>
              <a:t>OLUBAMISE </a:t>
            </a:r>
          </a:p>
          <a:p>
            <a:pPr marL="514350" indent="-514350">
              <a:buFont typeface="+mj-lt"/>
              <a:buAutoNum type="arabicPeriod"/>
            </a:pPr>
            <a:r>
              <a:rPr lang="en-US" b="1" i="1" dirty="0"/>
              <a:t>OLONADE HAKEEM BABAJIDE (LUMPUR)</a:t>
            </a:r>
          </a:p>
        </p:txBody>
      </p:sp>
    </p:spTree>
    <p:extLst>
      <p:ext uri="{BB962C8B-B14F-4D97-AF65-F5344CB8AC3E}">
        <p14:creationId xmlns:p14="http://schemas.microsoft.com/office/powerpoint/2010/main" val="290417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A6C-53BA-3AD2-7F02-406EEC601EFC}"/>
              </a:ext>
            </a:extLst>
          </p:cNvPr>
          <p:cNvSpPr>
            <a:spLocks noGrp="1"/>
          </p:cNvSpPr>
          <p:nvPr>
            <p:ph type="title"/>
          </p:nvPr>
        </p:nvSpPr>
        <p:spPr>
          <a:xfrm>
            <a:off x="838200" y="365125"/>
            <a:ext cx="10515600" cy="847855"/>
          </a:xfrm>
        </p:spPr>
        <p:txBody>
          <a:bodyPr>
            <a:normAutofit fontScale="90000"/>
          </a:bodyPr>
          <a:lstStyle/>
          <a:p>
            <a:pPr algn="ctr"/>
            <a:r>
              <a:rPr lang="en-US" b="1" dirty="0"/>
              <a:t>Brief intro/Background and problem identification / Objective of the Analysis</a:t>
            </a:r>
            <a:endParaRPr lang="en-US" dirty="0"/>
          </a:p>
        </p:txBody>
      </p:sp>
      <p:sp>
        <p:nvSpPr>
          <p:cNvPr id="3" name="Content Placeholder 2">
            <a:extLst>
              <a:ext uri="{FF2B5EF4-FFF2-40B4-BE49-F238E27FC236}">
                <a16:creationId xmlns:a16="http://schemas.microsoft.com/office/drawing/2014/main" id="{4043228A-2ED7-AC77-39AD-0E13276A200D}"/>
              </a:ext>
            </a:extLst>
          </p:cNvPr>
          <p:cNvSpPr>
            <a:spLocks noGrp="1"/>
          </p:cNvSpPr>
          <p:nvPr>
            <p:ph idx="1"/>
          </p:nvPr>
        </p:nvSpPr>
        <p:spPr>
          <a:xfrm>
            <a:off x="125730" y="1517632"/>
            <a:ext cx="12066270" cy="4700288"/>
          </a:xfrm>
        </p:spPr>
        <p:txBody>
          <a:bodyPr>
            <a:normAutofit fontScale="85000" lnSpcReduction="10000"/>
          </a:bodyPr>
          <a:lstStyle/>
          <a:p>
            <a:pPr marL="0" indent="0" algn="just">
              <a:buNone/>
            </a:pPr>
            <a:r>
              <a:rPr lang="en-US" sz="2400" b="1" dirty="0"/>
              <a:t>INTRODUCTION</a:t>
            </a:r>
          </a:p>
          <a:p>
            <a:pPr algn="just"/>
            <a:r>
              <a:rPr lang="en-US" sz="2400" b="1" dirty="0"/>
              <a:t>Scotch Pizzas chain, a renowned Pizza producing firm over the years have been matching up to the expected sumptuous taste of pizza lovers in the country. Different age groups have been patronizing the company but with different turnouts.</a:t>
            </a:r>
          </a:p>
          <a:p>
            <a:pPr algn="just"/>
            <a:r>
              <a:rPr lang="en-US" sz="2400" b="1" dirty="0"/>
              <a:t>To some extent, the company have been generating data but yet to be analyzed</a:t>
            </a:r>
          </a:p>
          <a:p>
            <a:pPr algn="just"/>
            <a:endParaRPr lang="en-US" sz="1300" b="1" dirty="0"/>
          </a:p>
          <a:p>
            <a:pPr marL="0" indent="0" algn="just">
              <a:buNone/>
            </a:pPr>
            <a:r>
              <a:rPr lang="en-US" sz="2400" b="1" dirty="0"/>
              <a:t>BUSINESS PROBLEM IDENTIFICATION / OBJECTIVE OF THE PROJECT:</a:t>
            </a:r>
          </a:p>
          <a:p>
            <a:pPr algn="just"/>
            <a:r>
              <a:rPr lang="en-US" sz="2400" b="1" dirty="0"/>
              <a:t>The problem and primary objective of this project is to identify customer behavior and preferences, popular pizzas and branches, pricing, inventory decisions, and operating performance. </a:t>
            </a:r>
          </a:p>
          <a:p>
            <a:pPr algn="just"/>
            <a:r>
              <a:rPr lang="en-US" sz="2400" b="1" dirty="0"/>
              <a:t>Other problem is Inability to make sense to the data collected from sales department for the management decision.</a:t>
            </a:r>
          </a:p>
        </p:txBody>
      </p:sp>
    </p:spTree>
    <p:extLst>
      <p:ext uri="{BB962C8B-B14F-4D97-AF65-F5344CB8AC3E}">
        <p14:creationId xmlns:p14="http://schemas.microsoft.com/office/powerpoint/2010/main" val="120202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A6C-53BA-3AD2-7F02-406EEC601EFC}"/>
              </a:ext>
            </a:extLst>
          </p:cNvPr>
          <p:cNvSpPr>
            <a:spLocks noGrp="1"/>
          </p:cNvSpPr>
          <p:nvPr>
            <p:ph type="title"/>
          </p:nvPr>
        </p:nvSpPr>
        <p:spPr>
          <a:xfrm>
            <a:off x="1074420" y="330835"/>
            <a:ext cx="9776460" cy="847855"/>
          </a:xfrm>
        </p:spPr>
        <p:txBody>
          <a:bodyPr>
            <a:normAutofit fontScale="90000"/>
          </a:bodyPr>
          <a:lstStyle/>
          <a:p>
            <a:r>
              <a:rPr lang="en-US" sz="4000" b="1" dirty="0">
                <a:effectLst>
                  <a:outerShdw blurRad="38100" dist="38100" dir="2700000" algn="tl">
                    <a:srgbClr val="000000">
                      <a:alpha val="43137"/>
                    </a:srgbClr>
                  </a:outerShdw>
                </a:effectLst>
              </a:rPr>
              <a:t>Data Collection &amp; Pre-processing</a:t>
            </a:r>
          </a:p>
        </p:txBody>
      </p:sp>
      <p:sp>
        <p:nvSpPr>
          <p:cNvPr id="3" name="Content Placeholder 2">
            <a:extLst>
              <a:ext uri="{FF2B5EF4-FFF2-40B4-BE49-F238E27FC236}">
                <a16:creationId xmlns:a16="http://schemas.microsoft.com/office/drawing/2014/main" id="{4043228A-2ED7-AC77-39AD-0E13276A200D}"/>
              </a:ext>
            </a:extLst>
          </p:cNvPr>
          <p:cNvSpPr>
            <a:spLocks noGrp="1"/>
          </p:cNvSpPr>
          <p:nvPr>
            <p:ph idx="1"/>
          </p:nvPr>
        </p:nvSpPr>
        <p:spPr>
          <a:xfrm>
            <a:off x="182880" y="1414761"/>
            <a:ext cx="11887200" cy="4643773"/>
          </a:xfrm>
        </p:spPr>
        <p:txBody>
          <a:bodyPr>
            <a:noAutofit/>
          </a:bodyPr>
          <a:lstStyle/>
          <a:p>
            <a:pPr>
              <a:buFont typeface="Wingdings" panose="05000000000000000000" pitchFamily="2" charset="2"/>
              <a:buChar char="v"/>
            </a:pPr>
            <a:r>
              <a:rPr lang="en-US" sz="2200" b="1" dirty="0"/>
              <a:t> 	DATA COLLECTION</a:t>
            </a:r>
          </a:p>
          <a:p>
            <a:pPr lvl="1">
              <a:buFont typeface="Wingdings" panose="05000000000000000000" pitchFamily="2" charset="2"/>
              <a:buChar char="ü"/>
            </a:pPr>
            <a:r>
              <a:rPr lang="en-US" sz="2200" dirty="0"/>
              <a:t> A pizza restaurant chain, Scotch pizzas have collected data on pizza sales over the past year. However,  the data provided for the analysis was only 2022 data.</a:t>
            </a:r>
          </a:p>
          <a:p>
            <a:pPr lvl="1">
              <a:buFont typeface="Wingdings" panose="05000000000000000000" pitchFamily="2" charset="2"/>
              <a:buChar char="ü"/>
            </a:pPr>
            <a:r>
              <a:rPr lang="en-US" sz="2200" dirty="0"/>
              <a:t> The data includes information about order ID, pizza ID, quantity, date and time of order, pizza size, pizza price, pizza name, pizza category, branch name, city, and sales rep name.  </a:t>
            </a:r>
          </a:p>
          <a:p>
            <a:pPr marL="457200" lvl="1" indent="0">
              <a:buNone/>
            </a:pPr>
            <a:endParaRPr lang="en-US" sz="300" dirty="0"/>
          </a:p>
          <a:p>
            <a:pPr>
              <a:buFont typeface="Wingdings" panose="05000000000000000000" pitchFamily="2" charset="2"/>
              <a:buChar char="v"/>
            </a:pPr>
            <a:r>
              <a:rPr lang="en-US" sz="2200" b="1" dirty="0"/>
              <a:t> 	DATA PRE-PROCESSING </a:t>
            </a:r>
          </a:p>
          <a:p>
            <a:pPr marL="0" indent="0">
              <a:buNone/>
            </a:pPr>
            <a:r>
              <a:rPr lang="en-US" sz="2200" dirty="0"/>
              <a:t>We processed the data provided by Scotch Pizza by performing the following tasks:</a:t>
            </a:r>
          </a:p>
          <a:p>
            <a:pPr lvl="1">
              <a:buFont typeface="Wingdings" panose="05000000000000000000" pitchFamily="2" charset="2"/>
              <a:buChar char="ü"/>
            </a:pPr>
            <a:r>
              <a:rPr lang="en-US" sz="2200" dirty="0"/>
              <a:t>Data cleaning and checking of duplicates, errors in excel and also in Power Query interface</a:t>
            </a:r>
          </a:p>
          <a:p>
            <a:pPr lvl="1">
              <a:buFont typeface="Wingdings" panose="05000000000000000000" pitchFamily="2" charset="2"/>
              <a:buChar char="ü"/>
            </a:pPr>
            <a:r>
              <a:rPr lang="en-US" sz="2200" dirty="0"/>
              <a:t>Creation of additional column for Sales Values </a:t>
            </a:r>
          </a:p>
          <a:p>
            <a:pPr lvl="1">
              <a:buFont typeface="Wingdings" panose="05000000000000000000" pitchFamily="2" charset="2"/>
              <a:buChar char="ü"/>
            </a:pPr>
            <a:r>
              <a:rPr lang="en-US" sz="2200" dirty="0"/>
              <a:t>Filling of omitted Order IDs in the data set.</a:t>
            </a:r>
          </a:p>
        </p:txBody>
      </p:sp>
    </p:spTree>
    <p:extLst>
      <p:ext uri="{BB962C8B-B14F-4D97-AF65-F5344CB8AC3E}">
        <p14:creationId xmlns:p14="http://schemas.microsoft.com/office/powerpoint/2010/main" val="208350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BB9-641E-8F7F-A9E1-57646C9BA0AD}"/>
              </a:ext>
            </a:extLst>
          </p:cNvPr>
          <p:cNvSpPr txBox="1"/>
          <p:nvPr/>
        </p:nvSpPr>
        <p:spPr>
          <a:xfrm>
            <a:off x="2314574" y="3434051"/>
            <a:ext cx="8573959" cy="707886"/>
          </a:xfrm>
          <a:prstGeom prst="rect">
            <a:avLst/>
          </a:prstGeom>
          <a:noFill/>
        </p:spPr>
        <p:txBody>
          <a:bodyPr wrap="square" rtlCol="0">
            <a:spAutoFit/>
          </a:bodyPr>
          <a:lstStyle/>
          <a:p>
            <a:r>
              <a:rPr lang="en-US" sz="4000" b="1" i="1" dirty="0"/>
              <a:t>OUR DETAILED ANALYSIS/ RESULTS</a:t>
            </a:r>
          </a:p>
        </p:txBody>
      </p:sp>
      <p:sp>
        <p:nvSpPr>
          <p:cNvPr id="3" name="Block Arc 2">
            <a:extLst>
              <a:ext uri="{FF2B5EF4-FFF2-40B4-BE49-F238E27FC236}">
                <a16:creationId xmlns:a16="http://schemas.microsoft.com/office/drawing/2014/main" id="{52FC3BE9-2B80-B8A4-49F8-76F46E84A873}"/>
              </a:ext>
            </a:extLst>
          </p:cNvPr>
          <p:cNvSpPr/>
          <p:nvPr/>
        </p:nvSpPr>
        <p:spPr>
          <a:xfrm>
            <a:off x="3771900" y="2286000"/>
            <a:ext cx="5029200" cy="2286000"/>
          </a:xfrm>
          <a:prstGeom prst="blockArc">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060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1" y="91439"/>
            <a:ext cx="8984677" cy="6009109"/>
          </a:xfrm>
          <a:prstGeom prst="rect">
            <a:avLst/>
          </a:prstGeom>
        </p:spPr>
      </p:pic>
      <p:sp>
        <p:nvSpPr>
          <p:cNvPr id="3" name="TextBox 2"/>
          <p:cNvSpPr txBox="1"/>
          <p:nvPr/>
        </p:nvSpPr>
        <p:spPr>
          <a:xfrm>
            <a:off x="9001124" y="177167"/>
            <a:ext cx="3154410" cy="5909310"/>
          </a:xfrm>
          <a:prstGeom prst="rect">
            <a:avLst/>
          </a:prstGeom>
          <a:noFill/>
        </p:spPr>
        <p:txBody>
          <a:bodyPr wrap="square" rtlCol="0">
            <a:spAutoFit/>
          </a:bodyPr>
          <a:lstStyle/>
          <a:p>
            <a:pPr algn="just"/>
            <a:r>
              <a:rPr lang="en-US" sz="2100" b="1" dirty="0">
                <a:solidFill>
                  <a:schemeClr val="accent1">
                    <a:lumMod val="50000"/>
                  </a:schemeClr>
                </a:solidFill>
                <a:effectLst>
                  <a:outerShdw blurRad="38100" dist="38100" dir="2700000" algn="tl">
                    <a:srgbClr val="000000">
                      <a:alpha val="43137"/>
                    </a:srgbClr>
                  </a:outerShdw>
                </a:effectLst>
              </a:rPr>
              <a:t>From our Analysis, we found out that on Fridays, more sales were made which may have been as a result of the fact that retailers may want to enjoy the weekend with a delightful Pizza. We also found out that less sales were made on  Sundays which may have been as a result of the fact that many people rest from the weeks activities in preparation for a new week. </a:t>
            </a:r>
          </a:p>
        </p:txBody>
      </p:sp>
    </p:spTree>
    <p:extLst>
      <p:ext uri="{BB962C8B-B14F-4D97-AF65-F5344CB8AC3E}">
        <p14:creationId xmlns:p14="http://schemas.microsoft.com/office/powerpoint/2010/main" val="40810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16" y="136478"/>
            <a:ext cx="8813491" cy="5964071"/>
          </a:xfrm>
          <a:prstGeom prst="rect">
            <a:avLst/>
          </a:prstGeom>
        </p:spPr>
      </p:pic>
      <p:sp>
        <p:nvSpPr>
          <p:cNvPr id="3" name="TextBox 2">
            <a:extLst>
              <a:ext uri="{FF2B5EF4-FFF2-40B4-BE49-F238E27FC236}">
                <a16:creationId xmlns:a16="http://schemas.microsoft.com/office/drawing/2014/main" id="{223C2E32-AB96-60C5-E69F-9FDE27C2580B}"/>
              </a:ext>
            </a:extLst>
          </p:cNvPr>
          <p:cNvSpPr txBox="1"/>
          <p:nvPr/>
        </p:nvSpPr>
        <p:spPr>
          <a:xfrm>
            <a:off x="9121254" y="743144"/>
            <a:ext cx="2866030" cy="4154984"/>
          </a:xfrm>
          <a:prstGeom prst="rect">
            <a:avLst/>
          </a:prstGeom>
          <a:noFill/>
        </p:spPr>
        <p:txBody>
          <a:bodyPr wrap="square" rtlCol="0">
            <a:spAutoFit/>
          </a:bodyPr>
          <a:lstStyle/>
          <a:p>
            <a:r>
              <a:rPr lang="en-US" sz="2200" b="1" dirty="0">
                <a:solidFill>
                  <a:schemeClr val="accent1">
                    <a:lumMod val="50000"/>
                  </a:schemeClr>
                </a:solidFill>
              </a:rPr>
              <a:t>From the Bar Chart, it showed that House of </a:t>
            </a:r>
            <a:r>
              <a:rPr lang="en-US" sz="2200" b="1" dirty="0" err="1">
                <a:solidFill>
                  <a:schemeClr val="accent1">
                    <a:lumMod val="50000"/>
                  </a:schemeClr>
                </a:solidFill>
              </a:rPr>
              <a:t>Pitza</a:t>
            </a:r>
            <a:r>
              <a:rPr lang="en-US" sz="2200" b="1" dirty="0">
                <a:solidFill>
                  <a:schemeClr val="accent1">
                    <a:lumMod val="50000"/>
                  </a:schemeClr>
                </a:solidFill>
              </a:rPr>
              <a:t> generated the Highest Revenue of over 0.41Million against the other branches, hence making it a most popular branch in Pizza sales patronage.</a:t>
            </a:r>
          </a:p>
        </p:txBody>
      </p:sp>
    </p:spTree>
    <p:extLst>
      <p:ext uri="{BB962C8B-B14F-4D97-AF65-F5344CB8AC3E}">
        <p14:creationId xmlns:p14="http://schemas.microsoft.com/office/powerpoint/2010/main" val="131054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5" y="64008"/>
            <a:ext cx="8972918" cy="6009246"/>
          </a:xfrm>
          <a:prstGeom prst="rect">
            <a:avLst/>
          </a:prstGeom>
        </p:spPr>
      </p:pic>
      <p:sp>
        <p:nvSpPr>
          <p:cNvPr id="3" name="TextBox 2"/>
          <p:cNvSpPr txBox="1"/>
          <p:nvPr/>
        </p:nvSpPr>
        <p:spPr>
          <a:xfrm>
            <a:off x="9258165" y="652585"/>
            <a:ext cx="2686185" cy="5170646"/>
          </a:xfrm>
          <a:prstGeom prst="rect">
            <a:avLst/>
          </a:prstGeom>
          <a:noFill/>
        </p:spPr>
        <p:txBody>
          <a:bodyPr wrap="square" rtlCol="0">
            <a:spAutoFit/>
          </a:bodyPr>
          <a:lstStyle/>
          <a:p>
            <a:r>
              <a:rPr lang="en-US" sz="2200" b="1" dirty="0">
                <a:solidFill>
                  <a:schemeClr val="accent1">
                    <a:lumMod val="50000"/>
                  </a:schemeClr>
                </a:solidFill>
                <a:effectLst>
                  <a:outerShdw blurRad="38100" dist="38100" dir="2700000" algn="tl">
                    <a:srgbClr val="000000">
                      <a:alpha val="43137"/>
                    </a:srgbClr>
                  </a:outerShdw>
                </a:effectLst>
              </a:rPr>
              <a:t>We found out that Scotch Pizza sold more of the Barbecue and California  Chicken Pizza while we sold less of the Brie Carrie Pizza during the time periods mentioned earlier which may have been as a result of customer preference </a:t>
            </a:r>
          </a:p>
          <a:p>
            <a:endParaRPr lang="en-US" sz="22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01049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1398</TotalTime>
  <Words>931</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vt:lpstr>
      <vt:lpstr>Gallery</vt:lpstr>
      <vt:lpstr>PowerPoint Presentation</vt:lpstr>
      <vt:lpstr>TABLE OF CONTENTS</vt:lpstr>
      <vt:lpstr>TEAM FIVE (5) MEMBERS</vt:lpstr>
      <vt:lpstr>Brief intro/Background and problem identification / Objective of the Analysis</vt:lpstr>
      <vt:lpstr>Data Collection &amp;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Lukmon Yakub</dc:creator>
  <cp:lastModifiedBy>FNU LNU</cp:lastModifiedBy>
  <cp:revision>40</cp:revision>
  <dcterms:created xsi:type="dcterms:W3CDTF">2023-10-11T14:45:10Z</dcterms:created>
  <dcterms:modified xsi:type="dcterms:W3CDTF">2023-10-14T23:53:43Z</dcterms:modified>
</cp:coreProperties>
</file>