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EC6FA-7B90-417D-ABC1-F6C668F893E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89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D451916-8E58-428A-9D2B-6219F64A5EC8}"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66063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2038077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EC6FA-7B90-417D-ABC1-F6C668F893E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4648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394323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EC6FA-7B90-417D-ABC1-F6C668F893E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8949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381724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4107696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231905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2010553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62727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451916-8E58-428A-9D2B-6219F64A5EC8}"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2942406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451916-8E58-428A-9D2B-6219F64A5EC8}" type="datetimeFigureOut">
              <a:rPr lang="en-US" smtClean="0"/>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83209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451916-8E58-428A-9D2B-6219F64A5EC8}"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31460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51916-8E58-428A-9D2B-6219F64A5EC8}" type="datetimeFigureOut">
              <a:rPr lang="en-US" smtClean="0"/>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35970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51916-8E58-428A-9D2B-6219F64A5EC8}"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108562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51916-8E58-428A-9D2B-6219F64A5EC8}"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1250279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D451916-8E58-428A-9D2B-6219F64A5EC8}" type="datetimeFigureOut">
              <a:rPr lang="en-US" smtClean="0"/>
              <a:t>10/14/2023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65EC6FA-7B90-417D-ABC1-F6C668F893E2}" type="slidenum">
              <a:rPr lang="en-US" smtClean="0"/>
              <a:t>‹#›</a:t>
            </a:fld>
            <a:endParaRPr lang="en-US"/>
          </a:p>
        </p:txBody>
      </p:sp>
    </p:spTree>
    <p:extLst>
      <p:ext uri="{BB962C8B-B14F-4D97-AF65-F5344CB8AC3E}">
        <p14:creationId xmlns:p14="http://schemas.microsoft.com/office/powerpoint/2010/main" val="1867110418"/>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CBFA97D8-6E70-9572-1E37-BCE938CB3DF1}"/>
              </a:ext>
            </a:extLst>
          </p:cNvPr>
          <p:cNvSpPr txBox="1"/>
          <p:nvPr/>
        </p:nvSpPr>
        <p:spPr>
          <a:xfrm>
            <a:off x="746449" y="485192"/>
            <a:ext cx="8574833" cy="2585323"/>
          </a:xfrm>
          <a:prstGeom prst="rect">
            <a:avLst/>
          </a:prstGeom>
          <a:noFill/>
        </p:spPr>
        <p:txBody>
          <a:bodyPr wrap="square" rtlCol="0">
            <a:spAutoFit/>
          </a:bodyPr>
          <a:lstStyle/>
          <a:p>
            <a:r>
              <a:rPr lang="en-US" sz="5400" b="1" dirty="0">
                <a:solidFill>
                  <a:schemeClr val="accent1">
                    <a:lumMod val="75000"/>
                  </a:schemeClr>
                </a:solidFill>
              </a:rPr>
              <a:t>A PRESENTATION TO HAGITAL CONSULTING LIMITED</a:t>
            </a:r>
          </a:p>
        </p:txBody>
      </p:sp>
      <p:sp>
        <p:nvSpPr>
          <p:cNvPr id="7" name="TextBox 6">
            <a:extLst>
              <a:ext uri="{FF2B5EF4-FFF2-40B4-BE49-F238E27FC236}">
                <a16:creationId xmlns="" xmlns:a16="http://schemas.microsoft.com/office/drawing/2014/main" id="{B0A2A038-22EA-7BD3-848C-E7E192D277D9}"/>
              </a:ext>
            </a:extLst>
          </p:cNvPr>
          <p:cNvSpPr txBox="1"/>
          <p:nvPr/>
        </p:nvSpPr>
        <p:spPr>
          <a:xfrm>
            <a:off x="9107453" y="676628"/>
            <a:ext cx="2603239" cy="369332"/>
          </a:xfrm>
          <a:prstGeom prst="rect">
            <a:avLst/>
          </a:prstGeom>
          <a:noFill/>
        </p:spPr>
        <p:txBody>
          <a:bodyPr wrap="square" rtlCol="0">
            <a:spAutoFit/>
          </a:bodyPr>
          <a:lstStyle/>
          <a:p>
            <a:r>
              <a:rPr lang="en-US" b="1" dirty="0">
                <a:solidFill>
                  <a:schemeClr val="accent1">
                    <a:lumMod val="50000"/>
                  </a:schemeClr>
                </a:solidFill>
              </a:rPr>
              <a:t>SCOTCH PIZZAS</a:t>
            </a:r>
          </a:p>
        </p:txBody>
      </p:sp>
      <p:pic>
        <p:nvPicPr>
          <p:cNvPr id="9" name="Picture 8">
            <a:extLst>
              <a:ext uri="{FF2B5EF4-FFF2-40B4-BE49-F238E27FC236}">
                <a16:creationId xmlns="" xmlns:a16="http://schemas.microsoft.com/office/drawing/2014/main" id="{073BEBF6-A60A-8BBC-9B85-8504122F01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8488" y="485192"/>
            <a:ext cx="752204" cy="752204"/>
          </a:xfrm>
          <a:prstGeom prst="rect">
            <a:avLst/>
          </a:prstGeom>
        </p:spPr>
      </p:pic>
      <p:sp>
        <p:nvSpPr>
          <p:cNvPr id="10" name="TextBox 9">
            <a:extLst>
              <a:ext uri="{FF2B5EF4-FFF2-40B4-BE49-F238E27FC236}">
                <a16:creationId xmlns="" xmlns:a16="http://schemas.microsoft.com/office/drawing/2014/main" id="{91FDEE45-6A56-3195-83BA-C054E2647F10}"/>
              </a:ext>
            </a:extLst>
          </p:cNvPr>
          <p:cNvSpPr txBox="1"/>
          <p:nvPr/>
        </p:nvSpPr>
        <p:spPr>
          <a:xfrm>
            <a:off x="2864497" y="2444621"/>
            <a:ext cx="6130213" cy="1815882"/>
          </a:xfrm>
          <a:prstGeom prst="rect">
            <a:avLst/>
          </a:prstGeom>
          <a:noFill/>
        </p:spPr>
        <p:txBody>
          <a:bodyPr wrap="square" rtlCol="0">
            <a:spAutoFit/>
          </a:bodyPr>
          <a:lstStyle/>
          <a:p>
            <a:pPr algn="ctr"/>
            <a:r>
              <a:rPr lang="en-US" sz="2800" dirty="0">
                <a:solidFill>
                  <a:schemeClr val="accent1">
                    <a:lumMod val="75000"/>
                  </a:schemeClr>
                </a:solidFill>
              </a:rPr>
              <a:t>ON</a:t>
            </a:r>
          </a:p>
          <a:p>
            <a:pPr algn="ctr"/>
            <a:r>
              <a:rPr lang="en-US" sz="2800" dirty="0">
                <a:solidFill>
                  <a:schemeClr val="accent1">
                    <a:lumMod val="75000"/>
                  </a:schemeClr>
                </a:solidFill>
              </a:rPr>
              <a:t>DATA ANALYSIS PROJECT</a:t>
            </a:r>
          </a:p>
          <a:p>
            <a:pPr algn="ctr"/>
            <a:r>
              <a:rPr lang="en-US" sz="2800" dirty="0">
                <a:solidFill>
                  <a:schemeClr val="accent1">
                    <a:lumMod val="75000"/>
                  </a:schemeClr>
                </a:solidFill>
              </a:rPr>
              <a:t>TITLED:</a:t>
            </a:r>
          </a:p>
          <a:p>
            <a:pPr algn="ctr"/>
            <a:r>
              <a:rPr lang="en-US" sz="2800" dirty="0">
                <a:solidFill>
                  <a:schemeClr val="accent1">
                    <a:lumMod val="75000"/>
                  </a:schemeClr>
                </a:solidFill>
              </a:rPr>
              <a:t>SCOTCH PIZZAS</a:t>
            </a:r>
          </a:p>
        </p:txBody>
      </p:sp>
      <p:sp>
        <p:nvSpPr>
          <p:cNvPr id="11" name="TextBox 10">
            <a:extLst>
              <a:ext uri="{FF2B5EF4-FFF2-40B4-BE49-F238E27FC236}">
                <a16:creationId xmlns="" xmlns:a16="http://schemas.microsoft.com/office/drawing/2014/main" id="{F3E4E67F-8D91-289A-F990-1F643182E0B1}"/>
              </a:ext>
            </a:extLst>
          </p:cNvPr>
          <p:cNvSpPr txBox="1"/>
          <p:nvPr/>
        </p:nvSpPr>
        <p:spPr>
          <a:xfrm>
            <a:off x="1866122" y="5262465"/>
            <a:ext cx="9377266" cy="369332"/>
          </a:xfrm>
          <a:prstGeom prst="rect">
            <a:avLst/>
          </a:prstGeom>
          <a:noFill/>
        </p:spPr>
        <p:txBody>
          <a:bodyPr wrap="square" rtlCol="0">
            <a:spAutoFit/>
          </a:bodyPr>
          <a:lstStyle/>
          <a:p>
            <a:r>
              <a:rPr lang="en-US" b="1" dirty="0">
                <a:solidFill>
                  <a:schemeClr val="accent1">
                    <a:lumMod val="50000"/>
                  </a:schemeClr>
                </a:solidFill>
              </a:rPr>
              <a:t>PRESENTED BY TEAM FIVE (5) MEMBERS</a:t>
            </a:r>
          </a:p>
        </p:txBody>
      </p:sp>
    </p:spTree>
    <p:extLst>
      <p:ext uri="{BB962C8B-B14F-4D97-AF65-F5344CB8AC3E}">
        <p14:creationId xmlns:p14="http://schemas.microsoft.com/office/powerpoint/2010/main" val="76689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13491" cy="6858000"/>
          </a:xfrm>
          <a:prstGeom prst="rect">
            <a:avLst/>
          </a:prstGeom>
        </p:spPr>
      </p:pic>
      <p:sp>
        <p:nvSpPr>
          <p:cNvPr id="3" name="TextBox 2"/>
          <p:cNvSpPr txBox="1"/>
          <p:nvPr/>
        </p:nvSpPr>
        <p:spPr>
          <a:xfrm>
            <a:off x="9281160" y="2075688"/>
            <a:ext cx="1655064" cy="2031325"/>
          </a:xfrm>
          <a:prstGeom prst="rect">
            <a:avLst/>
          </a:prstGeom>
          <a:noFill/>
        </p:spPr>
        <p:txBody>
          <a:bodyPr wrap="square" rtlCol="0">
            <a:spAutoFit/>
          </a:bodyPr>
          <a:lstStyle/>
          <a:p>
            <a:r>
              <a:rPr lang="en-US" dirty="0" smtClean="0">
                <a:solidFill>
                  <a:schemeClr val="accent1">
                    <a:lumMod val="50000"/>
                  </a:schemeClr>
                </a:solidFill>
              </a:rPr>
              <a:t>Here, we see that the House Of Pitza branch made the highest Revenue.</a:t>
            </a:r>
            <a:endParaRPr lang="en-US" dirty="0">
              <a:solidFill>
                <a:schemeClr val="accent1">
                  <a:lumMod val="50000"/>
                </a:schemeClr>
              </a:solidFill>
            </a:endParaRPr>
          </a:p>
        </p:txBody>
      </p:sp>
    </p:spTree>
    <p:extLst>
      <p:ext uri="{BB962C8B-B14F-4D97-AF65-F5344CB8AC3E}">
        <p14:creationId xmlns:p14="http://schemas.microsoft.com/office/powerpoint/2010/main" val="131054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4016" y="201168"/>
            <a:ext cx="7982712" cy="769441"/>
          </a:xfrm>
          <a:prstGeom prst="rect">
            <a:avLst/>
          </a:prstGeom>
          <a:noFill/>
        </p:spPr>
        <p:txBody>
          <a:bodyPr wrap="square" rtlCol="0">
            <a:spAutoFit/>
          </a:bodyPr>
          <a:lstStyle/>
          <a:p>
            <a:r>
              <a:rPr lang="en-US" sz="4400" b="1" dirty="0" smtClean="0">
                <a:solidFill>
                  <a:schemeClr val="accent1">
                    <a:lumMod val="50000"/>
                  </a:schemeClr>
                </a:solidFill>
              </a:rPr>
              <a:t>Limitations Of The Dataset</a:t>
            </a:r>
            <a:endParaRPr lang="en-US" sz="4400" b="1" dirty="0">
              <a:solidFill>
                <a:schemeClr val="accent1">
                  <a:lumMod val="50000"/>
                </a:schemeClr>
              </a:solidFill>
            </a:endParaRPr>
          </a:p>
        </p:txBody>
      </p:sp>
      <p:sp>
        <p:nvSpPr>
          <p:cNvPr id="3" name="TextBox 2"/>
          <p:cNvSpPr txBox="1"/>
          <p:nvPr/>
        </p:nvSpPr>
        <p:spPr>
          <a:xfrm>
            <a:off x="484632" y="1097280"/>
            <a:ext cx="10899648" cy="3970318"/>
          </a:xfrm>
          <a:prstGeom prst="rect">
            <a:avLst/>
          </a:prstGeom>
          <a:noFill/>
        </p:spPr>
        <p:txBody>
          <a:bodyPr wrap="square" rtlCol="0">
            <a:spAutoFit/>
          </a:bodyPr>
          <a:lstStyle/>
          <a:p>
            <a:pPr marL="285750" indent="-285750">
              <a:buClr>
                <a:schemeClr val="accent1">
                  <a:lumMod val="50000"/>
                </a:schemeClr>
              </a:buClr>
              <a:buFont typeface="Arial" panose="020B0604020202020204" pitchFamily="34" charset="0"/>
              <a:buChar char="•"/>
            </a:pPr>
            <a:r>
              <a:rPr lang="en-US" sz="2800" dirty="0" smtClean="0">
                <a:solidFill>
                  <a:schemeClr val="accent1">
                    <a:lumMod val="50000"/>
                  </a:schemeClr>
                </a:solidFill>
              </a:rPr>
              <a:t>There was insufficient information to ascertain profitability of the company as a result of the absence of the cost of production of the Pizzas which is essential to the companies </a:t>
            </a:r>
            <a:r>
              <a:rPr lang="en-US" sz="2800" dirty="0">
                <a:solidFill>
                  <a:schemeClr val="accent1">
                    <a:lumMod val="50000"/>
                  </a:schemeClr>
                </a:solidFill>
              </a:rPr>
              <a:t>g</a:t>
            </a:r>
            <a:r>
              <a:rPr lang="en-US" sz="2800" dirty="0" smtClean="0">
                <a:solidFill>
                  <a:schemeClr val="accent1">
                    <a:lumMod val="50000"/>
                  </a:schemeClr>
                </a:solidFill>
              </a:rPr>
              <a:t>rowth. But only the sales that the company made were what we worked with so as to get the revenue made.</a:t>
            </a:r>
          </a:p>
          <a:p>
            <a:pPr marL="285750" indent="-285750">
              <a:buClr>
                <a:schemeClr val="accent1">
                  <a:lumMod val="50000"/>
                </a:schemeClr>
              </a:buClr>
              <a:buFont typeface="Arial" panose="020B0604020202020204" pitchFamily="34" charset="0"/>
              <a:buChar char="•"/>
            </a:pPr>
            <a:endParaRPr lang="en-US" sz="2800" dirty="0" smtClean="0">
              <a:solidFill>
                <a:schemeClr val="accent1">
                  <a:lumMod val="50000"/>
                </a:schemeClr>
              </a:solidFill>
            </a:endParaRPr>
          </a:p>
          <a:p>
            <a:pPr marL="285750" indent="-285750">
              <a:buClr>
                <a:schemeClr val="accent1">
                  <a:lumMod val="50000"/>
                </a:schemeClr>
              </a:buClr>
              <a:buFont typeface="Arial" panose="020B0604020202020204" pitchFamily="34" charset="0"/>
              <a:buChar char="•"/>
            </a:pPr>
            <a:r>
              <a:rPr lang="en-US" sz="2800" dirty="0" smtClean="0">
                <a:solidFill>
                  <a:schemeClr val="accent1">
                    <a:lumMod val="50000"/>
                  </a:schemeClr>
                </a:solidFill>
              </a:rPr>
              <a:t>There is not adequate information concerning the customers. However, we relied on the distinct count of the no. of orders made to presume the no. of customers </a:t>
            </a:r>
            <a:endParaRPr lang="en-US" sz="2800" dirty="0">
              <a:solidFill>
                <a:schemeClr val="accent1">
                  <a:lumMod val="50000"/>
                </a:schemeClr>
              </a:solidFill>
            </a:endParaRPr>
          </a:p>
        </p:txBody>
      </p:sp>
    </p:spTree>
    <p:extLst>
      <p:ext uri="{BB962C8B-B14F-4D97-AF65-F5344CB8AC3E}">
        <p14:creationId xmlns:p14="http://schemas.microsoft.com/office/powerpoint/2010/main" val="1316268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960" y="1133856"/>
            <a:ext cx="9107424" cy="4524315"/>
          </a:xfrm>
          <a:prstGeom prst="rect">
            <a:avLst/>
          </a:prstGeom>
          <a:noFill/>
        </p:spPr>
        <p:txBody>
          <a:bodyPr wrap="square" rtlCol="0">
            <a:spAutoFit/>
          </a:bodyPr>
          <a:lstStyle/>
          <a:p>
            <a:pPr lvl="1"/>
            <a:r>
              <a:rPr lang="en-US" sz="2400" dirty="0" smtClean="0">
                <a:solidFill>
                  <a:schemeClr val="accent1">
                    <a:lumMod val="50000"/>
                  </a:schemeClr>
                </a:solidFill>
              </a:rPr>
              <a:t>There was a total revenue of $818.58K made from the sales of the 33 Pizza types sold in the 4 cities in which the 3 individual branches are present. </a:t>
            </a:r>
          </a:p>
          <a:p>
            <a:pPr lvl="1"/>
            <a:r>
              <a:rPr lang="en-US" sz="2400" dirty="0" smtClean="0">
                <a:solidFill>
                  <a:schemeClr val="accent1">
                    <a:lumMod val="50000"/>
                  </a:schemeClr>
                </a:solidFill>
              </a:rPr>
              <a:t>The large size of all the types of Pizzas we sold seemed to be the most bought by the customers compared to other sizes.</a:t>
            </a:r>
          </a:p>
          <a:p>
            <a:pPr lvl="1"/>
            <a:r>
              <a:rPr lang="en-US" sz="2400" dirty="0" smtClean="0">
                <a:solidFill>
                  <a:schemeClr val="accent1">
                    <a:lumMod val="50000"/>
                  </a:schemeClr>
                </a:solidFill>
              </a:rPr>
              <a:t> The cheapest Pizza type offered by the company is the Peperoni Pizza which sells at a cost of about $10 while the most expensive is the Greek Pizza which costs about $36.</a:t>
            </a:r>
          </a:p>
          <a:p>
            <a:pPr lvl="1"/>
            <a:r>
              <a:rPr lang="en-US" sz="2400" dirty="0" smtClean="0">
                <a:solidFill>
                  <a:schemeClr val="accent1">
                    <a:lumMod val="50000"/>
                  </a:schemeClr>
                </a:solidFill>
              </a:rPr>
              <a:t> The stores open at about 11:00 am and closes at about 10:30 pm. </a:t>
            </a:r>
            <a:endParaRPr lang="en-US" sz="2400" dirty="0">
              <a:solidFill>
                <a:schemeClr val="accent1">
                  <a:lumMod val="50000"/>
                </a:schemeClr>
              </a:solidFill>
            </a:endParaRPr>
          </a:p>
        </p:txBody>
      </p:sp>
      <p:sp>
        <p:nvSpPr>
          <p:cNvPr id="3" name="TextBox 2"/>
          <p:cNvSpPr txBox="1"/>
          <p:nvPr/>
        </p:nvSpPr>
        <p:spPr>
          <a:xfrm>
            <a:off x="2944368" y="146304"/>
            <a:ext cx="7808976" cy="769441"/>
          </a:xfrm>
          <a:prstGeom prst="rect">
            <a:avLst/>
          </a:prstGeom>
          <a:noFill/>
        </p:spPr>
        <p:txBody>
          <a:bodyPr wrap="square" rtlCol="0">
            <a:spAutoFit/>
          </a:bodyPr>
          <a:lstStyle/>
          <a:p>
            <a:r>
              <a:rPr lang="en-US" sz="4400" b="1" dirty="0" smtClean="0">
                <a:solidFill>
                  <a:schemeClr val="accent1">
                    <a:lumMod val="50000"/>
                  </a:schemeClr>
                </a:solidFill>
              </a:rPr>
              <a:t>Important notifications</a:t>
            </a:r>
            <a:endParaRPr lang="en-US" sz="4400" b="1" dirty="0">
              <a:solidFill>
                <a:schemeClr val="accent1">
                  <a:lumMod val="50000"/>
                </a:schemeClr>
              </a:solidFill>
            </a:endParaRPr>
          </a:p>
        </p:txBody>
      </p:sp>
    </p:spTree>
    <p:extLst>
      <p:ext uri="{BB962C8B-B14F-4D97-AF65-F5344CB8AC3E}">
        <p14:creationId xmlns:p14="http://schemas.microsoft.com/office/powerpoint/2010/main" val="27910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81076C-FA24-BD9E-26B3-23EC7B419545}"/>
              </a:ext>
            </a:extLst>
          </p:cNvPr>
          <p:cNvSpPr>
            <a:spLocks noGrp="1"/>
          </p:cNvSpPr>
          <p:nvPr>
            <p:ph type="title"/>
          </p:nvPr>
        </p:nvSpPr>
        <p:spPr/>
        <p:txBody>
          <a:bodyPr/>
          <a:lstStyle/>
          <a:p>
            <a:r>
              <a:rPr lang="en-US" sz="4400" b="1" dirty="0">
                <a:solidFill>
                  <a:schemeClr val="accent1">
                    <a:lumMod val="50000"/>
                  </a:schemeClr>
                </a:solidFill>
                <a:latin typeface="Comic Sans MS" panose="030F0702030302020204" pitchFamily="66" charset="0"/>
              </a:rPr>
              <a:t>TEAM FIVE (5) MEMBERS</a:t>
            </a:r>
            <a:endParaRPr lang="en-US" dirty="0">
              <a:solidFill>
                <a:schemeClr val="accent1">
                  <a:lumMod val="50000"/>
                </a:schemeClr>
              </a:solidFill>
              <a:latin typeface="Comic Sans MS" panose="030F0702030302020204" pitchFamily="66" charset="0"/>
            </a:endParaRPr>
          </a:p>
        </p:txBody>
      </p:sp>
      <p:sp>
        <p:nvSpPr>
          <p:cNvPr id="3" name="Content Placeholder 2">
            <a:extLst>
              <a:ext uri="{FF2B5EF4-FFF2-40B4-BE49-F238E27FC236}">
                <a16:creationId xmlns="" xmlns:a16="http://schemas.microsoft.com/office/drawing/2014/main" id="{EEB3175A-E1D8-5490-7AB1-EF34851CBEAC}"/>
              </a:ext>
            </a:extLst>
          </p:cNvPr>
          <p:cNvSpPr>
            <a:spLocks noGrp="1"/>
          </p:cNvSpPr>
          <p:nvPr>
            <p:ph idx="1"/>
          </p:nvPr>
        </p:nvSpPr>
        <p:spPr/>
        <p:txBody>
          <a:bodyPr>
            <a:normAutofit fontScale="70000" lnSpcReduction="20000"/>
          </a:bodyPr>
          <a:lstStyle/>
          <a:p>
            <a:pPr marL="514350" indent="-514350">
              <a:buFont typeface="+mj-lt"/>
              <a:buAutoNum type="arabicPeriod"/>
            </a:pPr>
            <a:r>
              <a:rPr lang="en-US" sz="2800" b="1" i="1" dirty="0">
                <a:solidFill>
                  <a:schemeClr val="bg2">
                    <a:lumMod val="50000"/>
                  </a:schemeClr>
                </a:solidFill>
              </a:rPr>
              <a:t>NONSO STANLEY AGANOKE 		- TEAM LED</a:t>
            </a:r>
          </a:p>
          <a:p>
            <a:pPr marL="514350" indent="-514350">
              <a:buFont typeface="+mj-lt"/>
              <a:buAutoNum type="arabicPeriod"/>
            </a:pPr>
            <a:r>
              <a:rPr lang="en-US" sz="2800" b="1" i="1" dirty="0">
                <a:solidFill>
                  <a:schemeClr val="bg2">
                    <a:lumMod val="50000"/>
                  </a:schemeClr>
                </a:solidFill>
              </a:rPr>
              <a:t>EFFIONG JACOB 				– ASST. TEAM LED</a:t>
            </a:r>
          </a:p>
          <a:p>
            <a:pPr marL="514350" indent="-514350">
              <a:buFont typeface="+mj-lt"/>
              <a:buAutoNum type="arabicPeriod"/>
            </a:pPr>
            <a:r>
              <a:rPr lang="en-US" sz="2800" b="1" i="1" dirty="0">
                <a:solidFill>
                  <a:schemeClr val="bg2">
                    <a:lumMod val="50000"/>
                  </a:schemeClr>
                </a:solidFill>
              </a:rPr>
              <a:t>OBIAGELI MONEME</a:t>
            </a:r>
          </a:p>
          <a:p>
            <a:pPr marL="514350" indent="-514350">
              <a:buFont typeface="+mj-lt"/>
              <a:buAutoNum type="arabicPeriod"/>
            </a:pPr>
            <a:r>
              <a:rPr lang="en-US" sz="2800" b="1" i="1" dirty="0">
                <a:solidFill>
                  <a:schemeClr val="bg2">
                    <a:lumMod val="50000"/>
                  </a:schemeClr>
                </a:solidFill>
              </a:rPr>
              <a:t>AKINLABI OTEBOLAKU			</a:t>
            </a:r>
          </a:p>
          <a:p>
            <a:pPr marL="514350" indent="-514350">
              <a:buFont typeface="+mj-lt"/>
              <a:buAutoNum type="arabicPeriod"/>
            </a:pPr>
            <a:r>
              <a:rPr lang="en-US" sz="2800" b="1" i="1" dirty="0">
                <a:solidFill>
                  <a:schemeClr val="bg2">
                    <a:lumMod val="50000"/>
                  </a:schemeClr>
                </a:solidFill>
              </a:rPr>
              <a:t>LUKMON YAKUB</a:t>
            </a:r>
          </a:p>
          <a:p>
            <a:pPr marL="514350" indent="-514350">
              <a:buFont typeface="+mj-lt"/>
              <a:buAutoNum type="arabicPeriod"/>
            </a:pPr>
            <a:r>
              <a:rPr lang="en-US" sz="2800" b="1" i="1" dirty="0">
                <a:solidFill>
                  <a:schemeClr val="bg2">
                    <a:lumMod val="50000"/>
                  </a:schemeClr>
                </a:solidFill>
              </a:rPr>
              <a:t>PRINCE CHINONSO ONYEMAKA	</a:t>
            </a:r>
          </a:p>
          <a:p>
            <a:pPr marL="514350" indent="-514350">
              <a:buFont typeface="+mj-lt"/>
              <a:buAutoNum type="arabicPeriod"/>
            </a:pPr>
            <a:r>
              <a:rPr lang="en-US" sz="2800" b="1" i="1" dirty="0">
                <a:solidFill>
                  <a:schemeClr val="bg2">
                    <a:lumMod val="50000"/>
                  </a:schemeClr>
                </a:solidFill>
              </a:rPr>
              <a:t>REMI AJALA</a:t>
            </a:r>
          </a:p>
          <a:p>
            <a:pPr marL="514350" indent="-514350">
              <a:buFont typeface="+mj-lt"/>
              <a:buAutoNum type="arabicPeriod"/>
            </a:pPr>
            <a:r>
              <a:rPr lang="en-US" sz="2800" b="1" i="1" dirty="0">
                <a:solidFill>
                  <a:schemeClr val="bg2">
                    <a:lumMod val="50000"/>
                  </a:schemeClr>
                </a:solidFill>
              </a:rPr>
              <a:t>OLUBAMISE </a:t>
            </a:r>
          </a:p>
          <a:p>
            <a:pPr marL="514350" indent="-514350">
              <a:buFont typeface="+mj-lt"/>
              <a:buAutoNum type="arabicPeriod"/>
            </a:pPr>
            <a:r>
              <a:rPr lang="en-US" sz="2800" b="1" i="1" dirty="0">
                <a:solidFill>
                  <a:schemeClr val="bg2">
                    <a:lumMod val="50000"/>
                  </a:schemeClr>
                </a:solidFill>
              </a:rPr>
              <a:t>OLONADE HAKEEM BABAJIDE (LUMPUR)</a:t>
            </a:r>
          </a:p>
          <a:p>
            <a:endParaRPr lang="en-US" dirty="0">
              <a:solidFill>
                <a:schemeClr val="bg2">
                  <a:lumMod val="50000"/>
                </a:schemeClr>
              </a:solidFill>
            </a:endParaRPr>
          </a:p>
        </p:txBody>
      </p:sp>
    </p:spTree>
    <p:extLst>
      <p:ext uri="{BB962C8B-B14F-4D97-AF65-F5344CB8AC3E}">
        <p14:creationId xmlns:p14="http://schemas.microsoft.com/office/powerpoint/2010/main" val="241481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B92A6C-53BA-3AD2-7F02-406EEC601EFC}"/>
              </a:ext>
            </a:extLst>
          </p:cNvPr>
          <p:cNvSpPr>
            <a:spLocks noGrp="1"/>
          </p:cNvSpPr>
          <p:nvPr>
            <p:ph type="title"/>
          </p:nvPr>
        </p:nvSpPr>
        <p:spPr>
          <a:xfrm>
            <a:off x="966216" y="191389"/>
            <a:ext cx="10515600" cy="847855"/>
          </a:xfrm>
        </p:spPr>
        <p:txBody>
          <a:bodyPr>
            <a:noAutofit/>
          </a:bodyPr>
          <a:lstStyle/>
          <a:p>
            <a:r>
              <a:rPr lang="en-US" b="1" dirty="0">
                <a:solidFill>
                  <a:schemeClr val="accent1">
                    <a:lumMod val="50000"/>
                  </a:schemeClr>
                </a:solidFill>
              </a:rPr>
              <a:t>Brief Background and Objective of the Analysis</a:t>
            </a:r>
            <a:endParaRPr lang="en-US" dirty="0">
              <a:solidFill>
                <a:schemeClr val="accent1">
                  <a:lumMod val="50000"/>
                </a:schemeClr>
              </a:solidFill>
            </a:endParaRPr>
          </a:p>
        </p:txBody>
      </p:sp>
      <p:sp>
        <p:nvSpPr>
          <p:cNvPr id="3" name="Content Placeholder 2">
            <a:extLst>
              <a:ext uri="{FF2B5EF4-FFF2-40B4-BE49-F238E27FC236}">
                <a16:creationId xmlns="" xmlns:a16="http://schemas.microsoft.com/office/drawing/2014/main" id="{4043228A-2ED7-AC77-39AD-0E13276A200D}"/>
              </a:ext>
            </a:extLst>
          </p:cNvPr>
          <p:cNvSpPr>
            <a:spLocks noGrp="1"/>
          </p:cNvSpPr>
          <p:nvPr>
            <p:ph idx="1"/>
          </p:nvPr>
        </p:nvSpPr>
        <p:spPr>
          <a:xfrm>
            <a:off x="902208" y="1106424"/>
            <a:ext cx="8534400" cy="5010912"/>
          </a:xfrm>
        </p:spPr>
        <p:txBody>
          <a:bodyPr>
            <a:normAutofit lnSpcReduction="10000"/>
          </a:bodyPr>
          <a:lstStyle/>
          <a:p>
            <a:r>
              <a:rPr lang="en-US" sz="2400" dirty="0">
                <a:solidFill>
                  <a:schemeClr val="accent1">
                    <a:lumMod val="50000"/>
                  </a:schemeClr>
                </a:solidFill>
              </a:rPr>
              <a:t>Scotch Pizzas chain, a renowned Pizza producing firm over the years have been matching up to the expected sumptuous taste of pizza lovers in the country. Different age groups have been patronizing the company but with different turnouts.</a:t>
            </a:r>
          </a:p>
          <a:p>
            <a:r>
              <a:rPr lang="en-US" sz="2400" dirty="0">
                <a:solidFill>
                  <a:schemeClr val="accent1">
                    <a:lumMod val="50000"/>
                  </a:schemeClr>
                </a:solidFill>
              </a:rPr>
              <a:t>To some extent, the company have been generating data but yet to be analyzed.</a:t>
            </a:r>
          </a:p>
          <a:p>
            <a:r>
              <a:rPr lang="en-US" sz="2400" dirty="0">
                <a:solidFill>
                  <a:schemeClr val="accent1">
                    <a:lumMod val="50000"/>
                  </a:schemeClr>
                </a:solidFill>
              </a:rPr>
              <a:t>The primary objective of this data set analysis is to identify customer behavior and preferences, popular pizzas and branches, pricing, inventory decisions, and operating performance. </a:t>
            </a:r>
            <a:endParaRPr lang="en-US" sz="2400" dirty="0" smtClean="0">
              <a:solidFill>
                <a:schemeClr val="accent1">
                  <a:lumMod val="50000"/>
                </a:schemeClr>
              </a:solidFill>
            </a:endParaRPr>
          </a:p>
          <a:p>
            <a:r>
              <a:rPr lang="en-US" sz="2400" dirty="0" smtClean="0">
                <a:solidFill>
                  <a:schemeClr val="accent1">
                    <a:lumMod val="50000"/>
                  </a:schemeClr>
                </a:solidFill>
              </a:rPr>
              <a:t>Please note that the following data is an annual data and as such can only be compared within the year.</a:t>
            </a:r>
            <a:endParaRPr lang="en-US" sz="2400" dirty="0">
              <a:solidFill>
                <a:schemeClr val="accent1">
                  <a:lumMod val="50000"/>
                </a:schemeClr>
              </a:solidFill>
            </a:endParaRPr>
          </a:p>
        </p:txBody>
      </p:sp>
    </p:spTree>
    <p:extLst>
      <p:ext uri="{BB962C8B-B14F-4D97-AF65-F5344CB8AC3E}">
        <p14:creationId xmlns:p14="http://schemas.microsoft.com/office/powerpoint/2010/main" val="120202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815EBB9-641E-8F7F-A9E1-57646C9BA0AD}"/>
              </a:ext>
            </a:extLst>
          </p:cNvPr>
          <p:cNvSpPr txBox="1"/>
          <p:nvPr/>
        </p:nvSpPr>
        <p:spPr>
          <a:xfrm>
            <a:off x="1523875" y="1692120"/>
            <a:ext cx="5132957" cy="1754326"/>
          </a:xfrm>
          <a:prstGeom prst="rect">
            <a:avLst/>
          </a:prstGeom>
          <a:noFill/>
        </p:spPr>
        <p:txBody>
          <a:bodyPr wrap="square" rtlCol="0">
            <a:spAutoFit/>
          </a:bodyPr>
          <a:lstStyle/>
          <a:p>
            <a:r>
              <a:rPr lang="en-US" sz="5400" b="1" dirty="0">
                <a:solidFill>
                  <a:schemeClr val="accent1">
                    <a:lumMod val="50000"/>
                  </a:schemeClr>
                </a:solidFill>
              </a:rPr>
              <a:t>OUR DETAILED ANALYSIS</a:t>
            </a:r>
          </a:p>
        </p:txBody>
      </p:sp>
    </p:spTree>
    <p:extLst>
      <p:ext uri="{BB962C8B-B14F-4D97-AF65-F5344CB8AC3E}">
        <p14:creationId xmlns:p14="http://schemas.microsoft.com/office/powerpoint/2010/main" val="301060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11" y="91440"/>
            <a:ext cx="9138121" cy="6684264"/>
          </a:xfrm>
          <a:prstGeom prst="rect">
            <a:avLst/>
          </a:prstGeom>
        </p:spPr>
      </p:pic>
      <p:sp>
        <p:nvSpPr>
          <p:cNvPr id="3" name="TextBox 2"/>
          <p:cNvSpPr txBox="1"/>
          <p:nvPr/>
        </p:nvSpPr>
        <p:spPr>
          <a:xfrm>
            <a:off x="9191034" y="0"/>
            <a:ext cx="2380488" cy="5909310"/>
          </a:xfrm>
          <a:prstGeom prst="rect">
            <a:avLst/>
          </a:prstGeom>
          <a:noFill/>
        </p:spPr>
        <p:txBody>
          <a:bodyPr wrap="square" rtlCol="0">
            <a:spAutoFit/>
          </a:bodyPr>
          <a:lstStyle/>
          <a:p>
            <a:r>
              <a:rPr lang="en-US" dirty="0" smtClean="0">
                <a:solidFill>
                  <a:schemeClr val="accent1">
                    <a:lumMod val="50000"/>
                  </a:schemeClr>
                </a:solidFill>
              </a:rPr>
              <a:t>From our Analysis, we found out that on Fridays, more sales were made which may have been as a result of the fact that retailers may want to enjoy the weekend with a delightful Pizza. We also found out that less sales were made on  Sundays which may have been as a result of the fact that many people rest from the weeks activities in preparation for a new week. </a:t>
            </a:r>
            <a:endParaRPr lang="en-US" dirty="0">
              <a:solidFill>
                <a:schemeClr val="accent1">
                  <a:lumMod val="50000"/>
                </a:schemeClr>
              </a:solidFill>
            </a:endParaRPr>
          </a:p>
        </p:txBody>
      </p:sp>
    </p:spTree>
    <p:extLst>
      <p:ext uri="{BB962C8B-B14F-4D97-AF65-F5344CB8AC3E}">
        <p14:creationId xmlns:p14="http://schemas.microsoft.com/office/powerpoint/2010/main" val="40810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5" y="64008"/>
            <a:ext cx="8972918" cy="6693408"/>
          </a:xfrm>
          <a:prstGeom prst="rect">
            <a:avLst/>
          </a:prstGeom>
        </p:spPr>
      </p:pic>
      <p:sp>
        <p:nvSpPr>
          <p:cNvPr id="3" name="TextBox 2"/>
          <p:cNvSpPr txBox="1"/>
          <p:nvPr/>
        </p:nvSpPr>
        <p:spPr>
          <a:xfrm>
            <a:off x="9286741" y="1161288"/>
            <a:ext cx="2286000" cy="4247317"/>
          </a:xfrm>
          <a:prstGeom prst="rect">
            <a:avLst/>
          </a:prstGeom>
          <a:noFill/>
        </p:spPr>
        <p:txBody>
          <a:bodyPr wrap="square" rtlCol="0">
            <a:spAutoFit/>
          </a:bodyPr>
          <a:lstStyle/>
          <a:p>
            <a:r>
              <a:rPr lang="en-US" dirty="0" smtClean="0">
                <a:solidFill>
                  <a:schemeClr val="accent1">
                    <a:lumMod val="50000"/>
                  </a:schemeClr>
                </a:solidFill>
              </a:rPr>
              <a:t>We found out that we sold more of the Barbecue and California  Chicken Pizza while we sold less of the Brie Carrie Pizza during the time periods mentioned earlier which may have been as a result of customer preference </a:t>
            </a:r>
          </a:p>
          <a:p>
            <a:endParaRPr lang="en-US" dirty="0">
              <a:solidFill>
                <a:schemeClr val="accent1">
                  <a:lumMod val="50000"/>
                </a:schemeClr>
              </a:solidFill>
            </a:endParaRPr>
          </a:p>
        </p:txBody>
      </p:sp>
    </p:spTree>
    <p:extLst>
      <p:ext uri="{BB962C8B-B14F-4D97-AF65-F5344CB8AC3E}">
        <p14:creationId xmlns:p14="http://schemas.microsoft.com/office/powerpoint/2010/main" val="1520104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430769" cy="6858000"/>
          </a:xfrm>
          <a:prstGeom prst="rect">
            <a:avLst/>
          </a:prstGeom>
        </p:spPr>
      </p:pic>
      <p:sp>
        <p:nvSpPr>
          <p:cNvPr id="4" name="TextBox 3"/>
          <p:cNvSpPr txBox="1"/>
          <p:nvPr/>
        </p:nvSpPr>
        <p:spPr>
          <a:xfrm>
            <a:off x="8833104" y="1645920"/>
            <a:ext cx="2560320" cy="2031325"/>
          </a:xfrm>
          <a:prstGeom prst="rect">
            <a:avLst/>
          </a:prstGeom>
          <a:noFill/>
        </p:spPr>
        <p:txBody>
          <a:bodyPr wrap="square" rtlCol="0">
            <a:spAutoFit/>
          </a:bodyPr>
          <a:lstStyle/>
          <a:p>
            <a:r>
              <a:rPr lang="en-US" dirty="0" smtClean="0">
                <a:solidFill>
                  <a:schemeClr val="accent1">
                    <a:lumMod val="50000"/>
                  </a:schemeClr>
                </a:solidFill>
              </a:rPr>
              <a:t>As we can see from the chart the city Lancaster town made the most Pizza sales while New York made the least</a:t>
            </a:r>
          </a:p>
          <a:p>
            <a:endParaRPr lang="en-US" dirty="0">
              <a:solidFill>
                <a:schemeClr val="accent1">
                  <a:lumMod val="50000"/>
                </a:schemeClr>
              </a:solidFill>
            </a:endParaRPr>
          </a:p>
        </p:txBody>
      </p:sp>
    </p:spTree>
    <p:extLst>
      <p:ext uri="{BB962C8B-B14F-4D97-AF65-F5344CB8AC3E}">
        <p14:creationId xmlns:p14="http://schemas.microsoft.com/office/powerpoint/2010/main" val="476313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348473" cy="6858000"/>
          </a:xfrm>
          <a:prstGeom prst="rect">
            <a:avLst/>
          </a:prstGeom>
        </p:spPr>
      </p:pic>
      <p:sp>
        <p:nvSpPr>
          <p:cNvPr id="3" name="TextBox 2"/>
          <p:cNvSpPr txBox="1"/>
          <p:nvPr/>
        </p:nvSpPr>
        <p:spPr>
          <a:xfrm>
            <a:off x="8558784" y="1353312"/>
            <a:ext cx="2788920" cy="2308324"/>
          </a:xfrm>
          <a:prstGeom prst="rect">
            <a:avLst/>
          </a:prstGeom>
          <a:noFill/>
        </p:spPr>
        <p:txBody>
          <a:bodyPr wrap="square" rtlCol="0">
            <a:spAutoFit/>
          </a:bodyPr>
          <a:lstStyle/>
          <a:p>
            <a:r>
              <a:rPr lang="en-US" dirty="0" smtClean="0">
                <a:solidFill>
                  <a:schemeClr val="accent1">
                    <a:lumMod val="50000"/>
                  </a:schemeClr>
                </a:solidFill>
              </a:rPr>
              <a:t>Adele and Fisher sales representatives made the highest sales with a difference of about $6.6K sales revenue from Sophia the least earning sales representative</a:t>
            </a:r>
            <a:endParaRPr lang="en-US" dirty="0">
              <a:solidFill>
                <a:schemeClr val="accent1">
                  <a:lumMod val="50000"/>
                </a:schemeClr>
              </a:solidFill>
            </a:endParaRPr>
          </a:p>
        </p:txBody>
      </p:sp>
    </p:spTree>
    <p:extLst>
      <p:ext uri="{BB962C8B-B14F-4D97-AF65-F5344CB8AC3E}">
        <p14:creationId xmlns:p14="http://schemas.microsoft.com/office/powerpoint/2010/main" val="358586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06256" cy="6858000"/>
          </a:xfrm>
          <a:prstGeom prst="rect">
            <a:avLst/>
          </a:prstGeom>
        </p:spPr>
      </p:pic>
      <p:sp>
        <p:nvSpPr>
          <p:cNvPr id="3" name="TextBox 2"/>
          <p:cNvSpPr txBox="1"/>
          <p:nvPr/>
        </p:nvSpPr>
        <p:spPr>
          <a:xfrm>
            <a:off x="9034272" y="868680"/>
            <a:ext cx="2221992" cy="5078313"/>
          </a:xfrm>
          <a:prstGeom prst="rect">
            <a:avLst/>
          </a:prstGeom>
          <a:noFill/>
        </p:spPr>
        <p:txBody>
          <a:bodyPr wrap="square" rtlCol="0">
            <a:spAutoFit/>
          </a:bodyPr>
          <a:lstStyle/>
          <a:p>
            <a:r>
              <a:rPr lang="en-US" dirty="0" smtClean="0">
                <a:solidFill>
                  <a:schemeClr val="accent1">
                    <a:lumMod val="50000"/>
                  </a:schemeClr>
                </a:solidFill>
              </a:rPr>
              <a:t>There are 4 pizza categories of which the most earning is the Classic Pizza Category which makes a 26% revenue of the total revenue which isn’t much different from other Pizza Categories as respected Supreme-25.15%, Chicken-24.66%, and Veggie-24.08%</a:t>
            </a:r>
            <a:endParaRPr lang="en-US" dirty="0">
              <a:solidFill>
                <a:schemeClr val="accent1">
                  <a:lumMod val="50000"/>
                </a:schemeClr>
              </a:solidFill>
            </a:endParaRPr>
          </a:p>
        </p:txBody>
      </p:sp>
    </p:spTree>
    <p:extLst>
      <p:ext uri="{BB962C8B-B14F-4D97-AF65-F5344CB8AC3E}">
        <p14:creationId xmlns:p14="http://schemas.microsoft.com/office/powerpoint/2010/main" val="257551951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534</TotalTime>
  <Words>565</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Comic Sans MS</vt:lpstr>
      <vt:lpstr>Wingdings 3</vt:lpstr>
      <vt:lpstr>Slice</vt:lpstr>
      <vt:lpstr>PowerPoint Presentation</vt:lpstr>
      <vt:lpstr>TEAM FIVE (5) MEMBERS</vt:lpstr>
      <vt:lpstr>Brief Background and Objective of the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Lukmon Yakub</dc:creator>
  <cp:lastModifiedBy>Microsoft account</cp:lastModifiedBy>
  <cp:revision>20</cp:revision>
  <dcterms:created xsi:type="dcterms:W3CDTF">2023-10-11T14:45:10Z</dcterms:created>
  <dcterms:modified xsi:type="dcterms:W3CDTF">2023-10-14T13:27:49Z</dcterms:modified>
</cp:coreProperties>
</file>