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tzer\Desktop\KPMG%20(DataAnalysi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tzer\Desktop\KPMG%20(DataAnalysi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tzer\Desktop\KPMG%20(DataAnalysi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(DataAnalysis).xlsx]Sheet6!PivotTable6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626599579616863"/>
          <c:y val="7.2587553377928951E-2"/>
          <c:w val="0.7736783524466081"/>
          <c:h val="0.850378905599743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Sheet6!$B$5:$B$8</c:f>
              <c:numCache>
                <c:formatCode>General</c:formatCode>
                <c:ptCount val="3"/>
                <c:pt idx="0">
                  <c:v>4928</c:v>
                </c:pt>
                <c:pt idx="1">
                  <c:v>2041</c:v>
                </c:pt>
                <c:pt idx="2">
                  <c:v>2480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3-409C-9E2D-DD0754BC2C4B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Sheet6!$C$5:$C$8</c:f>
              <c:numCache>
                <c:formatCode>General</c:formatCode>
                <c:ptCount val="3"/>
                <c:pt idx="0">
                  <c:v>5228</c:v>
                </c:pt>
                <c:pt idx="1">
                  <c:v>2022</c:v>
                </c:pt>
                <c:pt idx="2">
                  <c:v>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3-409C-9E2D-DD0754BC2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7941215"/>
        <c:axId val="1937941631"/>
      </c:barChart>
      <c:catAx>
        <c:axId val="193794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941631"/>
        <c:crosses val="autoZero"/>
        <c:auto val="1"/>
        <c:lblAlgn val="ctr"/>
        <c:lblOffset val="100"/>
        <c:noMultiLvlLbl val="0"/>
      </c:catAx>
      <c:valAx>
        <c:axId val="193794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94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(DataAnalysis).xlsx]Sheet8!PivotTable8</c:name>
    <c:fmtId val="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Sheet8!$B$4:$B$13</c:f>
              <c:numCache>
                <c:formatCode>General</c:formatCode>
                <c:ptCount val="9"/>
                <c:pt idx="0">
                  <c:v>559</c:v>
                </c:pt>
                <c:pt idx="1">
                  <c:v>712</c:v>
                </c:pt>
                <c:pt idx="2">
                  <c:v>3791</c:v>
                </c:pt>
                <c:pt idx="3">
                  <c:v>3023</c:v>
                </c:pt>
                <c:pt idx="4">
                  <c:v>1109</c:v>
                </c:pt>
                <c:pt idx="5">
                  <c:v>3920</c:v>
                </c:pt>
                <c:pt idx="6">
                  <c:v>1276</c:v>
                </c:pt>
                <c:pt idx="7">
                  <c:v>1728</c:v>
                </c:pt>
                <c:pt idx="8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6-4526-BD46-E7CDCE03F2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7944543"/>
        <c:axId val="1937947871"/>
      </c:barChart>
      <c:catAx>
        <c:axId val="193794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947871"/>
        <c:crosses val="autoZero"/>
        <c:auto val="1"/>
        <c:lblAlgn val="ctr"/>
        <c:lblOffset val="100"/>
        <c:noMultiLvlLbl val="0"/>
      </c:catAx>
      <c:valAx>
        <c:axId val="193794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94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(DataAnalysis).xlsx]Sheet3!PivotTable3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Sheet3!$A$5:$A$13</c:f>
              <c:strCache>
                <c:ptCount val="8"/>
                <c:pt idx="0">
                  <c:v>16-25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66-75</c:v>
                </c:pt>
                <c:pt idx="6">
                  <c:v>76-85</c:v>
                </c:pt>
                <c:pt idx="7">
                  <c:v>86-95</c:v>
                </c:pt>
              </c:strCache>
            </c:strRef>
          </c:cat>
          <c:val>
            <c:numRef>
              <c:f>Sheet3!$B$5:$B$13</c:f>
              <c:numCache>
                <c:formatCode>_-[$$-409]* #,##0.00_ ;_-[$$-409]* \-#,##0.00\ ;_-[$$-409]* "-"??_ ;_-@_ </c:formatCode>
                <c:ptCount val="8"/>
                <c:pt idx="0">
                  <c:v>268312.51999999996</c:v>
                </c:pt>
                <c:pt idx="1">
                  <c:v>488564.78497190017</c:v>
                </c:pt>
                <c:pt idx="2">
                  <c:v>732856.12000000011</c:v>
                </c:pt>
                <c:pt idx="3">
                  <c:v>550798.45000000007</c:v>
                </c:pt>
                <c:pt idx="4">
                  <c:v>443189.40999999968</c:v>
                </c:pt>
                <c:pt idx="5">
                  <c:v>73524.140000000029</c:v>
                </c:pt>
                <c:pt idx="6">
                  <c:v>2596.17</c:v>
                </c:pt>
                <c:pt idx="7">
                  <c:v>7212.1700000000019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1B-46E1-AB70-72F5DD87BEA6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Sheet3!$A$5:$A$13</c:f>
              <c:strCache>
                <c:ptCount val="8"/>
                <c:pt idx="0">
                  <c:v>16-25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66-75</c:v>
                </c:pt>
                <c:pt idx="6">
                  <c:v>76-85</c:v>
                </c:pt>
                <c:pt idx="7">
                  <c:v>86-95</c:v>
                </c:pt>
              </c:strCache>
            </c:strRef>
          </c:cat>
          <c:val>
            <c:numRef>
              <c:f>Sheet3!$C$5:$C$13</c:f>
              <c:numCache>
                <c:formatCode>_-[$$-409]* #,##0.00_ ;_-[$$-409]* \-#,##0.00\ ;_-[$$-409]* "-"??_ ;_-@_ </c:formatCode>
                <c:ptCount val="8"/>
                <c:pt idx="0">
                  <c:v>227335.73999999987</c:v>
                </c:pt>
                <c:pt idx="1">
                  <c:v>531291.9499999996</c:v>
                </c:pt>
                <c:pt idx="2">
                  <c:v>725125.72999999893</c:v>
                </c:pt>
                <c:pt idx="3">
                  <c:v>636033.30000000075</c:v>
                </c:pt>
                <c:pt idx="4">
                  <c:v>451385.75999999937</c:v>
                </c:pt>
                <c:pt idx="5">
                  <c:v>94001.59</c:v>
                </c:pt>
                <c:pt idx="6">
                  <c:v>4523.2300000000005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1B-46E1-AB70-72F5DD87BEA6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Sheet3!$A$5:$A$13</c:f>
              <c:strCache>
                <c:ptCount val="8"/>
                <c:pt idx="0">
                  <c:v>16-25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66-75</c:v>
                </c:pt>
                <c:pt idx="6">
                  <c:v>76-85</c:v>
                </c:pt>
                <c:pt idx="7">
                  <c:v>86-95</c:v>
                </c:pt>
              </c:strCache>
            </c:strRef>
          </c:cat>
          <c:val>
            <c:numRef>
              <c:f>Sheet3!$D$5:$D$13</c:f>
              <c:numCache>
                <c:formatCode>_-[$$-409]* #,##0.00_ ;_-[$$-409]* \-#,##0.00\ ;_-[$$-409]* "-"??_ ;_-@_ </c:formatCode>
                <c:ptCount val="8"/>
                <c:pt idx="0">
                  <c:v>551805.28999999992</c:v>
                </c:pt>
                <c:pt idx="1">
                  <c:v>958936.90000000119</c:v>
                </c:pt>
                <c:pt idx="2">
                  <c:v>1563958.5500000052</c:v>
                </c:pt>
                <c:pt idx="3">
                  <c:v>1077547.7300000004</c:v>
                </c:pt>
                <c:pt idx="4">
                  <c:v>919324.20999999938</c:v>
                </c:pt>
                <c:pt idx="5">
                  <c:v>152953.67999999988</c:v>
                </c:pt>
                <c:pt idx="6">
                  <c:v>1731.84</c:v>
                </c:pt>
                <c:pt idx="7">
                  <c:v>1245.27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1B-46E1-AB70-72F5DD87B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7942463"/>
        <c:axId val="1937954527"/>
      </c:barChart>
      <c:catAx>
        <c:axId val="193794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954527"/>
        <c:crosses val="autoZero"/>
        <c:auto val="1"/>
        <c:lblAlgn val="ctr"/>
        <c:lblOffset val="100"/>
        <c:noMultiLvlLbl val="0"/>
      </c:catAx>
      <c:valAx>
        <c:axId val="193795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942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de-DE" dirty="0"/>
              <a:t>Marketing Division</a:t>
            </a:r>
            <a:r>
              <a:rPr dirty="0"/>
              <a:t>] - [</a:t>
            </a:r>
            <a:r>
              <a:rPr lang="de-DE" dirty="0"/>
              <a:t>Mr. </a:t>
            </a:r>
            <a:r>
              <a:rPr lang="de-DE" dirty="0" smtClean="0"/>
              <a:t>Jen</a:t>
            </a:r>
            <a:r>
              <a:rPr dirty="0" smtClean="0"/>
              <a:t>], [</a:t>
            </a:r>
            <a:r>
              <a:rPr lang="de-DE" dirty="0" smtClean="0"/>
              <a:t>Mrs. </a:t>
            </a:r>
            <a:r>
              <a:rPr lang="de-DE" dirty="0" smtClean="0"/>
              <a:t>Girl</a:t>
            </a:r>
            <a:r>
              <a:rPr dirty="0" smtClean="0"/>
              <a:t>], </a:t>
            </a:r>
            <a:r>
              <a:rPr dirty="0"/>
              <a:t>[</a:t>
            </a:r>
            <a:r>
              <a:rPr lang="de-DE" dirty="0"/>
              <a:t>Akinola Sanyaolu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Ordering Structured and giving meaning to collected raw data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80431"/>
            <a:ext cx="4134600" cy="332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1600" dirty="0">
                <a:sym typeface="Arial"/>
              </a:rPr>
              <a:t>These are the high value customers that should be targeted from the new list: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ym typeface="Arial"/>
              </a:rPr>
              <a:t>Most of the high value customers will be Females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ym typeface="Arial"/>
              </a:rPr>
              <a:t>Financial services, Health service and Manufactoring industry will be targeted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ym typeface="Arial"/>
              </a:rPr>
              <a:t>Age between 38-47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ym typeface="Arial"/>
              </a:rPr>
              <a:t>People living in NSW and VIC</a:t>
            </a:r>
            <a:endParaRPr lang="en-US" sz="1600" dirty="0">
              <a:sym typeface="Arial"/>
            </a:endParaRP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Sprocket Central Pty Ltd, Data Methodology for Marketing Strategy.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854257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This is an overview of the methodology and process for the recommendation of marketing strategy to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help optimize resource allocation for targeted marketing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endParaRPr lang="de-DE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333333"/>
                </a:solidFill>
              </a:rPr>
              <a:t>Specialization in Hight Quality Bike and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333333"/>
                </a:solidFill>
              </a:rPr>
              <a:t>Boost of Sale by the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333333"/>
                </a:solidFill>
              </a:rPr>
              <a:t>Target of 1000 new valuable customer</a:t>
            </a:r>
            <a:endParaRPr lang="de-DE" dirty="0" smtClean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6084" y="1954925"/>
            <a:ext cx="4114542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 smtClean="0"/>
              <a:t>Data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purchase</a:t>
            </a:r>
            <a:r>
              <a:rPr lang="de-DE" dirty="0" smtClean="0"/>
              <a:t>s for the last 3 years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Top industry contribution to sales and profit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Wealth Segment by Age Category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Number of cars owned by each state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dirty="0" smtClean="0"/>
              <a:t>Customer Classification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 smtClean="0"/>
              <a:t>Data Quality Assessment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8478"/>
              </p:ext>
            </p:extLst>
          </p:nvPr>
        </p:nvGraphicFramePr>
        <p:xfrm>
          <a:off x="599090" y="1854576"/>
          <a:ext cx="7641018" cy="2401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462">
                  <a:extLst>
                    <a:ext uri="{9D8B030D-6E8A-4147-A177-3AD203B41FA5}">
                      <a16:colId xmlns:a16="http://schemas.microsoft.com/office/drawing/2014/main" val="3400075111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3144784704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56617902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3397465069"/>
                    </a:ext>
                  </a:extLst>
                </a:gridCol>
                <a:gridCol w="969953">
                  <a:extLst>
                    <a:ext uri="{9D8B030D-6E8A-4147-A177-3AD203B41FA5}">
                      <a16:colId xmlns:a16="http://schemas.microsoft.com/office/drawing/2014/main" val="2979260017"/>
                    </a:ext>
                  </a:extLst>
                </a:gridCol>
                <a:gridCol w="1091574">
                  <a:extLst>
                    <a:ext uri="{9D8B030D-6E8A-4147-A177-3AD203B41FA5}">
                      <a16:colId xmlns:a16="http://schemas.microsoft.com/office/drawing/2014/main" val="3209117949"/>
                    </a:ext>
                  </a:extLst>
                </a:gridCol>
                <a:gridCol w="1091574">
                  <a:extLst>
                    <a:ext uri="{9D8B030D-6E8A-4147-A177-3AD203B41FA5}">
                      <a16:colId xmlns:a16="http://schemas.microsoft.com/office/drawing/2014/main" val="706673050"/>
                    </a:ext>
                  </a:extLst>
                </a:gridCol>
              </a:tblGrid>
              <a:tr h="3210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Completeness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Relevancy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Validity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91940"/>
                  </a:ext>
                </a:extLst>
              </a:tr>
              <a:tr h="61366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Customer Demographic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DOB: Inaccurate</a:t>
                      </a:r>
                      <a:endParaRPr lang="en-US" dirty="0" smtClean="0"/>
                    </a:p>
                    <a:p>
                      <a:pPr algn="ctr"/>
                      <a:r>
                        <a:rPr lang="de-DE" dirty="0" smtClean="0"/>
                        <a:t>Age: 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Job Title: Blank</a:t>
                      </a:r>
                    </a:p>
                    <a:p>
                      <a:pPr algn="ctr"/>
                      <a:r>
                        <a:rPr lang="de-DE" dirty="0" smtClean="0"/>
                        <a:t>Customer Id:</a:t>
                      </a:r>
                      <a:r>
                        <a:rPr lang="de-DE" baseline="0" dirty="0" smtClean="0"/>
                        <a:t> 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Gender: Inconsistent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Deceased</a:t>
                      </a:r>
                      <a:r>
                        <a:rPr lang="de-DE" baseline="0" dirty="0" smtClean="0"/>
                        <a:t> Customer: Filtered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Default Column: Deleted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9215"/>
                  </a:ext>
                </a:extLst>
              </a:tr>
              <a:tr h="61366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Customer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Customer Id:</a:t>
                      </a:r>
                      <a:r>
                        <a:rPr lang="de-DE" baseline="0" dirty="0" smtClean="0"/>
                        <a:t> 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States: Inconsistent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79222"/>
                  </a:ext>
                </a:extLst>
              </a:tr>
              <a:tr h="613666"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Profit: 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Customer Id:</a:t>
                      </a:r>
                      <a:r>
                        <a:rPr lang="de-DE" baseline="0" dirty="0" smtClean="0"/>
                        <a:t> Incomplete</a:t>
                      </a:r>
                    </a:p>
                    <a:p>
                      <a:pPr algn="ctr"/>
                      <a:r>
                        <a:rPr lang="de-DE" baseline="0" dirty="0" smtClean="0"/>
                        <a:t>Online Orders: Blank</a:t>
                      </a:r>
                    </a:p>
                    <a:p>
                      <a:pPr algn="ctr"/>
                      <a:r>
                        <a:rPr lang="de-DE" baseline="0" dirty="0" smtClean="0"/>
                        <a:t>Brands: Blank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Cancelled Status Order: Filtered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List Price: Format</a:t>
                      </a:r>
                    </a:p>
                    <a:p>
                      <a:pPr algn="ctr"/>
                      <a:r>
                        <a:rPr lang="de-DE" dirty="0" smtClean="0"/>
                        <a:t>Production Sold date: Formated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7294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Visualising of the data set and charataristics of the data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54257"/>
            <a:ext cx="41346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b="1" dirty="0" smtClean="0"/>
              <a:t>Car Owners by States</a:t>
            </a:r>
          </a:p>
          <a:p>
            <a:endParaRPr lang="de-DE" dirty="0"/>
          </a:p>
          <a:p>
            <a:r>
              <a:rPr lang="de-DE" dirty="0" smtClean="0"/>
              <a:t>Data shows that New South Wales has the highest number of car owners followed by victoria.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populateion of none car owner related to the purchases of Bikes</a:t>
            </a:r>
            <a:endParaRPr lang="de-DE" dirty="0" smtClean="0"/>
          </a:p>
          <a:p>
            <a:endParaRPr lang="de-DE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658361"/>
              </p:ext>
            </p:extLst>
          </p:nvPr>
        </p:nvGraphicFramePr>
        <p:xfrm>
          <a:off x="4179575" y="1854257"/>
          <a:ext cx="4591050" cy="2799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7400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102" y="-2080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 smtClean="0"/>
              <a:t>Top industries with most profit related to bike sales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54257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b="1" dirty="0" smtClean="0"/>
              <a:t>The top 3 Industy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Financial Services, Manufacturing and Health are the 3 major industries where our client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correlation between this industry and sales of bikes will be analyed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3 industries will be our target</a:t>
            </a:r>
            <a:endParaRPr lang="de-DE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682355"/>
              </p:ext>
            </p:extLst>
          </p:nvPr>
        </p:nvGraphicFramePr>
        <p:xfrm>
          <a:off x="4220469" y="1854257"/>
          <a:ext cx="4591050" cy="279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84816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102" y="-2080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 smtClean="0"/>
              <a:t>Wealth Segment by Age Cluster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54257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mass customer are the most profitable customer among other weath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age gab between 36-45 are likely to bring more profit fro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There is a decline in sale for the old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285279"/>
              </p:ext>
            </p:extLst>
          </p:nvPr>
        </p:nvGraphicFramePr>
        <p:xfrm>
          <a:off x="4179575" y="1785106"/>
          <a:ext cx="4591050" cy="2799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42676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Evaluating how data are managed and explore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16591"/>
            <a:ext cx="4619223" cy="2202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b="1" dirty="0" smtClean="0"/>
              <a:t>RFM Analysis and Customer Classification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smtClean="0"/>
              <a:t>The Recency, Frequency and Monetary Analysis is used to determine which customer the business should target to increase revenue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smtClean="0"/>
              <a:t>The RFM shows customers that have displayed higher levels of engagement with the business in the three categories mentioned</a:t>
            </a:r>
            <a:endParaRPr lang="de-DE" sz="1200" b="1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dirty="0"/>
              <a:t>Evaluating how data are managed and explore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16591"/>
            <a:ext cx="4619223" cy="2202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de-DE" b="1" dirty="0" smtClean="0"/>
              <a:t>RFM Analysis and Customer Classification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smtClean="0"/>
              <a:t>The Recency, Frequency and Monetary Analysis is used to determine which customer the business should target to increase revenue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smtClean="0"/>
              <a:t>The RFM shows customers that have displayed higher levels of engagement with the business in the three categories mentioned</a:t>
            </a:r>
            <a:endParaRPr lang="de-DE" sz="1200" b="1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7221120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901</Words>
  <Application>Microsoft Office PowerPoint</Application>
  <PresentationFormat>On-screen Show (16:9)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Nutzer</dc:creator>
  <cp:lastModifiedBy>Nutzer</cp:lastModifiedBy>
  <cp:revision>28</cp:revision>
  <dcterms:modified xsi:type="dcterms:W3CDTF">2021-10-18T10:37:51Z</dcterms:modified>
</cp:coreProperties>
</file>