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9" r:id="rId2"/>
    <p:sldId id="258" r:id="rId3"/>
    <p:sldId id="277" r:id="rId4"/>
    <p:sldId id="330" r:id="rId5"/>
    <p:sldId id="280" r:id="rId6"/>
    <p:sldId id="314" r:id="rId7"/>
    <p:sldId id="331" r:id="rId8"/>
    <p:sldId id="300" r:id="rId9"/>
    <p:sldId id="332" r:id="rId10"/>
    <p:sldId id="333" r:id="rId11"/>
    <p:sldId id="321" r:id="rId12"/>
    <p:sldId id="322" r:id="rId13"/>
    <p:sldId id="323" r:id="rId14"/>
    <p:sldId id="324" r:id="rId15"/>
    <p:sldId id="334" r:id="rId16"/>
    <p:sldId id="299" r:id="rId17"/>
    <p:sldId id="303" r:id="rId18"/>
    <p:sldId id="304" r:id="rId19"/>
    <p:sldId id="336" r:id="rId20"/>
    <p:sldId id="317" r:id="rId21"/>
    <p:sldId id="335" r:id="rId22"/>
    <p:sldId id="318" r:id="rId23"/>
    <p:sldId id="306" r:id="rId24"/>
    <p:sldId id="307" r:id="rId25"/>
    <p:sldId id="308" r:id="rId26"/>
    <p:sldId id="329" r:id="rId27"/>
    <p:sldId id="325" r:id="rId28"/>
    <p:sldId id="326" r:id="rId29"/>
    <p:sldId id="327" r:id="rId30"/>
    <p:sldId id="328" r:id="rId31"/>
    <p:sldId id="298" r:id="rId32"/>
    <p:sldId id="31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452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509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412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159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343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860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Demo </a:t>
            </a:r>
            <a:r>
              <a:rPr lang="ru-RU" sz="1200" b="1" dirty="0" smtClean="0"/>
              <a:t>Элементы на </a:t>
            </a:r>
            <a:r>
              <a:rPr lang="en-US" sz="1200" b="1" dirty="0" smtClean="0"/>
              <a:t>UI</a:t>
            </a:r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108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820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216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649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LIVE demo</a:t>
            </a:r>
          </a:p>
          <a:p>
            <a:pPr marL="0" indent="0">
              <a:buNone/>
            </a:pPr>
            <a:r>
              <a:rPr lang="ru-RU" sz="1200" b="1" dirty="0" smtClean="0"/>
              <a:t>Есть готовые </a:t>
            </a:r>
            <a:r>
              <a:rPr lang="en-US" sz="1200" b="1" dirty="0" smtClean="0"/>
              <a:t>UI Objects. </a:t>
            </a:r>
            <a:r>
              <a:rPr lang="ru-RU" sz="1200" b="1" dirty="0" smtClean="0"/>
              <a:t>Переделка Селениум кода (с вейтами) под </a:t>
            </a:r>
            <a:r>
              <a:rPr lang="en-US" sz="1200" b="1" dirty="0" smtClean="0"/>
              <a:t>UI </a:t>
            </a:r>
            <a:r>
              <a:rPr lang="ru-RU" sz="1200" b="1" dirty="0" smtClean="0"/>
              <a:t>объекты</a:t>
            </a:r>
            <a:endParaRPr lang="en-US" sz="1200" b="1" dirty="0" smtClean="0"/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34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11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314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77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59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925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024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180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LIVE demo</a:t>
            </a:r>
          </a:p>
          <a:p>
            <a:pPr marL="0" indent="0">
              <a:buNone/>
            </a:pPr>
            <a:r>
              <a:rPr lang="ru-RU" sz="1200" b="1" dirty="0" smtClean="0"/>
              <a:t>Есть готовые </a:t>
            </a:r>
            <a:r>
              <a:rPr lang="en-US" sz="1200" b="1" dirty="0" smtClean="0"/>
              <a:t>UI Objects. </a:t>
            </a:r>
            <a:r>
              <a:rPr lang="ru-RU" sz="1200" b="1" dirty="0" smtClean="0"/>
              <a:t>Переделка Селениум кода (с вейтами) под </a:t>
            </a:r>
            <a:r>
              <a:rPr lang="en-US" sz="1200" b="1" dirty="0" smtClean="0"/>
              <a:t>UI </a:t>
            </a:r>
            <a:r>
              <a:rPr lang="ru-RU" sz="1200" b="1" dirty="0" smtClean="0"/>
              <a:t>объекты</a:t>
            </a:r>
            <a:endParaRPr lang="en-US" sz="1200" b="1" dirty="0" smtClean="0"/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042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649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49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" b="76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7" y="369914"/>
            <a:ext cx="2829252" cy="110836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3" r:id="rId3"/>
    <p:sldLayoutId id="2147483652" r:id="rId4"/>
    <p:sldLayoutId id="2147483660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JDI Settings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20 Sep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7" name="Содержимое 19"/>
          <p:cNvSpPr txBox="1">
            <a:spLocks/>
          </p:cNvSpPr>
          <p:nvPr/>
        </p:nvSpPr>
        <p:spPr>
          <a:xfrm>
            <a:off x="990598" y="1970212"/>
            <a:ext cx="10078455" cy="3535439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search.element.strategy</a:t>
            </a:r>
            <a:r>
              <a:rPr lang="en-US" sz="2800" dirty="0" smtClean="0"/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strict</a:t>
            </a:r>
            <a:r>
              <a:rPr lang="en-US" sz="2800" dirty="0" smtClean="0"/>
              <a:t> </a:t>
            </a:r>
            <a:r>
              <a:rPr lang="en-US" sz="2800" dirty="0"/>
              <a:t>| soft | visible, multiple | any, single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visible</a:t>
            </a:r>
            <a:r>
              <a:rPr lang="en-US" sz="2800" dirty="0" smtClean="0"/>
              <a:t> </a:t>
            </a:r>
            <a:r>
              <a:rPr lang="en-US" sz="2800" dirty="0"/>
              <a:t>- accept only visible elements;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any</a:t>
            </a:r>
            <a:r>
              <a:rPr lang="en-US" sz="2800" dirty="0" smtClean="0"/>
              <a:t> </a:t>
            </a:r>
            <a:r>
              <a:rPr lang="en-US" sz="2800" dirty="0"/>
              <a:t>- accepts any elements </a:t>
            </a:r>
            <a:r>
              <a:rPr lang="en-US" sz="2800" dirty="0" smtClean="0"/>
              <a:t>found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single</a:t>
            </a:r>
            <a:r>
              <a:rPr lang="en-US" sz="2800" dirty="0" smtClean="0"/>
              <a:t> </a:t>
            </a:r>
            <a:r>
              <a:rPr lang="en-US" sz="2800" dirty="0"/>
              <a:t>- if found more than 1 element &gt; throw error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multiple</a:t>
            </a:r>
            <a:r>
              <a:rPr lang="en-US" sz="2800" dirty="0" smtClean="0"/>
              <a:t> </a:t>
            </a:r>
            <a:r>
              <a:rPr lang="en-US" sz="2800" dirty="0"/>
              <a:t>- if found more than 1 element &gt; takes first </a:t>
            </a:r>
            <a:r>
              <a:rPr lang="en-US" sz="2800" dirty="0" smtClean="0"/>
              <a:t>element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strict</a:t>
            </a:r>
            <a:r>
              <a:rPr lang="en-US" sz="2800" dirty="0" smtClean="0"/>
              <a:t> </a:t>
            </a:r>
            <a:r>
              <a:rPr lang="en-US" sz="2800" dirty="0"/>
              <a:t>= visible, single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soft</a:t>
            </a:r>
            <a:r>
              <a:rPr lang="en-US" sz="2800" dirty="0" smtClean="0"/>
              <a:t> </a:t>
            </a:r>
            <a:r>
              <a:rPr lang="en-US" sz="2800" dirty="0"/>
              <a:t>= any, multiple</a:t>
            </a:r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990600" y="1379875"/>
            <a:ext cx="3456272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SEARCH ELEMENT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log4g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2" name="Содержимое 19"/>
          <p:cNvSpPr txBox="1">
            <a:spLocks/>
          </p:cNvSpPr>
          <p:nvPr/>
        </p:nvSpPr>
        <p:spPr>
          <a:xfrm>
            <a:off x="647703" y="1197049"/>
            <a:ext cx="1000122" cy="51745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Содержимое 19"/>
          <p:cNvSpPr txBox="1">
            <a:spLocks/>
          </p:cNvSpPr>
          <p:nvPr/>
        </p:nvSpPr>
        <p:spPr>
          <a:xfrm>
            <a:off x="647703" y="1763966"/>
            <a:ext cx="8162922" cy="23603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log4j.rootLogger = </a:t>
            </a:r>
            <a:r>
              <a:rPr lang="en-US" sz="2400" b="1" dirty="0">
                <a:solidFill>
                  <a:srgbClr val="C00000"/>
                </a:solidFill>
              </a:rPr>
              <a:t>info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2400" b="1" dirty="0">
                <a:solidFill>
                  <a:srgbClr val="0070C0"/>
                </a:solidFill>
              </a:rPr>
              <a:t>console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log4j.appender.</a:t>
            </a:r>
            <a:r>
              <a:rPr lang="en-US" sz="2400" b="1" dirty="0">
                <a:solidFill>
                  <a:srgbClr val="0070C0"/>
                </a:solidFill>
              </a:rPr>
              <a:t>console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org.apache.log4j.ConsoleAppender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log4j.appender.</a:t>
            </a:r>
            <a:r>
              <a:rPr lang="en-US" sz="2400" b="1" dirty="0">
                <a:solidFill>
                  <a:srgbClr val="0070C0"/>
                </a:solidFill>
              </a:rPr>
              <a:t>console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.layout =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org.apache.log4j.PatternLayout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log4j.appender.</a:t>
            </a:r>
            <a:r>
              <a:rPr lang="en-US" sz="2400" b="1" dirty="0" smtClean="0">
                <a:solidFill>
                  <a:srgbClr val="0070C0"/>
                </a:solidFill>
              </a:rPr>
              <a:t>console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.layout.ConversionPattern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m%n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Содержимое 19"/>
          <p:cNvSpPr txBox="1">
            <a:spLocks/>
          </p:cNvSpPr>
          <p:nvPr/>
        </p:nvSpPr>
        <p:spPr>
          <a:xfrm>
            <a:off x="647703" y="4124325"/>
            <a:ext cx="11396516" cy="250928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log4j.rootLogger = </a:t>
            </a:r>
            <a:r>
              <a:rPr lang="en-US" sz="2400" b="1" dirty="0" err="1" smtClean="0">
                <a:solidFill>
                  <a:srgbClr val="C00000"/>
                </a:solidFill>
              </a:rPr>
              <a:t>debug|error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file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HTML</a:t>
            </a:r>
            <a:r>
              <a:rPr lang="en-US" sz="2400" dirty="0"/>
              <a:t>,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dailylog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log4j.appender.file=org.apache.log4j.RollingFileAppender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log4j.appender.file.File=target/.logs/events.log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log4j.appender.file.layout.ConversionPattern= %d{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yyyy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-MM-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HH:mm:ss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 %-5p %c{1}:%L - %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m%n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log4j.appender.file.layout=org.apache.log4j.PatternLayout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9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Logging </a:t>
            </a:r>
            <a:r>
              <a:rPr lang="en-US" dirty="0" err="1" smtClean="0"/>
              <a:t>jdi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3" name="Содержимое 19"/>
          <p:cNvSpPr txBox="1">
            <a:spLocks/>
          </p:cNvSpPr>
          <p:nvPr/>
        </p:nvSpPr>
        <p:spPr>
          <a:xfrm>
            <a:off x="723903" y="1154366"/>
            <a:ext cx="5448297" cy="20044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JDISettings.</a:t>
            </a:r>
            <a:r>
              <a:rPr lang="en-US" sz="2400" dirty="0" err="1" smtClean="0">
                <a:solidFill>
                  <a:srgbClr val="7030A0"/>
                </a:solidFill>
              </a:rPr>
              <a:t>logger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SuperLogger.Logger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logger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.info(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“Start tests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ru-RU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colors</a:t>
            </a:r>
            <a:r>
              <a:rPr lang="en-US" sz="2400" dirty="0" err="1" smtClean="0"/>
              <a:t>.select</a:t>
            </a:r>
            <a:r>
              <a:rPr lang="en-US" sz="2400" dirty="0" smtClean="0"/>
              <a:t>(</a:t>
            </a:r>
            <a:r>
              <a:rPr lang="en-US" sz="2400" i="1" dirty="0" smtClean="0">
                <a:solidFill>
                  <a:srgbClr val="0070C0"/>
                </a:solidFill>
              </a:rPr>
              <a:t>BLUE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926364" y="3352805"/>
            <a:ext cx="10629900" cy="2093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[Info] </a:t>
            </a:r>
            <a:r>
              <a:rPr lang="en-US" sz="2400" dirty="0" smtClean="0"/>
              <a:t>10:20.154 </a:t>
            </a:r>
            <a:r>
              <a:rPr lang="en-US" sz="2400" dirty="0"/>
              <a:t>Start tests</a:t>
            </a:r>
            <a:endParaRPr lang="en-US" sz="2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[Info] 10:20.220 Select </a:t>
            </a:r>
            <a:r>
              <a:rPr lang="en-US" sz="2400" dirty="0" smtClean="0"/>
              <a:t>Blue </a:t>
            </a:r>
            <a:r>
              <a:rPr lang="en-US" sz="2400" dirty="0"/>
              <a:t>for Selector </a:t>
            </a:r>
            <a:r>
              <a:rPr lang="en-US" sz="2400" dirty="0" smtClean="0"/>
              <a:t>‘Colors' </a:t>
            </a:r>
            <a:r>
              <a:rPr lang="en-US" sz="2400" dirty="0"/>
              <a:t>(.Selector</a:t>
            </a:r>
            <a:r>
              <a:rPr lang="en-US" sz="2400" dirty="0" smtClean="0"/>
              <a:t>; </a:t>
            </a:r>
            <a:r>
              <a:rPr lang="en-US" sz="2400" dirty="0" err="1" smtClean="0"/>
              <a:t>css</a:t>
            </a:r>
            <a:r>
              <a:rPr lang="en-US" sz="2400" dirty="0" smtClean="0"/>
              <a:t>=‘.colors')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[Debug] 10:21.004 Get </a:t>
            </a:r>
            <a:r>
              <a:rPr lang="en-US" sz="2400" dirty="0"/>
              <a:t>web element for Clickable 'Clickable' (.Clickable; </a:t>
            </a:r>
            <a:r>
              <a:rPr lang="en-US" sz="2400" dirty="0" err="1" smtClean="0"/>
              <a:t>css</a:t>
            </a:r>
            <a:r>
              <a:rPr lang="en-US" sz="2400" dirty="0" smtClean="0"/>
              <a:t>=‘.colors’)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[Debug] </a:t>
            </a:r>
            <a:r>
              <a:rPr lang="en-US" sz="2400" dirty="0" smtClean="0"/>
              <a:t>10:21.932 Done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848946" y="3352806"/>
            <a:ext cx="10743" cy="1872953"/>
          </a:xfrm>
          <a:prstGeom prst="line">
            <a:avLst/>
          </a:prstGeom>
          <a:ln w="317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23903" y="3352806"/>
            <a:ext cx="10743" cy="1872953"/>
          </a:xfrm>
          <a:prstGeom prst="line">
            <a:avLst/>
          </a:prstGeom>
          <a:ln w="317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Demo: </a:t>
            </a:r>
            <a:r>
              <a:rPr lang="en-US" dirty="0" smtClean="0">
                <a:solidFill>
                  <a:schemeClr val="bg1"/>
                </a:solidFill>
              </a:rPr>
              <a:t>logging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8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1" y="1403928"/>
            <a:ext cx="7266272" cy="341833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public Dropdown&lt;Types&gt; </a:t>
            </a:r>
            <a:r>
              <a:rPr lang="en-US" sz="2800" dirty="0" err="1"/>
              <a:t>productTypes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smtClean="0"/>
              <a:t>		= </a:t>
            </a:r>
            <a:r>
              <a:rPr lang="en-US" sz="2800" dirty="0"/>
              <a:t>new Dropdown&lt;Types&gt;()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</a:t>
            </a:r>
            <a:r>
              <a:rPr lang="en-US" sz="2800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</a:t>
            </a:r>
            <a:r>
              <a:rPr lang="en-US" sz="2800" b="1" dirty="0">
                <a:solidFill>
                  <a:srgbClr val="C00000"/>
                </a:solidFill>
              </a:rPr>
              <a:t>public void </a:t>
            </a:r>
            <a:r>
              <a:rPr lang="en-US" sz="2800" b="1" dirty="0" err="1">
                <a:solidFill>
                  <a:srgbClr val="C00000"/>
                </a:solidFill>
              </a:rPr>
              <a:t>selectAction</a:t>
            </a:r>
            <a:r>
              <a:rPr lang="en-US" sz="2800" b="1" dirty="0">
                <a:solidFill>
                  <a:srgbClr val="C00000"/>
                </a:solidFill>
              </a:rPr>
              <a:t>(String name)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super.selectAction</a:t>
            </a:r>
            <a:r>
              <a:rPr lang="en-US" sz="2400" dirty="0"/>
              <a:t>(name);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label.click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Custom actions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public class </a:t>
            </a:r>
            <a:r>
              <a:rPr lang="en-US" sz="2800" b="1" dirty="0" err="1">
                <a:solidFill>
                  <a:srgbClr val="0070C0"/>
                </a:solidFill>
              </a:rPr>
              <a:t>TreeDropdown</a:t>
            </a:r>
            <a:r>
              <a:rPr lang="en-US" sz="2800" dirty="0"/>
              <a:t>&lt;T extends </a:t>
            </a:r>
            <a:r>
              <a:rPr lang="en-US" sz="2800" dirty="0" err="1"/>
              <a:t>Enum</a:t>
            </a:r>
            <a:r>
              <a:rPr lang="en-US" sz="2800" dirty="0"/>
              <a:t>&gt; extends </a:t>
            </a:r>
            <a:r>
              <a:rPr lang="en-US" sz="2800" b="1" dirty="0">
                <a:solidFill>
                  <a:srgbClr val="7030A0"/>
                </a:solidFill>
              </a:rPr>
              <a:t>Dropdown</a:t>
            </a:r>
            <a:r>
              <a:rPr lang="en-US" sz="2800" dirty="0"/>
              <a:t>&lt;T&gt;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b="1" dirty="0">
                <a:solidFill>
                  <a:srgbClr val="C00000"/>
                </a:solidFill>
              </a:rPr>
              <a:t>protected void </a:t>
            </a:r>
            <a:r>
              <a:rPr lang="en-US" sz="2800" b="1" dirty="0" err="1">
                <a:solidFill>
                  <a:srgbClr val="C00000"/>
                </a:solidFill>
              </a:rPr>
              <a:t>selectAction</a:t>
            </a:r>
            <a:r>
              <a:rPr lang="en-US" sz="2800" b="1" dirty="0">
                <a:solidFill>
                  <a:srgbClr val="C00000"/>
                </a:solidFill>
              </a:rPr>
              <a:t>(String name)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</a:t>
            </a:r>
            <a:r>
              <a:rPr lang="en-US" sz="2400" dirty="0" err="1"/>
              <a:t>expandAction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2060"/>
                </a:solidFill>
              </a:rPr>
              <a:t>String</a:t>
            </a:r>
            <a:r>
              <a:rPr lang="en-US" sz="2400" dirty="0"/>
              <a:t>[] nodes = </a:t>
            </a:r>
            <a:r>
              <a:rPr lang="en-US" sz="2400" dirty="0" err="1"/>
              <a:t>name.split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 &gt; "</a:t>
            </a:r>
            <a:r>
              <a:rPr lang="en-US" sz="2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</a:t>
            </a:r>
            <a:r>
              <a:rPr lang="en-US" sz="2400" dirty="0" err="1">
                <a:solidFill>
                  <a:srgbClr val="002060"/>
                </a:solidFill>
              </a:rPr>
              <a:t>SearchContext</a:t>
            </a:r>
            <a:r>
              <a:rPr lang="en-US" sz="2400" dirty="0"/>
              <a:t> context = </a:t>
            </a:r>
            <a:r>
              <a:rPr lang="en-US" sz="2400" dirty="0" err="1"/>
              <a:t>getDriver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2060"/>
                </a:solidFill>
              </a:rPr>
              <a:t>if</a:t>
            </a:r>
            <a:r>
              <a:rPr lang="en-US" sz="2400" dirty="0"/>
              <a:t> (</a:t>
            </a:r>
            <a:r>
              <a:rPr lang="en-US" sz="2400" dirty="0" err="1"/>
              <a:t>treeLocators.size</a:t>
            </a:r>
            <a:r>
              <a:rPr lang="en-US" sz="2400" dirty="0"/>
              <a:t>() &gt;= </a:t>
            </a:r>
            <a:r>
              <a:rPr lang="en-US" sz="2400" dirty="0" err="1"/>
              <a:t>nodes.length</a:t>
            </a:r>
            <a:r>
              <a:rPr lang="en-US" sz="2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</a:t>
            </a:r>
            <a:r>
              <a:rPr lang="en-US" sz="2400" dirty="0">
                <a:solidFill>
                  <a:srgbClr val="002060"/>
                </a:solidFill>
              </a:rPr>
              <a:t>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nodes.length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</a:t>
            </a:r>
            <a:r>
              <a:rPr lang="en-US" sz="2400" dirty="0">
                <a:solidFill>
                  <a:srgbClr val="002060"/>
                </a:solidFill>
              </a:rPr>
              <a:t>String</a:t>
            </a:r>
            <a:r>
              <a:rPr lang="en-US" sz="2400" dirty="0"/>
              <a:t> value = nodes[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context = first(</a:t>
            </a:r>
            <a:r>
              <a:rPr lang="en-US" sz="2400" dirty="0" err="1"/>
              <a:t>context.findElements</a:t>
            </a:r>
            <a:r>
              <a:rPr lang="en-US" sz="2400" dirty="0"/>
              <a:t>(</a:t>
            </a:r>
            <a:r>
              <a:rPr lang="en-US" sz="2400" dirty="0" err="1"/>
              <a:t>treeLocators.get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	el -&gt; </a:t>
            </a:r>
            <a:r>
              <a:rPr lang="en-US" sz="2400" dirty="0" err="1"/>
              <a:t>el.getText</a:t>
            </a:r>
            <a:r>
              <a:rPr lang="en-US" sz="2400" dirty="0"/>
              <a:t>().equals(value));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new </a:t>
            </a:r>
            <a:r>
              <a:rPr lang="en-US" sz="2400" dirty="0">
                <a:solidFill>
                  <a:srgbClr val="002060"/>
                </a:solidFill>
              </a:rPr>
              <a:t>Clickable</a:t>
            </a:r>
            <a:r>
              <a:rPr lang="en-US" sz="2400" dirty="0"/>
              <a:t>((</a:t>
            </a:r>
            <a:r>
              <a:rPr lang="en-US" sz="2400" dirty="0" err="1"/>
              <a:t>WebElement</a:t>
            </a:r>
            <a:r>
              <a:rPr lang="en-US" sz="2400" dirty="0"/>
              <a:t>) context).click();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Custom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646544" y="1242291"/>
            <a:ext cx="10707256" cy="53709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BeforeSuite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dirty="0" err="1"/>
              <a:t>alwaysRun</a:t>
            </a:r>
            <a:r>
              <a:rPr lang="en-US" sz="2800" dirty="0"/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public </a:t>
            </a:r>
            <a:r>
              <a:rPr lang="en-US" sz="2800" dirty="0"/>
              <a:t>static void </a:t>
            </a:r>
            <a:r>
              <a:rPr lang="en-US" sz="2800" dirty="0" err="1"/>
              <a:t>setUp</a:t>
            </a:r>
            <a:r>
              <a:rPr lang="en-US" sz="2800" dirty="0"/>
              <a:t>() </a:t>
            </a:r>
            <a:r>
              <a:rPr lang="en-US" sz="2800" dirty="0" smtClean="0"/>
              <a:t>{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ActionScenrios.</a:t>
            </a:r>
            <a:r>
              <a:rPr lang="en-US" sz="2800" b="1" i="1" dirty="0" err="1" smtClean="0">
                <a:solidFill>
                  <a:srgbClr val="C00000"/>
                </a:solidFill>
              </a:rPr>
              <a:t>actionScenario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000" dirty="0"/>
              <a:t>(element, </a:t>
            </a:r>
            <a:r>
              <a:rPr lang="en-US" sz="2000" dirty="0" err="1"/>
              <a:t>actionName</a:t>
            </a:r>
            <a:r>
              <a:rPr lang="en-US" sz="2000" dirty="0"/>
              <a:t>, </a:t>
            </a:r>
            <a:r>
              <a:rPr lang="en-US" sz="2000" dirty="0" err="1"/>
              <a:t>jAction</a:t>
            </a:r>
            <a:r>
              <a:rPr lang="en-US" sz="2000" dirty="0"/>
              <a:t>, level) -&gt;</a:t>
            </a:r>
            <a:r>
              <a:rPr lang="en-US" sz="2800" dirty="0"/>
              <a:t> {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logger.info(format(</a:t>
            </a:r>
            <a:r>
              <a:rPr lang="en-US" sz="2400" dirty="0">
                <a:solidFill>
                  <a:srgbClr val="00B050"/>
                </a:solidFill>
              </a:rPr>
              <a:t>"Do '%s' action"</a:t>
            </a:r>
            <a:r>
              <a:rPr lang="en-US" sz="2400" dirty="0"/>
              <a:t>, </a:t>
            </a:r>
            <a:r>
              <a:rPr lang="en-US" sz="2400" dirty="0" err="1"/>
              <a:t>actionName</a:t>
            </a:r>
            <a:r>
              <a:rPr lang="en-US" sz="2400" dirty="0"/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jAction.invoke</a:t>
            </a:r>
            <a:r>
              <a:rPr lang="en-US" sz="2400" dirty="0"/>
              <a:t>();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dirty="0" smtClean="0"/>
              <a:t>};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ActionScenrios.</a:t>
            </a:r>
            <a:r>
              <a:rPr lang="en-US" sz="2800" b="1" i="1" dirty="0" err="1" smtClean="0">
                <a:solidFill>
                  <a:srgbClr val="C00000"/>
                </a:solidFill>
              </a:rPr>
              <a:t>resultScenario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000" dirty="0"/>
              <a:t>(element, </a:t>
            </a:r>
            <a:r>
              <a:rPr lang="en-US" sz="2000" dirty="0" err="1"/>
              <a:t>actionName</a:t>
            </a:r>
            <a:r>
              <a:rPr lang="en-US" sz="2000" dirty="0"/>
              <a:t>, </a:t>
            </a:r>
            <a:r>
              <a:rPr lang="en-US" sz="2000" dirty="0" err="1"/>
              <a:t>jAction</a:t>
            </a:r>
            <a:r>
              <a:rPr lang="en-US" sz="2000" dirty="0"/>
              <a:t>, </a:t>
            </a:r>
            <a:r>
              <a:rPr lang="en-US" sz="2000" dirty="0" err="1"/>
              <a:t>logResult</a:t>
            </a:r>
            <a:r>
              <a:rPr lang="en-US" sz="2000" dirty="0"/>
              <a:t>, level) -&gt; </a:t>
            </a:r>
            <a:r>
              <a:rPr lang="en-US" sz="2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logger.debug</a:t>
            </a:r>
            <a:r>
              <a:rPr lang="en-US" sz="2400" dirty="0"/>
              <a:t>(format(</a:t>
            </a:r>
            <a:r>
              <a:rPr lang="en-US" sz="2400" dirty="0">
                <a:solidFill>
                  <a:srgbClr val="00B050"/>
                </a:solidFill>
              </a:rPr>
              <a:t>"Do '%s' action"</a:t>
            </a:r>
            <a:r>
              <a:rPr lang="en-US" sz="2400" dirty="0"/>
              <a:t>, </a:t>
            </a:r>
            <a:r>
              <a:rPr lang="en-US" sz="2400" dirty="0" err="1"/>
              <a:t>actionName</a:t>
            </a:r>
            <a:r>
              <a:rPr lang="en-US" sz="2400" dirty="0"/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Object result = </a:t>
            </a:r>
            <a:r>
              <a:rPr lang="en-US" sz="2400" dirty="0" err="1"/>
              <a:t>jAction.get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logger.info(format(</a:t>
            </a:r>
            <a:r>
              <a:rPr lang="en-US" sz="2400" dirty="0">
                <a:solidFill>
                  <a:srgbClr val="00B050"/>
                </a:solidFill>
              </a:rPr>
              <a:t>"Get '%s' action result: %s"</a:t>
            </a:r>
            <a:r>
              <a:rPr lang="en-US" sz="2400" dirty="0"/>
              <a:t>, </a:t>
            </a:r>
            <a:r>
              <a:rPr lang="en-US" sz="2400" dirty="0" err="1"/>
              <a:t>actionName</a:t>
            </a:r>
            <a:r>
              <a:rPr lang="en-US" sz="2400" dirty="0"/>
              <a:t>, result));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return result;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   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Custom scenarios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6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646544" y="1242291"/>
            <a:ext cx="10707256" cy="393930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public </a:t>
            </a:r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2060"/>
                </a:solidFill>
              </a:rPr>
              <a:t>wait</a:t>
            </a:r>
            <a:r>
              <a:rPr lang="en-US" sz="2800" dirty="0"/>
              <a:t>(</a:t>
            </a:r>
            <a:r>
              <a:rPr lang="en-US" sz="2800" dirty="0" err="1"/>
              <a:t>BooleanSupplier</a:t>
            </a:r>
            <a:r>
              <a:rPr lang="en-US" sz="2800" dirty="0"/>
              <a:t> </a:t>
            </a:r>
            <a:r>
              <a:rPr lang="en-US" sz="2800" dirty="0" err="1"/>
              <a:t>waitCase</a:t>
            </a:r>
            <a:r>
              <a:rPr lang="en-US" sz="2800" dirty="0"/>
              <a:t>) </a:t>
            </a:r>
            <a:r>
              <a:rPr lang="en-US" sz="28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while </a:t>
            </a:r>
            <a:r>
              <a:rPr lang="en-US" sz="2800" dirty="0">
                <a:solidFill>
                  <a:srgbClr val="0070C0"/>
                </a:solidFill>
              </a:rPr>
              <a:t>(!</a:t>
            </a:r>
            <a:r>
              <a:rPr lang="en-US" sz="2800" dirty="0" err="1">
                <a:solidFill>
                  <a:srgbClr val="0070C0"/>
                </a:solidFill>
              </a:rPr>
              <a:t>timeoutPassed</a:t>
            </a:r>
            <a:r>
              <a:rPr lang="en-US" sz="2800" dirty="0">
                <a:solidFill>
                  <a:srgbClr val="0070C0"/>
                </a:solidFill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     try </a:t>
            </a:r>
            <a:r>
              <a:rPr lang="en-US" sz="2800" dirty="0">
                <a:solidFill>
                  <a:srgbClr val="FF000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</a:t>
            </a:r>
            <a:r>
              <a:rPr lang="en-US" sz="2800" dirty="0" smtClean="0"/>
              <a:t>       if </a:t>
            </a:r>
            <a:r>
              <a:rPr lang="en-US" sz="2800" dirty="0"/>
              <a:t>(</a:t>
            </a:r>
            <a:r>
              <a:rPr lang="en-US" sz="2800" dirty="0" err="1"/>
              <a:t>waitCase.getAsBoolean</a:t>
            </a:r>
            <a:r>
              <a:rPr lang="en-US" sz="2800" dirty="0"/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</a:t>
            </a:r>
            <a:r>
              <a:rPr lang="en-US" sz="2800" dirty="0" smtClean="0"/>
              <a:t>        return </a:t>
            </a:r>
            <a:r>
              <a:rPr lang="en-US" sz="2800" dirty="0"/>
              <a:t>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    </a:t>
            </a:r>
            <a:r>
              <a:rPr lang="en-US" sz="2800" dirty="0" smtClean="0"/>
              <a:t>sleep(</a:t>
            </a:r>
            <a:r>
              <a:rPr lang="en-US" sz="2800" dirty="0" err="1" smtClean="0"/>
              <a:t>retryTimeoutInMSec</a:t>
            </a:r>
            <a:r>
              <a:rPr lang="en-US" sz="2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</a:t>
            </a:r>
            <a:r>
              <a:rPr lang="en-US" sz="2800" dirty="0" smtClean="0">
                <a:solidFill>
                  <a:srgbClr val="FF0000"/>
                </a:solidFill>
              </a:rPr>
              <a:t>} </a:t>
            </a:r>
            <a:r>
              <a:rPr lang="en-US" sz="2800" dirty="0">
                <a:solidFill>
                  <a:srgbClr val="FF0000"/>
                </a:solidFill>
              </a:rPr>
              <a:t>catch</a:t>
            </a:r>
            <a:r>
              <a:rPr lang="en-US" sz="2800" dirty="0"/>
              <a:t> (</a:t>
            </a:r>
            <a:r>
              <a:rPr lang="en-US" sz="2800" dirty="0" smtClean="0"/>
              <a:t>Exception</a:t>
            </a:r>
            <a:r>
              <a:rPr lang="ru-RU" sz="2800" dirty="0" smtClean="0"/>
              <a:t> </a:t>
            </a:r>
            <a:r>
              <a:rPr lang="en-US" sz="2800" dirty="0" smtClean="0"/>
              <a:t>ex) {</a:t>
            </a:r>
            <a:r>
              <a:rPr lang="en-US" sz="2800" dirty="0"/>
              <a:t>throw new </a:t>
            </a:r>
            <a:r>
              <a:rPr lang="en-US" sz="2800" dirty="0" smtClean="0"/>
              <a:t>Exception(ex);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	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Stable search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UI Objects. JDI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JDI. Composite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rgbClr val="00B050"/>
                </a:solidFill>
              </a:rPr>
              <a:t> JDI Settings</a:t>
            </a:r>
          </a:p>
          <a:p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JDI for any UI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646544" y="1242291"/>
            <a:ext cx="8312729" cy="53709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BeforeSuite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dirty="0" err="1"/>
              <a:t>alwaysRun</a:t>
            </a:r>
            <a:r>
              <a:rPr lang="en-US" sz="2800" dirty="0"/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public </a:t>
            </a:r>
            <a:r>
              <a:rPr lang="en-US" sz="2800" dirty="0"/>
              <a:t>static void </a:t>
            </a:r>
            <a:r>
              <a:rPr lang="en-US" sz="2800" dirty="0" err="1"/>
              <a:t>setUp</a:t>
            </a:r>
            <a:r>
              <a:rPr lang="en-US" sz="2800" dirty="0"/>
              <a:t>() </a:t>
            </a:r>
            <a:r>
              <a:rPr lang="en-US" sz="2800" dirty="0" smtClean="0"/>
              <a:t>{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  </a:t>
            </a:r>
            <a:r>
              <a:rPr lang="en-US" sz="2800" dirty="0" err="1">
                <a:solidFill>
                  <a:srgbClr val="0070C0"/>
                </a:solidFill>
              </a:rPr>
              <a:t>SeleniumDriverFactory.</a:t>
            </a:r>
            <a:r>
              <a:rPr lang="en-US" sz="2800" b="1" i="1" dirty="0" err="1">
                <a:solidFill>
                  <a:srgbClr val="C00000"/>
                </a:solidFill>
              </a:rPr>
              <a:t>elementSearchCriteria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= 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smtClean="0"/>
              <a:t>	el </a:t>
            </a:r>
            <a:r>
              <a:rPr lang="en-US" sz="2800" dirty="0"/>
              <a:t>-&gt; </a:t>
            </a:r>
            <a:r>
              <a:rPr lang="en-US" sz="2800" dirty="0" err="1"/>
              <a:t>el.isEnabled</a:t>
            </a:r>
            <a:r>
              <a:rPr lang="en-US" sz="2800" dirty="0"/>
              <a:t>() &amp;&amp; </a:t>
            </a:r>
            <a:r>
              <a:rPr lang="en-US" sz="2800" dirty="0" err="1"/>
              <a:t>el.isDisplayed</a:t>
            </a:r>
            <a:r>
              <a:rPr lang="en-US" sz="28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		el -&gt; el !=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@Test</a:t>
            </a:r>
            <a:r>
              <a:rPr lang="en-US" sz="2800" dirty="0" smtClean="0"/>
              <a:t>()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public </a:t>
            </a:r>
            <a:r>
              <a:rPr lang="en-US" sz="2800" dirty="0" smtClean="0"/>
              <a:t>void </a:t>
            </a:r>
            <a:r>
              <a:rPr lang="en-US" sz="2800" dirty="0" err="1" smtClean="0"/>
              <a:t>simpleTest</a:t>
            </a:r>
            <a:r>
              <a:rPr lang="en-US" sz="2800" dirty="0" smtClean="0"/>
              <a:t>() </a:t>
            </a:r>
            <a:r>
              <a:rPr lang="en-US" sz="2800" dirty="0"/>
              <a:t>{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  </a:t>
            </a:r>
            <a:r>
              <a:rPr lang="en-US" sz="2800" b="1" dirty="0" err="1" smtClean="0">
                <a:solidFill>
                  <a:srgbClr val="0070C0"/>
                </a:solidFill>
              </a:rPr>
              <a:t>sumResult.</a:t>
            </a:r>
            <a:r>
              <a:rPr lang="en-US" sz="2800" b="1" dirty="0" err="1" smtClean="0">
                <a:solidFill>
                  <a:srgbClr val="C00000"/>
                </a:solidFill>
              </a:rPr>
              <a:t>avatar.localElementSearchCriteria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	 </a:t>
            </a:r>
            <a:r>
              <a:rPr lang="en-US" sz="2800" dirty="0"/>
              <a:t>= el -&gt; </a:t>
            </a:r>
            <a:r>
              <a:rPr lang="en-US" sz="2800" dirty="0" smtClean="0"/>
              <a:t>!</a:t>
            </a:r>
            <a:r>
              <a:rPr lang="en-US" sz="2800" dirty="0" err="1" smtClean="0"/>
              <a:t>el.getAttribute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“display”</a:t>
            </a:r>
            <a:r>
              <a:rPr lang="en-US" sz="2800" dirty="0" smtClean="0"/>
              <a:t>).equals(</a:t>
            </a:r>
            <a:r>
              <a:rPr lang="en-US" sz="2800" dirty="0" smtClean="0">
                <a:solidFill>
                  <a:srgbClr val="00B050"/>
                </a:solidFill>
              </a:rPr>
              <a:t>“none”</a:t>
            </a:r>
            <a:r>
              <a:rPr lang="en-US" sz="2800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};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Element search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 test dependencies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Содержимое 19"/>
          <p:cNvSpPr txBox="1">
            <a:spLocks/>
          </p:cNvSpPr>
          <p:nvPr/>
        </p:nvSpPr>
        <p:spPr>
          <a:xfrm>
            <a:off x="1349188" y="1460118"/>
            <a:ext cx="7001165" cy="1981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C000"/>
                </a:solidFill>
              </a:rPr>
              <a:t>@Test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dependsOnMethods</a:t>
            </a:r>
            <a:r>
              <a:rPr lang="en-US" b="1" dirty="0" smtClean="0"/>
              <a:t> = “</a:t>
            </a:r>
            <a:r>
              <a:rPr lang="en-US" b="1" dirty="0" err="1" smtClean="0"/>
              <a:t>loginTest</a:t>
            </a:r>
            <a:r>
              <a:rPr lang="en-US" b="1" dirty="0" smtClean="0"/>
              <a:t>”</a:t>
            </a:r>
            <a:r>
              <a:rPr lang="en-US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simpleTest</a:t>
            </a:r>
            <a:r>
              <a:rPr lang="en-US" dirty="0" smtClean="0"/>
              <a:t>() {</a:t>
            </a:r>
            <a:endParaRPr lang="en-US" sz="3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smtClean="0"/>
              <a:t>    </a:t>
            </a:r>
            <a:r>
              <a:rPr lang="en-US" dirty="0" smtClean="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1349188" y="3441318"/>
            <a:ext cx="7001165" cy="1981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C000"/>
                </a:solidFill>
              </a:rPr>
              <a:t>@Test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dependsOnGroups</a:t>
            </a:r>
            <a:r>
              <a:rPr lang="en-US" b="1" dirty="0" smtClean="0"/>
              <a:t> = “smoke”</a:t>
            </a:r>
            <a:r>
              <a:rPr lang="en-US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simpleTest</a:t>
            </a:r>
            <a:r>
              <a:rPr lang="en-US" dirty="0" smtClean="0"/>
              <a:t>() {</a:t>
            </a:r>
            <a:endParaRPr lang="en-US" sz="3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smtClean="0"/>
              <a:t>    </a:t>
            </a:r>
            <a:r>
              <a:rPr lang="en-US" dirty="0" smtClean="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};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92172" y="1326190"/>
            <a:ext cx="7158181" cy="428567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62862" y="1316954"/>
            <a:ext cx="7416800" cy="43965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3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1" y="1669672"/>
            <a:ext cx="4251035" cy="125614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 smtClean="0"/>
              <a:t>Independent tests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 smtClean="0"/>
              <a:t>Time optimization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preconditions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6" name="Содержимое 19"/>
          <p:cNvSpPr txBox="1">
            <a:spLocks/>
          </p:cNvSpPr>
          <p:nvPr/>
        </p:nvSpPr>
        <p:spPr>
          <a:xfrm>
            <a:off x="838202" y="3156205"/>
            <a:ext cx="2837872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PRECONDITION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838201" y="3867136"/>
            <a:ext cx="4251035" cy="11399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 err="1" smtClean="0"/>
              <a:t>IsInStateCheckAction</a:t>
            </a:r>
            <a:endParaRPr lang="en-US" sz="32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 err="1" smtClean="0"/>
              <a:t>MoveToStateAction</a:t>
            </a:r>
            <a:endParaRPr lang="en-US" sz="3200" dirty="0"/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5772150" y="1669673"/>
            <a:ext cx="3981451" cy="611710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JDI Page precondition</a:t>
            </a:r>
          </a:p>
        </p:txBody>
      </p:sp>
      <p:sp>
        <p:nvSpPr>
          <p:cNvPr id="10" name="Содержимое 19"/>
          <p:cNvSpPr txBox="1">
            <a:spLocks/>
          </p:cNvSpPr>
          <p:nvPr/>
        </p:nvSpPr>
        <p:spPr>
          <a:xfrm>
            <a:off x="6191251" y="2365666"/>
            <a:ext cx="4714874" cy="730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i="1" dirty="0" err="1" smtClean="0">
                <a:solidFill>
                  <a:srgbClr val="7030A0"/>
                </a:solidFill>
              </a:rPr>
              <a:t>homePage</a:t>
            </a:r>
            <a:r>
              <a:rPr lang="en-US" sz="3200" dirty="0" err="1" smtClean="0"/>
              <a:t>.</a:t>
            </a:r>
            <a:r>
              <a:rPr lang="en-US" sz="3200" dirty="0" err="1" smtClean="0">
                <a:solidFill>
                  <a:srgbClr val="FF0000"/>
                </a:solidFill>
              </a:rPr>
              <a:t>isOpened</a:t>
            </a:r>
            <a:r>
              <a:rPr lang="en-US" sz="3200" dirty="0"/>
              <a:t>();</a:t>
            </a:r>
          </a:p>
        </p:txBody>
      </p:sp>
      <p:sp>
        <p:nvSpPr>
          <p:cNvPr id="11" name="Содержимое 19"/>
          <p:cNvSpPr txBox="1">
            <a:spLocks/>
          </p:cNvSpPr>
          <p:nvPr/>
        </p:nvSpPr>
        <p:spPr>
          <a:xfrm>
            <a:off x="5772150" y="3162541"/>
            <a:ext cx="3988088" cy="620945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JDI State precondition</a:t>
            </a:r>
          </a:p>
        </p:txBody>
      </p:sp>
      <p:sp>
        <p:nvSpPr>
          <p:cNvPr id="12" name="Содержимое 19"/>
          <p:cNvSpPr txBox="1">
            <a:spLocks/>
          </p:cNvSpPr>
          <p:nvPr/>
        </p:nvSpPr>
        <p:spPr>
          <a:xfrm>
            <a:off x="6197888" y="4013873"/>
            <a:ext cx="6000749" cy="138110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PreconditionsState.</a:t>
            </a:r>
            <a:r>
              <a:rPr lang="en-US" sz="2400" dirty="0" err="1" smtClean="0">
                <a:solidFill>
                  <a:srgbClr val="FF0000"/>
                </a:solidFill>
              </a:rPr>
              <a:t>isInState</a:t>
            </a:r>
            <a:r>
              <a:rPr lang="en-US" sz="2400" dirty="0" smtClean="0"/>
              <a:t>(</a:t>
            </a:r>
            <a:r>
              <a:rPr lang="en-US" sz="2400" i="1" dirty="0" smtClean="0">
                <a:solidFill>
                  <a:srgbClr val="00B0F0"/>
                </a:solidFill>
              </a:rPr>
              <a:t>LOGGED_IN</a:t>
            </a:r>
            <a:r>
              <a:rPr lang="en-US" sz="2400" dirty="0" smtClean="0"/>
              <a:t>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i="1" dirty="0" smtClean="0"/>
              <a:t>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i="1" dirty="0" err="1" smtClean="0">
                <a:solidFill>
                  <a:srgbClr val="FF0000"/>
                </a:solidFill>
              </a:rPr>
              <a:t>isInState</a:t>
            </a:r>
            <a:r>
              <a:rPr lang="en-US" sz="3200" dirty="0" smtClean="0"/>
              <a:t>(</a:t>
            </a:r>
            <a:r>
              <a:rPr lang="en-US" sz="3200" i="1" dirty="0" smtClean="0">
                <a:solidFill>
                  <a:srgbClr val="00B0F0"/>
                </a:solidFill>
              </a:rPr>
              <a:t>LOGGED_IN</a:t>
            </a:r>
            <a:r>
              <a:rPr lang="en-US" sz="32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548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preconditions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35869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public </a:t>
            </a:r>
            <a:r>
              <a:rPr lang="fr-FR" dirty="0" err="1"/>
              <a:t>enum</a:t>
            </a:r>
            <a:r>
              <a:rPr lang="fr-FR" dirty="0"/>
              <a:t> </a:t>
            </a:r>
            <a:r>
              <a:rPr lang="fr-FR" dirty="0" err="1">
                <a:solidFill>
                  <a:srgbClr val="7030A0"/>
                </a:solidFill>
              </a:rPr>
              <a:t>Preconditions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>
                <a:solidFill>
                  <a:srgbClr val="92D050"/>
                </a:solidFill>
              </a:rPr>
              <a:t>IPreconditions</a:t>
            </a:r>
            <a:r>
              <a:rPr lang="fr-FR" dirty="0">
                <a:solidFill>
                  <a:srgbClr val="92D050"/>
                </a:solidFill>
              </a:rPr>
              <a:t> </a:t>
            </a:r>
            <a:r>
              <a:rPr lang="fr-FR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B0F0"/>
                </a:solidFill>
              </a:rPr>
              <a:t>    </a:t>
            </a:r>
            <a:r>
              <a:rPr lang="en-US" i="1" dirty="0" smtClean="0">
                <a:solidFill>
                  <a:srgbClr val="00B0F0"/>
                </a:solidFill>
              </a:rPr>
              <a:t>CALC_INIT</a:t>
            </a:r>
            <a:r>
              <a:rPr lang="en-US" dirty="0" smtClean="0"/>
              <a:t>(() </a:t>
            </a:r>
            <a:r>
              <a:rPr lang="en-US" dirty="0"/>
              <a:t>-&gt; </a:t>
            </a:r>
            <a:r>
              <a:rPr lang="en-US" dirty="0" err="1"/>
              <a:t>calculator.value</a:t>
            </a:r>
            <a:r>
              <a:rPr lang="en-US" dirty="0"/>
              <a:t> == 0,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	  </a:t>
            </a:r>
            <a:r>
              <a:rPr lang="ru-RU" dirty="0" smtClean="0"/>
              <a:t>    </a:t>
            </a:r>
            <a:r>
              <a:rPr lang="en-US" dirty="0" smtClean="0"/>
              <a:t>() </a:t>
            </a:r>
            <a:r>
              <a:rPr lang="en-US" dirty="0"/>
              <a:t>-&gt; </a:t>
            </a:r>
            <a:r>
              <a:rPr lang="en-US" dirty="0" smtClean="0"/>
              <a:t>{ </a:t>
            </a:r>
            <a:r>
              <a:rPr lang="en-US" dirty="0" err="1" smtClean="0"/>
              <a:t>calculator.clear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ru-RU" dirty="0" smtClean="0"/>
              <a:t>    </a:t>
            </a:r>
            <a:r>
              <a:rPr lang="en-US" dirty="0" smtClean="0"/>
              <a:t> 	     </a:t>
            </a:r>
            <a:r>
              <a:rPr lang="en-US" dirty="0" err="1" smtClean="0"/>
              <a:t>calculator.clearMemeory</a:t>
            </a:r>
            <a:r>
              <a:rPr lang="en-US" dirty="0" smtClean="0"/>
              <a:t>() }),</a:t>
            </a: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00B0F0"/>
                </a:solidFill>
              </a:rPr>
              <a:t>    </a:t>
            </a:r>
            <a:r>
              <a:rPr lang="en-US" i="1" dirty="0" smtClean="0">
                <a:solidFill>
                  <a:srgbClr val="00B0F0"/>
                </a:solidFill>
              </a:rPr>
              <a:t>CAREERS_PAGE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"/careers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….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6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preconditions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2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/>
              <a:t>MODULE structure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98" y="3141340"/>
            <a:ext cx="1793402" cy="98986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31" y="1278064"/>
            <a:ext cx="6335136" cy="47164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31" y="1278064"/>
            <a:ext cx="6335136" cy="5263753"/>
          </a:xfrm>
          <a:prstGeom prst="rect">
            <a:avLst/>
          </a:prstGeom>
        </p:spPr>
      </p:pic>
      <p:sp>
        <p:nvSpPr>
          <p:cNvPr id="6" name="Flowchart: Alternate Process 5"/>
          <p:cNvSpPr/>
          <p:nvPr/>
        </p:nvSpPr>
        <p:spPr>
          <a:xfrm>
            <a:off x="7620000" y="4276725"/>
            <a:ext cx="1724025" cy="819150"/>
          </a:xfrm>
          <a:prstGeom prst="flowChartAlternate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matchers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1104903" y="1190626"/>
            <a:ext cx="8162922" cy="10424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>
                <a:solidFill>
                  <a:srgbClr val="C00000"/>
                </a:solidFill>
              </a:rPr>
              <a:t>contains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"Test Text"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"Text"</a:t>
            </a:r>
            <a:r>
              <a:rPr lang="en-US" sz="2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>
                <a:solidFill>
                  <a:srgbClr val="C00000"/>
                </a:solidFill>
              </a:rPr>
              <a:t>matches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"1352-423-85746"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"\\d{4}-\\d{3}-\\d{5</a:t>
            </a:r>
            <a:r>
              <a:rPr lang="en-US" sz="2400" dirty="0" smtClean="0">
                <a:solidFill>
                  <a:srgbClr val="00B050"/>
                </a:solidFill>
              </a:rPr>
              <a:t>}"</a:t>
            </a:r>
            <a:r>
              <a:rPr lang="en-US" sz="2400" dirty="0" smtClean="0"/>
              <a:t>);</a:t>
            </a:r>
          </a:p>
        </p:txBody>
      </p:sp>
      <p:sp>
        <p:nvSpPr>
          <p:cNvPr id="15" name="Содержимое 19"/>
          <p:cNvSpPr txBox="1">
            <a:spLocks/>
          </p:cNvSpPr>
          <p:nvPr/>
        </p:nvSpPr>
        <p:spPr>
          <a:xfrm>
            <a:off x="1104903" y="2311853"/>
            <a:ext cx="8162922" cy="21254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rgbClr val="C00000"/>
                </a:solidFill>
              </a:rPr>
              <a:t>arrayEquals</a:t>
            </a:r>
            <a:r>
              <a:rPr lang="en-US" sz="2400" dirty="0" smtClean="0"/>
              <a:t>(</a:t>
            </a:r>
            <a:r>
              <a:rPr lang="en-US" sz="2400" dirty="0" err="1" smtClean="0"/>
              <a:t>searchResults</a:t>
            </a:r>
            <a:r>
              <a:rPr lang="en-US" sz="2400" dirty="0" smtClean="0"/>
              <a:t>, </a:t>
            </a:r>
            <a:r>
              <a:rPr lang="en-US" sz="2400" dirty="0" err="1" smtClean="0"/>
              <a:t>expectedResults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>
                <a:solidFill>
                  <a:srgbClr val="C00000"/>
                </a:solidFill>
              </a:rPr>
              <a:t>listEquals</a:t>
            </a:r>
            <a:r>
              <a:rPr lang="en-US" sz="2400" dirty="0" smtClean="0"/>
              <a:t>(orders, </a:t>
            </a:r>
            <a:r>
              <a:rPr lang="en-US" sz="2400" dirty="0" err="1" smtClean="0"/>
              <a:t>expectedOrders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>
                <a:solidFill>
                  <a:srgbClr val="C00000"/>
                </a:solidFill>
              </a:rPr>
              <a:t>each</a:t>
            </a:r>
            <a:r>
              <a:rPr lang="en-US" sz="2400" dirty="0" smtClean="0"/>
              <a:t>(</a:t>
            </a:r>
            <a:r>
              <a:rPr lang="en-US" sz="2400" dirty="0" err="1" smtClean="0"/>
              <a:t>searchResults</a:t>
            </a:r>
            <a:r>
              <a:rPr lang="en-US" sz="2400" dirty="0"/>
              <a:t>).</a:t>
            </a:r>
            <a:r>
              <a:rPr lang="en-US" sz="2400" b="1" dirty="0">
                <a:solidFill>
                  <a:srgbClr val="C00000"/>
                </a:solidFill>
              </a:rPr>
              <a:t>contains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 smtClean="0">
                <a:solidFill>
                  <a:srgbClr val="00B050"/>
                </a:solidFill>
              </a:rPr>
              <a:t>IPhone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>
                <a:solidFill>
                  <a:srgbClr val="C00000"/>
                </a:solidFill>
              </a:rPr>
              <a:t>each</a:t>
            </a:r>
            <a:r>
              <a:rPr lang="en-US" sz="2400" dirty="0" smtClean="0"/>
              <a:t>(</a:t>
            </a:r>
            <a:r>
              <a:rPr lang="en-US" sz="2400" dirty="0" err="1" smtClean="0"/>
              <a:t>searchResults</a:t>
            </a:r>
            <a:r>
              <a:rPr lang="en-US" sz="2400" dirty="0"/>
              <a:t>).</a:t>
            </a:r>
            <a:r>
              <a:rPr lang="en-US" sz="2400" b="1" dirty="0">
                <a:solidFill>
                  <a:srgbClr val="C00000"/>
                </a:solidFill>
              </a:rPr>
              <a:t>matches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 smtClean="0">
                <a:solidFill>
                  <a:srgbClr val="00B050"/>
                </a:solidFill>
              </a:rPr>
              <a:t>IPhone </a:t>
            </a:r>
            <a:r>
              <a:rPr lang="en-US" sz="2400" dirty="0">
                <a:solidFill>
                  <a:srgbClr val="00B050"/>
                </a:solidFill>
              </a:rPr>
              <a:t>\\d</a:t>
            </a:r>
            <a:r>
              <a:rPr lang="en-US" sz="2400" dirty="0" smtClean="0">
                <a:solidFill>
                  <a:srgbClr val="00B050"/>
                </a:solidFill>
              </a:rPr>
              <a:t>.*"</a:t>
            </a:r>
            <a:r>
              <a:rPr lang="en-US" sz="2400" dirty="0" smtClean="0"/>
              <a:t>);</a:t>
            </a:r>
          </a:p>
        </p:txBody>
      </p:sp>
      <p:sp>
        <p:nvSpPr>
          <p:cNvPr id="16" name="Содержимое 19"/>
          <p:cNvSpPr txBox="1">
            <a:spLocks/>
          </p:cNvSpPr>
          <p:nvPr/>
        </p:nvSpPr>
        <p:spPr>
          <a:xfrm>
            <a:off x="1104903" y="4437298"/>
            <a:ext cx="5912509" cy="9699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dirty="0" err="1" smtClean="0">
                <a:solidFill>
                  <a:srgbClr val="C00000"/>
                </a:solidFill>
              </a:rPr>
              <a:t>areEquals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() -&gt; </a:t>
            </a:r>
            <a:r>
              <a:rPr lang="en-US" sz="2400" dirty="0" err="1"/>
              <a:t>getNext</a:t>
            </a:r>
            <a:r>
              <a:rPr lang="en-US" sz="2400" dirty="0"/>
              <a:t>(), </a:t>
            </a:r>
            <a:r>
              <a:rPr lang="en-US" sz="2400" dirty="0">
                <a:solidFill>
                  <a:srgbClr val="00B050"/>
                </a:solidFill>
              </a:rPr>
              <a:t>"IPhone 6"</a:t>
            </a:r>
            <a:r>
              <a:rPr lang="en-US" sz="2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dirty="0" err="1" smtClean="0">
                <a:solidFill>
                  <a:srgbClr val="C00000"/>
                </a:solidFill>
              </a:rPr>
              <a:t>contains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() -&gt;</a:t>
            </a:r>
            <a:r>
              <a:rPr lang="en-US" sz="2400" dirty="0"/>
              <a:t> </a:t>
            </a:r>
            <a:r>
              <a:rPr lang="en-US" sz="2400" dirty="0" err="1"/>
              <a:t>getNext</a:t>
            </a:r>
            <a:r>
              <a:rPr lang="en-US" sz="2400" dirty="0"/>
              <a:t>(), </a:t>
            </a:r>
            <a:r>
              <a:rPr lang="en-US" sz="2400" dirty="0">
                <a:solidFill>
                  <a:srgbClr val="00B050"/>
                </a:solidFill>
              </a:rPr>
              <a:t>"IPhone 5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 smtClean="0"/>
              <a:t>)</a:t>
            </a:r>
          </a:p>
        </p:txBody>
      </p:sp>
      <p:sp>
        <p:nvSpPr>
          <p:cNvPr id="17" name="Содержимое 19"/>
          <p:cNvSpPr txBox="1">
            <a:spLocks/>
          </p:cNvSpPr>
          <p:nvPr/>
        </p:nvSpPr>
        <p:spPr>
          <a:xfrm>
            <a:off x="1104903" y="5511434"/>
            <a:ext cx="8162922" cy="13465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rgbClr val="C00000"/>
                </a:solidFill>
              </a:rPr>
              <a:t>throwException</a:t>
            </a:r>
            <a:r>
              <a:rPr lang="en-US" sz="2400" dirty="0" smtClean="0"/>
              <a:t>(this::request, </a:t>
            </a:r>
            <a:r>
              <a:rPr lang="en-US" sz="2400" dirty="0" smtClean="0">
                <a:solidFill>
                  <a:srgbClr val="00B050"/>
                </a:solidFill>
              </a:rPr>
              <a:t>“Bad Request"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rgbClr val="C00000"/>
                </a:solidFill>
              </a:rPr>
              <a:t>hasNoExceptions</a:t>
            </a:r>
            <a:r>
              <a:rPr lang="en-US" sz="2400" dirty="0" smtClean="0"/>
              <a:t>(this::</a:t>
            </a:r>
            <a:r>
              <a:rPr lang="en-US" sz="2400" dirty="0"/>
              <a:t> request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46509" y="5667375"/>
            <a:ext cx="1216" cy="756558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845293" y="4590853"/>
            <a:ext cx="1216" cy="756558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814289" y="1333565"/>
            <a:ext cx="1216" cy="756558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815505" y="2479357"/>
            <a:ext cx="28572" cy="1673543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matchers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990602" y="1190626"/>
            <a:ext cx="6981823" cy="1047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new </a:t>
            </a:r>
            <a:r>
              <a:rPr lang="en-US" sz="2400" b="1" dirty="0" smtClean="0">
                <a:solidFill>
                  <a:srgbClr val="0070C0"/>
                </a:solidFill>
              </a:rPr>
              <a:t>Check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“Search results are correct”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	.</a:t>
            </a:r>
            <a:r>
              <a:rPr lang="en-US" sz="2400" dirty="0" err="1" smtClean="0"/>
              <a:t>listEquals</a:t>
            </a:r>
            <a:r>
              <a:rPr lang="en-US" sz="2400" dirty="0" smtClean="0"/>
              <a:t>(</a:t>
            </a:r>
            <a:r>
              <a:rPr lang="en-US" sz="2400" dirty="0" err="1" smtClean="0"/>
              <a:t>searchResults</a:t>
            </a:r>
            <a:r>
              <a:rPr lang="en-US" sz="2400" dirty="0"/>
              <a:t>, </a:t>
            </a:r>
            <a:r>
              <a:rPr lang="en-US" sz="2400" dirty="0" err="1"/>
              <a:t>expectedResults</a:t>
            </a:r>
            <a:r>
              <a:rPr lang="en-US" sz="2400" dirty="0" smtClean="0"/>
              <a:t>);</a:t>
            </a:r>
          </a:p>
        </p:txBody>
      </p:sp>
      <p:sp>
        <p:nvSpPr>
          <p:cNvPr id="13" name="Содержимое 19"/>
          <p:cNvSpPr txBox="1">
            <a:spLocks/>
          </p:cNvSpPr>
          <p:nvPr/>
        </p:nvSpPr>
        <p:spPr>
          <a:xfrm>
            <a:off x="990602" y="2362201"/>
            <a:ext cx="8534398" cy="666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00CC99"/>
                </a:solidFill>
              </a:rPr>
              <a:t>ScreenAssert</a:t>
            </a:r>
            <a:r>
              <a:rPr lang="en-US" sz="2400" dirty="0" err="1" smtClean="0"/>
              <a:t>.matches</a:t>
            </a:r>
            <a:r>
              <a:rPr lang="en-US" sz="2400" dirty="0" smtClean="0"/>
              <a:t>("1352-423-85746", "\\d{4}-\\d{3}-\\d{5}");</a:t>
            </a:r>
          </a:p>
        </p:txBody>
      </p:sp>
      <p:sp>
        <p:nvSpPr>
          <p:cNvPr id="14" name="Содержимое 19"/>
          <p:cNvSpPr txBox="1">
            <a:spLocks/>
          </p:cNvSpPr>
          <p:nvPr/>
        </p:nvSpPr>
        <p:spPr>
          <a:xfrm>
            <a:off x="990601" y="2991623"/>
            <a:ext cx="10029823" cy="666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ignoreCase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sz="2400" dirty="0" smtClean="0"/>
              <a:t>.</a:t>
            </a:r>
            <a:r>
              <a:rPr lang="en-US" sz="2400" dirty="0" err="1" smtClean="0"/>
              <a:t>areEquals</a:t>
            </a:r>
            <a:r>
              <a:rPr lang="en-US" sz="2400" dirty="0" smtClean="0"/>
              <a:t>(result, </a:t>
            </a:r>
            <a:r>
              <a:rPr lang="en-US" sz="2400" dirty="0">
                <a:solidFill>
                  <a:srgbClr val="00B050"/>
                </a:solidFill>
              </a:rPr>
              <a:t>"IPhone 6"</a:t>
            </a:r>
            <a:r>
              <a:rPr lang="en-US" sz="2400" dirty="0" smtClean="0"/>
              <a:t>);</a:t>
            </a:r>
          </a:p>
        </p:txBody>
      </p:sp>
      <p:sp>
        <p:nvSpPr>
          <p:cNvPr id="18" name="Содержимое 19"/>
          <p:cNvSpPr txBox="1">
            <a:spLocks/>
          </p:cNvSpPr>
          <p:nvPr/>
        </p:nvSpPr>
        <p:spPr>
          <a:xfrm>
            <a:off x="990598" y="3673862"/>
            <a:ext cx="10029823" cy="666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waitTimeout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2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400" dirty="0" smtClean="0"/>
              <a:t>.contains(() -&gt; result, 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 smtClean="0">
                <a:solidFill>
                  <a:srgbClr val="00B050"/>
                </a:solidFill>
              </a:rPr>
              <a:t>IPhone"</a:t>
            </a:r>
            <a:r>
              <a:rPr lang="en-US" sz="2400" dirty="0" smtClean="0"/>
              <a:t>);</a:t>
            </a:r>
          </a:p>
        </p:txBody>
      </p:sp>
      <p:sp>
        <p:nvSpPr>
          <p:cNvPr id="19" name="Содержимое 19"/>
          <p:cNvSpPr txBox="1">
            <a:spLocks/>
          </p:cNvSpPr>
          <p:nvPr/>
        </p:nvSpPr>
        <p:spPr>
          <a:xfrm>
            <a:off x="990599" y="4340611"/>
            <a:ext cx="10029823" cy="666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doScreenshot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rgbClr val="7030A0"/>
                </a:solidFill>
              </a:rPr>
              <a:t>SCREEN_ON_FAIL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400" dirty="0" smtClean="0"/>
              <a:t>.</a:t>
            </a:r>
            <a:r>
              <a:rPr lang="en-US" sz="2400" dirty="0" err="1" smtClean="0"/>
              <a:t>isTrue</a:t>
            </a:r>
            <a:r>
              <a:rPr lang="en-US" sz="2400" dirty="0" smtClean="0"/>
              <a:t>(2 * 2 == 4);</a:t>
            </a:r>
          </a:p>
        </p:txBody>
      </p:sp>
      <p:sp>
        <p:nvSpPr>
          <p:cNvPr id="20" name="Содержимое 19"/>
          <p:cNvSpPr txBox="1">
            <a:spLocks/>
          </p:cNvSpPr>
          <p:nvPr/>
        </p:nvSpPr>
        <p:spPr>
          <a:xfrm>
            <a:off x="990597" y="4985523"/>
            <a:ext cx="10029823" cy="10628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fail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“Houston </a:t>
            </a:r>
            <a:r>
              <a:rPr lang="en-US" sz="2400" dirty="0">
                <a:solidFill>
                  <a:srgbClr val="00B050"/>
                </a:solidFill>
              </a:rPr>
              <a:t>we have a problem”</a:t>
            </a:r>
            <a:r>
              <a:rPr lang="en-US" sz="24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t</a:t>
            </a:r>
            <a:r>
              <a:rPr lang="en-US" sz="2400" dirty="0" smtClean="0"/>
              <a:t>hrow </a:t>
            </a: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exception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“</a:t>
            </a:r>
            <a:r>
              <a:rPr lang="en-US" sz="2400" dirty="0">
                <a:solidFill>
                  <a:srgbClr val="00B050"/>
                </a:solidFill>
              </a:rPr>
              <a:t>Something goes wrong”</a:t>
            </a:r>
            <a:r>
              <a:rPr lang="en-US" sz="2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6148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Test project in details</a:t>
            </a: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Test settings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Logging</a:t>
            </a: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Customization</a:t>
            </a:r>
          </a:p>
          <a:p>
            <a:r>
              <a:rPr lang="en-US" sz="4000" b="1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smtClean="0">
                <a:solidFill>
                  <a:schemeClr val="tx1">
                    <a:lumMod val="50000"/>
                  </a:schemeClr>
                </a:solidFill>
              </a:rPr>
              <a:t>Preconditions</a:t>
            </a:r>
            <a:endParaRPr lang="en-US" sz="40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Matchers</a:t>
            </a:r>
          </a:p>
          <a:p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Demo: matchers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9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0" y="1403927"/>
            <a:ext cx="7668491" cy="308494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 UI Objects. JDI</a:t>
            </a:r>
          </a:p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 JDI. Composite elements</a:t>
            </a:r>
          </a:p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 JDI Settings</a:t>
            </a: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JDI for any UI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12"/>
          <p:cNvSpPr>
            <a:spLocks noGrp="1"/>
          </p:cNvSpPr>
          <p:nvPr>
            <p:ph idx="4294967295"/>
          </p:nvPr>
        </p:nvSpPr>
        <p:spPr>
          <a:xfrm>
            <a:off x="6280727" y="3772987"/>
            <a:ext cx="5280025" cy="15192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roman.Iovlev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roman_iovlev@epam.com</a:t>
            </a:r>
            <a:endParaRPr lang="en-US" sz="3600" dirty="0"/>
          </a:p>
        </p:txBody>
      </p:sp>
      <p:pic>
        <p:nvPicPr>
          <p:cNvPr id="4" name="Picture 3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88" y="1003953"/>
            <a:ext cx="3996203" cy="2199196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51" y="3772987"/>
            <a:ext cx="622847" cy="622847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361" y="4499825"/>
            <a:ext cx="595907" cy="59590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2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1229880" y="1782521"/>
            <a:ext cx="5470236" cy="20781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&lt;dependency&gt;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&lt;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r>
              <a:rPr lang="en-US" sz="2400" b="1" dirty="0" err="1">
                <a:solidFill>
                  <a:srgbClr val="0070C0"/>
                </a:solidFill>
              </a:rPr>
              <a:t>com.epam.jdi</a:t>
            </a:r>
            <a:r>
              <a:rPr lang="en-US" sz="2400" dirty="0"/>
              <a:t>&lt;/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&lt;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r>
              <a:rPr lang="en-US" sz="2400" b="1" dirty="0" err="1">
                <a:solidFill>
                  <a:srgbClr val="0070C0"/>
                </a:solidFill>
              </a:rPr>
              <a:t>jdi</a:t>
            </a:r>
            <a:r>
              <a:rPr lang="en-US" sz="2400" b="1" dirty="0">
                <a:solidFill>
                  <a:srgbClr val="0070C0"/>
                </a:solidFill>
              </a:rPr>
              <a:t>-</a:t>
            </a:r>
            <a:r>
              <a:rPr lang="en-US" sz="2400" b="1" dirty="0" err="1">
                <a:solidFill>
                  <a:srgbClr val="0070C0"/>
                </a:solidFill>
              </a:rPr>
              <a:t>uitest</a:t>
            </a:r>
            <a:r>
              <a:rPr lang="en-US" sz="2400" b="1" dirty="0">
                <a:solidFill>
                  <a:srgbClr val="0070C0"/>
                </a:solidFill>
              </a:rPr>
              <a:t>-web</a:t>
            </a:r>
            <a:r>
              <a:rPr lang="en-US" sz="2400" dirty="0"/>
              <a:t>&lt;/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&lt;</a:t>
            </a:r>
            <a:r>
              <a:rPr lang="en-US" sz="2400" dirty="0" smtClean="0"/>
              <a:t>version&gt;</a:t>
            </a:r>
            <a:r>
              <a:rPr lang="en-US" sz="2400" b="1" dirty="0" smtClean="0">
                <a:solidFill>
                  <a:srgbClr val="0070C0"/>
                </a:solidFill>
              </a:rPr>
              <a:t>1.0.39</a:t>
            </a:r>
            <a:r>
              <a:rPr lang="en-US" sz="2400" dirty="0" smtClean="0"/>
              <a:t>&lt;/</a:t>
            </a:r>
            <a:r>
              <a:rPr lang="en-US" sz="2400" dirty="0"/>
              <a:t>version&gt;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&lt;/dependency&gt;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err="1" smtClean="0"/>
              <a:t>Jdi</a:t>
            </a:r>
            <a:r>
              <a:rPr lang="en-US" dirty="0" smtClean="0"/>
              <a:t> setup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9880" y="1259301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Maven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976" y="1259301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dirty="0" err="1" smtClean="0">
                <a:solidFill>
                  <a:srgbClr val="0070C0"/>
                </a:solidFill>
              </a:rPr>
              <a:t>Gradle</a:t>
            </a:r>
            <a:r>
              <a:rPr lang="en-US" sz="2800" b="1" dirty="0" smtClean="0">
                <a:solidFill>
                  <a:srgbClr val="0070C0"/>
                </a:solidFill>
              </a:rPr>
              <a:t>, Ivy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1653092" y="4383923"/>
            <a:ext cx="6109784" cy="682722"/>
          </a:xfrm>
          <a:prstGeom prst="rect">
            <a:avLst/>
          </a:prstGeom>
        </p:spPr>
        <p:txBody>
          <a:bodyPr>
            <a:no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https</a:t>
            </a:r>
            <a:r>
              <a:rPr lang="en-US" sz="2800" dirty="0"/>
              <a:t>://github.com/epam/JDI-Examples</a:t>
            </a:r>
            <a:endParaRPr lang="en-US" sz="28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7" y="4430077"/>
            <a:ext cx="765796" cy="6365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090" y="1259301"/>
            <a:ext cx="3705710" cy="1807139"/>
          </a:xfrm>
          <a:prstGeom prst="rect">
            <a:avLst/>
          </a:prstGeom>
        </p:spPr>
      </p:pic>
      <p:sp>
        <p:nvSpPr>
          <p:cNvPr id="17" name="Content Placeholder 12"/>
          <p:cNvSpPr txBox="1">
            <a:spLocks/>
          </p:cNvSpPr>
          <p:nvPr/>
        </p:nvSpPr>
        <p:spPr>
          <a:xfrm>
            <a:off x="1653092" y="5423359"/>
            <a:ext cx="5847943" cy="6323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https://github.com/epam/JDI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7" y="5317735"/>
            <a:ext cx="765796" cy="636568"/>
          </a:xfrm>
          <a:prstGeom prst="rect">
            <a:avLst/>
          </a:prstGeom>
        </p:spPr>
      </p:pic>
      <p:sp>
        <p:nvSpPr>
          <p:cNvPr id="19" name="Content Placeholder 12"/>
          <p:cNvSpPr txBox="1">
            <a:spLocks/>
          </p:cNvSpPr>
          <p:nvPr/>
        </p:nvSpPr>
        <p:spPr>
          <a:xfrm>
            <a:off x="7333673" y="5434209"/>
            <a:ext cx="1644072" cy="4726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README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224443" y="5489169"/>
            <a:ext cx="951345" cy="293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8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7" grpId="0"/>
      <p:bldP spid="19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4582" y="1403927"/>
            <a:ext cx="4948093" cy="3282373"/>
          </a:xfrm>
        </p:spPr>
        <p:txBody>
          <a:bodyPr/>
          <a:lstStyle/>
          <a:p>
            <a:r>
              <a:rPr lang="en-US" dirty="0" err="1" smtClean="0"/>
              <a:t>test.properties</a:t>
            </a:r>
            <a:endParaRPr lang="en-US" dirty="0"/>
          </a:p>
          <a:p>
            <a:r>
              <a:rPr lang="en-US" dirty="0" smtClean="0"/>
              <a:t>log properties</a:t>
            </a:r>
          </a:p>
          <a:p>
            <a:r>
              <a:rPr lang="en-US" dirty="0" err="1" smtClean="0"/>
              <a:t>ui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init</a:t>
            </a:r>
            <a:endParaRPr lang="en-US" dirty="0"/>
          </a:p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97" y="1403927"/>
            <a:ext cx="3638550" cy="50387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024582" y="4190673"/>
            <a:ext cx="1366693" cy="3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938857" y="2971800"/>
            <a:ext cx="2547793" cy="123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8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settings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7758386" y="1962891"/>
            <a:ext cx="3170383" cy="128847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driver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${browser}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domain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${domain}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 properties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990600" y="1556326"/>
            <a:ext cx="5728855" cy="49792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driver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chrome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timeout.wait.element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domain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https://www.epam.com/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driver.getLatest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search.element.strategy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strict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| soft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browser.size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1800X1000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demo.mode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false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|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log.message.format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= short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run.type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local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| remote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cache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screenshot.strategy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on fail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| on | off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7402863" y="1556327"/>
            <a:ext cx="3960669" cy="169503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mvn</a:t>
            </a:r>
            <a:r>
              <a:rPr lang="en-US" sz="2800" dirty="0"/>
              <a:t> </a:t>
            </a:r>
            <a:r>
              <a:rPr lang="en-US" sz="2800" dirty="0" err="1"/>
              <a:t>cmd</a:t>
            </a:r>
            <a:r>
              <a:rPr lang="en-US" sz="2800" dirty="0"/>
              <a:t> </a:t>
            </a:r>
            <a:r>
              <a:rPr lang="en-US" sz="2800" dirty="0" err="1"/>
              <a:t>parametres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85825" y="2698389"/>
            <a:ext cx="5210175" cy="16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1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/>
      <p:bldP spid="9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7" name="Содержимое 19"/>
          <p:cNvSpPr txBox="1">
            <a:spLocks/>
          </p:cNvSpPr>
          <p:nvPr/>
        </p:nvSpPr>
        <p:spPr>
          <a:xfrm>
            <a:off x="990599" y="1970212"/>
            <a:ext cx="5766336" cy="203389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driver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chrome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| </a:t>
            </a:r>
            <a:r>
              <a:rPr lang="en-US" sz="2800" dirty="0" err="1" smtClean="0"/>
              <a:t>firefox</a:t>
            </a:r>
            <a:r>
              <a:rPr lang="en-US" sz="2800" dirty="0" smtClean="0"/>
              <a:t> | </a:t>
            </a:r>
            <a:r>
              <a:rPr lang="en-US" sz="2800" dirty="0" err="1" smtClean="0"/>
              <a:t>ie</a:t>
            </a:r>
            <a:endParaRPr lang="ru-RU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drivers.version</a:t>
            </a:r>
            <a:r>
              <a:rPr lang="en-US" sz="2800" dirty="0" smtClean="0"/>
              <a:t>=2.23</a:t>
            </a:r>
            <a:endParaRPr lang="ru-RU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70C0"/>
                </a:solidFill>
              </a:rPr>
              <a:t>driver.getLatest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>
                <a:solidFill>
                  <a:srgbClr val="00B050"/>
                </a:solidFill>
              </a:rPr>
              <a:t>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browser.size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1800X1000</a:t>
            </a:r>
            <a:r>
              <a:rPr lang="en-US" sz="2800" dirty="0" smtClean="0"/>
              <a:t> | max | full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driver.path</a:t>
            </a:r>
            <a:r>
              <a:rPr lang="en-US" sz="2800" dirty="0" smtClean="0"/>
              <a:t>=C:</a:t>
            </a:r>
            <a:r>
              <a:rPr lang="ru-RU" sz="2800" dirty="0" smtClean="0"/>
              <a:t>\\</a:t>
            </a:r>
            <a:r>
              <a:rPr lang="en-US" sz="2800" dirty="0" smtClean="0"/>
              <a:t>Selenium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990600" y="1379875"/>
            <a:ext cx="1627472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DRIVER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Содержимое 19"/>
          <p:cNvSpPr txBox="1">
            <a:spLocks/>
          </p:cNvSpPr>
          <p:nvPr/>
        </p:nvSpPr>
        <p:spPr>
          <a:xfrm>
            <a:off x="990599" y="4824103"/>
            <a:ext cx="5766336" cy="153224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timeout.wait.element</a:t>
            </a:r>
            <a:r>
              <a:rPr lang="en-US" sz="2800" dirty="0" smtClean="0"/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ru-RU" sz="28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70C0"/>
                </a:solidFill>
              </a:rPr>
              <a:t>log.message.format</a:t>
            </a:r>
            <a:r>
              <a:rPr lang="en-US" sz="2800" dirty="0"/>
              <a:t>=</a:t>
            </a:r>
            <a:r>
              <a:rPr lang="en-US" sz="2800" dirty="0">
                <a:solidFill>
                  <a:srgbClr val="00B050"/>
                </a:solidFill>
              </a:rPr>
              <a:t>short</a:t>
            </a:r>
            <a:r>
              <a:rPr lang="en-US" sz="2800" dirty="0"/>
              <a:t> | </a:t>
            </a:r>
            <a:r>
              <a:rPr lang="en-US" sz="2800" dirty="0" smtClean="0"/>
              <a:t>full</a:t>
            </a:r>
            <a:endParaRPr lang="ru-RU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70C0"/>
                </a:solidFill>
              </a:rPr>
              <a:t>cache</a:t>
            </a:r>
            <a:r>
              <a:rPr lang="en-US" sz="2800" dirty="0"/>
              <a:t>=</a:t>
            </a:r>
            <a:r>
              <a:rPr lang="en-US" sz="2800" dirty="0">
                <a:solidFill>
                  <a:srgbClr val="00B050"/>
                </a:solidFill>
              </a:rPr>
              <a:t>false</a:t>
            </a:r>
            <a:r>
              <a:rPr lang="en-US" sz="2800" dirty="0"/>
              <a:t> | true</a:t>
            </a:r>
          </a:p>
        </p:txBody>
      </p:sp>
      <p:sp>
        <p:nvSpPr>
          <p:cNvPr id="16" name="Содержимое 19"/>
          <p:cNvSpPr txBox="1">
            <a:spLocks/>
          </p:cNvSpPr>
          <p:nvPr/>
        </p:nvSpPr>
        <p:spPr>
          <a:xfrm>
            <a:off x="990600" y="4233766"/>
            <a:ext cx="1954732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elements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Содержимое 19"/>
          <p:cNvSpPr txBox="1">
            <a:spLocks/>
          </p:cNvSpPr>
          <p:nvPr/>
        </p:nvSpPr>
        <p:spPr>
          <a:xfrm>
            <a:off x="7120287" y="1970213"/>
            <a:ext cx="4347813" cy="1077788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demo.mode</a:t>
            </a:r>
            <a:r>
              <a:rPr lang="en-US" sz="2800" dirty="0" smtClean="0"/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false</a:t>
            </a:r>
            <a:r>
              <a:rPr lang="en-US" sz="2800" dirty="0" smtClean="0"/>
              <a:t> </a:t>
            </a:r>
            <a:r>
              <a:rPr lang="en-US" sz="2800" dirty="0"/>
              <a:t>|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demo.delay</a:t>
            </a:r>
            <a:r>
              <a:rPr lang="en-US" sz="2800" dirty="0" smtClean="0"/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2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1" name="Содержимое 19"/>
          <p:cNvSpPr txBox="1">
            <a:spLocks/>
          </p:cNvSpPr>
          <p:nvPr/>
        </p:nvSpPr>
        <p:spPr>
          <a:xfrm>
            <a:off x="7120288" y="1379875"/>
            <a:ext cx="1321068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DEMO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Содержимое 19"/>
          <p:cNvSpPr txBox="1">
            <a:spLocks/>
          </p:cNvSpPr>
          <p:nvPr/>
        </p:nvSpPr>
        <p:spPr>
          <a:xfrm>
            <a:off x="7120287" y="4352987"/>
            <a:ext cx="4347813" cy="1077788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70C0"/>
                </a:solidFill>
              </a:rPr>
              <a:t>screenshot.strategy</a:t>
            </a:r>
            <a:r>
              <a:rPr lang="en-US" sz="2800" dirty="0" smtClean="0"/>
              <a:t>=</a:t>
            </a:r>
            <a:endParaRPr lang="ru-RU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on </a:t>
            </a:r>
            <a:r>
              <a:rPr lang="en-US" sz="2800" dirty="0">
                <a:solidFill>
                  <a:srgbClr val="00B050"/>
                </a:solidFill>
              </a:rPr>
              <a:t>fail </a:t>
            </a:r>
            <a:r>
              <a:rPr lang="en-US" sz="2800" dirty="0" smtClean="0"/>
              <a:t>| </a:t>
            </a:r>
            <a:r>
              <a:rPr lang="en-US" sz="2800" dirty="0"/>
              <a:t>on | off</a:t>
            </a:r>
          </a:p>
        </p:txBody>
      </p:sp>
      <p:sp>
        <p:nvSpPr>
          <p:cNvPr id="23" name="Содержимое 19"/>
          <p:cNvSpPr txBox="1">
            <a:spLocks/>
          </p:cNvSpPr>
          <p:nvPr/>
        </p:nvSpPr>
        <p:spPr>
          <a:xfrm>
            <a:off x="7120287" y="3762649"/>
            <a:ext cx="2728563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SCREENSHOTS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JDI EPAM</Template>
  <TotalTime>19142</TotalTime>
  <Words>903</Words>
  <Application>Microsoft Office PowerPoint</Application>
  <PresentationFormat>Widescreen</PresentationFormat>
  <Paragraphs>282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Calibri</vt:lpstr>
      <vt:lpstr>Trebuchet MS</vt:lpstr>
      <vt:lpstr>Wingdings</vt:lpstr>
      <vt:lpstr>Office Theme</vt:lpstr>
      <vt:lpstr>JDI Settings</vt:lpstr>
      <vt:lpstr>PowerPoint Presentation</vt:lpstr>
      <vt:lpstr>PowerPoint Presentation</vt:lpstr>
      <vt:lpstr>test project</vt:lpstr>
      <vt:lpstr>PowerPoint Presentation</vt:lpstr>
      <vt:lpstr>PowerPoint Presentation</vt:lpstr>
      <vt:lpstr>Test settings</vt:lpstr>
      <vt:lpstr>PowerPoint Presentation</vt:lpstr>
      <vt:lpstr>PowerPoint Presentation</vt:lpstr>
      <vt:lpstr>PowerPoint Presentation</vt:lpstr>
      <vt:lpstr>logger</vt:lpstr>
      <vt:lpstr>PowerPoint Presentation</vt:lpstr>
      <vt:lpstr>PowerPoint Presentation</vt:lpstr>
      <vt:lpstr>PowerPoint Presentation</vt:lpstr>
      <vt:lpstr>CUSTOMIZATION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PRECONDITIONS</vt:lpstr>
      <vt:lpstr>PowerPoint Presentation</vt:lpstr>
      <vt:lpstr>PowerPoint Presentation</vt:lpstr>
      <vt:lpstr>PowerPoint Presentation</vt:lpstr>
      <vt:lpstr>PowerPoint Presentation</vt:lpstr>
      <vt:lpstr>matchers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Iovlev</dc:creator>
  <cp:lastModifiedBy>Roman Iovlev</cp:lastModifiedBy>
  <cp:revision>153</cp:revision>
  <dcterms:created xsi:type="dcterms:W3CDTF">2016-08-29T09:02:22Z</dcterms:created>
  <dcterms:modified xsi:type="dcterms:W3CDTF">2016-12-07T15:35:56Z</dcterms:modified>
</cp:coreProperties>
</file>