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9" r:id="rId3"/>
    <p:sldId id="262" r:id="rId4"/>
    <p:sldId id="263" r:id="rId5"/>
    <p:sldId id="266" r:id="rId6"/>
    <p:sldId id="267" r:id="rId7"/>
    <p:sldId id="260" r:id="rId8"/>
    <p:sldId id="265" r:id="rId9"/>
    <p:sldId id="270" r:id="rId10"/>
    <p:sldId id="276" r:id="rId11"/>
    <p:sldId id="272" r:id="rId12"/>
    <p:sldId id="264" r:id="rId13"/>
    <p:sldId id="273" r:id="rId14"/>
    <p:sldId id="274" r:id="rId15"/>
    <p:sldId id="275" r:id="rId16"/>
    <p:sldId id="278" r:id="rId17"/>
    <p:sldId id="280" r:id="rId18"/>
    <p:sldId id="277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8A31A-915F-46B9-BEDD-BC3AA1288334}" type="datetimeFigureOut">
              <a:rPr lang="fr-FR" smtClean="0"/>
              <a:t>05/11/2024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8F951-F6FE-474F-9B17-FD89E75439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73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0EBC6-E4AD-9685-866C-5D1177A73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D1D2EB-ED50-F94A-02D4-BD66E646D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B1B52C-4009-B24E-772A-074D4F8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5952-F8B8-4EFD-A146-CC3B997F2FC4}" type="datetime1">
              <a:rPr lang="fr-FR" smtClean="0"/>
              <a:t>05/11/2024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49A7F-8B87-A770-47E7-B3364A58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774CDC-8FE3-91AC-5ECF-B9F32C3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8103" y="6354572"/>
            <a:ext cx="728472" cy="365125"/>
          </a:xfrm>
        </p:spPr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DF443A-028D-EEFC-A67E-EFF04091E5CC}"/>
              </a:ext>
            </a:extLst>
          </p:cNvPr>
          <p:cNvSpPr/>
          <p:nvPr userDrawn="1"/>
        </p:nvSpPr>
        <p:spPr>
          <a:xfrm rot="3600000">
            <a:off x="646804" y="5897086"/>
            <a:ext cx="1800811" cy="18008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768EB2-8200-626F-796B-89304F51B89F}"/>
              </a:ext>
            </a:extLst>
          </p:cNvPr>
          <p:cNvSpPr/>
          <p:nvPr userDrawn="1"/>
        </p:nvSpPr>
        <p:spPr>
          <a:xfrm rot="2700000">
            <a:off x="9039063" y="6122738"/>
            <a:ext cx="1869096" cy="186909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BA2717-2EDE-5A7E-97F2-8FF1396CC8B9}"/>
              </a:ext>
            </a:extLst>
          </p:cNvPr>
          <p:cNvSpPr/>
          <p:nvPr userDrawn="1"/>
        </p:nvSpPr>
        <p:spPr>
          <a:xfrm rot="7118275">
            <a:off x="11577785" y="-83564"/>
            <a:ext cx="1847273" cy="184727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EBF996-581A-FF7E-3B42-117F1951A5D0}"/>
              </a:ext>
            </a:extLst>
          </p:cNvPr>
          <p:cNvSpPr/>
          <p:nvPr userDrawn="1"/>
        </p:nvSpPr>
        <p:spPr>
          <a:xfrm rot="4124651">
            <a:off x="11499273" y="2909311"/>
            <a:ext cx="1385455" cy="138545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624492-31BD-ACCC-BD5A-680E4FCB97BB}"/>
              </a:ext>
            </a:extLst>
          </p:cNvPr>
          <p:cNvSpPr/>
          <p:nvPr userDrawn="1"/>
        </p:nvSpPr>
        <p:spPr>
          <a:xfrm rot="6505914">
            <a:off x="-1325061" y="4817057"/>
            <a:ext cx="2313999" cy="2313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42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BB0BA6-CE86-1843-87CB-31570A5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A83B3C-E4A2-3C6F-77B5-D97E35FAA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5427C-A298-C4D0-65EA-817F668C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3A591-967B-4E23-A432-BC48FEE9956C}" type="datetime1">
              <a:rPr lang="fr-FR" smtClean="0"/>
              <a:t>05/11/2024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D0AEF-9DEA-B56C-EC81-A3DBFB92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B4BB3-8DA0-CA33-9565-250DCFC4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EFECAC-33D0-A98E-D3D0-2EBA979AE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14743F-C6FD-AD66-CDBD-3558A49CB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A19C5-9337-A776-0B2B-AE10894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B2C2-1F37-4D29-98B6-B4EB27F0C6F2}" type="datetime1">
              <a:rPr lang="fr-FR" smtClean="0"/>
              <a:t>05/11/2024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E00632-487E-8069-8102-790F0DB0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C0FFFE-8B03-77C9-0230-288DBC88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7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D9C9A-73E7-E950-017C-DFB4818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6D1CED-60EE-2525-559B-AE204ADE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EFBB35-9D3B-8320-DDAB-0A0D70E7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37CF-3F11-42A9-81AF-E59FA0812DA9}" type="datetime1">
              <a:rPr lang="fr-FR" smtClean="0"/>
              <a:t>05/11/2024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B5352E-5FD6-BD29-E977-9D16FD35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2BA76-4C35-9E2D-D5F9-0C014529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5655" y="6354572"/>
            <a:ext cx="1010920" cy="365125"/>
          </a:xfrm>
        </p:spPr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DDA9FE3F-F6C0-2286-DCF5-9FBA131E692E}"/>
              </a:ext>
            </a:extLst>
          </p:cNvPr>
          <p:cNvSpPr txBox="1">
            <a:spLocks/>
          </p:cNvSpPr>
          <p:nvPr userDrawn="1"/>
        </p:nvSpPr>
        <p:spPr>
          <a:xfrm>
            <a:off x="11248103" y="6354572"/>
            <a:ext cx="728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D8AF34B-5745-4D79-BC00-AAC44ECB007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0F48A-7CA9-FA08-1A2F-D3F79A65DD11}"/>
              </a:ext>
            </a:extLst>
          </p:cNvPr>
          <p:cNvSpPr/>
          <p:nvPr userDrawn="1"/>
        </p:nvSpPr>
        <p:spPr>
          <a:xfrm rot="3600000">
            <a:off x="-1060449" y="3236817"/>
            <a:ext cx="1800811" cy="1800810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EA67C1-2162-0711-09C7-9CFF298733C7}"/>
              </a:ext>
            </a:extLst>
          </p:cNvPr>
          <p:cNvSpPr/>
          <p:nvPr userDrawn="1"/>
        </p:nvSpPr>
        <p:spPr>
          <a:xfrm rot="9419840">
            <a:off x="11293761" y="4792097"/>
            <a:ext cx="2287561" cy="2287560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0CDCF-C4DD-2437-C8BB-BC47FC40D620}"/>
              </a:ext>
            </a:extLst>
          </p:cNvPr>
          <p:cNvSpPr/>
          <p:nvPr userDrawn="1"/>
        </p:nvSpPr>
        <p:spPr>
          <a:xfrm rot="2291169">
            <a:off x="2651872" y="6078398"/>
            <a:ext cx="1385455" cy="1385454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01A1AF-94E5-93E2-3BF3-674435780691}"/>
              </a:ext>
            </a:extLst>
          </p:cNvPr>
          <p:cNvSpPr/>
          <p:nvPr userDrawn="1"/>
        </p:nvSpPr>
        <p:spPr>
          <a:xfrm rot="4529334">
            <a:off x="4114516" y="6051377"/>
            <a:ext cx="2313999" cy="2313997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7DAAAB-F349-19E2-E99A-64C97B182F09}"/>
              </a:ext>
            </a:extLst>
          </p:cNvPr>
          <p:cNvSpPr/>
          <p:nvPr userDrawn="1"/>
        </p:nvSpPr>
        <p:spPr>
          <a:xfrm rot="2700000">
            <a:off x="11681138" y="3384502"/>
            <a:ext cx="1869096" cy="1869095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11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7C1AF-E2CF-93D3-C019-EAD3332B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6516EF-DF49-688B-1248-D94AD16F4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49C4F-E088-C389-F061-BD6478C6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019A-929C-4FE8-A8C5-FE1D36D861D1}" type="datetime1">
              <a:rPr lang="fr-FR" smtClean="0"/>
              <a:t>05/11/2024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A065A-9673-F62E-9954-E0534C82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9AEE63-670C-853A-7410-A96A12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41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18768-CF69-26FE-C92F-BE6CA1BB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85B85-4665-5C21-BFE0-58B2CB2D1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D8F1D0-EDA7-16F2-30D5-7595A0E4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5DAE71-96BE-D1BF-6BA5-A72BE76D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106E-6218-468D-A5FE-F6D85BCB9581}" type="datetime1">
              <a:rPr lang="fr-FR" smtClean="0"/>
              <a:t>05/11/2024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118A10-3231-1BE5-539D-DC2808A5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D70FA1-B7B6-5B27-8C06-C91AB0FE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2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86A3E-67BC-E20C-3B7B-4718BA5A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BB3B06-96BA-A299-7764-D05E2173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029F3E-B6A7-DEC8-1176-8B92904BD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420B3-3A46-DD0F-AF0F-D3BF0504A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92EAFA-A381-BBFE-3B49-406637B37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FBA640-CC81-09AC-66EA-A8AC0394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55A-EEAE-4BBF-A1CF-73A176255CD3}" type="datetime1">
              <a:rPr lang="fr-FR" smtClean="0"/>
              <a:t>05/11/2024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9BDBB5-16A0-5FB0-FA21-D2CBA2D0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D66859-32F8-5951-5AD1-E42B0772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74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B25DB-B5D7-D494-EB46-F25DA1BD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E0D40E-5959-4F87-3777-44681808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E00E-9EC8-4E75-8094-E5CCCADE0114}" type="datetime1">
              <a:rPr lang="fr-FR" smtClean="0"/>
              <a:t>05/11/2024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60C3B9-9CC6-C81E-48E5-1557F211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A50D38-0F24-FD0B-F75F-5C60BE93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375" y="6351016"/>
            <a:ext cx="2743200" cy="365125"/>
          </a:xfrm>
        </p:spPr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9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FB0F49-8216-5251-FBD3-F8D84D45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4064-E034-4D24-805A-441C25E1ABE3}" type="datetime1">
              <a:rPr lang="fr-FR" smtClean="0"/>
              <a:t>05/11/2024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197162-CE33-8991-0EAF-D5680AFD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0B2B53-1BBD-E598-C187-3A4BB30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8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022D5-ED95-DBE4-D42B-C4283B1C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F77C8-C4C1-9A4F-0E96-D6C528495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0133EC-B897-3B3D-BDBA-93FFC62D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19BDE8-4E46-E1CD-3A9C-5EA8A268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57EA-2463-4BFF-91DE-B33A5E002705}" type="datetime1">
              <a:rPr lang="fr-FR" smtClean="0"/>
              <a:t>05/11/2024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647B29-69E4-82C4-074C-E1F67020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4D690-1C34-B3A0-F61A-A207E99A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49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FBC92-A0D6-8345-5739-BEBD75B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41ED6D-CBBE-881F-8E57-01471BB91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41EB02-E7FB-E23D-B1F7-E1DEDA77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22FDE2-C111-9E66-D4CB-AA8537DBB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7489-03DC-4F3B-B3A1-800A5EE114EE}" type="datetime1">
              <a:rPr lang="fr-FR" smtClean="0"/>
              <a:t>05/11/2024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3BEF94-74B0-2A0F-C4AE-86D61E7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0866E-CD68-F615-E1FD-85D5CB99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95FF0D-20D7-49F4-5F8D-81D7D208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CF9AD-88DC-2F4F-3B39-86D32A135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B2A26-BC3D-88D0-72A4-57C0CC7A7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0A9DA-3C69-4838-BBFF-B9CEDD047783}" type="datetime1">
              <a:rPr lang="fr-FR" smtClean="0"/>
              <a:t>05/11/2024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A386D-FFE1-25CB-1706-7BD414C0C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437F2-6AC6-6E2E-E30D-B14DE12D8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AF34B-5745-4D79-BC00-AAC44ECB00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55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5.sv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D15B3-7AE2-9BB5-CFE2-3D029E189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du projet</a:t>
            </a:r>
            <a:br>
              <a:rPr lang="fr-FR" dirty="0"/>
            </a:br>
            <a:r>
              <a:rPr lang="fr-FR" dirty="0"/>
              <a:t>Robot billard joueur de Football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78A07-A41C-7FA7-92F9-387F99659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43717"/>
            <a:ext cx="9144000" cy="39083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FONTANEZ Antoine – FROGER Corentin – PIERROT Nathan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88177F49-1EEE-B7DD-3D5C-3078ACAC19D0}"/>
              </a:ext>
            </a:extLst>
          </p:cNvPr>
          <p:cNvSpPr txBox="1">
            <a:spLocks/>
          </p:cNvSpPr>
          <p:nvPr/>
        </p:nvSpPr>
        <p:spPr>
          <a:xfrm>
            <a:off x="1524000" y="6062817"/>
            <a:ext cx="9144000" cy="390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IL2 – 6 novembre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16900-5AED-01E6-90F3-2834E3E0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1411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DF878-3A26-F7CE-CF4C-C224F575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690E7A90-10C1-2583-D3AD-A6153C592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8" b="-1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F633F14-A47E-B85E-D595-48041DB2164C}"/>
              </a:ext>
            </a:extLst>
          </p:cNvPr>
          <p:cNvSpPr txBox="1">
            <a:spLocks/>
          </p:cNvSpPr>
          <p:nvPr/>
        </p:nvSpPr>
        <p:spPr>
          <a:xfrm>
            <a:off x="8079978" y="741391"/>
            <a:ext cx="3369234" cy="752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PR2</a:t>
            </a:r>
            <a:endParaRPr lang="fr-FR" sz="32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04F46C8-00CB-18EE-3292-3E599F1B8152}"/>
              </a:ext>
            </a:extLst>
          </p:cNvPr>
          <p:cNvSpPr txBox="1">
            <a:spLocks/>
          </p:cNvSpPr>
          <p:nvPr/>
        </p:nvSpPr>
        <p:spPr>
          <a:xfrm>
            <a:off x="8079978" y="2193696"/>
            <a:ext cx="4020582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/>
              <a:t>Créé par l’équipe Willow Garage</a:t>
            </a:r>
          </a:p>
          <a:p>
            <a:r>
              <a:rPr lang="fr-FR" dirty="0"/>
              <a:t>Caméra embarquée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691403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E9D52-6728-9B9B-2ECF-C73A23D3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Une image contenant intérieur, pièce, plafond, scène&#10;&#10;Description générée automatiquement">
            <a:extLst>
              <a:ext uri="{FF2B5EF4-FFF2-40B4-BE49-F238E27FC236}">
                <a16:creationId xmlns:a16="http://schemas.microsoft.com/office/drawing/2014/main" id="{132391AE-A073-9348-34DA-2876C1A5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8" r="14436" b="-2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819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1DBB70E-255B-5010-E151-2E103EC4C094}"/>
              </a:ext>
            </a:extLst>
          </p:cNvPr>
          <p:cNvSpPr txBox="1">
            <a:spLocks/>
          </p:cNvSpPr>
          <p:nvPr/>
        </p:nvSpPr>
        <p:spPr>
          <a:xfrm>
            <a:off x="8079978" y="741391"/>
            <a:ext cx="3369234" cy="752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Deep Green</a:t>
            </a:r>
            <a:endParaRPr lang="fr-FR" sz="32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18AD738-EE45-4D0A-7EFF-8542E605FE80}"/>
              </a:ext>
            </a:extLst>
          </p:cNvPr>
          <p:cNvSpPr txBox="1">
            <a:spLocks/>
          </p:cNvSpPr>
          <p:nvPr/>
        </p:nvSpPr>
        <p:spPr>
          <a:xfrm>
            <a:off x="8079978" y="2193696"/>
            <a:ext cx="4020582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Créé par le </a:t>
            </a:r>
            <a:r>
              <a:rPr lang="fr-FR" dirty="0" err="1"/>
              <a:t>Robotics</a:t>
            </a:r>
            <a:r>
              <a:rPr lang="fr-FR" dirty="0"/>
              <a:t> and Computer Vision </a:t>
            </a:r>
            <a:r>
              <a:rPr lang="fr-FR" dirty="0" err="1"/>
              <a:t>Laboratory</a:t>
            </a:r>
            <a:r>
              <a:rPr lang="fr-FR" dirty="0"/>
              <a:t> de la Queens </a:t>
            </a:r>
            <a:r>
              <a:rPr lang="fr-FR" dirty="0" err="1"/>
              <a:t>University</a:t>
            </a:r>
            <a:endParaRPr lang="fr-FR" dirty="0"/>
          </a:p>
          <a:p>
            <a:r>
              <a:rPr lang="fr-FR" sz="2800" dirty="0"/>
              <a:t>Rails coulissants fixés au </a:t>
            </a:r>
            <a:r>
              <a:rPr lang="fr-FR" sz="2800" dirty="0" err="1"/>
              <a:t>panfon</a:t>
            </a:r>
            <a:r>
              <a:rPr lang="fr-FR" dirty="0" err="1"/>
              <a:t>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44529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0969-62A0-BCB1-3FE1-DBD822F02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C1063-C005-FC8D-1CFE-F3A58262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994035-7A1A-5D88-8834-76360D5B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12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27F0F9-8E8D-AB83-6901-973EACEA61C2}"/>
              </a:ext>
            </a:extLst>
          </p:cNvPr>
          <p:cNvSpPr txBox="1"/>
          <p:nvPr/>
        </p:nvSpPr>
        <p:spPr>
          <a:xfrm>
            <a:off x="1101735" y="3405321"/>
            <a:ext cx="2670516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Eléments physiques</a:t>
            </a:r>
          </a:p>
          <a:p>
            <a:pPr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Eléments virtuels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D310952-2C76-952F-7E80-B24CEAB238FD}"/>
              </a:ext>
            </a:extLst>
          </p:cNvPr>
          <p:cNvSpPr/>
          <p:nvPr/>
        </p:nvSpPr>
        <p:spPr>
          <a:xfrm>
            <a:off x="8139180" y="1916552"/>
            <a:ext cx="3231655" cy="114125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technique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59A1411-28F8-1D6E-8C6E-F0EDABCAF0E0}"/>
              </a:ext>
            </a:extLst>
          </p:cNvPr>
          <p:cNvSpPr/>
          <p:nvPr/>
        </p:nvSpPr>
        <p:spPr>
          <a:xfrm>
            <a:off x="4480172" y="1921658"/>
            <a:ext cx="3231655" cy="1141259"/>
          </a:xfrm>
          <a:prstGeom prst="ellipse">
            <a:avLst/>
          </a:prstGeom>
          <a:solidFill>
            <a:schemeClr val="accent4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de l’existant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6F0A912-F5F6-F860-B262-6602ED4F818B}"/>
              </a:ext>
            </a:extLst>
          </p:cNvPr>
          <p:cNvSpPr/>
          <p:nvPr/>
        </p:nvSpPr>
        <p:spPr>
          <a:xfrm>
            <a:off x="821165" y="1921659"/>
            <a:ext cx="3231655" cy="1141259"/>
          </a:xfrm>
          <a:prstGeom prst="ellipse">
            <a:avLst/>
          </a:prstGeom>
          <a:solidFill>
            <a:schemeClr val="accent5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Réécriture détaillée du sujet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00AE5A0-BF58-2272-0C6C-C3CB074DDF0A}"/>
              </a:ext>
            </a:extLst>
          </p:cNvPr>
          <p:cNvSpPr txBox="1"/>
          <p:nvPr/>
        </p:nvSpPr>
        <p:spPr>
          <a:xfrm>
            <a:off x="8419749" y="3405320"/>
            <a:ext cx="2670516" cy="18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200000"/>
              </a:lnSpc>
            </a:pPr>
            <a:r>
              <a:rPr lang="fr-FR" sz="2000" dirty="0"/>
              <a:t>Robot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/>
              <a:t>Interface web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/>
              <a:t>Serveur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6B7A812-0926-2C70-6C97-126405B27F6C}"/>
              </a:ext>
            </a:extLst>
          </p:cNvPr>
          <p:cNvSpPr txBox="1"/>
          <p:nvPr/>
        </p:nvSpPr>
        <p:spPr>
          <a:xfrm>
            <a:off x="4760742" y="3405321"/>
            <a:ext cx="2670516" cy="18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200000"/>
              </a:lnSpc>
            </a:pPr>
            <a:r>
              <a:rPr lang="fr-FR" sz="2000" dirty="0" err="1">
                <a:solidFill>
                  <a:schemeClr val="tx1">
                    <a:alpha val="15000"/>
                  </a:schemeClr>
                </a:solidFill>
              </a:rPr>
              <a:t>Teutonic</a:t>
            </a:r>
            <a:endParaRPr lang="fr-FR" sz="2000" dirty="0">
              <a:solidFill>
                <a:schemeClr val="tx1">
                  <a:alpha val="15000"/>
                </a:schemeClr>
              </a:solidFill>
            </a:endParaRP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PR2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Deep Green</a:t>
            </a:r>
          </a:p>
        </p:txBody>
      </p:sp>
    </p:spTree>
    <p:extLst>
      <p:ext uri="{BB962C8B-B14F-4D97-AF65-F5344CB8AC3E}">
        <p14:creationId xmlns:p14="http://schemas.microsoft.com/office/powerpoint/2010/main" val="969119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C5D64-14FF-41A8-5F67-8C2926E69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5091C-97D8-45B7-51E3-40FE87CF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Robot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86490-5D39-FB20-4319-D3FB26EE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975" y="2506662"/>
            <a:ext cx="9135905" cy="4351338"/>
          </a:xfrm>
        </p:spPr>
        <p:txBody>
          <a:bodyPr/>
          <a:lstStyle/>
          <a:p>
            <a:r>
              <a:rPr lang="fr-FR" dirty="0"/>
              <a:t>Langage de programmation =&gt; C++</a:t>
            </a:r>
          </a:p>
          <a:p>
            <a:endParaRPr lang="fr-FR" dirty="0"/>
          </a:p>
          <a:p>
            <a:r>
              <a:rPr lang="fr-FR" dirty="0"/>
              <a:t>Librairies :</a:t>
            </a:r>
          </a:p>
          <a:p>
            <a:pPr lvl="1"/>
            <a:r>
              <a:rPr lang="fr-FR" dirty="0"/>
              <a:t>Wifi =&gt; permet au robot de se connecter en réseau</a:t>
            </a:r>
          </a:p>
          <a:p>
            <a:pPr lvl="1"/>
            <a:r>
              <a:rPr lang="fr-FR" dirty="0" err="1"/>
              <a:t>ArduinoWebSockets</a:t>
            </a:r>
            <a:r>
              <a:rPr lang="fr-FR" dirty="0"/>
              <a:t> =&gt; permet la gestion des messages entre le serveur et le robot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589FC2-A5C2-F75C-CD6A-AD7AB54B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13</a:t>
            </a:fld>
            <a:endParaRPr lang="fr-FR"/>
          </a:p>
        </p:txBody>
      </p:sp>
      <p:pic>
        <p:nvPicPr>
          <p:cNvPr id="5" name="Picture 4" descr="mBot Robot Kits - Adafruit | Mouser">
            <a:extLst>
              <a:ext uri="{FF2B5EF4-FFF2-40B4-BE49-F238E27FC236}">
                <a16:creationId xmlns:a16="http://schemas.microsoft.com/office/drawing/2014/main" id="{DC3FC1EF-1D54-D187-F8F0-B33C02A3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37" y="808331"/>
            <a:ext cx="3515578" cy="255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748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5FD36-D821-29AB-0388-DB9C5620E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B12B3-4C48-28BE-888D-CD1ABC48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C4B84-3DD9-6471-DCC8-C907B48A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2271796"/>
            <a:ext cx="10515600" cy="4351338"/>
          </a:xfrm>
        </p:spPr>
        <p:txBody>
          <a:bodyPr/>
          <a:lstStyle/>
          <a:p>
            <a:r>
              <a:rPr lang="fr-FR" dirty="0"/>
              <a:t>Html / </a:t>
            </a:r>
            <a:r>
              <a:rPr lang="fr-FR" dirty="0" err="1"/>
              <a:t>css</a:t>
            </a:r>
            <a:r>
              <a:rPr lang="fr-FR" dirty="0"/>
              <a:t> / Javascript</a:t>
            </a:r>
          </a:p>
          <a:p>
            <a:endParaRPr lang="fr-FR" dirty="0"/>
          </a:p>
          <a:p>
            <a:r>
              <a:rPr lang="fr-FR" dirty="0"/>
              <a:t>Librairies : </a:t>
            </a:r>
          </a:p>
          <a:p>
            <a:pPr lvl="1"/>
            <a:r>
              <a:rPr lang="fr-FR" dirty="0" err="1"/>
              <a:t>OpenCV</a:t>
            </a:r>
            <a:r>
              <a:rPr lang="fr-FR" dirty="0"/>
              <a:t>	 =&gt; détection d’objet</a:t>
            </a:r>
          </a:p>
          <a:p>
            <a:pPr lvl="1"/>
            <a:r>
              <a:rPr lang="fr-FR" dirty="0"/>
              <a:t>JS-</a:t>
            </a:r>
            <a:r>
              <a:rPr lang="fr-FR" dirty="0" err="1"/>
              <a:t>aruco</a:t>
            </a:r>
            <a:r>
              <a:rPr lang="fr-FR" dirty="0"/>
              <a:t> =&gt; détection d’</a:t>
            </a:r>
            <a:r>
              <a:rPr lang="fr-FR" dirty="0" err="1"/>
              <a:t>ArUco</a:t>
            </a:r>
            <a:endParaRPr lang="fr-FR" dirty="0"/>
          </a:p>
          <a:p>
            <a:pPr lvl="1"/>
            <a:r>
              <a:rPr lang="fr-FR" dirty="0"/>
              <a:t>Socket.IO =&gt; gestion des </a:t>
            </a:r>
            <a:r>
              <a:rPr lang="fr-FR" dirty="0" err="1"/>
              <a:t>websockets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3C4624-DF95-458A-E955-52831489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14</a:t>
            </a:fld>
            <a:endParaRPr lang="fr-FR"/>
          </a:p>
        </p:txBody>
      </p:sp>
      <p:pic>
        <p:nvPicPr>
          <p:cNvPr id="9220" name="Picture 4" descr="Html, Css And Javascript Logo - Html5 Css3 Js Logo Clipart - Large Size Png  Image - PikPng">
            <a:extLst>
              <a:ext uri="{FF2B5EF4-FFF2-40B4-BE49-F238E27FC236}">
                <a16:creationId xmlns:a16="http://schemas.microsoft.com/office/drawing/2014/main" id="{407B993F-03E7-8EF6-3058-9426A46B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37" y="1170898"/>
            <a:ext cx="5255963" cy="204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28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5E898-C97D-88C5-D130-1EBBD69DE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90314C-D4FC-68CA-96AC-4BC93290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/>
              <a:t>Serveur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9831C-D5DC-F386-7707-6CBBF0C6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185796"/>
            <a:ext cx="10515600" cy="4351338"/>
          </a:xfrm>
        </p:spPr>
        <p:txBody>
          <a:bodyPr/>
          <a:lstStyle/>
          <a:p>
            <a:r>
              <a:rPr lang="fr-FR" dirty="0"/>
              <a:t>Langage de programmation : </a:t>
            </a:r>
          </a:p>
          <a:p>
            <a:pPr lvl="1"/>
            <a:r>
              <a:rPr lang="fr-FR" dirty="0"/>
              <a:t>Nodes.js =&gt; Javascript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Librairies :</a:t>
            </a:r>
          </a:p>
          <a:p>
            <a:pPr lvl="1"/>
            <a:r>
              <a:rPr lang="fr-FR" dirty="0"/>
              <a:t>Socket.IO =&gt; réception et envoi de requête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548094-6486-1D9E-CF22-33A8CC6D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15</a:t>
            </a:fld>
            <a:endParaRPr lang="fr-FR"/>
          </a:p>
        </p:txBody>
      </p:sp>
      <p:pic>
        <p:nvPicPr>
          <p:cNvPr id="10242" name="Picture 2" descr="Node.js&quot; Icon - Download for free – Iconduck">
            <a:extLst>
              <a:ext uri="{FF2B5EF4-FFF2-40B4-BE49-F238E27FC236}">
                <a16:creationId xmlns:a16="http://schemas.microsoft.com/office/drawing/2014/main" id="{1239111B-1C34-E2C1-62EC-048E09F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34" y="707221"/>
            <a:ext cx="1983420" cy="223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socket io&quot; Icon - Download for free – Iconduck">
            <a:extLst>
              <a:ext uri="{FF2B5EF4-FFF2-40B4-BE49-F238E27FC236}">
                <a16:creationId xmlns:a16="http://schemas.microsoft.com/office/drawing/2014/main" id="{DB86E137-6F4E-F48E-ACB7-3146A119E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839" y="3913970"/>
            <a:ext cx="2236809" cy="223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90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203CA-6057-8C62-9492-EA5C62B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à venir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3F199D-2387-417C-3FBA-48D8C2D7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140" y="2003234"/>
            <a:ext cx="9189720" cy="4351338"/>
          </a:xfrm>
        </p:spPr>
        <p:txBody>
          <a:bodyPr/>
          <a:lstStyle/>
          <a:p>
            <a:r>
              <a:rPr lang="fr-FR" dirty="0"/>
              <a:t>Gérer la latence entre les envois des requêtes</a:t>
            </a:r>
          </a:p>
          <a:p>
            <a:r>
              <a:rPr lang="fr-FR" dirty="0"/>
              <a:t>Apprendre le langage de l’Arduino</a:t>
            </a:r>
          </a:p>
          <a:p>
            <a:r>
              <a:rPr lang="fr-FR" dirty="0"/>
              <a:t>Partager équitablement le travail</a:t>
            </a:r>
          </a:p>
          <a:p>
            <a:r>
              <a:rPr lang="fr-FR" dirty="0"/>
              <a:t>Avoir un robot qui se déplace de façon fluide</a:t>
            </a:r>
          </a:p>
          <a:p>
            <a:r>
              <a:rPr lang="fr-FR" dirty="0"/>
              <a:t>Avoir un algorithme de calcul de trajectoire en courbe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8B903E-FE5A-5AB0-85A5-EFBA3E32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198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BE6B6-8307-0879-9BE4-ADC902FB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9F284-1C22-D461-5864-356DCA8F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3600" b="0" i="0" dirty="0">
                <a:effectLst/>
                <a:latin typeface="inherit"/>
              </a:rPr>
              <a:t>Projet original</a:t>
            </a:r>
          </a:p>
          <a:p>
            <a:pPr marL="0" indent="0" algn="ctr" fontAlgn="base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3600" b="0" i="0" dirty="0">
                <a:effectLst/>
                <a:latin typeface="inherit"/>
              </a:rPr>
              <a:t>Technologies du web</a:t>
            </a:r>
          </a:p>
          <a:p>
            <a:pPr marL="0" indent="0" algn="ctr" fontAlgn="base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3600" b="0" i="0" dirty="0">
                <a:effectLst/>
                <a:latin typeface="inherit"/>
              </a:rPr>
              <a:t>Difficultés du réseau</a:t>
            </a:r>
          </a:p>
          <a:p>
            <a:pPr algn="ctr"/>
            <a:endParaRPr lang="fr-FR" sz="3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1E57BB-0384-F7C7-6FC4-2AC64BBC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08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0A0BD-DABA-9AD4-9755-F587050F9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9E7F8-18CC-0BC9-5BE7-6EDC6B997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Merci de nous avoir écouté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FFAA40-BEBF-57BD-5431-A2BB9E4E3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43717"/>
            <a:ext cx="9144000" cy="39083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FONTANEZ Antoine – FROGER Corentin – PIERROT Nathan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C58122EF-5724-3CEF-4A55-C523E43B7E30}"/>
              </a:ext>
            </a:extLst>
          </p:cNvPr>
          <p:cNvSpPr txBox="1">
            <a:spLocks/>
          </p:cNvSpPr>
          <p:nvPr/>
        </p:nvSpPr>
        <p:spPr>
          <a:xfrm>
            <a:off x="1524000" y="6062817"/>
            <a:ext cx="9144000" cy="390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IL2 – 6 novembre 2024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8B078-C15C-B7E1-FA68-6403C127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0851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8BBA7-5208-690E-3EC9-5FE642BA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DB7B6BA-239E-BC98-DD65-6D274960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Sujet : développement d’un système de robot autonome pour jouer au billard</a:t>
            </a:r>
          </a:p>
          <a:p>
            <a:endParaRPr lang="fr-FR" dirty="0"/>
          </a:p>
          <a:p>
            <a:r>
              <a:rPr lang="fr-FR" dirty="0"/>
              <a:t>Objectifs :</a:t>
            </a:r>
          </a:p>
          <a:p>
            <a:pPr lvl="1"/>
            <a:r>
              <a:rPr lang="fr-FR" dirty="0"/>
              <a:t>Pouvoir contrôler le robot à distance</a:t>
            </a:r>
          </a:p>
          <a:p>
            <a:pPr lvl="1"/>
            <a:r>
              <a:rPr lang="fr-FR" dirty="0"/>
              <a:t>Permettre au robot de jouer au billard</a:t>
            </a:r>
          </a:p>
          <a:p>
            <a:pPr lvl="1"/>
            <a:r>
              <a:rPr lang="fr-FR" dirty="0"/>
              <a:t>Avoir un simulateur de jeu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09FE0E-A07A-09AF-73A3-DA7A4E46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0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D953E-302F-4505-BB55-79668DFC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25E574-C2CF-BBCF-5C92-A2089ADE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3</a:t>
            </a:fld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7D77E1B-D930-EF68-AD43-27C6C26B4CBC}"/>
              </a:ext>
            </a:extLst>
          </p:cNvPr>
          <p:cNvSpPr/>
          <p:nvPr/>
        </p:nvSpPr>
        <p:spPr>
          <a:xfrm>
            <a:off x="8122145" y="3034152"/>
            <a:ext cx="3231655" cy="1141259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technique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573DB34-A357-23BC-2D25-DAAF80713FA5}"/>
              </a:ext>
            </a:extLst>
          </p:cNvPr>
          <p:cNvSpPr/>
          <p:nvPr/>
        </p:nvSpPr>
        <p:spPr>
          <a:xfrm>
            <a:off x="4463137" y="3039258"/>
            <a:ext cx="3231655" cy="114125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de l’existant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84773E1-F70D-9EB8-5E56-B2D376B86E8D}"/>
              </a:ext>
            </a:extLst>
          </p:cNvPr>
          <p:cNvSpPr/>
          <p:nvPr/>
        </p:nvSpPr>
        <p:spPr>
          <a:xfrm>
            <a:off x="804130" y="3039259"/>
            <a:ext cx="3231655" cy="1141259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Réécriture détaillée du sujet</a:t>
            </a:r>
          </a:p>
        </p:txBody>
      </p:sp>
    </p:spTree>
    <p:extLst>
      <p:ext uri="{BB962C8B-B14F-4D97-AF65-F5344CB8AC3E}">
        <p14:creationId xmlns:p14="http://schemas.microsoft.com/office/powerpoint/2010/main" val="1801338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9E149-AD45-BC49-C6D7-926C44DD5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00C0E-1A6B-56F5-8D43-D6418739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F5A5B8-8D0E-27CF-461E-DDB89496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4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595646-80A1-E01F-33FE-65B5A1EF258F}"/>
              </a:ext>
            </a:extLst>
          </p:cNvPr>
          <p:cNvSpPr txBox="1"/>
          <p:nvPr/>
        </p:nvSpPr>
        <p:spPr>
          <a:xfrm>
            <a:off x="1101735" y="3405321"/>
            <a:ext cx="2670516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000" dirty="0"/>
              <a:t>Eléments physiques</a:t>
            </a:r>
          </a:p>
          <a:p>
            <a:pPr algn="ctr">
              <a:lnSpc>
                <a:spcPct val="200000"/>
              </a:lnSpc>
            </a:pPr>
            <a:r>
              <a:rPr lang="fr-FR" sz="2000" dirty="0"/>
              <a:t>Eléments virtuels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F55072-603E-8F92-CCFD-7462B1F72A0D}"/>
              </a:ext>
            </a:extLst>
          </p:cNvPr>
          <p:cNvSpPr/>
          <p:nvPr/>
        </p:nvSpPr>
        <p:spPr>
          <a:xfrm>
            <a:off x="8139180" y="1916552"/>
            <a:ext cx="3231655" cy="1141259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technique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BC4752-21EC-7152-FF2F-15ABE2A06E94}"/>
              </a:ext>
            </a:extLst>
          </p:cNvPr>
          <p:cNvSpPr/>
          <p:nvPr/>
        </p:nvSpPr>
        <p:spPr>
          <a:xfrm>
            <a:off x="4480172" y="1921658"/>
            <a:ext cx="3231655" cy="1141259"/>
          </a:xfrm>
          <a:prstGeom prst="ellipse">
            <a:avLst/>
          </a:prstGeom>
          <a:solidFill>
            <a:schemeClr val="accent4">
              <a:alpha val="15000"/>
            </a:schemeClr>
          </a:solidFill>
          <a:ln>
            <a:noFill/>
          </a:ln>
          <a:effectLst>
            <a:reflection endPos="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de l’existant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47537B4-0FF8-2F57-5242-4CC7FBC5DE2C}"/>
              </a:ext>
            </a:extLst>
          </p:cNvPr>
          <p:cNvSpPr/>
          <p:nvPr/>
        </p:nvSpPr>
        <p:spPr>
          <a:xfrm>
            <a:off x="821165" y="1921659"/>
            <a:ext cx="3231655" cy="1141259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Réécriture détaillée du sujet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7ECF347-0CE6-0ABD-157C-D465775F7E86}"/>
              </a:ext>
            </a:extLst>
          </p:cNvPr>
          <p:cNvSpPr txBox="1"/>
          <p:nvPr/>
        </p:nvSpPr>
        <p:spPr>
          <a:xfrm>
            <a:off x="8419749" y="3405320"/>
            <a:ext cx="2670516" cy="1856149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Robot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Interface web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Serveur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99436C-B879-8F45-F4AD-11BC00375C82}"/>
              </a:ext>
            </a:extLst>
          </p:cNvPr>
          <p:cNvSpPr txBox="1"/>
          <p:nvPr/>
        </p:nvSpPr>
        <p:spPr>
          <a:xfrm>
            <a:off x="4760742" y="3405321"/>
            <a:ext cx="2670516" cy="1856149"/>
          </a:xfrm>
          <a:prstGeom prst="rect">
            <a:avLst/>
          </a:prstGeom>
          <a:noFill/>
          <a:ln>
            <a:noFill/>
          </a:ln>
          <a:effectLst>
            <a:reflection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lvl="1" algn="ctr">
              <a:lnSpc>
                <a:spcPct val="200000"/>
              </a:lnSpc>
            </a:pPr>
            <a:r>
              <a:rPr lang="fr-FR" sz="2000" dirty="0" err="1">
                <a:solidFill>
                  <a:schemeClr val="tx1">
                    <a:alpha val="15000"/>
                  </a:schemeClr>
                </a:solidFill>
              </a:rPr>
              <a:t>Teutonic</a:t>
            </a:r>
            <a:endParaRPr lang="fr-FR" sz="2000" dirty="0">
              <a:solidFill>
                <a:schemeClr val="tx1">
                  <a:alpha val="15000"/>
                </a:schemeClr>
              </a:solidFill>
            </a:endParaRP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PR2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Deep Green</a:t>
            </a:r>
          </a:p>
        </p:txBody>
      </p:sp>
    </p:spTree>
    <p:extLst>
      <p:ext uri="{BB962C8B-B14F-4D97-AF65-F5344CB8AC3E}">
        <p14:creationId xmlns:p14="http://schemas.microsoft.com/office/powerpoint/2010/main" val="1615649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677F4-B458-E72D-EAE3-D266EFCA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D1AAB-D27D-4422-0C6F-D45FD28F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physiques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15EA6A-9CAE-E104-14F1-2658A816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5</a:t>
            </a:fld>
            <a:endParaRPr lang="fr-FR"/>
          </a:p>
        </p:txBody>
      </p:sp>
      <p:pic>
        <p:nvPicPr>
          <p:cNvPr id="1028" name="Picture 4" descr="Vue De Dessus De La Table De Billard Et Des Boules De Billard PNG , Jouer,  Club, Vert PNG et vecteur pour téléchargement gratuit">
            <a:extLst>
              <a:ext uri="{FF2B5EF4-FFF2-40B4-BE49-F238E27FC236}">
                <a16:creationId xmlns:a16="http://schemas.microsoft.com/office/drawing/2014/main" id="{FCB33644-E05B-F536-C8B6-0DB125BA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92864"/>
            <a:ext cx="5331771" cy="533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our de la caméra vidéo - Icônes cinéma gratuites">
            <a:extLst>
              <a:ext uri="{FF2B5EF4-FFF2-40B4-BE49-F238E27FC236}">
                <a16:creationId xmlns:a16="http://schemas.microsoft.com/office/drawing/2014/main" id="{F418B7D7-5DFA-0F58-3E7A-14466B65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032818" y="880869"/>
            <a:ext cx="1948543" cy="19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06A239-B4D2-5432-8D2A-251565CBB65E}"/>
              </a:ext>
            </a:extLst>
          </p:cNvPr>
          <p:cNvSpPr txBox="1"/>
          <p:nvPr/>
        </p:nvSpPr>
        <p:spPr>
          <a:xfrm>
            <a:off x="1419233" y="2285769"/>
            <a:ext cx="4374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Table de billard miniature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Boules de billard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Robot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ArUco</a:t>
            </a: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Caméra fixée au-dessus</a:t>
            </a:r>
          </a:p>
        </p:txBody>
      </p:sp>
      <p:pic>
        <p:nvPicPr>
          <p:cNvPr id="9" name="Picture 4" descr="mBot Robot Kits - Adafruit | Mouser">
            <a:extLst>
              <a:ext uri="{FF2B5EF4-FFF2-40B4-BE49-F238E27FC236}">
                <a16:creationId xmlns:a16="http://schemas.microsoft.com/office/drawing/2014/main" id="{20442848-07D0-28E2-6F32-14454C6BE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52" y="4639149"/>
            <a:ext cx="1161328" cy="84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OpenCV: Detection of ArUco Markers">
            <a:extLst>
              <a:ext uri="{FF2B5EF4-FFF2-40B4-BE49-F238E27FC236}">
                <a16:creationId xmlns:a16="http://schemas.microsoft.com/office/drawing/2014/main" id="{AD3EF63A-5E48-6F04-15DC-1D380831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6311">
            <a:off x="7330291" y="4623073"/>
            <a:ext cx="534145" cy="534145"/>
          </a:xfrm>
          <a:prstGeom prst="rect">
            <a:avLst/>
          </a:prstGeom>
          <a:noFill/>
          <a:scene3d>
            <a:camera prst="orthographicFront">
              <a:rot lat="2400000" lon="240000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711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FC997-8CB7-330D-29E7-CC025B32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25026-190A-8D43-F193-F797F3B3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virtuels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55DFB8-9937-3756-185D-54A83E2E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2EC089-504F-09B8-B2A4-6FC120E4A70B}"/>
              </a:ext>
            </a:extLst>
          </p:cNvPr>
          <p:cNvSpPr txBox="1"/>
          <p:nvPr/>
        </p:nvSpPr>
        <p:spPr>
          <a:xfrm>
            <a:off x="925767" y="2921168"/>
            <a:ext cx="1345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dirty="0"/>
              <a:t>Visualiser</a:t>
            </a:r>
          </a:p>
          <a:p>
            <a:pPr algn="r"/>
            <a:r>
              <a:rPr lang="fr-FR" sz="2000" dirty="0"/>
              <a:t>Contrôler</a:t>
            </a:r>
          </a:p>
          <a:p>
            <a:pPr algn="r"/>
            <a:r>
              <a:rPr lang="fr-FR" sz="2000" dirty="0"/>
              <a:t>Afficher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8EDF2C-F427-D31F-8890-B09661467E2B}"/>
              </a:ext>
            </a:extLst>
          </p:cNvPr>
          <p:cNvSpPr txBox="1"/>
          <p:nvPr/>
        </p:nvSpPr>
        <p:spPr>
          <a:xfrm>
            <a:off x="2445609" y="3228944"/>
            <a:ext cx="1749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dirty="0"/>
              <a:t>En temps réel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7A593A-4345-601D-673E-377214440184}"/>
              </a:ext>
            </a:extLst>
          </p:cNvPr>
          <p:cNvCxnSpPr>
            <a:cxnSpLocks/>
          </p:cNvCxnSpPr>
          <p:nvPr/>
        </p:nvCxnSpPr>
        <p:spPr>
          <a:xfrm>
            <a:off x="2425290" y="2961182"/>
            <a:ext cx="0" cy="106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Temps réel - Icônes heure et date gratuites">
            <a:extLst>
              <a:ext uri="{FF2B5EF4-FFF2-40B4-BE49-F238E27FC236}">
                <a16:creationId xmlns:a16="http://schemas.microsoft.com/office/drawing/2014/main" id="{FE207940-C0A7-77DB-D4F3-60489FE4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516" y="4813372"/>
            <a:ext cx="1335547" cy="13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420868-0E29-C437-8F2B-71764A4F6CB3}"/>
              </a:ext>
            </a:extLst>
          </p:cNvPr>
          <p:cNvSpPr txBox="1"/>
          <p:nvPr/>
        </p:nvSpPr>
        <p:spPr>
          <a:xfrm>
            <a:off x="937388" y="2070046"/>
            <a:ext cx="3342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Interface Utilisateur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090968-F9A8-DE58-DB21-F9EC4836AFC2}"/>
              </a:ext>
            </a:extLst>
          </p:cNvPr>
          <p:cNvSpPr txBox="1"/>
          <p:nvPr/>
        </p:nvSpPr>
        <p:spPr>
          <a:xfrm>
            <a:off x="5355654" y="2070046"/>
            <a:ext cx="1480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Serveur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8E49972-D41C-4C89-7931-BA060175EF61}"/>
              </a:ext>
            </a:extLst>
          </p:cNvPr>
          <p:cNvSpPr txBox="1"/>
          <p:nvPr/>
        </p:nvSpPr>
        <p:spPr>
          <a:xfrm>
            <a:off x="8576373" y="2070046"/>
            <a:ext cx="1979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Simulateur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07BECC7-5279-0901-879B-0A6B913E6070}"/>
              </a:ext>
            </a:extLst>
          </p:cNvPr>
          <p:cNvSpPr txBox="1"/>
          <p:nvPr/>
        </p:nvSpPr>
        <p:spPr>
          <a:xfrm>
            <a:off x="4446051" y="3045362"/>
            <a:ext cx="329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Lien entre le robot et l’interface web</a:t>
            </a:r>
          </a:p>
          <a:p>
            <a:pPr algn="ctr"/>
            <a:endParaRPr lang="fr-FR" sz="2000" dirty="0"/>
          </a:p>
          <a:p>
            <a:pPr algn="ctr"/>
            <a:r>
              <a:rPr lang="fr-FR" sz="2000" dirty="0"/>
              <a:t>Rapide et en temps réel</a:t>
            </a:r>
          </a:p>
        </p:txBody>
      </p:sp>
      <p:pic>
        <p:nvPicPr>
          <p:cNvPr id="18" name="Picture 2" descr="Serveur de données - Icônes la mise en réseau gratuites">
            <a:extLst>
              <a:ext uri="{FF2B5EF4-FFF2-40B4-BE49-F238E27FC236}">
                <a16:creationId xmlns:a16="http://schemas.microsoft.com/office/drawing/2014/main" id="{12607B9E-4A65-1E05-0AC1-F3C10508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225" y="4735052"/>
            <a:ext cx="1335547" cy="133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Simulation - Icônes ordinateur gratuites">
            <a:extLst>
              <a:ext uri="{FF2B5EF4-FFF2-40B4-BE49-F238E27FC236}">
                <a16:creationId xmlns:a16="http://schemas.microsoft.com/office/drawing/2014/main" id="{EBD7A2F6-8965-B9E8-94C2-C7DC6014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31" y="4735052"/>
            <a:ext cx="1335548" cy="133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822110A-7453-469E-000F-2E0BFF95B308}"/>
              </a:ext>
            </a:extLst>
          </p:cNvPr>
          <p:cNvSpPr txBox="1"/>
          <p:nvPr/>
        </p:nvSpPr>
        <p:spPr>
          <a:xfrm>
            <a:off x="8382934" y="3186143"/>
            <a:ext cx="236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Tester sans les éléments physiques</a:t>
            </a:r>
          </a:p>
        </p:txBody>
      </p:sp>
    </p:spTree>
    <p:extLst>
      <p:ext uri="{BB962C8B-B14F-4D97-AF65-F5344CB8AC3E}">
        <p14:creationId xmlns:p14="http://schemas.microsoft.com/office/powerpoint/2010/main" val="3880210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290F2E-F13C-26B7-1B0D-59E9F42E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7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9547B9B0-34A6-00D9-A10D-F1C2E345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4" y="179711"/>
            <a:ext cx="10515600" cy="1325563"/>
          </a:xfrm>
        </p:spPr>
        <p:txBody>
          <a:bodyPr/>
          <a:lstStyle/>
          <a:p>
            <a:r>
              <a:rPr lang="fr-FR" dirty="0"/>
              <a:t>Schéma complet de l’architecture du projet</a:t>
            </a:r>
          </a:p>
        </p:txBody>
      </p:sp>
      <p:pic>
        <p:nvPicPr>
          <p:cNvPr id="13" name="Picture 2" descr="Billard Vauban">
            <a:extLst>
              <a:ext uri="{FF2B5EF4-FFF2-40B4-BE49-F238E27FC236}">
                <a16:creationId xmlns:a16="http://schemas.microsoft.com/office/drawing/2014/main" id="{1EFEC7AA-446C-A206-EE7F-F6123A24C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06" y="4079546"/>
            <a:ext cx="420933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que 14" descr="Serveur avec un remplissage uni">
            <a:extLst>
              <a:ext uri="{FF2B5EF4-FFF2-40B4-BE49-F238E27FC236}">
                <a16:creationId xmlns:a16="http://schemas.microsoft.com/office/drawing/2014/main" id="{89ED0180-E970-6A53-65C3-0D9F482DC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6644" y="4459525"/>
            <a:ext cx="1811020" cy="1811020"/>
          </a:xfrm>
          <a:prstGeom prst="rect">
            <a:avLst/>
          </a:prstGeom>
        </p:spPr>
      </p:pic>
      <p:pic>
        <p:nvPicPr>
          <p:cNvPr id="17" name="Picture 4" descr="mBot Robot Kits - Adafruit | Mouser">
            <a:extLst>
              <a:ext uri="{FF2B5EF4-FFF2-40B4-BE49-F238E27FC236}">
                <a16:creationId xmlns:a16="http://schemas.microsoft.com/office/drawing/2014/main" id="{864E15A9-6EE7-D0B9-DBC4-3498E5AA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118" y="4370071"/>
            <a:ext cx="952738" cy="6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OpenCV: Detection of ArUco Markers">
            <a:extLst>
              <a:ext uri="{FF2B5EF4-FFF2-40B4-BE49-F238E27FC236}">
                <a16:creationId xmlns:a16="http://schemas.microsoft.com/office/drawing/2014/main" id="{6899D909-B00F-34BA-E191-976CB450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6311">
            <a:off x="2719068" y="4272222"/>
            <a:ext cx="438205" cy="438205"/>
          </a:xfrm>
          <a:prstGeom prst="rect">
            <a:avLst/>
          </a:prstGeom>
          <a:noFill/>
          <a:scene3d>
            <a:camera prst="orthographicFront">
              <a:rot lat="2400000" lon="2400000" rev="21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que 18" descr="Sans fil contour">
            <a:extLst>
              <a:ext uri="{FF2B5EF4-FFF2-40B4-BE49-F238E27FC236}">
                <a16:creationId xmlns:a16="http://schemas.microsoft.com/office/drawing/2014/main" id="{2037961F-2D3B-D539-3953-4C52B07DA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990052">
            <a:off x="6784041" y="2791798"/>
            <a:ext cx="1748288" cy="1748288"/>
          </a:xfrm>
          <a:prstGeom prst="rect">
            <a:avLst/>
          </a:prstGeom>
        </p:spPr>
      </p:pic>
      <p:pic>
        <p:nvPicPr>
          <p:cNvPr id="3074" name="Picture 2" descr="Cable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F0547D05-79BB-79C1-2EC7-8159F4DE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57129" flipH="1">
            <a:off x="3622625" y="1713154"/>
            <a:ext cx="5078734" cy="123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que 13" descr="Caméra vidéo avec un remplissage uni">
            <a:extLst>
              <a:ext uri="{FF2B5EF4-FFF2-40B4-BE49-F238E27FC236}">
                <a16:creationId xmlns:a16="http://schemas.microsoft.com/office/drawing/2014/main" id="{EB77BAB7-98C2-70EA-B8E5-DFF7878588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718493" flipV="1">
            <a:off x="2785576" y="1848523"/>
            <a:ext cx="1220579" cy="1220579"/>
          </a:xfrm>
          <a:prstGeom prst="rect">
            <a:avLst/>
          </a:prstGeom>
        </p:spPr>
      </p:pic>
      <p:pic>
        <p:nvPicPr>
          <p:cNvPr id="20" name="Graphique 19" descr="Sans fil contour">
            <a:extLst>
              <a:ext uri="{FF2B5EF4-FFF2-40B4-BE49-F238E27FC236}">
                <a16:creationId xmlns:a16="http://schemas.microsoft.com/office/drawing/2014/main" id="{3CFB7498-5DC0-06B6-AA31-069F6EE09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189473">
            <a:off x="3425873" y="4028949"/>
            <a:ext cx="682241" cy="68224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DADA1F7-872A-C47C-1432-16D121AB4C9B}"/>
              </a:ext>
            </a:extLst>
          </p:cNvPr>
          <p:cNvSpPr/>
          <p:nvPr/>
        </p:nvSpPr>
        <p:spPr>
          <a:xfrm>
            <a:off x="8708476" y="1794679"/>
            <a:ext cx="2884982" cy="4921461"/>
          </a:xfrm>
          <a:prstGeom prst="rect">
            <a:avLst/>
          </a:prstGeom>
          <a:noFill/>
          <a:ln cap="rnd"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84982"/>
                      <a:gd name="connsiteY0" fmla="*/ 0 h 5369122"/>
                      <a:gd name="connsiteX1" fmla="*/ 548147 w 2884982"/>
                      <a:gd name="connsiteY1" fmla="*/ 0 h 5369122"/>
                      <a:gd name="connsiteX2" fmla="*/ 1038594 w 2884982"/>
                      <a:gd name="connsiteY2" fmla="*/ 0 h 5369122"/>
                      <a:gd name="connsiteX3" fmla="*/ 1673290 w 2884982"/>
                      <a:gd name="connsiteY3" fmla="*/ 0 h 5369122"/>
                      <a:gd name="connsiteX4" fmla="*/ 2221436 w 2884982"/>
                      <a:gd name="connsiteY4" fmla="*/ 0 h 5369122"/>
                      <a:gd name="connsiteX5" fmla="*/ 2884982 w 2884982"/>
                      <a:gd name="connsiteY5" fmla="*/ 0 h 5369122"/>
                      <a:gd name="connsiteX6" fmla="*/ 2884982 w 2884982"/>
                      <a:gd name="connsiteY6" fmla="*/ 778523 h 5369122"/>
                      <a:gd name="connsiteX7" fmla="*/ 2884982 w 2884982"/>
                      <a:gd name="connsiteY7" fmla="*/ 1449663 h 5369122"/>
                      <a:gd name="connsiteX8" fmla="*/ 2884982 w 2884982"/>
                      <a:gd name="connsiteY8" fmla="*/ 2120803 h 5369122"/>
                      <a:gd name="connsiteX9" fmla="*/ 2884982 w 2884982"/>
                      <a:gd name="connsiteY9" fmla="*/ 2684561 h 5369122"/>
                      <a:gd name="connsiteX10" fmla="*/ 2884982 w 2884982"/>
                      <a:gd name="connsiteY10" fmla="*/ 3248319 h 5369122"/>
                      <a:gd name="connsiteX11" fmla="*/ 2884982 w 2884982"/>
                      <a:gd name="connsiteY11" fmla="*/ 3919459 h 5369122"/>
                      <a:gd name="connsiteX12" fmla="*/ 2884982 w 2884982"/>
                      <a:gd name="connsiteY12" fmla="*/ 4644291 h 5369122"/>
                      <a:gd name="connsiteX13" fmla="*/ 2884982 w 2884982"/>
                      <a:gd name="connsiteY13" fmla="*/ 5369122 h 5369122"/>
                      <a:gd name="connsiteX14" fmla="*/ 2307986 w 2884982"/>
                      <a:gd name="connsiteY14" fmla="*/ 5369122 h 5369122"/>
                      <a:gd name="connsiteX15" fmla="*/ 1788689 w 2884982"/>
                      <a:gd name="connsiteY15" fmla="*/ 5369122 h 5369122"/>
                      <a:gd name="connsiteX16" fmla="*/ 1211692 w 2884982"/>
                      <a:gd name="connsiteY16" fmla="*/ 5369122 h 5369122"/>
                      <a:gd name="connsiteX17" fmla="*/ 576996 w 2884982"/>
                      <a:gd name="connsiteY17" fmla="*/ 5369122 h 5369122"/>
                      <a:gd name="connsiteX18" fmla="*/ 0 w 2884982"/>
                      <a:gd name="connsiteY18" fmla="*/ 5369122 h 5369122"/>
                      <a:gd name="connsiteX19" fmla="*/ 0 w 2884982"/>
                      <a:gd name="connsiteY19" fmla="*/ 4859055 h 5369122"/>
                      <a:gd name="connsiteX20" fmla="*/ 0 w 2884982"/>
                      <a:gd name="connsiteY20" fmla="*/ 4295298 h 5369122"/>
                      <a:gd name="connsiteX21" fmla="*/ 0 w 2884982"/>
                      <a:gd name="connsiteY21" fmla="*/ 3677849 h 5369122"/>
                      <a:gd name="connsiteX22" fmla="*/ 0 w 2884982"/>
                      <a:gd name="connsiteY22" fmla="*/ 2899326 h 5369122"/>
                      <a:gd name="connsiteX23" fmla="*/ 0 w 2884982"/>
                      <a:gd name="connsiteY23" fmla="*/ 2228186 h 5369122"/>
                      <a:gd name="connsiteX24" fmla="*/ 0 w 2884982"/>
                      <a:gd name="connsiteY24" fmla="*/ 1610737 h 5369122"/>
                      <a:gd name="connsiteX25" fmla="*/ 0 w 2884982"/>
                      <a:gd name="connsiteY25" fmla="*/ 1100670 h 5369122"/>
                      <a:gd name="connsiteX26" fmla="*/ 0 w 2884982"/>
                      <a:gd name="connsiteY26" fmla="*/ 590603 h 5369122"/>
                      <a:gd name="connsiteX27" fmla="*/ 0 w 2884982"/>
                      <a:gd name="connsiteY27" fmla="*/ 0 h 5369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2884982" h="5369122" extrusionOk="0">
                        <a:moveTo>
                          <a:pt x="0" y="0"/>
                        </a:moveTo>
                        <a:cubicBezTo>
                          <a:pt x="213301" y="-4012"/>
                          <a:pt x="315856" y="1315"/>
                          <a:pt x="548147" y="0"/>
                        </a:cubicBezTo>
                        <a:cubicBezTo>
                          <a:pt x="780438" y="-1315"/>
                          <a:pt x="879948" y="-5082"/>
                          <a:pt x="1038594" y="0"/>
                        </a:cubicBezTo>
                        <a:cubicBezTo>
                          <a:pt x="1197240" y="5082"/>
                          <a:pt x="1366960" y="3252"/>
                          <a:pt x="1673290" y="0"/>
                        </a:cubicBezTo>
                        <a:cubicBezTo>
                          <a:pt x="1979620" y="-3252"/>
                          <a:pt x="2027260" y="-26441"/>
                          <a:pt x="2221436" y="0"/>
                        </a:cubicBezTo>
                        <a:cubicBezTo>
                          <a:pt x="2415612" y="26441"/>
                          <a:pt x="2728305" y="-18908"/>
                          <a:pt x="2884982" y="0"/>
                        </a:cubicBezTo>
                        <a:cubicBezTo>
                          <a:pt x="2848754" y="312560"/>
                          <a:pt x="2880547" y="419369"/>
                          <a:pt x="2884982" y="778523"/>
                        </a:cubicBezTo>
                        <a:cubicBezTo>
                          <a:pt x="2889417" y="1137677"/>
                          <a:pt x="2901418" y="1234962"/>
                          <a:pt x="2884982" y="1449663"/>
                        </a:cubicBezTo>
                        <a:cubicBezTo>
                          <a:pt x="2868546" y="1664364"/>
                          <a:pt x="2874508" y="1870839"/>
                          <a:pt x="2884982" y="2120803"/>
                        </a:cubicBezTo>
                        <a:cubicBezTo>
                          <a:pt x="2895456" y="2370767"/>
                          <a:pt x="2882065" y="2443868"/>
                          <a:pt x="2884982" y="2684561"/>
                        </a:cubicBezTo>
                        <a:cubicBezTo>
                          <a:pt x="2887899" y="2925254"/>
                          <a:pt x="2857688" y="3110913"/>
                          <a:pt x="2884982" y="3248319"/>
                        </a:cubicBezTo>
                        <a:cubicBezTo>
                          <a:pt x="2912276" y="3385725"/>
                          <a:pt x="2876810" y="3764999"/>
                          <a:pt x="2884982" y="3919459"/>
                        </a:cubicBezTo>
                        <a:cubicBezTo>
                          <a:pt x="2893154" y="4073919"/>
                          <a:pt x="2905086" y="4383946"/>
                          <a:pt x="2884982" y="4644291"/>
                        </a:cubicBezTo>
                        <a:cubicBezTo>
                          <a:pt x="2864878" y="4904636"/>
                          <a:pt x="2910554" y="5191512"/>
                          <a:pt x="2884982" y="5369122"/>
                        </a:cubicBezTo>
                        <a:cubicBezTo>
                          <a:pt x="2598211" y="5378222"/>
                          <a:pt x="2555677" y="5379432"/>
                          <a:pt x="2307986" y="5369122"/>
                        </a:cubicBezTo>
                        <a:cubicBezTo>
                          <a:pt x="2060295" y="5358812"/>
                          <a:pt x="1965359" y="5378276"/>
                          <a:pt x="1788689" y="5369122"/>
                        </a:cubicBezTo>
                        <a:cubicBezTo>
                          <a:pt x="1612019" y="5359968"/>
                          <a:pt x="1361471" y="5361417"/>
                          <a:pt x="1211692" y="5369122"/>
                        </a:cubicBezTo>
                        <a:cubicBezTo>
                          <a:pt x="1061913" y="5376827"/>
                          <a:pt x="811977" y="5347702"/>
                          <a:pt x="576996" y="5369122"/>
                        </a:cubicBezTo>
                        <a:cubicBezTo>
                          <a:pt x="342015" y="5390542"/>
                          <a:pt x="212024" y="5358834"/>
                          <a:pt x="0" y="5369122"/>
                        </a:cubicBezTo>
                        <a:cubicBezTo>
                          <a:pt x="-6408" y="5207048"/>
                          <a:pt x="-2838" y="5063993"/>
                          <a:pt x="0" y="4859055"/>
                        </a:cubicBezTo>
                        <a:cubicBezTo>
                          <a:pt x="2838" y="4654117"/>
                          <a:pt x="8185" y="4532376"/>
                          <a:pt x="0" y="4295298"/>
                        </a:cubicBezTo>
                        <a:cubicBezTo>
                          <a:pt x="-8185" y="4058220"/>
                          <a:pt x="-8794" y="3834689"/>
                          <a:pt x="0" y="3677849"/>
                        </a:cubicBezTo>
                        <a:cubicBezTo>
                          <a:pt x="8794" y="3521009"/>
                          <a:pt x="19551" y="3072480"/>
                          <a:pt x="0" y="2899326"/>
                        </a:cubicBezTo>
                        <a:cubicBezTo>
                          <a:pt x="-19551" y="2726172"/>
                          <a:pt x="-19457" y="2392272"/>
                          <a:pt x="0" y="2228186"/>
                        </a:cubicBezTo>
                        <a:cubicBezTo>
                          <a:pt x="19457" y="2064100"/>
                          <a:pt x="-1584" y="1811585"/>
                          <a:pt x="0" y="1610737"/>
                        </a:cubicBezTo>
                        <a:cubicBezTo>
                          <a:pt x="1584" y="1409889"/>
                          <a:pt x="23054" y="1285125"/>
                          <a:pt x="0" y="1100670"/>
                        </a:cubicBezTo>
                        <a:cubicBezTo>
                          <a:pt x="-23054" y="916215"/>
                          <a:pt x="-12315" y="696761"/>
                          <a:pt x="0" y="590603"/>
                        </a:cubicBezTo>
                        <a:cubicBezTo>
                          <a:pt x="12315" y="484445"/>
                          <a:pt x="24171" y="2197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que 22" descr="Écran avec un remplissage uni">
            <a:extLst>
              <a:ext uri="{FF2B5EF4-FFF2-40B4-BE49-F238E27FC236}">
                <a16:creationId xmlns:a16="http://schemas.microsoft.com/office/drawing/2014/main" id="{060C5314-40FE-071F-0A4C-9E0F1AF5E1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83617" y="1748301"/>
            <a:ext cx="1734700" cy="17347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0939A4A-FE7A-04F3-4EAF-1ABA6F112D31}"/>
              </a:ext>
            </a:extLst>
          </p:cNvPr>
          <p:cNvSpPr txBox="1"/>
          <p:nvPr/>
        </p:nvSpPr>
        <p:spPr>
          <a:xfrm>
            <a:off x="9293533" y="6113551"/>
            <a:ext cx="17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node.js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579BC16-5938-A8E8-77CC-966A8287C23A}"/>
              </a:ext>
            </a:extLst>
          </p:cNvPr>
          <p:cNvSpPr txBox="1"/>
          <p:nvPr/>
        </p:nvSpPr>
        <p:spPr>
          <a:xfrm>
            <a:off x="9272761" y="3249098"/>
            <a:ext cx="181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A0D030A-5A3A-1C18-941C-46A6B0A6A061}"/>
              </a:ext>
            </a:extLst>
          </p:cNvPr>
          <p:cNvSpPr txBox="1"/>
          <p:nvPr/>
        </p:nvSpPr>
        <p:spPr>
          <a:xfrm>
            <a:off x="2938170" y="1494132"/>
            <a:ext cx="98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Caméra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CC93CD-69E2-4163-D8D5-9DC7897AF79F}"/>
              </a:ext>
            </a:extLst>
          </p:cNvPr>
          <p:cNvSpPr txBox="1"/>
          <p:nvPr/>
        </p:nvSpPr>
        <p:spPr>
          <a:xfrm>
            <a:off x="1082074" y="2091942"/>
            <a:ext cx="80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Aruco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101311A-AC30-B303-9C1D-7A7B83C881E3}"/>
              </a:ext>
            </a:extLst>
          </p:cNvPr>
          <p:cNvSpPr txBox="1"/>
          <p:nvPr/>
        </p:nvSpPr>
        <p:spPr>
          <a:xfrm>
            <a:off x="611237" y="3844993"/>
            <a:ext cx="95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Robot </a:t>
            </a:r>
            <a:r>
              <a:rPr lang="fr-FR" dirty="0" err="1"/>
              <a:t>arduino</a:t>
            </a:r>
            <a:endParaRPr lang="fr-FR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83D8CF7-A32B-5E63-B083-E8439561688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055747" y="3612977"/>
            <a:ext cx="785592" cy="68180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1BD27F6-3462-60FA-FC55-D57FEE65463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63975" y="4168159"/>
            <a:ext cx="983545" cy="37183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3" name="Graphique 42" descr="Transférer avec un remplissage uni">
            <a:extLst>
              <a:ext uri="{FF2B5EF4-FFF2-40B4-BE49-F238E27FC236}">
                <a16:creationId xmlns:a16="http://schemas.microsoft.com/office/drawing/2014/main" id="{C475D6BB-CF9E-67DC-4057-FDAFE5A02DB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9805708" y="3737758"/>
            <a:ext cx="715960" cy="71596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135BAB39-2588-1A16-9463-06BDCA89A077}"/>
              </a:ext>
            </a:extLst>
          </p:cNvPr>
          <p:cNvSpPr txBox="1"/>
          <p:nvPr/>
        </p:nvSpPr>
        <p:spPr>
          <a:xfrm>
            <a:off x="9533618" y="1366986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Ordinateur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3F8D9B9A-9639-F8DB-0AEE-3F134FC3E6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4611" y="2461875"/>
            <a:ext cx="1438954" cy="127543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46894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C23A-E1E1-6E97-CE7D-05347AC8E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7B8AB-6413-44A3-D71A-57121334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00F56-94DA-0723-14A7-E6E2159A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F34B-5745-4D79-BC00-AAC44ECB0070}" type="slidenum">
              <a:rPr lang="fr-FR" smtClean="0"/>
              <a:t>8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047F1B-5C1A-45D5-D0A2-6A1175FF4A58}"/>
              </a:ext>
            </a:extLst>
          </p:cNvPr>
          <p:cNvSpPr txBox="1"/>
          <p:nvPr/>
        </p:nvSpPr>
        <p:spPr>
          <a:xfrm>
            <a:off x="1101735" y="3405321"/>
            <a:ext cx="2670516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Eléments physiques</a:t>
            </a:r>
          </a:p>
          <a:p>
            <a:pPr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Eléments virtuels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B1D3EF-0D02-6135-94D2-582A8D1660E9}"/>
              </a:ext>
            </a:extLst>
          </p:cNvPr>
          <p:cNvSpPr/>
          <p:nvPr/>
        </p:nvSpPr>
        <p:spPr>
          <a:xfrm>
            <a:off x="8139180" y="1916552"/>
            <a:ext cx="3231655" cy="1141259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technique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2CF966-7C4E-EE75-DB58-FC80C72652C1}"/>
              </a:ext>
            </a:extLst>
          </p:cNvPr>
          <p:cNvSpPr/>
          <p:nvPr/>
        </p:nvSpPr>
        <p:spPr>
          <a:xfrm>
            <a:off x="4480172" y="1921658"/>
            <a:ext cx="3231655" cy="114125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Étude de l’existant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BB70991-E921-76F4-ACF9-8AE6383591A5}"/>
              </a:ext>
            </a:extLst>
          </p:cNvPr>
          <p:cNvSpPr/>
          <p:nvPr/>
        </p:nvSpPr>
        <p:spPr>
          <a:xfrm>
            <a:off x="821165" y="1921659"/>
            <a:ext cx="3231655" cy="1141259"/>
          </a:xfrm>
          <a:prstGeom prst="ellipse">
            <a:avLst/>
          </a:prstGeom>
          <a:solidFill>
            <a:schemeClr val="accent5">
              <a:alpha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Réécriture détaillée du sujet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74AA8-4378-5DC1-AAC3-77E14EA95C87}"/>
              </a:ext>
            </a:extLst>
          </p:cNvPr>
          <p:cNvSpPr txBox="1"/>
          <p:nvPr/>
        </p:nvSpPr>
        <p:spPr>
          <a:xfrm>
            <a:off x="8419749" y="3405320"/>
            <a:ext cx="2670516" cy="18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Robot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Interface web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>
                <a:solidFill>
                  <a:schemeClr val="tx1">
                    <a:alpha val="15000"/>
                  </a:schemeClr>
                </a:solidFill>
              </a:rPr>
              <a:t>Serveur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7C0BD44-CD16-13F6-58F6-B8773A1687D5}"/>
              </a:ext>
            </a:extLst>
          </p:cNvPr>
          <p:cNvSpPr txBox="1"/>
          <p:nvPr/>
        </p:nvSpPr>
        <p:spPr>
          <a:xfrm>
            <a:off x="4760742" y="3405321"/>
            <a:ext cx="2670516" cy="1856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200000"/>
              </a:lnSpc>
            </a:pPr>
            <a:r>
              <a:rPr lang="fr-FR" sz="2000" dirty="0" err="1"/>
              <a:t>Teutonic</a:t>
            </a:r>
            <a:endParaRPr lang="fr-FR" sz="2000" dirty="0"/>
          </a:p>
          <a:p>
            <a:pPr marL="0" lvl="1" algn="ctr">
              <a:lnSpc>
                <a:spcPct val="200000"/>
              </a:lnSpc>
            </a:pPr>
            <a:r>
              <a:rPr lang="fr-FR" sz="2000" dirty="0"/>
              <a:t>PR2</a:t>
            </a:r>
          </a:p>
          <a:p>
            <a:pPr marL="0" lvl="1" algn="ctr">
              <a:lnSpc>
                <a:spcPct val="200000"/>
              </a:lnSpc>
            </a:pPr>
            <a:r>
              <a:rPr lang="fr-FR" sz="2000" dirty="0"/>
              <a:t>Deep Green</a:t>
            </a:r>
          </a:p>
        </p:txBody>
      </p:sp>
    </p:spTree>
    <p:extLst>
      <p:ext uri="{BB962C8B-B14F-4D97-AF65-F5344CB8AC3E}">
        <p14:creationId xmlns:p14="http://schemas.microsoft.com/office/powerpoint/2010/main" val="495865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642C2-2467-BE0C-6D1F-EBED135FC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7FCF95-D736-876E-4F40-8E97247A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752129"/>
          </a:xfrm>
        </p:spPr>
        <p:txBody>
          <a:bodyPr anchor="b">
            <a:normAutofit/>
          </a:bodyPr>
          <a:lstStyle/>
          <a:p>
            <a:r>
              <a:rPr lang="fr-FR" sz="4000" dirty="0" err="1"/>
              <a:t>Teutonic</a:t>
            </a:r>
            <a:endParaRPr lang="fr-FR" sz="3200" dirty="0"/>
          </a:p>
        </p:txBody>
      </p:sp>
      <p:pic>
        <p:nvPicPr>
          <p:cNvPr id="6146" name="Picture 2" descr="Une image contenant intérieur, machine, meubles, table&#10;&#10;Description générée automatiquement">
            <a:extLst>
              <a:ext uri="{FF2B5EF4-FFF2-40B4-BE49-F238E27FC236}">
                <a16:creationId xmlns:a16="http://schemas.microsoft.com/office/drawing/2014/main" id="{FC009235-B74A-BD68-38FE-E610B82C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8" r="9357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Rectangle 615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33F5F8-B08A-8A43-96E7-C8A3B399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193696"/>
            <a:ext cx="4020582" cy="3447832"/>
          </a:xfrm>
        </p:spPr>
        <p:txBody>
          <a:bodyPr anchor="t">
            <a:normAutofit/>
          </a:bodyPr>
          <a:lstStyle/>
          <a:p>
            <a:r>
              <a:rPr lang="fr-FR" dirty="0"/>
              <a:t>Créé par des chercheurs allemands</a:t>
            </a:r>
          </a:p>
          <a:p>
            <a:r>
              <a:rPr lang="fr-FR" dirty="0"/>
              <a:t>Présenté lors de la conférence internationale de robotique en 2011</a:t>
            </a:r>
          </a:p>
          <a:p>
            <a:r>
              <a:rPr lang="fr-FR" dirty="0"/>
              <a:t>Réussi 80% de ses coups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6821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Projet Robot billard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FFFFF"/>
      </a:accent1>
      <a:accent2>
        <a:srgbClr val="231F20"/>
      </a:accent2>
      <a:accent3>
        <a:srgbClr val="113764"/>
      </a:accent3>
      <a:accent4>
        <a:srgbClr val="557456"/>
      </a:accent4>
      <a:accent5>
        <a:srgbClr val="CF2D29"/>
      </a:accent5>
      <a:accent6>
        <a:srgbClr val="C1BDB3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412</Words>
  <Application>Microsoft Office PowerPoint</Application>
  <PresentationFormat>Grand écran</PresentationFormat>
  <Paragraphs>132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inherit</vt:lpstr>
      <vt:lpstr>Thème Office</vt:lpstr>
      <vt:lpstr>Analyse du projet Robot billard joueur de Football</vt:lpstr>
      <vt:lpstr>Introduction</vt:lpstr>
      <vt:lpstr>Plan de la présentation</vt:lpstr>
      <vt:lpstr>Plan de la présentation</vt:lpstr>
      <vt:lpstr>Eléments physiques</vt:lpstr>
      <vt:lpstr>Eléments virtuels</vt:lpstr>
      <vt:lpstr>Schéma complet de l’architecture du projet</vt:lpstr>
      <vt:lpstr>Plan de la présentation</vt:lpstr>
      <vt:lpstr>Teutonic</vt:lpstr>
      <vt:lpstr>Présentation PowerPoint</vt:lpstr>
      <vt:lpstr>Présentation PowerPoint</vt:lpstr>
      <vt:lpstr>Plan de la présentation</vt:lpstr>
      <vt:lpstr>Robot</vt:lpstr>
      <vt:lpstr>Interface web</vt:lpstr>
      <vt:lpstr>Serveur</vt:lpstr>
      <vt:lpstr>Difficultés à venir</vt:lpstr>
      <vt:lpstr>Conclusion</vt:lpstr>
      <vt:lpstr>Merci de nous avoir écouté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Pierrot</dc:creator>
  <cp:lastModifiedBy>Nathan Pierrot</cp:lastModifiedBy>
  <cp:revision>19</cp:revision>
  <dcterms:created xsi:type="dcterms:W3CDTF">2024-10-21T06:31:38Z</dcterms:created>
  <dcterms:modified xsi:type="dcterms:W3CDTF">2024-11-06T15:44:37Z</dcterms:modified>
</cp:coreProperties>
</file>