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3" r:id="rId7"/>
    <p:sldId id="264" r:id="rId8"/>
    <p:sldId id="260" r:id="rId9"/>
    <p:sldId id="268" r:id="rId10"/>
    <p:sldId id="278" r:id="rId11"/>
    <p:sldId id="271" r:id="rId12"/>
    <p:sldId id="261" r:id="rId13"/>
    <p:sldId id="282" r:id="rId14"/>
    <p:sldId id="283" r:id="rId15"/>
    <p:sldId id="274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1" autoAdjust="0"/>
    <p:restoredTop sz="96314" autoAdjust="0"/>
  </p:normalViewPr>
  <p:slideViewPr>
    <p:cSldViewPr snapToGrid="0" showGuides="1">
      <p:cViewPr varScale="1">
        <p:scale>
          <a:sx n="55" d="100"/>
          <a:sy n="55" d="100"/>
        </p:scale>
        <p:origin x="-108" y="-1644"/>
      </p:cViewPr>
      <p:guideLst>
        <p:guide orient="horz" pos="1068"/>
        <p:guide pos="3839"/>
      </p:guideLst>
    </p:cSldViewPr>
  </p:slideViewPr>
  <p:notesTextViewPr>
    <p:cViewPr>
      <p:scale>
        <a:sx n="1" d="1"/>
        <a:sy n="1" d="1"/>
      </p:scale>
      <p:origin x="0" y="1578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xiazai/" TargetMode="External"/><Relationship Id="rId8" Type="http://schemas.openxmlformats.org/officeDocument/2006/relationships/hyperlink" Target="http://www.1ppt.com/tubiao/" TargetMode="External"/><Relationship Id="rId7" Type="http://schemas.openxmlformats.org/officeDocument/2006/relationships/hyperlink" Target="http://www.1ppt.com/beijing/" TargetMode="External"/><Relationship Id="rId6" Type="http://schemas.openxmlformats.org/officeDocument/2006/relationships/hyperlink" Target="http://www.1ppt.com/sucai/" TargetMode="External"/><Relationship Id="rId5" Type="http://schemas.openxmlformats.org/officeDocument/2006/relationships/hyperlink" Target="http://www.1ppt.com/jieri/" TargetMode="External"/><Relationship Id="rId4" Type="http://schemas.openxmlformats.org/officeDocument/2006/relationships/hyperlink" Target="http://www.1ppt.com/hangye/" TargetMode="External"/><Relationship Id="rId3" Type="http://schemas.openxmlformats.org/officeDocument/2006/relationships/hyperlink" Target="http://www.1ppt.com/moban/" TargetMode="External"/><Relationship Id="rId2" Type="http://schemas.openxmlformats.org/officeDocument/2006/relationships/notesMaster" Target="../notesMasters/notesMaster1.xml"/><Relationship Id="rId18" Type="http://schemas.openxmlformats.org/officeDocument/2006/relationships/hyperlink" Target="http://www.1ppt.com/ziti/" TargetMode="External"/><Relationship Id="rId17" Type="http://schemas.openxmlformats.org/officeDocument/2006/relationships/hyperlink" Target="http://www.1ppt.com/jiaoan/" TargetMode="External"/><Relationship Id="rId16" Type="http://schemas.openxmlformats.org/officeDocument/2006/relationships/hyperlink" Target="http://www.1ppt.com/shiti/" TargetMode="External"/><Relationship Id="rId15" Type="http://schemas.openxmlformats.org/officeDocument/2006/relationships/hyperlink" Target="http://www.1ppt.com/shouchaobao/" TargetMode="External"/><Relationship Id="rId14" Type="http://schemas.openxmlformats.org/officeDocument/2006/relationships/hyperlink" Target="http://www.1ppt.com/kejian/" TargetMode="External"/><Relationship Id="rId13" Type="http://schemas.openxmlformats.org/officeDocument/2006/relationships/hyperlink" Target="http://www.1ppt.com/jianli/" TargetMode="External"/><Relationship Id="rId12" Type="http://schemas.openxmlformats.org/officeDocument/2006/relationships/hyperlink" Target="http://www.1ppt.com/excel/" TargetMode="External"/><Relationship Id="rId11" Type="http://schemas.openxmlformats.org/officeDocument/2006/relationships/hyperlink" Target="http://www.1ppt.com/word/" TargetMode="External"/><Relationship Id="rId10" Type="http://schemas.openxmlformats.org/officeDocument/2006/relationships/hyperlink" Target="http://www.1ppt.com/powerpoint/" TargetMode="Externa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行业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4"/>
              </a:rPr>
              <a:t>www.1ppt.com/hangye/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节日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5"/>
              </a:rPr>
              <a:t>www.1ppt.com/jieri/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素材：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6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背景图片：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7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图表：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8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优秀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9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0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Word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教程：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1"/>
              </a:rPr>
              <a:t>www.1ppt.com/word/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Excel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教程：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2"/>
              </a:rPr>
              <a:t>www.1ppt.com/excel/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个人简历：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3"/>
              </a:rPr>
              <a:t>www.1ppt.com/jianli/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课件：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手抄报：   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5"/>
              </a:rPr>
              <a:t>www.1ppt.com/shouchaobao/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试题下载：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6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教案下载：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7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字体下载：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8"/>
              </a:rPr>
              <a:t>www.1ppt.com/ziti/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454409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2" y="43860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68195" y="1742440"/>
            <a:ext cx="80549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1C4885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基于</a:t>
            </a:r>
            <a:r>
              <a:rPr lang="en-US" altLang="zh-CN" sz="4800" dirty="0">
                <a:solidFill>
                  <a:srgbClr val="1C4885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Vue3+NodeJS</a:t>
            </a:r>
            <a:r>
              <a:rPr lang="zh-CN" altLang="en-US" sz="4800" dirty="0">
                <a:solidFill>
                  <a:srgbClr val="1C4885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的苗木交易平台的设计与</a:t>
            </a:r>
            <a:r>
              <a:rPr lang="zh-CN" altLang="en-US" sz="4800" dirty="0">
                <a:solidFill>
                  <a:srgbClr val="1C4885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实现</a:t>
            </a:r>
            <a:endParaRPr lang="zh-CN" altLang="en-US" sz="4800" dirty="0">
              <a:solidFill>
                <a:srgbClr val="1C4885"/>
              </a:solidFill>
              <a:latin typeface="汉仪大宋简" panose="02010609000101010101" pitchFamily="49" charset="-122"/>
              <a:ea typeface="汉仪大宋简" panose="02010609000101010101" pitchFamily="49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80702" y="4595686"/>
            <a:ext cx="513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：李鑫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        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指导老师：张燕玲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694177" y="3393912"/>
            <a:ext cx="499173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功能</a:t>
            </a:r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演示</a:t>
            </a:r>
            <a:endParaRPr lang="zh-CN" altLang="en-US" sz="4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altLang="zh-CN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总结</a:t>
            </a:r>
            <a:endParaRPr lang="zh-CN" altLang="en-US" sz="4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875" y="410210"/>
            <a:ext cx="2538730" cy="679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总结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04875" y="2614295"/>
            <a:ext cx="9175115" cy="2733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需求确定:先确定使用对象，随后分析他们会用本系统做什么，使用本系统的步骤是什么，有哪些类可以支撑本系统，有哪些不同的提示会反馈给用户。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数据库建表:根据需求,建表，明确字段，根据数据库确定实体类。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接口开发:根据需求分析，运用相关接口。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前端页面设计:设计系统的界面风格，完成前端展示。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文档撰写:根据整个系统的设计过程,完成文档的撰写。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测试:运用黑白盒测试对系统的稳定性以及功能进行测试。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961390" y="1628775"/>
            <a:ext cx="8334375" cy="445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ym typeface="+mn-ea"/>
              </a:rPr>
              <a:t>需求确定-框架设计---数据库建表-接口开发---前端页面设计---测试--文档撰写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2" y="45003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41457" y="2414026"/>
            <a:ext cx="675414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1C4885"/>
                </a:solidFill>
                <a:cs typeface="+mn-ea"/>
                <a:sym typeface="+mn-lt"/>
              </a:rPr>
              <a:t>致</a:t>
            </a:r>
            <a:r>
              <a:rPr lang="en-US" altLang="zh-CN" sz="6000" dirty="0">
                <a:solidFill>
                  <a:srgbClr val="1C4885"/>
                </a:solidFill>
                <a:cs typeface="+mn-ea"/>
                <a:sym typeface="+mn-lt"/>
              </a:rPr>
              <a:t>     </a:t>
            </a:r>
            <a:r>
              <a:rPr lang="zh-CN" altLang="en-US" sz="6000" dirty="0">
                <a:solidFill>
                  <a:srgbClr val="1C4885"/>
                </a:solidFill>
                <a:cs typeface="+mn-ea"/>
                <a:sym typeface="+mn-lt"/>
              </a:rPr>
              <a:t>谢</a:t>
            </a:r>
            <a:endParaRPr lang="zh-CN" altLang="en-US" sz="60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8282" y="1533116"/>
            <a:ext cx="232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cs typeface="+mn-ea"/>
                <a:sym typeface="+mn-lt"/>
              </a:rPr>
              <a:t>目录</a:t>
            </a:r>
            <a:endParaRPr lang="zh-CN" altLang="en-US" sz="48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08283" y="1152768"/>
            <a:ext cx="232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1C4885"/>
                </a:solidFill>
                <a:cs typeface="+mn-ea"/>
                <a:sym typeface="+mn-lt"/>
              </a:rPr>
              <a:t>CONTENT</a:t>
            </a:r>
            <a:endParaRPr lang="zh-CN" altLang="en-US" sz="20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08283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2080" y="3211830"/>
            <a:ext cx="3041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研究背景与</a:t>
            </a:r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意义</a:t>
            </a:r>
            <a:endParaRPr lang="zh-CN" altLang="en-US" sz="2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244011" y="312013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88935" y="3211830"/>
            <a:ext cx="3034030" cy="551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研究内容</a:t>
            </a:r>
            <a:endParaRPr lang="zh-CN" altLang="en-US" sz="2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08283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2080" y="4446905"/>
            <a:ext cx="2161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功能演示</a:t>
            </a:r>
            <a:endParaRPr lang="zh-CN" altLang="en-US" sz="2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244011" y="4327945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88935" y="4446905"/>
            <a:ext cx="2401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总结</a:t>
            </a:r>
            <a:endParaRPr lang="zh-CN" altLang="en-US" sz="2400" dirty="0">
              <a:solidFill>
                <a:srgbClr val="1C488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研究背景与</a:t>
            </a:r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意义</a:t>
            </a:r>
            <a:endParaRPr lang="zh-CN" altLang="en-US" sz="4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0430" y="457200"/>
            <a:ext cx="2839720" cy="6324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背景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上箭头 7"/>
          <p:cNvSpPr/>
          <p:nvPr/>
        </p:nvSpPr>
        <p:spPr>
          <a:xfrm>
            <a:off x="8781140" y="2699655"/>
            <a:ext cx="820057" cy="3367314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上箭头 8"/>
          <p:cNvSpPr/>
          <p:nvPr/>
        </p:nvSpPr>
        <p:spPr>
          <a:xfrm>
            <a:off x="10626719" y="3207656"/>
            <a:ext cx="820057" cy="2873828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1C48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上箭头 9"/>
          <p:cNvSpPr/>
          <p:nvPr/>
        </p:nvSpPr>
        <p:spPr>
          <a:xfrm>
            <a:off x="10053406" y="3715655"/>
            <a:ext cx="820057" cy="2365829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9344254" y="2169887"/>
            <a:ext cx="820057" cy="3911598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1C48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7957634" y="6064429"/>
            <a:ext cx="1446804" cy="791031"/>
          </a:xfrm>
          <a:custGeom>
            <a:avLst/>
            <a:gdLst>
              <a:gd name="connsiteX0" fmla="*/ 1031189 w 1446804"/>
              <a:gd name="connsiteY0" fmla="*/ 0 h 791031"/>
              <a:gd name="connsiteX1" fmla="*/ 1446804 w 1446804"/>
              <a:gd name="connsiteY1" fmla="*/ 0 h 791031"/>
              <a:gd name="connsiteX2" fmla="*/ 415615 w 1446804"/>
              <a:gd name="connsiteY2" fmla="*/ 791031 h 791031"/>
              <a:gd name="connsiteX3" fmla="*/ 0 w 1446804"/>
              <a:gd name="connsiteY3" fmla="*/ 791031 h 79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804" h="791031">
                <a:moveTo>
                  <a:pt x="1031189" y="0"/>
                </a:moveTo>
                <a:lnTo>
                  <a:pt x="1446804" y="0"/>
                </a:lnTo>
                <a:lnTo>
                  <a:pt x="415615" y="791031"/>
                </a:lnTo>
                <a:lnTo>
                  <a:pt x="0" y="79103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 flipH="1">
            <a:off x="10832741" y="6081484"/>
            <a:ext cx="1381828" cy="776516"/>
          </a:xfrm>
          <a:custGeom>
            <a:avLst/>
            <a:gdLst>
              <a:gd name="connsiteX0" fmla="*/ 1381828 w 1381828"/>
              <a:gd name="connsiteY0" fmla="*/ 0 h 776516"/>
              <a:gd name="connsiteX1" fmla="*/ 979618 w 1381828"/>
              <a:gd name="connsiteY1" fmla="*/ 0 h 776516"/>
              <a:gd name="connsiteX2" fmla="*/ 0 w 1381828"/>
              <a:gd name="connsiteY2" fmla="*/ 776516 h 776516"/>
              <a:gd name="connsiteX3" fmla="*/ 402210 w 1381828"/>
              <a:gd name="connsiteY3" fmla="*/ 776516 h 77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828" h="776516">
                <a:moveTo>
                  <a:pt x="1381828" y="0"/>
                </a:moveTo>
                <a:lnTo>
                  <a:pt x="979618" y="0"/>
                </a:lnTo>
                <a:lnTo>
                  <a:pt x="0" y="776516"/>
                </a:lnTo>
                <a:lnTo>
                  <a:pt x="402210" y="776516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9428927" y="6022726"/>
            <a:ext cx="650084" cy="835275"/>
          </a:xfrm>
          <a:custGeom>
            <a:avLst/>
            <a:gdLst>
              <a:gd name="connsiteX0" fmla="*/ 129013 w 650084"/>
              <a:gd name="connsiteY0" fmla="*/ 0 h 835275"/>
              <a:gd name="connsiteX1" fmla="*/ 521070 w 650084"/>
              <a:gd name="connsiteY1" fmla="*/ 0 h 835275"/>
              <a:gd name="connsiteX2" fmla="*/ 650084 w 650084"/>
              <a:gd name="connsiteY2" fmla="*/ 835275 h 835275"/>
              <a:gd name="connsiteX3" fmla="*/ 0 w 650084"/>
              <a:gd name="connsiteY3" fmla="*/ 835275 h 83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084" h="835275">
                <a:moveTo>
                  <a:pt x="129013" y="0"/>
                </a:moveTo>
                <a:lnTo>
                  <a:pt x="521070" y="0"/>
                </a:lnTo>
                <a:lnTo>
                  <a:pt x="650084" y="835275"/>
                </a:lnTo>
                <a:lnTo>
                  <a:pt x="0" y="835275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任意多边形 14"/>
          <p:cNvSpPr/>
          <p:nvPr/>
        </p:nvSpPr>
        <p:spPr>
          <a:xfrm flipH="1">
            <a:off x="10255500" y="6066969"/>
            <a:ext cx="858228" cy="791031"/>
          </a:xfrm>
          <a:custGeom>
            <a:avLst/>
            <a:gdLst>
              <a:gd name="connsiteX0" fmla="*/ 858228 w 858228"/>
              <a:gd name="connsiteY0" fmla="*/ 0 h 791031"/>
              <a:gd name="connsiteX1" fmla="*/ 448189 w 858228"/>
              <a:gd name="connsiteY1" fmla="*/ 0 h 791031"/>
              <a:gd name="connsiteX2" fmla="*/ 0 w 858228"/>
              <a:gd name="connsiteY2" fmla="*/ 791031 h 791031"/>
              <a:gd name="connsiteX3" fmla="*/ 410039 w 858228"/>
              <a:gd name="connsiteY3" fmla="*/ 791031 h 79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228" h="791031">
                <a:moveTo>
                  <a:pt x="858228" y="0"/>
                </a:moveTo>
                <a:lnTo>
                  <a:pt x="448189" y="0"/>
                </a:lnTo>
                <a:lnTo>
                  <a:pt x="0" y="791031"/>
                </a:lnTo>
                <a:lnTo>
                  <a:pt x="410039" y="79103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8185" y="2441575"/>
            <a:ext cx="7741920" cy="25749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 algn="l"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随着时代的发展，各个地区对于坏境的要求愈来愈高，对于绿植的需求也越来越大，苗木产业也因此逐渐兴起。</a:t>
            </a:r>
            <a:endParaRPr sz="1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indent="457200" algn="l"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前苗木来源大体分为两种，一种由大规模集中式的苗圃提供，其次则是散落在各个乡镇中个人栽种的苗木，然而这种途径通常是通过寻苗工人的在村落中挨家挨户找寻到的。信息分散，交易不明确，存在很多的不安定因素，导致传统的苗木移栽产业的发展渐渐跟不上时代的步伐。</a:t>
            </a:r>
            <a:endParaRPr sz="1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indent="457200" algn="l"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为此，我们设计了苗木交易平台，即一款专为从业苗木产业相关人员设计的软件，将分散各地的苗木聚合起来，买卖双方通过此系统浏览发布苗木信息，可以相互交流详情。采用了与互联网结合的新形式，与时代技术相融合，推动苗木产业的发展。</a:t>
            </a:r>
            <a:endParaRPr sz="1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2805" y="457200"/>
            <a:ext cx="2839720" cy="6324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研究意义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 37"/>
          <p:cNvSpPr/>
          <p:nvPr>
            <p:custDataLst>
              <p:tags r:id="rId1"/>
            </p:custDataLst>
          </p:nvPr>
        </p:nvSpPr>
        <p:spPr>
          <a:xfrm rot="5400000">
            <a:off x="3143385" y="1234241"/>
            <a:ext cx="762001" cy="4439191"/>
          </a:xfrm>
          <a:custGeom>
            <a:avLst/>
            <a:gdLst>
              <a:gd name="connsiteX0" fmla="*/ 70116 w 762001"/>
              <a:gd name="connsiteY0" fmla="*/ 4052106 h 4439191"/>
              <a:gd name="connsiteX1" fmla="*/ 381001 w 762001"/>
              <a:gd name="connsiteY1" fmla="*/ 4362991 h 4439191"/>
              <a:gd name="connsiteX2" fmla="*/ 691886 w 762001"/>
              <a:gd name="connsiteY2" fmla="*/ 4052106 h 4439191"/>
              <a:gd name="connsiteX3" fmla="*/ 381001 w 762001"/>
              <a:gd name="connsiteY3" fmla="*/ 3741221 h 4439191"/>
              <a:gd name="connsiteX4" fmla="*/ 70116 w 762001"/>
              <a:gd name="connsiteY4" fmla="*/ 4052106 h 4439191"/>
              <a:gd name="connsiteX5" fmla="*/ 0 w 762001"/>
              <a:gd name="connsiteY5" fmla="*/ 4058191 h 4439191"/>
              <a:gd name="connsiteX6" fmla="*/ 0 w 762001"/>
              <a:gd name="connsiteY6" fmla="*/ 514891 h 4439191"/>
              <a:gd name="connsiteX7" fmla="*/ 232698 w 762001"/>
              <a:gd name="connsiteY7" fmla="*/ 163832 h 4439191"/>
              <a:gd name="connsiteX8" fmla="*/ 293045 w 762001"/>
              <a:gd name="connsiteY8" fmla="*/ 151648 h 4439191"/>
              <a:gd name="connsiteX9" fmla="*/ 381001 w 762001"/>
              <a:gd name="connsiteY9" fmla="*/ 0 h 4439191"/>
              <a:gd name="connsiteX10" fmla="*/ 468957 w 762001"/>
              <a:gd name="connsiteY10" fmla="*/ 151648 h 4439191"/>
              <a:gd name="connsiteX11" fmla="*/ 529303 w 762001"/>
              <a:gd name="connsiteY11" fmla="*/ 163832 h 4439191"/>
              <a:gd name="connsiteX12" fmla="*/ 762001 w 762001"/>
              <a:gd name="connsiteY12" fmla="*/ 514891 h 4439191"/>
              <a:gd name="connsiteX13" fmla="*/ 762001 w 762001"/>
              <a:gd name="connsiteY13" fmla="*/ 4058191 h 4439191"/>
              <a:gd name="connsiteX14" fmla="*/ 381001 w 762001"/>
              <a:gd name="connsiteY14" fmla="*/ 4439191 h 4439191"/>
              <a:gd name="connsiteX15" fmla="*/ 0 w 762001"/>
              <a:gd name="connsiteY15" fmla="*/ 40581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70116" y="4052106"/>
                </a:moveTo>
                <a:cubicBezTo>
                  <a:pt x="70116" y="4223803"/>
                  <a:pt x="209304" y="4362991"/>
                  <a:pt x="381001" y="4362991"/>
                </a:cubicBezTo>
                <a:cubicBezTo>
                  <a:pt x="552698" y="4362991"/>
                  <a:pt x="691886" y="4223803"/>
                  <a:pt x="691886" y="4052106"/>
                </a:cubicBezTo>
                <a:cubicBezTo>
                  <a:pt x="691886" y="3880409"/>
                  <a:pt x="552698" y="3741221"/>
                  <a:pt x="381001" y="3741221"/>
                </a:cubicBezTo>
                <a:cubicBezTo>
                  <a:pt x="209304" y="3741221"/>
                  <a:pt x="70116" y="3880409"/>
                  <a:pt x="70116" y="4052106"/>
                </a:cubicBezTo>
                <a:close/>
                <a:moveTo>
                  <a:pt x="0" y="4058191"/>
                </a:move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任意多边形 38"/>
          <p:cNvSpPr/>
          <p:nvPr>
            <p:custDataLst>
              <p:tags r:id="rId2"/>
            </p:custDataLst>
          </p:nvPr>
        </p:nvSpPr>
        <p:spPr>
          <a:xfrm rot="5400000">
            <a:off x="3143385" y="2371617"/>
            <a:ext cx="762001" cy="4439191"/>
          </a:xfrm>
          <a:custGeom>
            <a:avLst/>
            <a:gdLst>
              <a:gd name="connsiteX0" fmla="*/ 55209 w 762001"/>
              <a:gd name="connsiteY0" fmla="*/ 4052106 h 4439191"/>
              <a:gd name="connsiteX1" fmla="*/ 366094 w 762001"/>
              <a:gd name="connsiteY1" fmla="*/ 4362991 h 4439191"/>
              <a:gd name="connsiteX2" fmla="*/ 676979 w 762001"/>
              <a:gd name="connsiteY2" fmla="*/ 4052106 h 4439191"/>
              <a:gd name="connsiteX3" fmla="*/ 366094 w 762001"/>
              <a:gd name="connsiteY3" fmla="*/ 3741221 h 4439191"/>
              <a:gd name="connsiteX4" fmla="*/ 55209 w 762001"/>
              <a:gd name="connsiteY4" fmla="*/ 4052106 h 4439191"/>
              <a:gd name="connsiteX5" fmla="*/ 0 w 762001"/>
              <a:gd name="connsiteY5" fmla="*/ 4058191 h 4439191"/>
              <a:gd name="connsiteX6" fmla="*/ 0 w 762001"/>
              <a:gd name="connsiteY6" fmla="*/ 514891 h 4439191"/>
              <a:gd name="connsiteX7" fmla="*/ 232698 w 762001"/>
              <a:gd name="connsiteY7" fmla="*/ 163832 h 4439191"/>
              <a:gd name="connsiteX8" fmla="*/ 293045 w 762001"/>
              <a:gd name="connsiteY8" fmla="*/ 151648 h 4439191"/>
              <a:gd name="connsiteX9" fmla="*/ 381001 w 762001"/>
              <a:gd name="connsiteY9" fmla="*/ 0 h 4439191"/>
              <a:gd name="connsiteX10" fmla="*/ 468957 w 762001"/>
              <a:gd name="connsiteY10" fmla="*/ 151648 h 4439191"/>
              <a:gd name="connsiteX11" fmla="*/ 529303 w 762001"/>
              <a:gd name="connsiteY11" fmla="*/ 163832 h 4439191"/>
              <a:gd name="connsiteX12" fmla="*/ 762001 w 762001"/>
              <a:gd name="connsiteY12" fmla="*/ 514891 h 4439191"/>
              <a:gd name="connsiteX13" fmla="*/ 762001 w 762001"/>
              <a:gd name="connsiteY13" fmla="*/ 4058191 h 4439191"/>
              <a:gd name="connsiteX14" fmla="*/ 381001 w 762001"/>
              <a:gd name="connsiteY14" fmla="*/ 4439191 h 4439191"/>
              <a:gd name="connsiteX15" fmla="*/ 0 w 762001"/>
              <a:gd name="connsiteY15" fmla="*/ 40581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55209" y="4052106"/>
                </a:moveTo>
                <a:cubicBezTo>
                  <a:pt x="55209" y="4223803"/>
                  <a:pt x="194397" y="4362991"/>
                  <a:pt x="366094" y="4362991"/>
                </a:cubicBezTo>
                <a:cubicBezTo>
                  <a:pt x="537791" y="4362991"/>
                  <a:pt x="676979" y="4223803"/>
                  <a:pt x="676979" y="4052106"/>
                </a:cubicBezTo>
                <a:cubicBezTo>
                  <a:pt x="676979" y="3880409"/>
                  <a:pt x="537791" y="3741221"/>
                  <a:pt x="366094" y="3741221"/>
                </a:cubicBezTo>
                <a:cubicBezTo>
                  <a:pt x="194397" y="3741221"/>
                  <a:pt x="55209" y="3880409"/>
                  <a:pt x="55209" y="4052106"/>
                </a:cubicBezTo>
                <a:close/>
                <a:moveTo>
                  <a:pt x="0" y="4058191"/>
                </a:move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任意多边形 39"/>
          <p:cNvSpPr/>
          <p:nvPr>
            <p:custDataLst>
              <p:tags r:id="rId3"/>
            </p:custDataLst>
          </p:nvPr>
        </p:nvSpPr>
        <p:spPr>
          <a:xfrm rot="16200000">
            <a:off x="8095478" y="1652518"/>
            <a:ext cx="762001" cy="4439191"/>
          </a:xfrm>
          <a:custGeom>
            <a:avLst/>
            <a:gdLst>
              <a:gd name="connsiteX0" fmla="*/ 691886 w 762001"/>
              <a:gd name="connsiteY0" fmla="*/ 4058191 h 4439191"/>
              <a:gd name="connsiteX1" fmla="*/ 381001 w 762001"/>
              <a:gd name="connsiteY1" fmla="*/ 3747306 h 4439191"/>
              <a:gd name="connsiteX2" fmla="*/ 70116 w 762001"/>
              <a:gd name="connsiteY2" fmla="*/ 4058191 h 4439191"/>
              <a:gd name="connsiteX3" fmla="*/ 381001 w 762001"/>
              <a:gd name="connsiteY3" fmla="*/ 4369076 h 4439191"/>
              <a:gd name="connsiteX4" fmla="*/ 691886 w 762001"/>
              <a:gd name="connsiteY4" fmla="*/ 4058191 h 4439191"/>
              <a:gd name="connsiteX5" fmla="*/ 762001 w 762001"/>
              <a:gd name="connsiteY5" fmla="*/ 514891 h 4439191"/>
              <a:gd name="connsiteX6" fmla="*/ 762001 w 762001"/>
              <a:gd name="connsiteY6" fmla="*/ 4058191 h 4439191"/>
              <a:gd name="connsiteX7" fmla="*/ 381001 w 762001"/>
              <a:gd name="connsiteY7" fmla="*/ 4439191 h 4439191"/>
              <a:gd name="connsiteX8" fmla="*/ 0 w 762001"/>
              <a:gd name="connsiteY8" fmla="*/ 4058191 h 4439191"/>
              <a:gd name="connsiteX9" fmla="*/ 0 w 762001"/>
              <a:gd name="connsiteY9" fmla="*/ 514891 h 4439191"/>
              <a:gd name="connsiteX10" fmla="*/ 232698 w 762001"/>
              <a:gd name="connsiteY10" fmla="*/ 163832 h 4439191"/>
              <a:gd name="connsiteX11" fmla="*/ 293045 w 762001"/>
              <a:gd name="connsiteY11" fmla="*/ 151648 h 4439191"/>
              <a:gd name="connsiteX12" fmla="*/ 381001 w 762001"/>
              <a:gd name="connsiteY12" fmla="*/ 0 h 4439191"/>
              <a:gd name="connsiteX13" fmla="*/ 468957 w 762001"/>
              <a:gd name="connsiteY13" fmla="*/ 151648 h 4439191"/>
              <a:gd name="connsiteX14" fmla="*/ 529303 w 762001"/>
              <a:gd name="connsiteY14" fmla="*/ 163832 h 4439191"/>
              <a:gd name="connsiteX15" fmla="*/ 762001 w 762001"/>
              <a:gd name="connsiteY15" fmla="*/ 5148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691886" y="4058191"/>
                </a:moveTo>
                <a:cubicBezTo>
                  <a:pt x="691886" y="3886494"/>
                  <a:pt x="552698" y="3747306"/>
                  <a:pt x="381001" y="3747306"/>
                </a:cubicBezTo>
                <a:cubicBezTo>
                  <a:pt x="209304" y="3747306"/>
                  <a:pt x="70116" y="3886494"/>
                  <a:pt x="70116" y="4058191"/>
                </a:cubicBezTo>
                <a:cubicBezTo>
                  <a:pt x="70116" y="4229888"/>
                  <a:pt x="209304" y="4369076"/>
                  <a:pt x="381001" y="4369076"/>
                </a:cubicBezTo>
                <a:cubicBezTo>
                  <a:pt x="552698" y="4369076"/>
                  <a:pt x="691886" y="4229888"/>
                  <a:pt x="691886" y="4058191"/>
                </a:cubicBezTo>
                <a:close/>
                <a:moveTo>
                  <a:pt x="762001" y="514891"/>
                </a:move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任意多边形 40"/>
          <p:cNvSpPr/>
          <p:nvPr>
            <p:custDataLst>
              <p:tags r:id="rId4"/>
            </p:custDataLst>
          </p:nvPr>
        </p:nvSpPr>
        <p:spPr>
          <a:xfrm rot="16200000">
            <a:off x="8095478" y="2813672"/>
            <a:ext cx="762001" cy="4439191"/>
          </a:xfrm>
          <a:custGeom>
            <a:avLst/>
            <a:gdLst>
              <a:gd name="connsiteX0" fmla="*/ 691886 w 762001"/>
              <a:gd name="connsiteY0" fmla="*/ 4058191 h 4439191"/>
              <a:gd name="connsiteX1" fmla="*/ 381001 w 762001"/>
              <a:gd name="connsiteY1" fmla="*/ 3747306 h 4439191"/>
              <a:gd name="connsiteX2" fmla="*/ 70116 w 762001"/>
              <a:gd name="connsiteY2" fmla="*/ 4058191 h 4439191"/>
              <a:gd name="connsiteX3" fmla="*/ 381001 w 762001"/>
              <a:gd name="connsiteY3" fmla="*/ 4369076 h 4439191"/>
              <a:gd name="connsiteX4" fmla="*/ 691886 w 762001"/>
              <a:gd name="connsiteY4" fmla="*/ 4058191 h 4439191"/>
              <a:gd name="connsiteX5" fmla="*/ 762001 w 762001"/>
              <a:gd name="connsiteY5" fmla="*/ 514891 h 4439191"/>
              <a:gd name="connsiteX6" fmla="*/ 762001 w 762001"/>
              <a:gd name="connsiteY6" fmla="*/ 4058191 h 4439191"/>
              <a:gd name="connsiteX7" fmla="*/ 381001 w 762001"/>
              <a:gd name="connsiteY7" fmla="*/ 4439191 h 4439191"/>
              <a:gd name="connsiteX8" fmla="*/ 0 w 762001"/>
              <a:gd name="connsiteY8" fmla="*/ 4058191 h 4439191"/>
              <a:gd name="connsiteX9" fmla="*/ 0 w 762001"/>
              <a:gd name="connsiteY9" fmla="*/ 514891 h 4439191"/>
              <a:gd name="connsiteX10" fmla="*/ 232698 w 762001"/>
              <a:gd name="connsiteY10" fmla="*/ 163832 h 4439191"/>
              <a:gd name="connsiteX11" fmla="*/ 293045 w 762001"/>
              <a:gd name="connsiteY11" fmla="*/ 151648 h 4439191"/>
              <a:gd name="connsiteX12" fmla="*/ 381001 w 762001"/>
              <a:gd name="connsiteY12" fmla="*/ 0 h 4439191"/>
              <a:gd name="connsiteX13" fmla="*/ 468957 w 762001"/>
              <a:gd name="connsiteY13" fmla="*/ 151648 h 4439191"/>
              <a:gd name="connsiteX14" fmla="*/ 529303 w 762001"/>
              <a:gd name="connsiteY14" fmla="*/ 163832 h 4439191"/>
              <a:gd name="connsiteX15" fmla="*/ 762001 w 762001"/>
              <a:gd name="connsiteY15" fmla="*/ 5148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691886" y="4058191"/>
                </a:moveTo>
                <a:cubicBezTo>
                  <a:pt x="691886" y="3886494"/>
                  <a:pt x="552698" y="3747306"/>
                  <a:pt x="381001" y="3747306"/>
                </a:cubicBezTo>
                <a:cubicBezTo>
                  <a:pt x="209304" y="3747306"/>
                  <a:pt x="70116" y="3886494"/>
                  <a:pt x="70116" y="4058191"/>
                </a:cubicBezTo>
                <a:cubicBezTo>
                  <a:pt x="70116" y="4229888"/>
                  <a:pt x="209304" y="4369076"/>
                  <a:pt x="381001" y="4369076"/>
                </a:cubicBezTo>
                <a:cubicBezTo>
                  <a:pt x="552698" y="4369076"/>
                  <a:pt x="691886" y="4229888"/>
                  <a:pt x="691886" y="4058191"/>
                </a:cubicBezTo>
                <a:close/>
                <a:moveTo>
                  <a:pt x="762001" y="514891"/>
                </a:move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>
            <p:custDataLst>
              <p:tags r:id="rId5"/>
            </p:custDataLst>
          </p:nvPr>
        </p:nvSpPr>
        <p:spPr>
          <a:xfrm>
            <a:off x="2061210" y="3072765"/>
            <a:ext cx="3378835" cy="760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fontAlgn="ctr">
              <a:lnSpc>
                <a:spcPct val="2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第一，提高苗木交易的效率以及唯一性</a:t>
            </a:r>
            <a:endParaRPr lang="zh-CN" altLang="en-US" sz="1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>
            <p:custDataLst>
              <p:tags r:id="rId6"/>
            </p:custDataLst>
          </p:nvPr>
        </p:nvSpPr>
        <p:spPr>
          <a:xfrm>
            <a:off x="6604000" y="4652010"/>
            <a:ext cx="3305175" cy="760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第四，将苗木资源进行聚合，实现资源共享，具有应用价值</a:t>
            </a:r>
            <a:endParaRPr lang="zh-CN" altLang="en-US" sz="1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>
            <p:custDataLst>
              <p:tags r:id="rId7"/>
            </p:custDataLst>
          </p:nvPr>
        </p:nvSpPr>
        <p:spPr>
          <a:xfrm>
            <a:off x="6603365" y="3508375"/>
            <a:ext cx="3305175" cy="744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第三，改变了传统的苗木收集方式，</a:t>
            </a:r>
            <a:r>
              <a:rPr lang="zh-CN" altLang="en-US" sz="1400" dirty="0" smtClean="0">
                <a:cs typeface="+mn-ea"/>
                <a:sym typeface="+mn-lt"/>
              </a:rPr>
              <a:t>实现了苗木资源的信息化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>
            <p:custDataLst>
              <p:tags r:id="rId8"/>
            </p:custDataLst>
          </p:nvPr>
        </p:nvSpPr>
        <p:spPr>
          <a:xfrm>
            <a:off x="2061210" y="4210050"/>
            <a:ext cx="3379470" cy="76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2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第二，节省雇佣劳动工带来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的成本</a:t>
            </a:r>
            <a:endParaRPr lang="zh-CN" altLang="en-US" sz="1400" dirty="0" smtClean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>
            <p:custDataLst>
              <p:tags r:id="rId9"/>
            </p:custDataLst>
          </p:nvPr>
        </p:nvSpPr>
        <p:spPr>
          <a:xfrm>
            <a:off x="1260339" y="1702612"/>
            <a:ext cx="944934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基于Vue3+NodeJS的苗木交易平台是一款真实、安全、透明的平台，以实现苗木资源共享和无缝沟通，建立一个集中苗木资源的平台。本苗木交易平台有以下现实意义：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altLang="zh-CN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研究内容</a:t>
            </a:r>
            <a:endParaRPr lang="zh-CN" altLang="en-US" sz="4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875" y="410210"/>
            <a:ext cx="2538730" cy="679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研究内容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>
            <a:off x="1028645" y="1311257"/>
            <a:ext cx="2520733" cy="2445011"/>
          </a:xfrm>
          <a:custGeom>
            <a:avLst/>
            <a:gdLst>
              <a:gd name="connsiteX0" fmla="*/ 1270000 w 2520733"/>
              <a:gd name="connsiteY0" fmla="*/ 0 h 2445011"/>
              <a:gd name="connsiteX1" fmla="*/ 2514198 w 2520733"/>
              <a:gd name="connsiteY1" fmla="*/ 1014051 h 2445011"/>
              <a:gd name="connsiteX2" fmla="*/ 2520733 w 2520733"/>
              <a:gd name="connsiteY2" fmla="*/ 1056868 h 2445011"/>
              <a:gd name="connsiteX3" fmla="*/ 2483803 w 2520733"/>
              <a:gd name="connsiteY3" fmla="*/ 1090431 h 2445011"/>
              <a:gd name="connsiteX4" fmla="*/ 2111829 w 2520733"/>
              <a:gd name="connsiteY4" fmla="*/ 1988457 h 2445011"/>
              <a:gd name="connsiteX5" fmla="*/ 2118386 w 2520733"/>
              <a:gd name="connsiteY5" fmla="*/ 2118307 h 2445011"/>
              <a:gd name="connsiteX6" fmla="*/ 2131096 w 2520733"/>
              <a:gd name="connsiteY6" fmla="*/ 2201890 h 2445011"/>
              <a:gd name="connsiteX7" fmla="*/ 2097177 w 2520733"/>
              <a:gd name="connsiteY7" fmla="*/ 2232418 h 2445011"/>
              <a:gd name="connsiteX8" fmla="*/ 1874293 w 2520733"/>
              <a:gd name="connsiteY8" fmla="*/ 2163231 h 2445011"/>
              <a:gd name="connsiteX9" fmla="*/ 1618343 w 2520733"/>
              <a:gd name="connsiteY9" fmla="*/ 2137429 h 2445011"/>
              <a:gd name="connsiteX10" fmla="*/ 810505 w 2520733"/>
              <a:gd name="connsiteY10" fmla="*/ 2427435 h 2445011"/>
              <a:gd name="connsiteX11" fmla="*/ 791167 w 2520733"/>
              <a:gd name="connsiteY11" fmla="*/ 2445011 h 2445011"/>
              <a:gd name="connsiteX12" fmla="*/ 775659 w 2520733"/>
              <a:gd name="connsiteY12" fmla="*/ 2440197 h 2445011"/>
              <a:gd name="connsiteX13" fmla="*/ 0 w 2520733"/>
              <a:gd name="connsiteY13" fmla="*/ 1270000 h 2445011"/>
              <a:gd name="connsiteX14" fmla="*/ 1270000 w 2520733"/>
              <a:gd name="connsiteY14" fmla="*/ 0 h 244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0733" h="2445011">
                <a:moveTo>
                  <a:pt x="1270000" y="0"/>
                </a:moveTo>
                <a:cubicBezTo>
                  <a:pt x="1883727" y="0"/>
                  <a:pt x="2395776" y="435333"/>
                  <a:pt x="2514198" y="1014051"/>
                </a:cubicBezTo>
                <a:lnTo>
                  <a:pt x="2520733" y="1056868"/>
                </a:lnTo>
                <a:lnTo>
                  <a:pt x="2483803" y="1090431"/>
                </a:lnTo>
                <a:cubicBezTo>
                  <a:pt x="2253979" y="1320256"/>
                  <a:pt x="2111829" y="1637756"/>
                  <a:pt x="2111829" y="1988457"/>
                </a:cubicBezTo>
                <a:cubicBezTo>
                  <a:pt x="2111829" y="2032295"/>
                  <a:pt x="2114050" y="2075614"/>
                  <a:pt x="2118386" y="2118307"/>
                </a:cubicBezTo>
                <a:lnTo>
                  <a:pt x="2131096" y="2201890"/>
                </a:lnTo>
                <a:lnTo>
                  <a:pt x="2097177" y="2232418"/>
                </a:lnTo>
                <a:lnTo>
                  <a:pt x="1874293" y="2163231"/>
                </a:lnTo>
                <a:cubicBezTo>
                  <a:pt x="1791619" y="2146314"/>
                  <a:pt x="1706018" y="2137429"/>
                  <a:pt x="1618343" y="2137429"/>
                </a:cubicBezTo>
                <a:cubicBezTo>
                  <a:pt x="1311480" y="2137429"/>
                  <a:pt x="1030036" y="2246262"/>
                  <a:pt x="810505" y="2427435"/>
                </a:cubicBezTo>
                <a:lnTo>
                  <a:pt x="791167" y="2445011"/>
                </a:lnTo>
                <a:lnTo>
                  <a:pt x="775659" y="2440197"/>
                </a:lnTo>
                <a:cubicBezTo>
                  <a:pt x="319837" y="2247401"/>
                  <a:pt x="0" y="1796052"/>
                  <a:pt x="0" y="1270000"/>
                </a:cubicBezTo>
                <a:cubicBezTo>
                  <a:pt x="0" y="568598"/>
                  <a:pt x="568598" y="0"/>
                  <a:pt x="127000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350465" y="3487574"/>
            <a:ext cx="2540000" cy="2540000"/>
          </a:xfrm>
          <a:custGeom>
            <a:avLst/>
            <a:gdLst>
              <a:gd name="connsiteX0" fmla="*/ 1270000 w 2540000"/>
              <a:gd name="connsiteY0" fmla="*/ 0 h 2540000"/>
              <a:gd name="connsiteX1" fmla="*/ 1764342 w 2540000"/>
              <a:gd name="connsiteY1" fmla="*/ 99803 h 2540000"/>
              <a:gd name="connsiteX2" fmla="*/ 1790709 w 2540000"/>
              <a:gd name="connsiteY2" fmla="*/ 112505 h 2540000"/>
              <a:gd name="connsiteX3" fmla="*/ 1820583 w 2540000"/>
              <a:gd name="connsiteY3" fmla="*/ 228687 h 2540000"/>
              <a:gd name="connsiteX4" fmla="*/ 2428128 w 2540000"/>
              <a:gd name="connsiteY4" fmla="*/ 967746 h 2540000"/>
              <a:gd name="connsiteX5" fmla="*/ 2512777 w 2540000"/>
              <a:gd name="connsiteY5" fmla="*/ 1008523 h 2540000"/>
              <a:gd name="connsiteX6" fmla="*/ 2514198 w 2540000"/>
              <a:gd name="connsiteY6" fmla="*/ 1014051 h 2540000"/>
              <a:gd name="connsiteX7" fmla="*/ 2540000 w 2540000"/>
              <a:gd name="connsiteY7" fmla="*/ 1270000 h 2540000"/>
              <a:gd name="connsiteX8" fmla="*/ 1270000 w 2540000"/>
              <a:gd name="connsiteY8" fmla="*/ 2540000 h 2540000"/>
              <a:gd name="connsiteX9" fmla="*/ 0 w 2540000"/>
              <a:gd name="connsiteY9" fmla="*/ 1270000 h 2540000"/>
              <a:gd name="connsiteX10" fmla="*/ 1270000 w 2540000"/>
              <a:gd name="connsiteY10" fmla="*/ 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0" h="2540000">
                <a:moveTo>
                  <a:pt x="1270000" y="0"/>
                </a:moveTo>
                <a:cubicBezTo>
                  <a:pt x="1445351" y="0"/>
                  <a:pt x="1612401" y="35538"/>
                  <a:pt x="1764342" y="99803"/>
                </a:cubicBezTo>
                <a:lnTo>
                  <a:pt x="1790709" y="112505"/>
                </a:lnTo>
                <a:lnTo>
                  <a:pt x="1820583" y="228687"/>
                </a:lnTo>
                <a:cubicBezTo>
                  <a:pt x="1919534" y="546827"/>
                  <a:pt x="2140208" y="811338"/>
                  <a:pt x="2428128" y="967746"/>
                </a:cubicBezTo>
                <a:lnTo>
                  <a:pt x="2512777" y="1008523"/>
                </a:lnTo>
                <a:lnTo>
                  <a:pt x="2514198" y="1014051"/>
                </a:lnTo>
                <a:cubicBezTo>
                  <a:pt x="2531116" y="1096725"/>
                  <a:pt x="2540000" y="1182325"/>
                  <a:pt x="2540000" y="1270000"/>
                </a:cubicBezTo>
                <a:cubicBezTo>
                  <a:pt x="2540000" y="1971402"/>
                  <a:pt x="1971402" y="2540000"/>
                  <a:pt x="1270000" y="2540000"/>
                </a:cubicBezTo>
                <a:cubicBezTo>
                  <a:pt x="568598" y="2540000"/>
                  <a:pt x="0" y="1971402"/>
                  <a:pt x="0" y="1270000"/>
                </a:cubicBezTo>
                <a:cubicBezTo>
                  <a:pt x="0" y="568598"/>
                  <a:pt x="568598" y="0"/>
                  <a:pt x="127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21207" y="2068602"/>
            <a:ext cx="2540000" cy="2540000"/>
          </a:xfrm>
          <a:prstGeom prst="ellipse">
            <a:avLst/>
          </a:prstGeom>
          <a:solidFill>
            <a:srgbClr val="1C4885">
              <a:alpha val="90000"/>
            </a:srgb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71442" y="2434913"/>
            <a:ext cx="2225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种植苗木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用户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151379" y="2366817"/>
            <a:ext cx="265167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508286" y="4608891"/>
            <a:ext cx="2225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sz="1600" dirty="0">
                <a:effectLst/>
                <a:latin typeface="+mn-lt"/>
                <a:ea typeface="+mn-ea"/>
                <a:cs typeface="+mn-ea"/>
                <a:sym typeface="+mn-lt"/>
              </a:rPr>
              <a:t>管理员用户</a:t>
            </a:r>
            <a:endParaRPr lang="zh-CN" altLang="en-US" sz="1600" dirty="0"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512988" y="4544605"/>
            <a:ext cx="2651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291357" y="3260370"/>
            <a:ext cx="2225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sz="1600" dirty="0">
                <a:effectLst/>
                <a:latin typeface="+mn-lt"/>
                <a:ea typeface="+mn-ea"/>
                <a:cs typeface="+mn-ea"/>
                <a:sym typeface="+mn-lt"/>
              </a:rPr>
              <a:t>收购苗木用户</a:t>
            </a:r>
            <a:endParaRPr lang="zh-CN" altLang="en-US" sz="1600" dirty="0"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271294" y="3140204"/>
            <a:ext cx="2651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469426" y="2203780"/>
            <a:ext cx="437503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注册登录，查看苗木市场，发布苗木帖子，售卖苗木，查看个人记录,实时联系买家进行沟通交流。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69426" y="3485239"/>
            <a:ext cx="437503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浏览苗木资源信息，发布收苗木帖子，购买苗木，收藏苗木，关注其他用户，查看个人记录，个人订单管理，个人收苗木帖子管理，个人信息管理，实时联系卖家进行沟通交流。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69427" y="5007133"/>
            <a:ext cx="43750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可以管理各类苗木信息、管理用户信息、审核管理苗木信息和查看并管理订单记录信息，个人信息管理。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545103" y="1848856"/>
            <a:ext cx="2294021" cy="354924"/>
          </a:xfrm>
          <a:prstGeom prst="roundRect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种植苗木用户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545103" y="3132215"/>
            <a:ext cx="2294021" cy="354924"/>
          </a:xfrm>
          <a:prstGeom prst="roundRect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收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购苗木用户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545103" y="4652209"/>
            <a:ext cx="2294021" cy="354924"/>
          </a:xfrm>
          <a:prstGeom prst="roundRect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管理员用户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06330" y="1623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875" y="410210"/>
            <a:ext cx="2538730" cy="679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研究内容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4875" y="13627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系统的功能模块如下：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004060"/>
            <a:ext cx="10071735" cy="4496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875" y="410210"/>
            <a:ext cx="2538730" cy="679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研究内容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32455" y="1579245"/>
            <a:ext cx="6023610" cy="50031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4875" y="13188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系统架构图</a:t>
            </a:r>
            <a:r>
              <a:rPr lang="zh-CN" altLang="en-US"/>
              <a:t>如下：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ISPRING_PRESENTATION_TITLE" val="蓝色简洁毕业答辩PPT模板"/>
  <p:tag name="KSO_WPP_MARK_KEY" val="26229013-f5a3-4f35-a69b-edca0c6b0b32"/>
  <p:tag name="COMMONDATA" val="eyJoZGlkIjoiNzllMmY2NmE4ZDIyMjU3OWRjYzJlMmU5NjFhMTllMTg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s3og5w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1036</Words>
  <Application>WPS 演示</Application>
  <PresentationFormat>自定义</PresentationFormat>
  <Paragraphs>100</Paragraphs>
  <Slides>13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汉仪大宋简</vt:lpstr>
      <vt:lpstr>微软雅黑</vt:lpstr>
      <vt:lpstr>FZZhengHeiS-DB-GB</vt:lpstr>
      <vt:lpstr>Verdana</vt:lpstr>
      <vt:lpstr>Wingdings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蓝色毕业答辩</dc:title>
  <dc:creator>第一PPT</dc:creator>
  <cp:keywords>www.1ppt.com</cp:keywords>
  <dc:description>www.1ppt.com</dc:description>
  <cp:lastModifiedBy>养乐多</cp:lastModifiedBy>
  <cp:revision>24</cp:revision>
  <dcterms:created xsi:type="dcterms:W3CDTF">2018-02-27T12:12:00Z</dcterms:created>
  <dcterms:modified xsi:type="dcterms:W3CDTF">2023-05-13T05:19:26Z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F5495718B42C4B7AB8FED9E3C2B58439</vt:lpwstr>
  </property>
  <property fmtid="{D5CDD505-2E9C-101B-9397-08002B2CF9AE}" pid="3" name="KSOProductBuildVer">
    <vt:lpwstr>2052-11.1.0.14309</vt:lpwstr>
  </property>
</Properties>
</file>