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c353fca7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c353fca7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beaa600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beaa600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beaa6005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beaa6005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beaa6005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beaa6005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c353fca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c353fca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c353fca7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c353fca7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d55b8c9c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d55b8c9c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c353fca7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c353fca7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d55b8c9c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d55b8c9c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en.wikipedia.org/wiki/Category:Railway_stations_in_Tokyo" TargetMode="External"/><Relationship Id="rId4" Type="http://schemas.openxmlformats.org/officeDocument/2006/relationships/hyperlink" Target="https://en.wikipedia.org/w/index.php?title=Category:Railway_stations_in_Tokyo&amp;pagefrom=Kasai+Station#mw-pages" TargetMode="External"/><Relationship Id="rId5" Type="http://schemas.openxmlformats.org/officeDocument/2006/relationships/hyperlink" Target="https://en.wikipedia.org/w/index.php?title=Category:Railway_stations_in_Tokyo&amp;pagefrom=Okachimachi+Station#mw-pag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6.png"/><Relationship Id="rId10" Type="http://schemas.openxmlformats.org/officeDocument/2006/relationships/image" Target="../media/image2.png"/><Relationship Id="rId9"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1.png"/><Relationship Id="rId7" Type="http://schemas.openxmlformats.org/officeDocument/2006/relationships/image" Target="../media/image5.png"/><Relationship Id="rId8"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ja"/>
              <a:t>Final Report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ja"/>
              <a:t>Clustering station areas in Tokyo based on venues information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Conclusion</a:t>
            </a:r>
            <a:endParaRPr/>
          </a:p>
        </p:txBody>
      </p:sp>
      <p:sp>
        <p:nvSpPr>
          <p:cNvPr id="124" name="Google Shape;12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The below is the conclusion:</a:t>
            </a:r>
            <a:endParaRPr/>
          </a:p>
          <a:p>
            <a:pPr indent="-342900" lvl="0" marL="457200" rtl="0" algn="l">
              <a:spcBef>
                <a:spcPts val="1600"/>
              </a:spcBef>
              <a:spcAft>
                <a:spcPts val="0"/>
              </a:spcAft>
              <a:buSzPts val="1800"/>
              <a:buChar char="-"/>
            </a:pPr>
            <a:r>
              <a:rPr lang="ja"/>
              <a:t>We can cluster station areas in Tokyo into 6 groups.</a:t>
            </a:r>
            <a:endParaRPr/>
          </a:p>
          <a:p>
            <a:pPr indent="-342900" lvl="0" marL="457200" rtl="0" algn="l">
              <a:spcBef>
                <a:spcPts val="0"/>
              </a:spcBef>
              <a:spcAft>
                <a:spcPts val="0"/>
              </a:spcAft>
              <a:buSzPts val="1800"/>
              <a:buChar char="-"/>
            </a:pPr>
            <a:r>
              <a:rPr lang="ja"/>
              <a:t>Central areas can be grouped as eating, living, hanging out and drinking areas</a:t>
            </a:r>
            <a:endParaRPr/>
          </a:p>
          <a:p>
            <a:pPr indent="-342900" lvl="0" marL="457200" rtl="0" algn="l">
              <a:spcBef>
                <a:spcPts val="0"/>
              </a:spcBef>
              <a:spcAft>
                <a:spcPts val="0"/>
              </a:spcAft>
              <a:buSzPts val="1800"/>
              <a:buChar char="-"/>
            </a:pPr>
            <a:r>
              <a:rPr lang="ja"/>
              <a:t>For further research, it would be good if we consider relations between venue categories.</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Agenda</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Introduction/Business Problem</a:t>
            </a:r>
            <a:endParaRPr/>
          </a:p>
          <a:p>
            <a:pPr indent="0" lvl="0" marL="0" rtl="0" algn="l">
              <a:spcBef>
                <a:spcPts val="1600"/>
              </a:spcBef>
              <a:spcAft>
                <a:spcPts val="0"/>
              </a:spcAft>
              <a:buNone/>
            </a:pPr>
            <a:r>
              <a:rPr lang="ja"/>
              <a:t>Data</a:t>
            </a:r>
            <a:endParaRPr/>
          </a:p>
          <a:p>
            <a:pPr indent="0" lvl="0" marL="0" rtl="0" algn="l">
              <a:spcBef>
                <a:spcPts val="1600"/>
              </a:spcBef>
              <a:spcAft>
                <a:spcPts val="0"/>
              </a:spcAft>
              <a:buNone/>
            </a:pPr>
            <a:r>
              <a:rPr lang="ja"/>
              <a:t>Methodology</a:t>
            </a:r>
            <a:endParaRPr/>
          </a:p>
          <a:p>
            <a:pPr indent="0" lvl="0" marL="0" rtl="0" algn="l">
              <a:spcBef>
                <a:spcPts val="1600"/>
              </a:spcBef>
              <a:spcAft>
                <a:spcPts val="0"/>
              </a:spcAft>
              <a:buNone/>
            </a:pPr>
            <a:r>
              <a:rPr lang="ja"/>
              <a:t>Results</a:t>
            </a:r>
            <a:endParaRPr/>
          </a:p>
          <a:p>
            <a:pPr indent="0" lvl="0" marL="0" rtl="0" algn="l">
              <a:spcBef>
                <a:spcPts val="1600"/>
              </a:spcBef>
              <a:spcAft>
                <a:spcPts val="0"/>
              </a:spcAft>
              <a:buNone/>
            </a:pPr>
            <a:r>
              <a:rPr lang="ja"/>
              <a:t>Discussion</a:t>
            </a:r>
            <a:endParaRPr/>
          </a:p>
          <a:p>
            <a:pPr indent="0" lvl="0" marL="0" rtl="0" algn="l">
              <a:spcBef>
                <a:spcPts val="1600"/>
              </a:spcBef>
              <a:spcAft>
                <a:spcPts val="0"/>
              </a:spcAft>
              <a:buNone/>
            </a:pPr>
            <a:r>
              <a:rPr lang="ja"/>
              <a:t>Conclusion</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Introduction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Business Problem: Clustering areas in Tokyo based on train stations</a:t>
            </a:r>
            <a:endParaRPr/>
          </a:p>
          <a:p>
            <a:pPr indent="0" lvl="0" marL="0" rtl="0" algn="l">
              <a:spcBef>
                <a:spcPts val="1600"/>
              </a:spcBef>
              <a:spcAft>
                <a:spcPts val="0"/>
              </a:spcAft>
              <a:buNone/>
            </a:pPr>
            <a:r>
              <a:rPr lang="ja"/>
              <a:t>Background: A Real Estate Agent would like to cluster areas in Tokyo so they can make good suggestions to their customers based on their needs.</a:t>
            </a:r>
            <a:endParaRPr/>
          </a:p>
          <a:p>
            <a:pPr indent="0" lvl="0" marL="0" rtl="0" algn="l">
              <a:spcBef>
                <a:spcPts val="1600"/>
              </a:spcBef>
              <a:spcAft>
                <a:spcPts val="0"/>
              </a:spcAft>
              <a:buNone/>
            </a:pPr>
            <a:r>
              <a:rPr lang="ja"/>
              <a:t>Goal of this project: To cluster </a:t>
            </a:r>
            <a:endParaRPr/>
          </a:p>
          <a:p>
            <a:pPr indent="0" lvl="0" marL="0" rtl="0" algn="l">
              <a:spcBef>
                <a:spcPts val="1600"/>
              </a:spcBef>
              <a:spcAft>
                <a:spcPts val="1600"/>
              </a:spcAft>
              <a:buNone/>
            </a:pPr>
            <a:r>
              <a:rPr lang="ja"/>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Data</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ja"/>
              <a:t>List of stations in Tokyo - We can get it from the following Wikipedia pages:</a:t>
            </a:r>
            <a:endParaRPr/>
          </a:p>
          <a:p>
            <a:pPr indent="-317500" lvl="1" marL="914400" rtl="0" algn="l">
              <a:spcBef>
                <a:spcPts val="0"/>
              </a:spcBef>
              <a:spcAft>
                <a:spcPts val="0"/>
              </a:spcAft>
              <a:buSzPts val="1400"/>
              <a:buChar char="-"/>
            </a:pPr>
            <a:r>
              <a:rPr lang="ja" u="sng">
                <a:solidFill>
                  <a:schemeClr val="hlink"/>
                </a:solidFill>
                <a:hlinkClick r:id="rId3"/>
              </a:rPr>
              <a:t>https://en.wikipedia.org/wiki/Category:Railway_stations_in_Tokyo</a:t>
            </a:r>
            <a:endParaRPr/>
          </a:p>
          <a:p>
            <a:pPr indent="-317500" lvl="1" marL="914400" rtl="0" algn="l">
              <a:spcBef>
                <a:spcPts val="0"/>
              </a:spcBef>
              <a:spcAft>
                <a:spcPts val="0"/>
              </a:spcAft>
              <a:buSzPts val="1400"/>
              <a:buChar char="-"/>
            </a:pPr>
            <a:r>
              <a:rPr lang="ja" u="sng">
                <a:solidFill>
                  <a:schemeClr val="hlink"/>
                </a:solidFill>
                <a:hlinkClick r:id="rId4"/>
              </a:rPr>
              <a:t>https://en.wikipedia.org/w/index.php?title=Category:Railway_stations_in_Tokyo&amp;pagefrom=Kasai+Station#mw-pages</a:t>
            </a:r>
            <a:endParaRPr/>
          </a:p>
          <a:p>
            <a:pPr indent="-317500" lvl="1" marL="914400" rtl="0" algn="l">
              <a:spcBef>
                <a:spcPts val="0"/>
              </a:spcBef>
              <a:spcAft>
                <a:spcPts val="0"/>
              </a:spcAft>
              <a:buSzPts val="1400"/>
              <a:buChar char="-"/>
            </a:pPr>
            <a:r>
              <a:rPr lang="ja" u="sng">
                <a:solidFill>
                  <a:schemeClr val="hlink"/>
                </a:solidFill>
                <a:hlinkClick r:id="rId5"/>
              </a:rPr>
              <a:t>https://en.wikipedia.org/w/index.php?title=Category:Railway_stations_in_Tokyo&amp;pagefrom=Okachimachi+Station#mw-pages</a:t>
            </a:r>
            <a:endParaRPr/>
          </a:p>
          <a:p>
            <a:pPr indent="-317500" lvl="1" marL="914400" rtl="0" algn="l">
              <a:spcBef>
                <a:spcPts val="0"/>
              </a:spcBef>
              <a:spcAft>
                <a:spcPts val="0"/>
              </a:spcAft>
              <a:buSzPts val="1400"/>
              <a:buChar char="-"/>
            </a:pPr>
            <a:r>
              <a:rPr lang="ja"/>
              <a:t>https://en.wikipedia.org/w/index.php?title=Category:Railway_stations_in_Tokyo&amp;pagefrom=Tsukishima+Station#mw-pages</a:t>
            </a:r>
            <a:endParaRPr/>
          </a:p>
          <a:p>
            <a:pPr indent="-342900" lvl="0" marL="457200" rtl="0" algn="l">
              <a:spcBef>
                <a:spcPts val="0"/>
              </a:spcBef>
              <a:spcAft>
                <a:spcPts val="0"/>
              </a:spcAft>
              <a:buSzPts val="1800"/>
              <a:buChar char="-"/>
            </a:pPr>
            <a:r>
              <a:rPr lang="ja"/>
              <a:t>geopy to get latitude and longitude information of each area(Google API information cannot be used in this project, because of the user policy)</a:t>
            </a:r>
            <a:endParaRPr/>
          </a:p>
          <a:p>
            <a:pPr indent="-342900" lvl="0" marL="457200" rtl="0" algn="l">
              <a:spcBef>
                <a:spcPts val="0"/>
              </a:spcBef>
              <a:spcAft>
                <a:spcPts val="0"/>
              </a:spcAft>
              <a:buSzPts val="1800"/>
              <a:buChar char="-"/>
            </a:pPr>
            <a:r>
              <a:rPr lang="ja"/>
              <a:t>Venue information for each area through FourSquare API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Methodology</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ja"/>
              <a:t>I used the following research methodology:</a:t>
            </a:r>
            <a:endParaRPr b="1"/>
          </a:p>
          <a:p>
            <a:pPr indent="-342900" lvl="0" marL="457200" rtl="0" algn="l">
              <a:spcBef>
                <a:spcPts val="1600"/>
              </a:spcBef>
              <a:spcAft>
                <a:spcPts val="0"/>
              </a:spcAft>
              <a:buSzPts val="1800"/>
              <a:buAutoNum type="arabicPeriod"/>
            </a:pPr>
            <a:r>
              <a:rPr lang="ja"/>
              <a:t>Getting venue information of every station area in Tokyo, from FourSquare API </a:t>
            </a:r>
            <a:endParaRPr/>
          </a:p>
          <a:p>
            <a:pPr indent="-342900" lvl="0" marL="457200" rtl="0" algn="l">
              <a:spcBef>
                <a:spcPts val="0"/>
              </a:spcBef>
              <a:spcAft>
                <a:spcPts val="0"/>
              </a:spcAft>
              <a:buSzPts val="1800"/>
              <a:buAutoNum type="arabicPeriod"/>
            </a:pPr>
            <a:r>
              <a:rPr lang="ja"/>
              <a:t>Counting the number of categories of the venues</a:t>
            </a:r>
            <a:endParaRPr/>
          </a:p>
          <a:p>
            <a:pPr indent="-342900" lvl="0" marL="457200" rtl="0" algn="l">
              <a:spcBef>
                <a:spcPts val="0"/>
              </a:spcBef>
              <a:spcAft>
                <a:spcPts val="0"/>
              </a:spcAft>
              <a:buSzPts val="1800"/>
              <a:buAutoNum type="arabicPeriod"/>
            </a:pPr>
            <a:r>
              <a:rPr lang="ja"/>
              <a:t>Applying K-Means Clustering to cluster the areas based on venue information.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Results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Using our model, we could cluster Tokyo areas into the following groups</a:t>
            </a:r>
            <a:r>
              <a:rPr lang="ja"/>
              <a:t>:</a:t>
            </a:r>
            <a:endParaRPr/>
          </a:p>
          <a:p>
            <a:pPr indent="-342900" lvl="0" marL="457200" rtl="0" algn="l">
              <a:spcBef>
                <a:spcPts val="1600"/>
              </a:spcBef>
              <a:spcAft>
                <a:spcPts val="0"/>
              </a:spcAft>
              <a:buSzPts val="1800"/>
              <a:buChar char="●"/>
            </a:pPr>
            <a:r>
              <a:rPr lang="ja"/>
              <a:t>- Cluster Label 0: Suburb areas for living</a:t>
            </a:r>
            <a:endParaRPr/>
          </a:p>
          <a:p>
            <a:pPr indent="-342900" lvl="0" marL="457200" rtl="0" algn="l">
              <a:spcBef>
                <a:spcPts val="0"/>
              </a:spcBef>
              <a:spcAft>
                <a:spcPts val="0"/>
              </a:spcAft>
              <a:buSzPts val="1800"/>
              <a:buChar char="●"/>
            </a:pPr>
            <a:r>
              <a:rPr lang="ja"/>
              <a:t>- Cluster Label 1: Central eating areas</a:t>
            </a:r>
            <a:endParaRPr/>
          </a:p>
          <a:p>
            <a:pPr indent="-342900" lvl="0" marL="457200" rtl="0" algn="l">
              <a:spcBef>
                <a:spcPts val="0"/>
              </a:spcBef>
              <a:spcAft>
                <a:spcPts val="0"/>
              </a:spcAft>
              <a:buSzPts val="1800"/>
              <a:buChar char="●"/>
            </a:pPr>
            <a:r>
              <a:rPr lang="ja"/>
              <a:t>- Cluster Label 2: Central areas to hang out</a:t>
            </a:r>
            <a:endParaRPr/>
          </a:p>
          <a:p>
            <a:pPr indent="-342900" lvl="0" marL="457200" rtl="0" algn="l">
              <a:spcBef>
                <a:spcPts val="0"/>
              </a:spcBef>
              <a:spcAft>
                <a:spcPts val="0"/>
              </a:spcAft>
              <a:buSzPts val="1800"/>
              <a:buChar char="●"/>
            </a:pPr>
            <a:r>
              <a:rPr lang="ja"/>
              <a:t>- Cluster Label 3: Drinking areas¶</a:t>
            </a:r>
            <a:endParaRPr/>
          </a:p>
          <a:p>
            <a:pPr indent="-342900" lvl="0" marL="457200" rtl="0" algn="l">
              <a:spcBef>
                <a:spcPts val="0"/>
              </a:spcBef>
              <a:spcAft>
                <a:spcPts val="0"/>
              </a:spcAft>
              <a:buSzPts val="1800"/>
              <a:buChar char="●"/>
            </a:pPr>
            <a:r>
              <a:rPr lang="ja"/>
              <a:t>- Cluster Label 4: Places for living in middle-central areas</a:t>
            </a:r>
            <a:endParaRPr/>
          </a:p>
          <a:p>
            <a:pPr indent="-342900" lvl="0" marL="457200" rtl="0" algn="l">
              <a:spcBef>
                <a:spcPts val="0"/>
              </a:spcBef>
              <a:spcAft>
                <a:spcPts val="0"/>
              </a:spcAft>
              <a:buSzPts val="1800"/>
              <a:buChar char="●"/>
            </a:pPr>
            <a:r>
              <a:rPr lang="ja"/>
              <a:t>- Cluster Label 5: Places for living in central areas</a:t>
            </a:r>
            <a:endParaRPr/>
          </a:p>
          <a:p>
            <a:pPr indent="-342900" lvl="0" marL="457200" rtl="0" algn="l">
              <a:spcBef>
                <a:spcPts val="0"/>
              </a:spcBef>
              <a:spcAft>
                <a:spcPts val="0"/>
              </a:spcAft>
              <a:buSzPts val="1800"/>
              <a:buChar char="●"/>
            </a:pPr>
            <a:r>
              <a:rPr lang="ja"/>
              <a:t>- Cluster Label 6: Countryside areas</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Results: Map</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2" name="Google Shape;92;p19"/>
          <p:cNvPicPr preferRelativeResize="0"/>
          <p:nvPr/>
        </p:nvPicPr>
        <p:blipFill>
          <a:blip r:embed="rId3">
            <a:alphaModFix/>
          </a:blip>
          <a:stretch>
            <a:fillRect/>
          </a:stretch>
        </p:blipFill>
        <p:spPr>
          <a:xfrm>
            <a:off x="657275" y="1014388"/>
            <a:ext cx="6700332" cy="3692576"/>
          </a:xfrm>
          <a:prstGeom prst="rect">
            <a:avLst/>
          </a:prstGeom>
          <a:noFill/>
          <a:ln>
            <a:noFill/>
          </a:ln>
        </p:spPr>
      </p:pic>
      <p:pic>
        <p:nvPicPr>
          <p:cNvPr id="93" name="Google Shape;93;p19"/>
          <p:cNvPicPr preferRelativeResize="0"/>
          <p:nvPr/>
        </p:nvPicPr>
        <p:blipFill>
          <a:blip r:embed="rId4">
            <a:alphaModFix/>
          </a:blip>
          <a:stretch>
            <a:fillRect/>
          </a:stretch>
        </p:blipFill>
        <p:spPr>
          <a:xfrm>
            <a:off x="8353175" y="4826431"/>
            <a:ext cx="148474" cy="140225"/>
          </a:xfrm>
          <a:prstGeom prst="rect">
            <a:avLst/>
          </a:prstGeom>
          <a:noFill/>
          <a:ln>
            <a:noFill/>
          </a:ln>
        </p:spPr>
      </p:pic>
      <p:pic>
        <p:nvPicPr>
          <p:cNvPr id="94" name="Google Shape;94;p19"/>
          <p:cNvPicPr preferRelativeResize="0"/>
          <p:nvPr/>
        </p:nvPicPr>
        <p:blipFill>
          <a:blip r:embed="rId5">
            <a:alphaModFix/>
          </a:blip>
          <a:stretch>
            <a:fillRect/>
          </a:stretch>
        </p:blipFill>
        <p:spPr>
          <a:xfrm>
            <a:off x="38550" y="4826431"/>
            <a:ext cx="147236" cy="140225"/>
          </a:xfrm>
          <a:prstGeom prst="rect">
            <a:avLst/>
          </a:prstGeom>
          <a:noFill/>
          <a:ln>
            <a:noFill/>
          </a:ln>
        </p:spPr>
      </p:pic>
      <p:pic>
        <p:nvPicPr>
          <p:cNvPr id="95" name="Google Shape;95;p19"/>
          <p:cNvPicPr preferRelativeResize="0"/>
          <p:nvPr/>
        </p:nvPicPr>
        <p:blipFill>
          <a:blip r:embed="rId6">
            <a:alphaModFix/>
          </a:blip>
          <a:stretch>
            <a:fillRect/>
          </a:stretch>
        </p:blipFill>
        <p:spPr>
          <a:xfrm>
            <a:off x="1440680" y="4826431"/>
            <a:ext cx="126202" cy="140225"/>
          </a:xfrm>
          <a:prstGeom prst="rect">
            <a:avLst/>
          </a:prstGeom>
          <a:noFill/>
          <a:ln>
            <a:noFill/>
          </a:ln>
        </p:spPr>
      </p:pic>
      <p:pic>
        <p:nvPicPr>
          <p:cNvPr id="96" name="Google Shape;96;p19"/>
          <p:cNvPicPr preferRelativeResize="0"/>
          <p:nvPr/>
        </p:nvPicPr>
        <p:blipFill>
          <a:blip r:embed="rId7">
            <a:alphaModFix/>
          </a:blip>
          <a:stretch>
            <a:fillRect/>
          </a:stretch>
        </p:blipFill>
        <p:spPr>
          <a:xfrm>
            <a:off x="2821777" y="4826431"/>
            <a:ext cx="112180" cy="140225"/>
          </a:xfrm>
          <a:prstGeom prst="rect">
            <a:avLst/>
          </a:prstGeom>
          <a:noFill/>
          <a:ln>
            <a:noFill/>
          </a:ln>
        </p:spPr>
      </p:pic>
      <p:pic>
        <p:nvPicPr>
          <p:cNvPr id="97" name="Google Shape;97;p19"/>
          <p:cNvPicPr preferRelativeResize="0"/>
          <p:nvPr/>
        </p:nvPicPr>
        <p:blipFill>
          <a:blip r:embed="rId8">
            <a:alphaModFix/>
          </a:blip>
          <a:stretch>
            <a:fillRect/>
          </a:stretch>
        </p:blipFill>
        <p:spPr>
          <a:xfrm>
            <a:off x="5583970" y="4826431"/>
            <a:ext cx="140225" cy="140225"/>
          </a:xfrm>
          <a:prstGeom prst="rect">
            <a:avLst/>
          </a:prstGeom>
          <a:noFill/>
          <a:ln>
            <a:noFill/>
          </a:ln>
        </p:spPr>
      </p:pic>
      <p:pic>
        <p:nvPicPr>
          <p:cNvPr id="98" name="Google Shape;98;p19"/>
          <p:cNvPicPr preferRelativeResize="0"/>
          <p:nvPr/>
        </p:nvPicPr>
        <p:blipFill>
          <a:blip r:embed="rId9">
            <a:alphaModFix/>
          </a:blip>
          <a:stretch>
            <a:fillRect/>
          </a:stretch>
        </p:blipFill>
        <p:spPr>
          <a:xfrm>
            <a:off x="6979090" y="4826431"/>
            <a:ext cx="119191" cy="140225"/>
          </a:xfrm>
          <a:prstGeom prst="rect">
            <a:avLst/>
          </a:prstGeom>
          <a:noFill/>
          <a:ln>
            <a:noFill/>
          </a:ln>
        </p:spPr>
      </p:pic>
      <p:sp>
        <p:nvSpPr>
          <p:cNvPr id="99" name="Google Shape;99;p19"/>
          <p:cNvSpPr txBox="1"/>
          <p:nvPr/>
        </p:nvSpPr>
        <p:spPr>
          <a:xfrm>
            <a:off x="-514375" y="4902825"/>
            <a:ext cx="1689000" cy="2922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ja" sz="1100"/>
              <a:t>Cluster Label 0</a:t>
            </a:r>
            <a:endParaRPr sz="1100"/>
          </a:p>
        </p:txBody>
      </p:sp>
      <p:sp>
        <p:nvSpPr>
          <p:cNvPr id="100" name="Google Shape;100;p19"/>
          <p:cNvSpPr txBox="1"/>
          <p:nvPr/>
        </p:nvSpPr>
        <p:spPr>
          <a:xfrm>
            <a:off x="875050" y="4902838"/>
            <a:ext cx="1689000" cy="2922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ja" sz="1100"/>
              <a:t>Cluster Label 1</a:t>
            </a:r>
            <a:endParaRPr sz="1100"/>
          </a:p>
        </p:txBody>
      </p:sp>
      <p:sp>
        <p:nvSpPr>
          <p:cNvPr id="101" name="Google Shape;101;p19"/>
          <p:cNvSpPr txBox="1"/>
          <p:nvPr/>
        </p:nvSpPr>
        <p:spPr>
          <a:xfrm>
            <a:off x="2213538" y="4890438"/>
            <a:ext cx="1689000" cy="2922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ja" sz="1100"/>
              <a:t>Cluster Label 2</a:t>
            </a:r>
            <a:endParaRPr sz="1100"/>
          </a:p>
        </p:txBody>
      </p:sp>
      <p:sp>
        <p:nvSpPr>
          <p:cNvPr id="102" name="Google Shape;102;p19"/>
          <p:cNvSpPr txBox="1"/>
          <p:nvPr/>
        </p:nvSpPr>
        <p:spPr>
          <a:xfrm>
            <a:off x="3585400" y="4902838"/>
            <a:ext cx="1689000" cy="2922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ja" sz="1100"/>
              <a:t>Cluster Label 3</a:t>
            </a:r>
            <a:endParaRPr sz="1100"/>
          </a:p>
        </p:txBody>
      </p:sp>
      <p:pic>
        <p:nvPicPr>
          <p:cNvPr id="103" name="Google Shape;103;p19"/>
          <p:cNvPicPr preferRelativeResize="0"/>
          <p:nvPr/>
        </p:nvPicPr>
        <p:blipFill>
          <a:blip r:embed="rId10">
            <a:alphaModFix/>
          </a:blip>
          <a:stretch>
            <a:fillRect/>
          </a:stretch>
        </p:blipFill>
        <p:spPr>
          <a:xfrm>
            <a:off x="4188851" y="4826431"/>
            <a:ext cx="140225" cy="140225"/>
          </a:xfrm>
          <a:prstGeom prst="rect">
            <a:avLst/>
          </a:prstGeom>
          <a:noFill/>
          <a:ln>
            <a:noFill/>
          </a:ln>
        </p:spPr>
      </p:pic>
      <p:sp>
        <p:nvSpPr>
          <p:cNvPr id="104" name="Google Shape;104;p19"/>
          <p:cNvSpPr txBox="1"/>
          <p:nvPr/>
        </p:nvSpPr>
        <p:spPr>
          <a:xfrm>
            <a:off x="5033200" y="4902838"/>
            <a:ext cx="1689000" cy="2922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ja" sz="1100"/>
              <a:t>Cluster Label 4</a:t>
            </a:r>
            <a:endParaRPr sz="1100"/>
          </a:p>
        </p:txBody>
      </p:sp>
      <p:sp>
        <p:nvSpPr>
          <p:cNvPr id="105" name="Google Shape;105;p19"/>
          <p:cNvSpPr txBox="1"/>
          <p:nvPr/>
        </p:nvSpPr>
        <p:spPr>
          <a:xfrm>
            <a:off x="6404800" y="4902838"/>
            <a:ext cx="1689000" cy="2922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ja" sz="1100"/>
              <a:t>Cluster Label 5</a:t>
            </a:r>
            <a:endParaRPr sz="1100"/>
          </a:p>
        </p:txBody>
      </p:sp>
      <p:sp>
        <p:nvSpPr>
          <p:cNvPr id="106" name="Google Shape;106;p19"/>
          <p:cNvSpPr txBox="1"/>
          <p:nvPr/>
        </p:nvSpPr>
        <p:spPr>
          <a:xfrm>
            <a:off x="7659113" y="4890438"/>
            <a:ext cx="1689000" cy="2922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ja" sz="1100"/>
              <a:t>Cluster Label 6</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Discussion - Findings</a:t>
            </a:r>
            <a:endParaRPr/>
          </a:p>
        </p:txBody>
      </p:sp>
      <p:sp>
        <p:nvSpPr>
          <p:cNvPr id="112" name="Google Shape;11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ja"/>
              <a:t>As we discussed in the results, we could cluster tokyo areas into 6 groups.</a:t>
            </a:r>
            <a:endParaRPr/>
          </a:p>
          <a:p>
            <a:pPr indent="-342900" lvl="0" marL="457200" rtl="0" algn="l">
              <a:spcBef>
                <a:spcPts val="0"/>
              </a:spcBef>
              <a:spcAft>
                <a:spcPts val="0"/>
              </a:spcAft>
              <a:buSzPts val="1800"/>
              <a:buChar char="-"/>
            </a:pPr>
            <a:r>
              <a:rPr lang="ja"/>
              <a:t>Even Central areas, places for hanging out, drinking, eating and living are different.</a:t>
            </a:r>
            <a:endParaRPr/>
          </a:p>
          <a:p>
            <a:pPr indent="-342900" lvl="0" marL="457200" rtl="0" algn="l">
              <a:spcBef>
                <a:spcPts val="0"/>
              </a:spcBef>
              <a:spcAft>
                <a:spcPts val="0"/>
              </a:spcAft>
              <a:buSzPts val="1800"/>
              <a:buChar char="-"/>
            </a:pPr>
            <a:r>
              <a:rPr lang="ja"/>
              <a:t>Based on our findings, Real Estate Agent can make a suggestion to their customer.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Discussion - Further Research</a:t>
            </a:r>
            <a:endParaRPr/>
          </a:p>
        </p:txBody>
      </p:sp>
      <p:sp>
        <p:nvSpPr>
          <p:cNvPr id="118" name="Google Shape;11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ja"/>
              <a:t>However, we could not cluster the areas considering relations between categories of venues. For example, Ramen Restaurants and Japanese Restaurants seem to be closely related, but my model clustered the areas without considering these kind of relations.</a:t>
            </a:r>
            <a:endParaRPr/>
          </a:p>
          <a:p>
            <a:pPr indent="-342900" lvl="0" marL="457200" rtl="0" algn="l">
              <a:spcBef>
                <a:spcPts val="0"/>
              </a:spcBef>
              <a:spcAft>
                <a:spcPts val="0"/>
              </a:spcAft>
              <a:buSzPts val="1800"/>
              <a:buChar char="-"/>
            </a:pPr>
            <a:r>
              <a:rPr lang="ja"/>
              <a:t>Therefore, with considering relations of categories, we can further cluster the areas based on venue category information. We may be able to do this using Natural Language Processing.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