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59" r:id="rId7"/>
    <p:sldId id="260" r:id="rId8"/>
    <p:sldId id="261" r:id="rId9"/>
    <p:sldId id="262" r:id="rId10"/>
    <p:sldId id="263" r:id="rId11"/>
    <p:sldId id="264" r:id="rId12"/>
    <p:sldId id="265" r:id="rId13"/>
    <p:sldId id="269" r:id="rId14"/>
    <p:sldId id="272"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43"/>
  </p:normalViewPr>
  <p:slideViewPr>
    <p:cSldViewPr snapToGrid="0" snapToObjects="1">
      <p:cViewPr varScale="1">
        <p:scale>
          <a:sx n="86" d="100"/>
          <a:sy n="86" d="100"/>
        </p:scale>
        <p:origin x="248"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D2AF-BA7A-E540-88DA-E05D1CCA4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F11273-D31C-5C4E-AB1E-9536E58C6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E14B6-70A6-554B-AC24-73F1047A3F50}"/>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5" name="Footer Placeholder 4">
            <a:extLst>
              <a:ext uri="{FF2B5EF4-FFF2-40B4-BE49-F238E27FC236}">
                <a16:creationId xmlns:a16="http://schemas.microsoft.com/office/drawing/2014/main" id="{7AF00276-C35C-F645-8F51-34C76A207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35F6E-9C23-D248-A36E-4E55D24DF0ED}"/>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51365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9FAF-56ED-BB48-93A1-EEA4D57E5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77F7C1-81A8-DD43-96F8-81246C8481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21295-B9DC-1B4D-ADC7-673BE120947E}"/>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5" name="Footer Placeholder 4">
            <a:extLst>
              <a:ext uri="{FF2B5EF4-FFF2-40B4-BE49-F238E27FC236}">
                <a16:creationId xmlns:a16="http://schemas.microsoft.com/office/drawing/2014/main" id="{1A142B57-061A-5546-8847-534D7B2FA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0217-2851-4147-9E0E-4CE7ABE5B49E}"/>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226423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43A69-A306-F045-AA35-741BACC6D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63C6-5C12-4145-BB23-741E5BAEE1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B6CBB-A997-4D4B-8E9E-C5FE2AC0811B}"/>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5" name="Footer Placeholder 4">
            <a:extLst>
              <a:ext uri="{FF2B5EF4-FFF2-40B4-BE49-F238E27FC236}">
                <a16:creationId xmlns:a16="http://schemas.microsoft.com/office/drawing/2014/main" id="{35FEE2A3-5C92-9241-8FDF-8C529F878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BD3D2-D00C-7F45-9B55-F6790CA0080D}"/>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37676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99F3-0BFB-1243-8000-2433555EA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66013-372E-3B46-98BB-636951AB07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A9CBA-A219-F144-BC1A-AAA2C1821AF5}"/>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5" name="Footer Placeholder 4">
            <a:extLst>
              <a:ext uri="{FF2B5EF4-FFF2-40B4-BE49-F238E27FC236}">
                <a16:creationId xmlns:a16="http://schemas.microsoft.com/office/drawing/2014/main" id="{F0CB9A7D-C4F1-9148-BB98-1DB41B6C7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B3C16-8F24-024A-9FEC-17CC44A502A5}"/>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78880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3680-9E4E-F54B-9C84-09EAD1A4F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A3D7D-D486-FB4A-A3CC-A3BFEF53B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8155D1-6653-1248-95B0-F7DA0B6FDCB5}"/>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5" name="Footer Placeholder 4">
            <a:extLst>
              <a:ext uri="{FF2B5EF4-FFF2-40B4-BE49-F238E27FC236}">
                <a16:creationId xmlns:a16="http://schemas.microsoft.com/office/drawing/2014/main" id="{A49B3CCF-3B27-6549-B1FA-B5B1B5852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45502-3F74-464B-8625-A60AA07D81FA}"/>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407239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C64F-2DAB-F64F-AA58-5DAC05155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6D6CB-EDE9-EC44-8494-9C1A6DF439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F4F77-981F-5B4C-BED9-11785D1CCD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96BE2-CE3F-0645-933B-24128AE62C9B}"/>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6" name="Footer Placeholder 5">
            <a:extLst>
              <a:ext uri="{FF2B5EF4-FFF2-40B4-BE49-F238E27FC236}">
                <a16:creationId xmlns:a16="http://schemas.microsoft.com/office/drawing/2014/main" id="{E845C4DF-AA40-D74D-8F18-16519DC98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025D2-1C34-7644-A844-23C8F32A8A63}"/>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84750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1740-ABB2-A146-BDA8-882932D539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C6256A-898A-AA40-A8D8-82B034E27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D90502-923E-7847-90CF-FD056B708A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022C54-CA67-8C46-98E0-AA533B079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3615D2-EA8B-ED4D-B6BE-8262B2E0C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7592A-BF46-5B47-808F-CC3B1FF16445}"/>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8" name="Footer Placeholder 7">
            <a:extLst>
              <a:ext uri="{FF2B5EF4-FFF2-40B4-BE49-F238E27FC236}">
                <a16:creationId xmlns:a16="http://schemas.microsoft.com/office/drawing/2014/main" id="{B9CB1084-01C9-B146-9BA0-263208D43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7B0D07-28F2-4441-BCDB-FB403F9F812A}"/>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68519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EA9A-6625-104D-8EDF-C71D4E1CC5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C31E4C-CA09-2D4F-A14C-5991AC5E2EF3}"/>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4" name="Footer Placeholder 3">
            <a:extLst>
              <a:ext uri="{FF2B5EF4-FFF2-40B4-BE49-F238E27FC236}">
                <a16:creationId xmlns:a16="http://schemas.microsoft.com/office/drawing/2014/main" id="{F55CB045-1AF5-804C-9984-65F7F85BC8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DDA15-215D-4B4B-9BEE-CED881C8A9EC}"/>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55458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2D381-8A81-0A4C-BA18-D4B68BF437E7}"/>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3" name="Footer Placeholder 2">
            <a:extLst>
              <a:ext uri="{FF2B5EF4-FFF2-40B4-BE49-F238E27FC236}">
                <a16:creationId xmlns:a16="http://schemas.microsoft.com/office/drawing/2014/main" id="{579B22F1-EDAE-DF45-B491-EC9272C105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809D77-ABC0-C649-8ED6-190CD90D7436}"/>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63928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2953-A385-3640-B915-D913ED5FF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4D7DEF-2801-754B-978D-C981AF07C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9FF11E-45F7-7046-8980-BFB41FC1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B248A-BC13-1844-8067-A5E64AA84E1D}"/>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6" name="Footer Placeholder 5">
            <a:extLst>
              <a:ext uri="{FF2B5EF4-FFF2-40B4-BE49-F238E27FC236}">
                <a16:creationId xmlns:a16="http://schemas.microsoft.com/office/drawing/2014/main" id="{F27D1AAF-48F0-CE4A-8D9D-A2C1EE9EA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E12ED-A53A-FB46-B12F-618B73C351FC}"/>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236076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8B14-A569-AF4D-8BE4-039675F7B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F9068-4381-D248-B6BE-88181287D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8D858-E81A-CB40-ADB9-A8604E2EE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8579DA-30CA-8B4B-B5BC-93DCA4FC5FF3}"/>
              </a:ext>
            </a:extLst>
          </p:cNvPr>
          <p:cNvSpPr>
            <a:spLocks noGrp="1"/>
          </p:cNvSpPr>
          <p:nvPr>
            <p:ph type="dt" sz="half" idx="10"/>
          </p:nvPr>
        </p:nvSpPr>
        <p:spPr/>
        <p:txBody>
          <a:bodyPr/>
          <a:lstStyle/>
          <a:p>
            <a:fld id="{5B989F93-802E-9345-8A26-91F58232E6D2}" type="datetimeFigureOut">
              <a:rPr lang="en-US" smtClean="0"/>
              <a:t>4/19/18</a:t>
            </a:fld>
            <a:endParaRPr lang="en-US"/>
          </a:p>
        </p:txBody>
      </p:sp>
      <p:sp>
        <p:nvSpPr>
          <p:cNvPr id="6" name="Footer Placeholder 5">
            <a:extLst>
              <a:ext uri="{FF2B5EF4-FFF2-40B4-BE49-F238E27FC236}">
                <a16:creationId xmlns:a16="http://schemas.microsoft.com/office/drawing/2014/main" id="{09B74391-E4B1-0741-9FEF-02C682148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48907-708A-EB43-AE07-2BCA95659056}"/>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37360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6814F-D568-1543-81C7-5E0C07DAD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E9ADA-3416-6346-8F24-AE29847A0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945C-6903-5441-9923-A0DE60987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89F93-802E-9345-8A26-91F58232E6D2}" type="datetimeFigureOut">
              <a:rPr lang="en-US" smtClean="0"/>
              <a:t>4/19/18</a:t>
            </a:fld>
            <a:endParaRPr lang="en-US"/>
          </a:p>
        </p:txBody>
      </p:sp>
      <p:sp>
        <p:nvSpPr>
          <p:cNvPr id="5" name="Footer Placeholder 4">
            <a:extLst>
              <a:ext uri="{FF2B5EF4-FFF2-40B4-BE49-F238E27FC236}">
                <a16:creationId xmlns:a16="http://schemas.microsoft.com/office/drawing/2014/main" id="{C1EDA2EB-C4C3-834E-962F-3AF750827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F9D25A-C9BC-6E43-8957-94D9442EF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D8A0D-8B59-2D49-9409-1BD46008B995}" type="slidenum">
              <a:rPr lang="en-US" smtClean="0"/>
              <a:t>‹#›</a:t>
            </a:fld>
            <a:endParaRPr lang="en-US"/>
          </a:p>
        </p:txBody>
      </p:sp>
    </p:spTree>
    <p:extLst>
      <p:ext uri="{BB962C8B-B14F-4D97-AF65-F5344CB8AC3E}">
        <p14:creationId xmlns:p14="http://schemas.microsoft.com/office/powerpoint/2010/main" val="278247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4.org/p4-spec/docs/PSA-v1.0.0.html#sec-data-plane-vs-control-plane-valu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4lang/p4c/issues/115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4.org/p4-spec/docs/PSA-v1.0.0.html#sec-psa-type-defini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E3BC-BE87-4145-A507-EC1484F04D67}"/>
              </a:ext>
            </a:extLst>
          </p:cNvPr>
          <p:cNvSpPr>
            <a:spLocks noGrp="1"/>
          </p:cNvSpPr>
          <p:nvPr>
            <p:ph type="ctrTitle"/>
          </p:nvPr>
        </p:nvSpPr>
        <p:spPr/>
        <p:txBody>
          <a:bodyPr/>
          <a:lstStyle/>
          <a:p>
            <a:r>
              <a:rPr lang="en-US" dirty="0"/>
              <a:t>P4Runtime, and PSA types with target-specific sizes</a:t>
            </a:r>
          </a:p>
        </p:txBody>
      </p:sp>
      <p:sp>
        <p:nvSpPr>
          <p:cNvPr id="3" name="Subtitle 2">
            <a:extLst>
              <a:ext uri="{FF2B5EF4-FFF2-40B4-BE49-F238E27FC236}">
                <a16:creationId xmlns:a16="http://schemas.microsoft.com/office/drawing/2014/main" id="{5DA364C4-713B-B14E-BAD2-B64DF74A0AB1}"/>
              </a:ext>
            </a:extLst>
          </p:cNvPr>
          <p:cNvSpPr>
            <a:spLocks noGrp="1"/>
          </p:cNvSpPr>
          <p:nvPr>
            <p:ph type="subTitle" idx="1"/>
          </p:nvPr>
        </p:nvSpPr>
        <p:spPr/>
        <p:txBody>
          <a:bodyPr>
            <a:normAutofit lnSpcReduction="10000"/>
          </a:bodyPr>
          <a:lstStyle/>
          <a:p>
            <a:r>
              <a:rPr lang="en-US" dirty="0"/>
              <a:t>Andy Fingerhut</a:t>
            </a:r>
          </a:p>
          <a:p>
            <a:endParaRPr lang="en-US" dirty="0"/>
          </a:p>
          <a:p>
            <a:r>
              <a:rPr lang="en-US" dirty="0"/>
              <a:t>This version last updated: April 8, 2018</a:t>
            </a:r>
          </a:p>
          <a:p>
            <a:r>
              <a:rPr lang="en-US" dirty="0"/>
              <a:t>(Original version: March 21, 2018)</a:t>
            </a:r>
          </a:p>
        </p:txBody>
      </p:sp>
    </p:spTree>
    <p:extLst>
      <p:ext uri="{BB962C8B-B14F-4D97-AF65-F5344CB8AC3E}">
        <p14:creationId xmlns:p14="http://schemas.microsoft.com/office/powerpoint/2010/main" val="282107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E022-A056-ED4F-89D5-94A41FF95025}"/>
              </a:ext>
            </a:extLst>
          </p:cNvPr>
          <p:cNvSpPr>
            <a:spLocks noGrp="1"/>
          </p:cNvSpPr>
          <p:nvPr>
            <p:ph type="title"/>
          </p:nvPr>
        </p:nvSpPr>
        <p:spPr/>
        <p:txBody>
          <a:bodyPr/>
          <a:lstStyle/>
          <a:p>
            <a:r>
              <a:rPr lang="en-US" dirty="0"/>
              <a:t>Restrictions on writing P4 code</a:t>
            </a:r>
          </a:p>
        </p:txBody>
      </p:sp>
      <p:sp>
        <p:nvSpPr>
          <p:cNvPr id="3" name="Content Placeholder 2">
            <a:extLst>
              <a:ext uri="{FF2B5EF4-FFF2-40B4-BE49-F238E27FC236}">
                <a16:creationId xmlns:a16="http://schemas.microsoft.com/office/drawing/2014/main" id="{F0702B6F-4AD8-0347-A706-12D23F7644F3}"/>
              </a:ext>
            </a:extLst>
          </p:cNvPr>
          <p:cNvSpPr>
            <a:spLocks noGrp="1"/>
          </p:cNvSpPr>
          <p:nvPr>
            <p:ph idx="1"/>
          </p:nvPr>
        </p:nvSpPr>
        <p:spPr/>
        <p:txBody>
          <a:bodyPr>
            <a:normAutofit fontScale="92500" lnSpcReduction="10000"/>
          </a:bodyPr>
          <a:lstStyle/>
          <a:p>
            <a:r>
              <a:rPr lang="en-US" dirty="0"/>
              <a:t>I strongly recommend reading all of this section of the PSA spec.</a:t>
            </a:r>
          </a:p>
          <a:p>
            <a:pPr lvl="1"/>
            <a:r>
              <a:rPr lang="en-US" dirty="0">
                <a:hlinkClick r:id="rId2"/>
              </a:rPr>
              <a:t>https://p4.org/p4-spec/docs/PSA-v1.0.0.html#sec-data-plane-vs-control-plane-values</a:t>
            </a:r>
            <a:endParaRPr lang="en-US" dirty="0"/>
          </a:p>
          <a:p>
            <a:pPr lvl="1"/>
            <a:r>
              <a:rPr lang="en-US" dirty="0"/>
              <a:t>It is about 1-2 pages long.  It won’t take long to read, really.</a:t>
            </a:r>
          </a:p>
          <a:p>
            <a:r>
              <a:rPr lang="en-US" dirty="0"/>
              <a:t>Another recommendation: </a:t>
            </a:r>
            <a:r>
              <a:rPr lang="en-US" b="1" u="sng" dirty="0"/>
              <a:t>Never</a:t>
            </a:r>
            <a:r>
              <a:rPr lang="en-US" dirty="0"/>
              <a:t> use hard-coded numeric literal values like 0xfff when comparing values of </a:t>
            </a:r>
            <a:r>
              <a:rPr lang="en-US" dirty="0" err="1"/>
              <a:t>PortId_t</a:t>
            </a:r>
            <a:r>
              <a:rPr lang="en-US" dirty="0"/>
              <a:t> (or the other 6 ‘special’ PSA types), or assigning values to them.</a:t>
            </a:r>
          </a:p>
          <a:p>
            <a:pPr lvl="1"/>
            <a:r>
              <a:rPr lang="en-US" dirty="0"/>
              <a:t>Instead, limit yourself to obtaining their values from action parameters with values installed by the control plane</a:t>
            </a:r>
          </a:p>
          <a:p>
            <a:pPr lvl="1"/>
            <a:r>
              <a:rPr lang="en-US" dirty="0"/>
              <a:t>PSA v1.0 defines a named constants that are perfectly fine to use for a couple of special ports:</a:t>
            </a:r>
          </a:p>
          <a:p>
            <a:pPr lvl="2"/>
            <a:r>
              <a:rPr lang="en-US" dirty="0"/>
              <a:t>PSA_PORT_CPU – the port to/from the CPU</a:t>
            </a:r>
          </a:p>
          <a:p>
            <a:pPr lvl="2"/>
            <a:r>
              <a:rPr lang="en-US" dirty="0"/>
              <a:t>PSA_PORT_RECIRCULATE – the port to send packets to when you want to recirculate them</a:t>
            </a:r>
          </a:p>
        </p:txBody>
      </p:sp>
    </p:spTree>
    <p:extLst>
      <p:ext uri="{BB962C8B-B14F-4D97-AF65-F5344CB8AC3E}">
        <p14:creationId xmlns:p14="http://schemas.microsoft.com/office/powerpoint/2010/main" val="359900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4068-52F6-C641-ADB3-00123E89361D}"/>
              </a:ext>
            </a:extLst>
          </p:cNvPr>
          <p:cNvSpPr>
            <a:spLocks noGrp="1"/>
          </p:cNvSpPr>
          <p:nvPr>
            <p:ph type="title"/>
          </p:nvPr>
        </p:nvSpPr>
        <p:spPr/>
        <p:txBody>
          <a:bodyPr/>
          <a:lstStyle/>
          <a:p>
            <a:r>
              <a:rPr lang="en-US" dirty="0"/>
              <a:t>Open issues</a:t>
            </a:r>
          </a:p>
        </p:txBody>
      </p:sp>
      <p:sp>
        <p:nvSpPr>
          <p:cNvPr id="3" name="Content Placeholder 2">
            <a:extLst>
              <a:ext uri="{FF2B5EF4-FFF2-40B4-BE49-F238E27FC236}">
                <a16:creationId xmlns:a16="http://schemas.microsoft.com/office/drawing/2014/main" id="{A3D6CB8A-23C1-B54C-A84A-64AA0BEC56F1}"/>
              </a:ext>
            </a:extLst>
          </p:cNvPr>
          <p:cNvSpPr>
            <a:spLocks noGrp="1"/>
          </p:cNvSpPr>
          <p:nvPr>
            <p:ph idx="1"/>
          </p:nvPr>
        </p:nvSpPr>
        <p:spPr/>
        <p:txBody>
          <a:bodyPr>
            <a:normAutofit fontScale="77500" lnSpcReduction="20000"/>
          </a:bodyPr>
          <a:lstStyle/>
          <a:p>
            <a:r>
              <a:rPr lang="en-US" dirty="0"/>
              <a:t>How to minimize the annotations needed in a P4_16 program myp4prog.p4 to achieve these effects?</a:t>
            </a:r>
          </a:p>
          <a:p>
            <a:pPr lvl="1"/>
            <a:r>
              <a:rPr lang="en-US" dirty="0"/>
              <a:t>Ideally such annotations could be limited to only the target-specific psa.p4 file, and need not be sprinkled throughout myp4prog.p4.</a:t>
            </a:r>
          </a:p>
          <a:p>
            <a:pPr lvl="1"/>
            <a:r>
              <a:rPr lang="en-US" dirty="0"/>
              <a:t>The current open source p4c compiler does not enable this.</a:t>
            </a:r>
          </a:p>
          <a:p>
            <a:pPr lvl="2"/>
            <a:r>
              <a:rPr lang="en-US" dirty="0"/>
              <a:t>I have created this issue for p4c asking how this might be done.</a:t>
            </a:r>
          </a:p>
          <a:p>
            <a:pPr lvl="2"/>
            <a:r>
              <a:rPr lang="en-US" dirty="0">
                <a:hlinkClick r:id="rId2"/>
              </a:rPr>
              <a:t>https://github.com/p4lang/p4c/issues/1157</a:t>
            </a:r>
            <a:endParaRPr lang="en-US" dirty="0"/>
          </a:p>
          <a:p>
            <a:pPr lvl="2"/>
            <a:r>
              <a:rPr lang="en-US" dirty="0"/>
              <a:t>If you think this issue is important, put your +1 or comment on that issue, or convince your representative to the P4_16 language working group to beat the drum on it until it is resolved.</a:t>
            </a:r>
          </a:p>
          <a:p>
            <a:pPr lvl="2"/>
            <a:r>
              <a:rPr lang="en-US" dirty="0"/>
              <a:t>Mihai </a:t>
            </a:r>
            <a:r>
              <a:rPr lang="en-US" dirty="0" err="1"/>
              <a:t>Budiu’s</a:t>
            </a:r>
            <a:r>
              <a:rPr lang="en-US" dirty="0"/>
              <a:t> suggestion of introducing in P4_16 syntax like “</a:t>
            </a:r>
            <a:r>
              <a:rPr lang="en-US" dirty="0" err="1"/>
              <a:t>newtype</a:t>
            </a:r>
            <a:r>
              <a:rPr lang="en-US" dirty="0"/>
              <a:t> bit&lt;7&gt; </a:t>
            </a:r>
            <a:r>
              <a:rPr lang="en-US" dirty="0" err="1"/>
              <a:t>PortId_t</a:t>
            </a:r>
            <a:r>
              <a:rPr lang="en-US" dirty="0"/>
              <a:t>” instead of using “</a:t>
            </a:r>
            <a:r>
              <a:rPr lang="en-US" dirty="0" err="1"/>
              <a:t>typedef</a:t>
            </a:r>
            <a:r>
              <a:rPr lang="en-US" dirty="0"/>
              <a:t>” may be a fruitful approach to take there.</a:t>
            </a:r>
          </a:p>
          <a:p>
            <a:r>
              <a:rPr lang="en-US" dirty="0"/>
              <a:t>What if my myp4prog.p4 tries to add two values of </a:t>
            </a:r>
            <a:r>
              <a:rPr lang="en-US" dirty="0" err="1"/>
              <a:t>PortId_t</a:t>
            </a:r>
            <a:r>
              <a:rPr lang="en-US" dirty="0"/>
              <a:t>?</a:t>
            </a:r>
          </a:p>
          <a:p>
            <a:pPr lvl="1"/>
            <a:r>
              <a:rPr lang="en-US" dirty="0"/>
              <a:t>Because of the additional PSA property of there being controller &lt;-&gt; data plane translation of numeric values involved, that is likely a non-portable thing to do that will not lead to happiness.</a:t>
            </a:r>
          </a:p>
          <a:p>
            <a:pPr lvl="1"/>
            <a:r>
              <a:rPr lang="en-US" dirty="0"/>
              <a:t>Should P4 compilers be </a:t>
            </a:r>
            <a:r>
              <a:rPr lang="en-US" b="1" u="sng" dirty="0"/>
              <a:t>required</a:t>
            </a:r>
            <a:r>
              <a:rPr lang="en-US" dirty="0"/>
              <a:t> to treat such attempts as errors?  Maybe that would be nice to have.  Beat on that drum, too, if you care strongly enough about it.  The PSA section linked on previous slide already says not to do it, but not everyone reads such things, I know.</a:t>
            </a:r>
          </a:p>
        </p:txBody>
      </p:sp>
    </p:spTree>
    <p:extLst>
      <p:ext uri="{BB962C8B-B14F-4D97-AF65-F5344CB8AC3E}">
        <p14:creationId xmlns:p14="http://schemas.microsoft.com/office/powerpoint/2010/main" val="282512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744-3FB5-D448-9733-EB389CFB7253}"/>
              </a:ext>
            </a:extLst>
          </p:cNvPr>
          <p:cNvSpPr>
            <a:spLocks noGrp="1"/>
          </p:cNvSpPr>
          <p:nvPr>
            <p:ph type="title"/>
          </p:nvPr>
        </p:nvSpPr>
        <p:spPr/>
        <p:txBody>
          <a:bodyPr/>
          <a:lstStyle/>
          <a:p>
            <a:r>
              <a:rPr lang="en-US" dirty="0"/>
              <a:t>Open issues (2)</a:t>
            </a:r>
          </a:p>
        </p:txBody>
      </p:sp>
      <p:sp>
        <p:nvSpPr>
          <p:cNvPr id="3" name="Content Placeholder 2">
            <a:extLst>
              <a:ext uri="{FF2B5EF4-FFF2-40B4-BE49-F238E27FC236}">
                <a16:creationId xmlns:a16="http://schemas.microsoft.com/office/drawing/2014/main" id="{9639C560-520B-8341-8F84-C7D6921959C6}"/>
              </a:ext>
            </a:extLst>
          </p:cNvPr>
          <p:cNvSpPr>
            <a:spLocks noGrp="1"/>
          </p:cNvSpPr>
          <p:nvPr>
            <p:ph idx="1"/>
          </p:nvPr>
        </p:nvSpPr>
        <p:spPr/>
        <p:txBody>
          <a:bodyPr/>
          <a:lstStyle/>
          <a:p>
            <a:r>
              <a:rPr lang="en-US" dirty="0"/>
              <a:t>Should controller software be able to name PSA_PORT_CPU and PSA_PORT_RECIRCULATE values in target-independent way?</a:t>
            </a:r>
          </a:p>
          <a:p>
            <a:pPr lvl="1"/>
            <a:r>
              <a:rPr lang="en-US" dirty="0"/>
              <a:t>Seems useful.  Seems like there should be a straightforward way to do this.</a:t>
            </a:r>
          </a:p>
          <a:p>
            <a:r>
              <a:rPr lang="en-US" dirty="0"/>
              <a:t>Potential quick hack:</a:t>
            </a:r>
          </a:p>
          <a:p>
            <a:pPr lvl="1"/>
            <a:r>
              <a:rPr lang="en-US" dirty="0"/>
              <a:t>To generate P4Info file, compile with a psa.p4 file that has “</a:t>
            </a:r>
            <a:r>
              <a:rPr lang="en-US" dirty="0" err="1"/>
              <a:t>typedef</a:t>
            </a:r>
            <a:r>
              <a:rPr lang="en-US" dirty="0"/>
              <a:t> bit&lt;32&gt; </a:t>
            </a:r>
            <a:r>
              <a:rPr lang="en-US" dirty="0" err="1"/>
              <a:t>PortId_t</a:t>
            </a:r>
            <a:r>
              <a:rPr lang="en-US" dirty="0"/>
              <a:t>;”, the size in bits that you want </a:t>
            </a:r>
            <a:r>
              <a:rPr lang="en-US" dirty="0" err="1"/>
              <a:t>PortId_t</a:t>
            </a:r>
            <a:r>
              <a:rPr lang="en-US" dirty="0"/>
              <a:t> values to be between controllers/clients and agents/servers.</a:t>
            </a:r>
          </a:p>
          <a:p>
            <a:pPr lvl="1"/>
            <a:r>
              <a:rPr lang="en-US" dirty="0"/>
              <a:t>I do not think this is a good long term approach, because for the 2 PSA types with numerical translation, </a:t>
            </a:r>
            <a:r>
              <a:rPr lang="en-US" dirty="0" err="1"/>
              <a:t>PortId_t</a:t>
            </a:r>
            <a:r>
              <a:rPr lang="en-US" dirty="0"/>
              <a:t> and </a:t>
            </a:r>
            <a:r>
              <a:rPr lang="en-US" dirty="0" err="1"/>
              <a:t>ClassOfService_t</a:t>
            </a:r>
            <a:r>
              <a:rPr lang="en-US" dirty="0"/>
              <a:t>, we still want to minimize annotations in P4 program myp4prog.p4 wherever those types are used, ideally 0 of them.</a:t>
            </a:r>
          </a:p>
        </p:txBody>
      </p:sp>
    </p:spTree>
    <p:extLst>
      <p:ext uri="{BB962C8B-B14F-4D97-AF65-F5344CB8AC3E}">
        <p14:creationId xmlns:p14="http://schemas.microsoft.com/office/powerpoint/2010/main" val="97702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7471-D256-1A47-B558-EFFC46430D19}"/>
              </a:ext>
            </a:extLst>
          </p:cNvPr>
          <p:cNvSpPr>
            <a:spLocks noGrp="1"/>
          </p:cNvSpPr>
          <p:nvPr>
            <p:ph type="title"/>
          </p:nvPr>
        </p:nvSpPr>
        <p:spPr/>
        <p:txBody>
          <a:bodyPr/>
          <a:lstStyle/>
          <a:p>
            <a:r>
              <a:rPr lang="en-US" dirty="0"/>
              <a:t>PSA Digest extern generation</a:t>
            </a:r>
          </a:p>
        </p:txBody>
      </p:sp>
      <p:sp>
        <p:nvSpPr>
          <p:cNvPr id="3" name="Content Placeholder 2">
            <a:extLst>
              <a:ext uri="{FF2B5EF4-FFF2-40B4-BE49-F238E27FC236}">
                <a16:creationId xmlns:a16="http://schemas.microsoft.com/office/drawing/2014/main" id="{5BBF2223-C3E7-814A-8178-7427E06D5BC3}"/>
              </a:ext>
            </a:extLst>
          </p:cNvPr>
          <p:cNvSpPr>
            <a:spLocks noGrp="1"/>
          </p:cNvSpPr>
          <p:nvPr>
            <p:ph idx="1"/>
          </p:nvPr>
        </p:nvSpPr>
        <p:spPr>
          <a:xfrm>
            <a:off x="838200" y="5246557"/>
            <a:ext cx="10515600" cy="1334125"/>
          </a:xfrm>
        </p:spPr>
        <p:txBody>
          <a:bodyPr>
            <a:normAutofit fontScale="55000" lnSpcReduction="20000"/>
          </a:bodyPr>
          <a:lstStyle/>
          <a:p>
            <a:r>
              <a:rPr lang="en-US" dirty="0"/>
              <a:t>Digest and Register data value types are explicit part of object instantiation</a:t>
            </a:r>
          </a:p>
          <a:p>
            <a:r>
              <a:rPr lang="en-US" dirty="0"/>
              <a:t>Proposal: Regardless of the expressions in the method calls for these objects, use the type definition from the object instantiation, including the types of any fields in a </a:t>
            </a:r>
            <a:r>
              <a:rPr lang="en-US" dirty="0" err="1"/>
              <a:t>struct</a:t>
            </a:r>
            <a:r>
              <a:rPr lang="en-US" dirty="0"/>
              <a:t>.</a:t>
            </a:r>
          </a:p>
          <a:p>
            <a:r>
              <a:rPr lang="en-US" dirty="0"/>
              <a:t>Could be arbitrarily deep nested </a:t>
            </a:r>
            <a:r>
              <a:rPr lang="en-US" dirty="0" err="1"/>
              <a:t>struct</a:t>
            </a:r>
            <a:r>
              <a:rPr lang="en-US" dirty="0"/>
              <a:t>/etc. if P4Info supports that.</a:t>
            </a:r>
          </a:p>
          <a:p>
            <a:r>
              <a:rPr lang="en-US" dirty="0"/>
              <a:t>Currently p4c uses the names in the list expression to generate P4Info, disallowing expressions </a:t>
            </a:r>
            <a:r>
              <a:rPr lang="en-US"/>
              <a:t>or constants.</a:t>
            </a:r>
            <a:endParaRPr lang="en-US" dirty="0"/>
          </a:p>
        </p:txBody>
      </p:sp>
      <p:sp>
        <p:nvSpPr>
          <p:cNvPr id="4" name="TextBox 3">
            <a:extLst>
              <a:ext uri="{FF2B5EF4-FFF2-40B4-BE49-F238E27FC236}">
                <a16:creationId xmlns:a16="http://schemas.microsoft.com/office/drawing/2014/main" id="{4BBCCE2F-152E-3243-A709-EE7B8743BC87}"/>
              </a:ext>
            </a:extLst>
          </p:cNvPr>
          <p:cNvSpPr txBox="1"/>
          <p:nvPr/>
        </p:nvSpPr>
        <p:spPr>
          <a:xfrm>
            <a:off x="1139252" y="1749060"/>
            <a:ext cx="6726585" cy="3139321"/>
          </a:xfrm>
          <a:prstGeom prst="rect">
            <a:avLst/>
          </a:prstGeom>
          <a:noFill/>
        </p:spPr>
        <p:txBody>
          <a:bodyPr wrap="none" rtlCol="0">
            <a:spAutoFit/>
          </a:bodyPr>
          <a:lstStyle/>
          <a:p>
            <a:r>
              <a:rPr lang="en-US" dirty="0" err="1"/>
              <a:t>struct</a:t>
            </a:r>
            <a:r>
              <a:rPr lang="en-US" dirty="0"/>
              <a:t> </a:t>
            </a:r>
            <a:r>
              <a:rPr lang="en-US" b="1" dirty="0" err="1"/>
              <a:t>mac_learn_digest_t</a:t>
            </a:r>
            <a:r>
              <a:rPr lang="en-US" b="1" dirty="0"/>
              <a:t> </a:t>
            </a:r>
            <a:r>
              <a:rPr lang="en-US" dirty="0"/>
              <a:t>{</a:t>
            </a:r>
          </a:p>
          <a:p>
            <a:r>
              <a:rPr lang="en-US" dirty="0"/>
              <a:t>    </a:t>
            </a:r>
            <a:r>
              <a:rPr lang="en-US" dirty="0" err="1"/>
              <a:t>PortId_t</a:t>
            </a:r>
            <a:r>
              <a:rPr lang="en-US" dirty="0"/>
              <a:t> port;</a:t>
            </a:r>
          </a:p>
          <a:p>
            <a:r>
              <a:rPr lang="en-US" dirty="0"/>
              <a:t>    bit&lt;48&gt; </a:t>
            </a:r>
            <a:r>
              <a:rPr lang="en-US" dirty="0" err="1"/>
              <a:t>srcAddr</a:t>
            </a:r>
            <a:r>
              <a:rPr lang="en-US" dirty="0"/>
              <a:t>;</a:t>
            </a:r>
          </a:p>
          <a:p>
            <a:r>
              <a:rPr lang="en-US" dirty="0"/>
              <a:t>}</a:t>
            </a:r>
          </a:p>
          <a:p>
            <a:endParaRPr lang="en-US" dirty="0"/>
          </a:p>
          <a:p>
            <a:r>
              <a:rPr lang="en-US" dirty="0"/>
              <a:t>control </a:t>
            </a:r>
            <a:r>
              <a:rPr lang="en-US" dirty="0" err="1"/>
              <a:t>DeparserImpl</a:t>
            </a:r>
            <a:r>
              <a:rPr lang="en-US" dirty="0"/>
              <a:t> ( … ) {</a:t>
            </a:r>
          </a:p>
          <a:p>
            <a:r>
              <a:rPr lang="en-US" dirty="0"/>
              <a:t>﻿    Digest&lt;</a:t>
            </a:r>
            <a:r>
              <a:rPr lang="en-US" b="1" dirty="0" err="1"/>
              <a:t>mac_learn_digest_t</a:t>
            </a:r>
            <a:r>
              <a:rPr lang="en-US" dirty="0"/>
              <a:t>&gt;() </a:t>
            </a:r>
            <a:r>
              <a:rPr lang="en-US" dirty="0" err="1"/>
              <a:t>mac_learn_digest</a:t>
            </a:r>
            <a:r>
              <a:rPr lang="en-US" dirty="0"/>
              <a:t>;</a:t>
            </a:r>
          </a:p>
          <a:p>
            <a:r>
              <a:rPr lang="en-US" dirty="0"/>
              <a:t>    apply {</a:t>
            </a:r>
          </a:p>
          <a:p>
            <a:r>
              <a:rPr lang="en-US" dirty="0"/>
              <a:t>        </a:t>
            </a:r>
            <a:r>
              <a:rPr lang="en-US" dirty="0" err="1"/>
              <a:t>mac_learn_digest.pack</a:t>
            </a:r>
            <a:r>
              <a:rPr lang="en-US" dirty="0"/>
              <a:t>({ </a:t>
            </a:r>
            <a:r>
              <a:rPr lang="en-US" dirty="0" err="1"/>
              <a:t>meta.learn_port</a:t>
            </a:r>
            <a:r>
              <a:rPr lang="en-US" dirty="0"/>
              <a:t>, </a:t>
            </a:r>
            <a:r>
              <a:rPr lang="en-US" dirty="0" err="1"/>
              <a:t>meta.learn_srcAddr</a:t>
            </a:r>
            <a:r>
              <a:rPr lang="en-US" dirty="0"/>
              <a:t> });</a:t>
            </a:r>
          </a:p>
          <a:p>
            <a:r>
              <a:rPr lang="en-US" dirty="0"/>
              <a:t>    }</a:t>
            </a:r>
          </a:p>
          <a:p>
            <a:r>
              <a:rPr lang="en-US" dirty="0"/>
              <a:t>}</a:t>
            </a:r>
          </a:p>
        </p:txBody>
      </p:sp>
    </p:spTree>
    <p:extLst>
      <p:ext uri="{BB962C8B-B14F-4D97-AF65-F5344CB8AC3E}">
        <p14:creationId xmlns:p14="http://schemas.microsoft.com/office/powerpoint/2010/main" val="14944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C0AD-C1A9-F34A-8EBF-6EAFA189FBC8}"/>
              </a:ext>
            </a:extLst>
          </p:cNvPr>
          <p:cNvSpPr>
            <a:spLocks noGrp="1"/>
          </p:cNvSpPr>
          <p:nvPr>
            <p:ph type="title"/>
          </p:nvPr>
        </p:nvSpPr>
        <p:spPr/>
        <p:txBody>
          <a:bodyPr/>
          <a:lstStyle/>
          <a:p>
            <a:r>
              <a:rPr lang="en-US" dirty="0"/>
              <a:t>Rules for types of expression</a:t>
            </a:r>
          </a:p>
        </p:txBody>
      </p:sp>
      <p:sp>
        <p:nvSpPr>
          <p:cNvPr id="3" name="Content Placeholder 2">
            <a:extLst>
              <a:ext uri="{FF2B5EF4-FFF2-40B4-BE49-F238E27FC236}">
                <a16:creationId xmlns:a16="http://schemas.microsoft.com/office/drawing/2014/main" id="{88DF6A85-BFAF-5F4B-B645-7BBB3DFA9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851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FF90-0216-FB4A-A1A6-133587C87D41}"/>
              </a:ext>
            </a:extLst>
          </p:cNvPr>
          <p:cNvSpPr>
            <a:spLocks noGrp="1"/>
          </p:cNvSpPr>
          <p:nvPr>
            <p:ph type="title"/>
          </p:nvPr>
        </p:nvSpPr>
        <p:spPr/>
        <p:txBody>
          <a:bodyPr/>
          <a:lstStyle/>
          <a:p>
            <a:r>
              <a:rPr lang="en-US" dirty="0"/>
              <a:t>Determining types of expressions – idea #1</a:t>
            </a:r>
          </a:p>
        </p:txBody>
      </p:sp>
      <p:sp>
        <p:nvSpPr>
          <p:cNvPr id="3" name="Content Placeholder 2">
            <a:extLst>
              <a:ext uri="{FF2B5EF4-FFF2-40B4-BE49-F238E27FC236}">
                <a16:creationId xmlns:a16="http://schemas.microsoft.com/office/drawing/2014/main" id="{3FB690FD-61E6-A44D-B27E-3A1D05650047}"/>
              </a:ext>
            </a:extLst>
          </p:cNvPr>
          <p:cNvSpPr>
            <a:spLocks noGrp="1"/>
          </p:cNvSpPr>
          <p:nvPr>
            <p:ph idx="1"/>
          </p:nvPr>
        </p:nvSpPr>
        <p:spPr/>
        <p:txBody>
          <a:bodyPr>
            <a:normAutofit fontScale="77500" lnSpcReduction="20000"/>
          </a:bodyPr>
          <a:lstStyle/>
          <a:p>
            <a:r>
              <a:rPr lang="en-US" dirty="0" err="1"/>
              <a:t>PortId_t</a:t>
            </a:r>
            <a:r>
              <a:rPr lang="en-US" dirty="0"/>
              <a:t> values support all operations that values of type bit&lt;X&gt; do, but only with other values of type </a:t>
            </a:r>
            <a:r>
              <a:rPr lang="en-US" dirty="0" err="1"/>
              <a:t>PortId_t</a:t>
            </a:r>
            <a:r>
              <a:rPr lang="en-US" dirty="0"/>
              <a:t>, </a:t>
            </a:r>
            <a:r>
              <a:rPr lang="en-US" u="sng" dirty="0"/>
              <a:t>not</a:t>
            </a:r>
            <a:r>
              <a:rPr lang="en-US" dirty="0"/>
              <a:t> with values of type bit&lt;X&gt;</a:t>
            </a:r>
          </a:p>
          <a:p>
            <a:r>
              <a:rPr lang="en-US" dirty="0"/>
              <a:t>Deriving type of expression that includes </a:t>
            </a:r>
            <a:r>
              <a:rPr lang="en-US" dirty="0" err="1"/>
              <a:t>PortId_t</a:t>
            </a:r>
            <a:r>
              <a:rPr lang="en-US" dirty="0"/>
              <a:t> types becomes easy for compiler</a:t>
            </a:r>
          </a:p>
          <a:p>
            <a:pPr lvl="1"/>
            <a:r>
              <a:rPr lang="en-US" dirty="0"/>
              <a:t>(</a:t>
            </a:r>
            <a:r>
              <a:rPr lang="en-US" dirty="0" err="1"/>
              <a:t>PortId_t</a:t>
            </a:r>
            <a:r>
              <a:rPr lang="en-US" dirty="0"/>
              <a:t> &lt;</a:t>
            </a:r>
            <a:r>
              <a:rPr lang="en-US" dirty="0" err="1"/>
              <a:t>binary_op</a:t>
            </a:r>
            <a:r>
              <a:rPr lang="en-US" dirty="0"/>
              <a:t>&gt; </a:t>
            </a:r>
            <a:r>
              <a:rPr lang="en-US" dirty="0" err="1"/>
              <a:t>PortId_t</a:t>
            </a:r>
            <a:r>
              <a:rPr lang="en-US" dirty="0"/>
              <a:t>) and (&lt;</a:t>
            </a:r>
            <a:r>
              <a:rPr lang="en-US" dirty="0" err="1"/>
              <a:t>unary_op</a:t>
            </a:r>
            <a:r>
              <a:rPr lang="en-US" dirty="0"/>
              <a:t>&gt; </a:t>
            </a:r>
            <a:r>
              <a:rPr lang="en-US" dirty="0" err="1"/>
              <a:t>PortId_t</a:t>
            </a:r>
            <a:r>
              <a:rPr lang="en-US" dirty="0"/>
              <a:t>) are always type </a:t>
            </a:r>
            <a:r>
              <a:rPr lang="en-US" dirty="0" err="1"/>
              <a:t>PortId_t</a:t>
            </a:r>
            <a:r>
              <a:rPr lang="en-US" dirty="0"/>
              <a:t>.</a:t>
            </a:r>
          </a:p>
          <a:p>
            <a:pPr lvl="1"/>
            <a:r>
              <a:rPr lang="en-US" dirty="0"/>
              <a:t>(</a:t>
            </a:r>
            <a:r>
              <a:rPr lang="en-US" dirty="0" err="1"/>
              <a:t>PortId_t</a:t>
            </a:r>
            <a:r>
              <a:rPr lang="en-US" dirty="0"/>
              <a:t> &lt;</a:t>
            </a:r>
            <a:r>
              <a:rPr lang="en-US" dirty="0" err="1"/>
              <a:t>binary_op</a:t>
            </a:r>
            <a:r>
              <a:rPr lang="en-US" dirty="0"/>
              <a:t>&gt; bit&lt;X&gt; value) is compiler error, even if they are same bit width</a:t>
            </a:r>
          </a:p>
          <a:p>
            <a:pPr lvl="1"/>
            <a:r>
              <a:rPr lang="en-US" dirty="0"/>
              <a:t>(</a:t>
            </a:r>
            <a:r>
              <a:rPr lang="en-US" dirty="0" err="1"/>
              <a:t>PortId_t</a:t>
            </a:r>
            <a:r>
              <a:rPr lang="en-US" dirty="0"/>
              <a:t> &lt;</a:t>
            </a:r>
            <a:r>
              <a:rPr lang="en-US" dirty="0" err="1"/>
              <a:t>binary_op</a:t>
            </a:r>
            <a:r>
              <a:rPr lang="en-US" dirty="0"/>
              <a:t>&gt; </a:t>
            </a:r>
            <a:r>
              <a:rPr lang="en-US" dirty="0" err="1"/>
              <a:t>ClassOfService_t</a:t>
            </a:r>
            <a:r>
              <a:rPr lang="en-US" dirty="0"/>
              <a:t>) is compiler error, even if they are same bit width</a:t>
            </a:r>
          </a:p>
          <a:p>
            <a:r>
              <a:rPr lang="en-US" dirty="0"/>
              <a:t>Values of type bit&lt;X&gt; and </a:t>
            </a:r>
            <a:r>
              <a:rPr lang="en-US" dirty="0" err="1"/>
              <a:t>PortId_t</a:t>
            </a:r>
            <a:r>
              <a:rPr lang="en-US" dirty="0"/>
              <a:t> can be cast to each other.</a:t>
            </a:r>
          </a:p>
          <a:p>
            <a:pPr lvl="1"/>
            <a:r>
              <a:rPr lang="en-US" dirty="0"/>
              <a:t>This does </a:t>
            </a:r>
            <a:r>
              <a:rPr lang="en-US" u="sng" dirty="0"/>
              <a:t>not</a:t>
            </a:r>
            <a:r>
              <a:rPr lang="en-US" dirty="0"/>
              <a:t> cause any change in the bit pattern in the data plane – the cast is just to keep the types separate from each other, to make expression type derivation straightforward.</a:t>
            </a:r>
          </a:p>
          <a:p>
            <a:pPr lvl="1"/>
            <a:r>
              <a:rPr lang="en-US" dirty="0"/>
              <a:t>Lets you do potentially wrong things if you really want to, as long as you use the right casts:</a:t>
            </a:r>
          </a:p>
          <a:p>
            <a:pPr lvl="2"/>
            <a:r>
              <a:rPr lang="en-US" dirty="0"/>
              <a:t>(</a:t>
            </a:r>
            <a:r>
              <a:rPr lang="en-US" dirty="0" err="1"/>
              <a:t>my_port</a:t>
            </a:r>
            <a:r>
              <a:rPr lang="en-US" dirty="0"/>
              <a:t> + 1) is compiler error, but (</a:t>
            </a:r>
            <a:r>
              <a:rPr lang="en-US" dirty="0" err="1"/>
              <a:t>my_port</a:t>
            </a:r>
            <a:r>
              <a:rPr lang="en-US" dirty="0"/>
              <a:t> + (</a:t>
            </a:r>
            <a:r>
              <a:rPr lang="en-US" dirty="0" err="1"/>
              <a:t>PortId_t</a:t>
            </a:r>
            <a:r>
              <a:rPr lang="en-US" dirty="0"/>
              <a:t>) 1) compiles and does the thing you would expect with the bit patterns, and has type </a:t>
            </a:r>
            <a:r>
              <a:rPr lang="en-US" dirty="0" err="1"/>
              <a:t>PortId_t</a:t>
            </a:r>
            <a:r>
              <a:rPr lang="en-US" dirty="0"/>
              <a:t>.</a:t>
            </a:r>
          </a:p>
          <a:p>
            <a:pPr lvl="1"/>
            <a:r>
              <a:rPr lang="en-US" dirty="0"/>
              <a:t>Some potentially functionally wrong things don’t require casts, e.g. (my_portid1 + my_portid2).</a:t>
            </a:r>
          </a:p>
          <a:p>
            <a:pPr lvl="2"/>
            <a:r>
              <a:rPr lang="en-US" dirty="0"/>
              <a:t>The compiler can’t stop you from writing functional errors in all cases.  I don’t think anyone should reasonably expect a compiler to catch all possible functional errors (or even many of them).</a:t>
            </a:r>
          </a:p>
        </p:txBody>
      </p:sp>
    </p:spTree>
    <p:extLst>
      <p:ext uri="{BB962C8B-B14F-4D97-AF65-F5344CB8AC3E}">
        <p14:creationId xmlns:p14="http://schemas.microsoft.com/office/powerpoint/2010/main" val="3136976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FF90-0216-FB4A-A1A6-133587C87D41}"/>
              </a:ext>
            </a:extLst>
          </p:cNvPr>
          <p:cNvSpPr>
            <a:spLocks noGrp="1"/>
          </p:cNvSpPr>
          <p:nvPr>
            <p:ph type="title"/>
          </p:nvPr>
        </p:nvSpPr>
        <p:spPr/>
        <p:txBody>
          <a:bodyPr/>
          <a:lstStyle/>
          <a:p>
            <a:r>
              <a:rPr lang="en-US" dirty="0"/>
              <a:t>Determining types of expressions – idea #2</a:t>
            </a:r>
          </a:p>
        </p:txBody>
      </p:sp>
      <p:sp>
        <p:nvSpPr>
          <p:cNvPr id="3" name="Content Placeholder 2">
            <a:extLst>
              <a:ext uri="{FF2B5EF4-FFF2-40B4-BE49-F238E27FC236}">
                <a16:creationId xmlns:a16="http://schemas.microsoft.com/office/drawing/2014/main" id="{3FB690FD-61E6-A44D-B27E-3A1D05650047}"/>
              </a:ext>
            </a:extLst>
          </p:cNvPr>
          <p:cNvSpPr>
            <a:spLocks noGrp="1"/>
          </p:cNvSpPr>
          <p:nvPr>
            <p:ph idx="1"/>
          </p:nvPr>
        </p:nvSpPr>
        <p:spPr/>
        <p:txBody>
          <a:bodyPr>
            <a:normAutofit/>
          </a:bodyPr>
          <a:lstStyle/>
          <a:p>
            <a:r>
              <a:rPr lang="en-US" dirty="0" err="1"/>
              <a:t>PortId_t</a:t>
            </a:r>
            <a:r>
              <a:rPr lang="en-US" dirty="0"/>
              <a:t> values support all operations that values of type bit&lt;X&gt; do, </a:t>
            </a:r>
            <a:r>
              <a:rPr lang="en-US" u="sng" dirty="0"/>
              <a:t>including</a:t>
            </a:r>
            <a:r>
              <a:rPr lang="en-US" dirty="0"/>
              <a:t> with other unsigned values of same bit width</a:t>
            </a:r>
          </a:p>
          <a:p>
            <a:pPr lvl="1"/>
            <a:r>
              <a:rPr lang="en-US" dirty="0"/>
              <a:t>(</a:t>
            </a:r>
            <a:r>
              <a:rPr lang="en-US" dirty="0" err="1"/>
              <a:t>PortId_t</a:t>
            </a:r>
            <a:r>
              <a:rPr lang="en-US" dirty="0"/>
              <a:t> &lt;</a:t>
            </a:r>
            <a:r>
              <a:rPr lang="en-US" dirty="0" err="1"/>
              <a:t>binary_op</a:t>
            </a:r>
            <a:r>
              <a:rPr lang="en-US" dirty="0"/>
              <a:t>&gt; </a:t>
            </a:r>
            <a:r>
              <a:rPr lang="en-US" dirty="0" err="1"/>
              <a:t>PortId_t</a:t>
            </a:r>
            <a:r>
              <a:rPr lang="en-US" dirty="0"/>
              <a:t>) and (&lt;</a:t>
            </a:r>
            <a:r>
              <a:rPr lang="en-US" dirty="0" err="1"/>
              <a:t>unary_op</a:t>
            </a:r>
            <a:r>
              <a:rPr lang="en-US" dirty="0"/>
              <a:t>&gt; </a:t>
            </a:r>
            <a:r>
              <a:rPr lang="en-US" dirty="0" err="1"/>
              <a:t>PortId_t</a:t>
            </a:r>
            <a:r>
              <a:rPr lang="en-US" dirty="0"/>
              <a:t>) are always type </a:t>
            </a:r>
            <a:r>
              <a:rPr lang="en-US" dirty="0" err="1"/>
              <a:t>PortId_t</a:t>
            </a:r>
            <a:r>
              <a:rPr lang="en-US" dirty="0"/>
              <a:t>.  OK</a:t>
            </a:r>
          </a:p>
          <a:p>
            <a:pPr lvl="1"/>
            <a:r>
              <a:rPr lang="en-US" dirty="0"/>
              <a:t>What type should (</a:t>
            </a:r>
            <a:r>
              <a:rPr lang="en-US" dirty="0" err="1"/>
              <a:t>PortId_t</a:t>
            </a:r>
            <a:r>
              <a:rPr lang="en-US" dirty="0"/>
              <a:t> &lt;</a:t>
            </a:r>
            <a:r>
              <a:rPr lang="en-US" dirty="0" err="1"/>
              <a:t>binary_op</a:t>
            </a:r>
            <a:r>
              <a:rPr lang="en-US" dirty="0"/>
              <a:t>&gt; </a:t>
            </a:r>
            <a:r>
              <a:rPr lang="en-US" dirty="0" err="1"/>
              <a:t>bix</a:t>
            </a:r>
            <a:r>
              <a:rPr lang="en-US" dirty="0"/>
              <a:t>&lt;X&gt; value) be?</a:t>
            </a:r>
          </a:p>
          <a:p>
            <a:pPr lvl="1"/>
            <a:r>
              <a:rPr lang="en-US" dirty="0"/>
              <a:t>What type should (</a:t>
            </a:r>
            <a:r>
              <a:rPr lang="en-US" dirty="0" err="1"/>
              <a:t>PortId_t</a:t>
            </a:r>
            <a:r>
              <a:rPr lang="en-US" dirty="0"/>
              <a:t> &lt;</a:t>
            </a:r>
            <a:r>
              <a:rPr lang="en-US" dirty="0" err="1"/>
              <a:t>binary_op</a:t>
            </a:r>
            <a:r>
              <a:rPr lang="en-US" dirty="0"/>
              <a:t>&gt; </a:t>
            </a:r>
            <a:r>
              <a:rPr lang="en-US" dirty="0" err="1"/>
              <a:t>ClassOfService_t</a:t>
            </a:r>
            <a:r>
              <a:rPr lang="en-US" dirty="0"/>
              <a:t>) be?</a:t>
            </a:r>
          </a:p>
          <a:p>
            <a:r>
              <a:rPr lang="en-US" dirty="0"/>
              <a:t>I do not see how to make this idea work in any desirable way.</a:t>
            </a:r>
          </a:p>
          <a:p>
            <a:pPr lvl="1"/>
            <a:r>
              <a:rPr lang="en-US" dirty="0"/>
              <a:t>How would you mark </a:t>
            </a:r>
            <a:r>
              <a:rPr lang="en-US" dirty="0" err="1"/>
              <a:t>PortId_t</a:t>
            </a:r>
            <a:r>
              <a:rPr lang="en-US" dirty="0"/>
              <a:t> values specially in P4Info file for control plane, but </a:t>
            </a:r>
            <a:r>
              <a:rPr lang="en-US" u="sng" dirty="0"/>
              <a:t>not</a:t>
            </a:r>
            <a:r>
              <a:rPr lang="en-US" dirty="0"/>
              <a:t> also values of type bit&lt;7&gt;, which happen on some platforms to be same bit width as </a:t>
            </a:r>
            <a:r>
              <a:rPr lang="en-US" dirty="0" err="1"/>
              <a:t>PortId_t</a:t>
            </a:r>
            <a:r>
              <a:rPr lang="en-US" dirty="0"/>
              <a:t>?</a:t>
            </a:r>
          </a:p>
        </p:txBody>
      </p:sp>
    </p:spTree>
    <p:extLst>
      <p:ext uri="{BB962C8B-B14F-4D97-AF65-F5344CB8AC3E}">
        <p14:creationId xmlns:p14="http://schemas.microsoft.com/office/powerpoint/2010/main" val="346641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6B98-4527-6A48-830C-16B88071B2D4}"/>
              </a:ext>
            </a:extLst>
          </p:cNvPr>
          <p:cNvSpPr>
            <a:spLocks noGrp="1"/>
          </p:cNvSpPr>
          <p:nvPr>
            <p:ph type="title"/>
          </p:nvPr>
        </p:nvSpPr>
        <p:spPr>
          <a:xfrm>
            <a:off x="838200" y="365125"/>
            <a:ext cx="6686862" cy="1325563"/>
          </a:xfrm>
        </p:spPr>
        <p:txBody>
          <a:bodyPr/>
          <a:lstStyle/>
          <a:p>
            <a:endParaRPr lang="en-US"/>
          </a:p>
        </p:txBody>
      </p:sp>
      <p:sp>
        <p:nvSpPr>
          <p:cNvPr id="3" name="Content Placeholder 2">
            <a:extLst>
              <a:ext uri="{FF2B5EF4-FFF2-40B4-BE49-F238E27FC236}">
                <a16:creationId xmlns:a16="http://schemas.microsoft.com/office/drawing/2014/main" id="{9310ECD1-87D2-BF43-8BFE-47B06D31C4B2}"/>
              </a:ext>
            </a:extLst>
          </p:cNvPr>
          <p:cNvSpPr>
            <a:spLocks noGrp="1"/>
          </p:cNvSpPr>
          <p:nvPr>
            <p:ph idx="1"/>
          </p:nvPr>
        </p:nvSpPr>
        <p:spPr>
          <a:xfrm>
            <a:off x="7601307" y="194873"/>
            <a:ext cx="4345854" cy="6505730"/>
          </a:xfrm>
        </p:spPr>
        <p:txBody>
          <a:bodyPr>
            <a:normAutofit fontScale="70000" lnSpcReduction="20000"/>
          </a:bodyPr>
          <a:lstStyle/>
          <a:p>
            <a:r>
              <a:rPr lang="en-US" dirty="0"/>
              <a:t>P4Runtime control protocol uses </a:t>
            </a:r>
            <a:r>
              <a:rPr lang="en-US" dirty="0" err="1"/>
              <a:t>gRPC</a:t>
            </a:r>
            <a:endParaRPr lang="en-US" dirty="0"/>
          </a:p>
          <a:p>
            <a:pPr lvl="1"/>
            <a:r>
              <a:rPr lang="en-US" dirty="0"/>
              <a:t>Serialization into bytes uses Google Protocol Buffers</a:t>
            </a:r>
          </a:p>
          <a:p>
            <a:pPr lvl="1"/>
            <a:r>
              <a:rPr lang="en-US" dirty="0"/>
              <a:t>Transport method between controller and agents is likely HTTP / TCP / etc.</a:t>
            </a:r>
          </a:p>
          <a:p>
            <a:pPr lvl="1"/>
            <a:r>
              <a:rPr lang="en-US" dirty="0"/>
              <a:t>Values of type bit&lt;17&gt; in P4 program will be serialized with padding up to whole number of bytes, but P4Info file will contain bit&lt;17&gt; type, not bit&lt;24&gt;.  Controller software </a:t>
            </a:r>
            <a:r>
              <a:rPr lang="en-US" u="sng" dirty="0"/>
              <a:t>should</a:t>
            </a:r>
            <a:r>
              <a:rPr lang="en-US" dirty="0"/>
              <a:t> know data plane has 17-bit width, to know legal range of values possible.</a:t>
            </a:r>
          </a:p>
          <a:p>
            <a:pPr lvl="1"/>
            <a:r>
              <a:rPr lang="en-US" dirty="0"/>
              <a:t>PSA types with target-specific widths will have widths defined by P4Runtime or PSA spec, wide enough for </a:t>
            </a:r>
            <a:r>
              <a:rPr lang="en-US" u="sng" dirty="0"/>
              <a:t>all</a:t>
            </a:r>
            <a:r>
              <a:rPr lang="en-US" dirty="0"/>
              <a:t> PSA targets, e.g. 32 bits for port ids.</a:t>
            </a:r>
          </a:p>
          <a:p>
            <a:r>
              <a:rPr lang="en-US" dirty="0"/>
              <a:t>Agent software speaks P4Runtime to controller</a:t>
            </a:r>
          </a:p>
          <a:p>
            <a:pPr lvl="1"/>
            <a:r>
              <a:rPr lang="en-US" dirty="0"/>
              <a:t>But it has a large portion of its code that is very specific to target device.</a:t>
            </a:r>
          </a:p>
          <a:p>
            <a:pPr lvl="1"/>
            <a:r>
              <a:rPr lang="en-US" dirty="0"/>
              <a:t>If target is an ASIC / FGPA / NPU, typically agent will run on a general purpose CPU on the same board as target, and use something like </a:t>
            </a:r>
            <a:r>
              <a:rPr lang="en-US" dirty="0" err="1"/>
              <a:t>PCIe</a:t>
            </a:r>
            <a:r>
              <a:rPr lang="en-US" dirty="0"/>
              <a:t> interface to do register reads and writes and DMA to the target.</a:t>
            </a:r>
          </a:p>
          <a:p>
            <a:pPr lvl="1"/>
            <a:r>
              <a:rPr lang="en-US" dirty="0"/>
              <a:t>Target X Agent knows how to numerically translate 32-bit control plane port values to/from target X 7-bit </a:t>
            </a:r>
            <a:r>
              <a:rPr lang="en-US" dirty="0" err="1"/>
              <a:t>PortId_t</a:t>
            </a:r>
            <a:r>
              <a:rPr lang="en-US" dirty="0"/>
              <a:t> values.</a:t>
            </a:r>
          </a:p>
        </p:txBody>
      </p:sp>
      <p:sp>
        <p:nvSpPr>
          <p:cNvPr id="4" name="Rectangle 3">
            <a:extLst>
              <a:ext uri="{FF2B5EF4-FFF2-40B4-BE49-F238E27FC236}">
                <a16:creationId xmlns:a16="http://schemas.microsoft.com/office/drawing/2014/main" id="{3C15F60D-B159-A840-89AF-5CCE55A20096}"/>
              </a:ext>
            </a:extLst>
          </p:cNvPr>
          <p:cNvSpPr/>
          <p:nvPr/>
        </p:nvSpPr>
        <p:spPr>
          <a:xfrm>
            <a:off x="3195579" y="1817097"/>
            <a:ext cx="1948543"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(P4Runtime client)</a:t>
            </a:r>
          </a:p>
        </p:txBody>
      </p:sp>
      <p:sp>
        <p:nvSpPr>
          <p:cNvPr id="5" name="Rectangle 4">
            <a:extLst>
              <a:ext uri="{FF2B5EF4-FFF2-40B4-BE49-F238E27FC236}">
                <a16:creationId xmlns:a16="http://schemas.microsoft.com/office/drawing/2014/main" id="{08F736B0-B087-2C46-8BCB-0E3FE9CF9600}"/>
              </a:ext>
            </a:extLst>
          </p:cNvPr>
          <p:cNvSpPr/>
          <p:nvPr/>
        </p:nvSpPr>
        <p:spPr>
          <a:xfrm>
            <a:off x="947056"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6" name="Rectangle 5">
            <a:extLst>
              <a:ext uri="{FF2B5EF4-FFF2-40B4-BE49-F238E27FC236}">
                <a16:creationId xmlns:a16="http://schemas.microsoft.com/office/drawing/2014/main" id="{AD873AC1-3D26-AC48-A87D-46521B7A57B8}"/>
              </a:ext>
            </a:extLst>
          </p:cNvPr>
          <p:cNvSpPr/>
          <p:nvPr/>
        </p:nvSpPr>
        <p:spPr>
          <a:xfrm>
            <a:off x="947057" y="4093029"/>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Agent</a:t>
            </a:r>
          </a:p>
        </p:txBody>
      </p:sp>
      <p:sp>
        <p:nvSpPr>
          <p:cNvPr id="7" name="Rectangle 6">
            <a:extLst>
              <a:ext uri="{FF2B5EF4-FFF2-40B4-BE49-F238E27FC236}">
                <a16:creationId xmlns:a16="http://schemas.microsoft.com/office/drawing/2014/main" id="{5A47643F-5DAB-804D-8D69-8075FED08F53}"/>
              </a:ext>
            </a:extLst>
          </p:cNvPr>
          <p:cNvSpPr/>
          <p:nvPr/>
        </p:nvSpPr>
        <p:spPr>
          <a:xfrm>
            <a:off x="947057" y="5589021"/>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Data plane</a:t>
            </a:r>
          </a:p>
          <a:p>
            <a:pPr algn="ctr"/>
            <a:r>
              <a:rPr lang="en-US" dirty="0" err="1"/>
              <a:t>PortId_t</a:t>
            </a:r>
            <a:r>
              <a:rPr lang="en-US" dirty="0"/>
              <a:t> size is  </a:t>
            </a:r>
            <a:r>
              <a:rPr lang="en-US" u="sng" dirty="0"/>
              <a:t>7</a:t>
            </a:r>
            <a:r>
              <a:rPr lang="en-US" dirty="0"/>
              <a:t> bits</a:t>
            </a:r>
          </a:p>
        </p:txBody>
      </p:sp>
      <p:cxnSp>
        <p:nvCxnSpPr>
          <p:cNvPr id="9" name="Straight Arrow Connector 8">
            <a:extLst>
              <a:ext uri="{FF2B5EF4-FFF2-40B4-BE49-F238E27FC236}">
                <a16:creationId xmlns:a16="http://schemas.microsoft.com/office/drawing/2014/main" id="{F1BF502E-BD2B-7749-BFBF-2B43D54DE00F}"/>
              </a:ext>
            </a:extLst>
          </p:cNvPr>
          <p:cNvCxnSpPr>
            <a:cxnSpLocks/>
            <a:stCxn id="5" idx="0"/>
          </p:cNvCxnSpPr>
          <p:nvPr/>
        </p:nvCxnSpPr>
        <p:spPr>
          <a:xfrm flipV="1">
            <a:off x="2002971" y="2666183"/>
            <a:ext cx="1714590" cy="877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672715-DF89-044E-9A43-560B4F37A122}"/>
              </a:ext>
            </a:extLst>
          </p:cNvPr>
          <p:cNvSpPr/>
          <p:nvPr/>
        </p:nvSpPr>
        <p:spPr>
          <a:xfrm>
            <a:off x="3058886" y="2885236"/>
            <a:ext cx="2502466" cy="535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P4Runtime protocol</a:t>
            </a:r>
          </a:p>
          <a:p>
            <a:pPr algn="ctr"/>
            <a:r>
              <a:rPr lang="en-US" dirty="0">
                <a:solidFill>
                  <a:schemeClr val="tx1"/>
                </a:solidFill>
              </a:rPr>
              <a:t>port id size is </a:t>
            </a:r>
            <a:r>
              <a:rPr lang="en-US" u="sng" dirty="0">
                <a:solidFill>
                  <a:schemeClr val="tx1"/>
                </a:solidFill>
              </a:rPr>
              <a:t>32</a:t>
            </a:r>
            <a:r>
              <a:rPr lang="en-US" dirty="0">
                <a:solidFill>
                  <a:schemeClr val="tx1"/>
                </a:solidFill>
              </a:rPr>
              <a:t> bits</a:t>
            </a:r>
          </a:p>
        </p:txBody>
      </p:sp>
      <p:sp>
        <p:nvSpPr>
          <p:cNvPr id="12" name="Rectangle 11">
            <a:extLst>
              <a:ext uri="{FF2B5EF4-FFF2-40B4-BE49-F238E27FC236}">
                <a16:creationId xmlns:a16="http://schemas.microsoft.com/office/drawing/2014/main" id="{F5340041-64BE-8F4B-A21C-BB4DC9F72CCF}"/>
              </a:ext>
            </a:extLst>
          </p:cNvPr>
          <p:cNvSpPr/>
          <p:nvPr/>
        </p:nvSpPr>
        <p:spPr>
          <a:xfrm>
            <a:off x="5173657"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13" name="Rectangle 12">
            <a:extLst>
              <a:ext uri="{FF2B5EF4-FFF2-40B4-BE49-F238E27FC236}">
                <a16:creationId xmlns:a16="http://schemas.microsoft.com/office/drawing/2014/main" id="{5A65A994-D6B9-4C4F-BF74-AC12DF4B4DB5}"/>
              </a:ext>
            </a:extLst>
          </p:cNvPr>
          <p:cNvSpPr/>
          <p:nvPr/>
        </p:nvSpPr>
        <p:spPr>
          <a:xfrm>
            <a:off x="5173658" y="4093029"/>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Agent</a:t>
            </a:r>
          </a:p>
        </p:txBody>
      </p:sp>
      <p:sp>
        <p:nvSpPr>
          <p:cNvPr id="14" name="Rectangle 13">
            <a:extLst>
              <a:ext uri="{FF2B5EF4-FFF2-40B4-BE49-F238E27FC236}">
                <a16:creationId xmlns:a16="http://schemas.microsoft.com/office/drawing/2014/main" id="{F4D04023-2BE6-F746-91CD-DC045043300E}"/>
              </a:ext>
            </a:extLst>
          </p:cNvPr>
          <p:cNvSpPr/>
          <p:nvPr/>
        </p:nvSpPr>
        <p:spPr>
          <a:xfrm>
            <a:off x="5173658" y="5589021"/>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Data plane</a:t>
            </a:r>
          </a:p>
          <a:p>
            <a:pPr algn="ctr"/>
            <a:r>
              <a:rPr lang="en-US" dirty="0" err="1"/>
              <a:t>PortId_t</a:t>
            </a:r>
            <a:r>
              <a:rPr lang="en-US" dirty="0"/>
              <a:t> size is  </a:t>
            </a:r>
            <a:r>
              <a:rPr lang="en-US" u="sng" dirty="0"/>
              <a:t>15</a:t>
            </a:r>
            <a:r>
              <a:rPr lang="en-US" dirty="0"/>
              <a:t> bits</a:t>
            </a:r>
          </a:p>
        </p:txBody>
      </p:sp>
      <p:cxnSp>
        <p:nvCxnSpPr>
          <p:cNvPr id="16" name="Straight Arrow Connector 15">
            <a:extLst>
              <a:ext uri="{FF2B5EF4-FFF2-40B4-BE49-F238E27FC236}">
                <a16:creationId xmlns:a16="http://schemas.microsoft.com/office/drawing/2014/main" id="{8AA0E6A6-B879-4A49-800D-0AE98ED6C1BA}"/>
              </a:ext>
            </a:extLst>
          </p:cNvPr>
          <p:cNvCxnSpPr>
            <a:cxnSpLocks/>
            <a:stCxn id="12" idx="0"/>
          </p:cNvCxnSpPr>
          <p:nvPr/>
        </p:nvCxnSpPr>
        <p:spPr>
          <a:xfrm flipH="1" flipV="1">
            <a:off x="4718422" y="2700758"/>
            <a:ext cx="1511150" cy="8433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873D999-5A56-7B45-912D-2718D3C6CE6B}"/>
              </a:ext>
            </a:extLst>
          </p:cNvPr>
          <p:cNvCxnSpPr>
            <a:cxnSpLocks/>
            <a:stCxn id="7" idx="0"/>
            <a:endCxn id="6" idx="2"/>
          </p:cNvCxnSpPr>
          <p:nvPr/>
        </p:nvCxnSpPr>
        <p:spPr>
          <a:xfrm flipV="1">
            <a:off x="2002971" y="5040086"/>
            <a:ext cx="0" cy="5489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CF72B48-3508-C441-852C-B976A5A5631E}"/>
              </a:ext>
            </a:extLst>
          </p:cNvPr>
          <p:cNvSpPr/>
          <p:nvPr/>
        </p:nvSpPr>
        <p:spPr>
          <a:xfrm>
            <a:off x="3058886" y="4970940"/>
            <a:ext cx="2085236" cy="845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Target-specific communication (e.g. </a:t>
            </a:r>
            <a:r>
              <a:rPr lang="en-US" dirty="0" err="1">
                <a:solidFill>
                  <a:schemeClr val="tx1"/>
                </a:solidFill>
              </a:rPr>
              <a:t>PCIe</a:t>
            </a:r>
            <a:r>
              <a:rPr lang="en-US" dirty="0">
                <a:solidFill>
                  <a:schemeClr val="tx1"/>
                </a:solidFill>
              </a:rPr>
              <a:t>, Ethernet)</a:t>
            </a:r>
          </a:p>
        </p:txBody>
      </p:sp>
      <p:cxnSp>
        <p:nvCxnSpPr>
          <p:cNvPr id="24" name="Straight Arrow Connector 23">
            <a:extLst>
              <a:ext uri="{FF2B5EF4-FFF2-40B4-BE49-F238E27FC236}">
                <a16:creationId xmlns:a16="http://schemas.microsoft.com/office/drawing/2014/main" id="{2AC40C44-B665-0341-8ABD-ACEF067ED6D8}"/>
              </a:ext>
            </a:extLst>
          </p:cNvPr>
          <p:cNvCxnSpPr>
            <a:cxnSpLocks/>
            <a:stCxn id="14" idx="0"/>
          </p:cNvCxnSpPr>
          <p:nvPr/>
        </p:nvCxnSpPr>
        <p:spPr>
          <a:xfrm flipV="1">
            <a:off x="6229572" y="5040087"/>
            <a:ext cx="0" cy="548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6227DB-8EEC-5045-820A-9AABE45FE002}"/>
              </a:ext>
            </a:extLst>
          </p:cNvPr>
          <p:cNvCxnSpPr>
            <a:cxnSpLocks/>
            <a:stCxn id="23" idx="1"/>
          </p:cNvCxnSpPr>
          <p:nvPr/>
        </p:nvCxnSpPr>
        <p:spPr>
          <a:xfrm flipH="1">
            <a:off x="2638270"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BE2D07-DD72-0E40-A093-027389A22C17}"/>
              </a:ext>
            </a:extLst>
          </p:cNvPr>
          <p:cNvCxnSpPr>
            <a:cxnSpLocks/>
          </p:cNvCxnSpPr>
          <p:nvPr/>
        </p:nvCxnSpPr>
        <p:spPr>
          <a:xfrm>
            <a:off x="5065919"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51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6B98-4527-6A48-830C-16B88071B2D4}"/>
              </a:ext>
            </a:extLst>
          </p:cNvPr>
          <p:cNvSpPr>
            <a:spLocks noGrp="1"/>
          </p:cNvSpPr>
          <p:nvPr>
            <p:ph type="title"/>
          </p:nvPr>
        </p:nvSpPr>
        <p:spPr>
          <a:xfrm>
            <a:off x="838200" y="365125"/>
            <a:ext cx="6686862" cy="1325563"/>
          </a:xfrm>
        </p:spPr>
        <p:txBody>
          <a:bodyPr/>
          <a:lstStyle/>
          <a:p>
            <a:r>
              <a:rPr lang="en-US" dirty="0"/>
              <a:t>What agents touch #1</a:t>
            </a:r>
          </a:p>
        </p:txBody>
      </p:sp>
      <p:sp>
        <p:nvSpPr>
          <p:cNvPr id="3" name="Content Placeholder 2">
            <a:extLst>
              <a:ext uri="{FF2B5EF4-FFF2-40B4-BE49-F238E27FC236}">
                <a16:creationId xmlns:a16="http://schemas.microsoft.com/office/drawing/2014/main" id="{9310ECD1-87D2-BF43-8BFE-47B06D31C4B2}"/>
              </a:ext>
            </a:extLst>
          </p:cNvPr>
          <p:cNvSpPr>
            <a:spLocks noGrp="1"/>
          </p:cNvSpPr>
          <p:nvPr>
            <p:ph idx="1"/>
          </p:nvPr>
        </p:nvSpPr>
        <p:spPr>
          <a:xfrm>
            <a:off x="7554598" y="239843"/>
            <a:ext cx="4392563" cy="6445769"/>
          </a:xfrm>
        </p:spPr>
        <p:txBody>
          <a:bodyPr>
            <a:normAutofit fontScale="70000" lnSpcReduction="20000"/>
          </a:bodyPr>
          <a:lstStyle/>
          <a:p>
            <a:r>
              <a:rPr lang="en-US" dirty="0"/>
              <a:t>Agents handle these</a:t>
            </a:r>
          </a:p>
          <a:p>
            <a:pPr lvl="1"/>
            <a:r>
              <a:rPr lang="en-US" dirty="0"/>
              <a:t>Table add/delete/modify</a:t>
            </a:r>
          </a:p>
          <a:p>
            <a:pPr lvl="2"/>
            <a:r>
              <a:rPr lang="en-US" dirty="0"/>
              <a:t>Table key fields and action parameters</a:t>
            </a:r>
          </a:p>
          <a:p>
            <a:pPr lvl="1"/>
            <a:r>
              <a:rPr lang="en-US" dirty="0"/>
              <a:t>parser value set add/del</a:t>
            </a:r>
          </a:p>
          <a:p>
            <a:pPr lvl="1"/>
            <a:r>
              <a:rPr lang="en-US" dirty="0"/>
              <a:t>Digest message contents</a:t>
            </a:r>
          </a:p>
          <a:p>
            <a:pPr lvl="2"/>
            <a:r>
              <a:rPr lang="en-US" dirty="0"/>
              <a:t>Rationale: Batch many small messages into larger messages to reduce message rate to controller</a:t>
            </a:r>
          </a:p>
          <a:p>
            <a:pPr lvl="1"/>
            <a:r>
              <a:rPr lang="en-US" dirty="0"/>
              <a:t>Register read/write</a:t>
            </a:r>
          </a:p>
          <a:p>
            <a:pPr lvl="2"/>
            <a:r>
              <a:rPr lang="en-US" dirty="0"/>
              <a:t>Register data contents, and nice if they support </a:t>
            </a:r>
            <a:r>
              <a:rPr lang="en-US" dirty="0" err="1"/>
              <a:t>structs</a:t>
            </a:r>
            <a:r>
              <a:rPr lang="en-US" dirty="0"/>
              <a:t> here, too, like Digest messages will.</a:t>
            </a:r>
          </a:p>
          <a:p>
            <a:pPr lvl="2"/>
            <a:r>
              <a:rPr lang="en-US" dirty="0"/>
              <a:t>Translate index values?</a:t>
            </a:r>
          </a:p>
          <a:p>
            <a:pPr lvl="1"/>
            <a:r>
              <a:rPr lang="en-US" dirty="0"/>
              <a:t>Indexed Counter and Meter </a:t>
            </a:r>
            <a:r>
              <a:rPr lang="en-US" dirty="0" err="1"/>
              <a:t>config</a:t>
            </a:r>
            <a:r>
              <a:rPr lang="en-US" dirty="0"/>
              <a:t>/read/etc.</a:t>
            </a:r>
          </a:p>
          <a:p>
            <a:pPr lvl="2"/>
            <a:r>
              <a:rPr lang="en-US" dirty="0"/>
              <a:t>Translate index values?</a:t>
            </a:r>
          </a:p>
          <a:p>
            <a:r>
              <a:rPr lang="en-US" dirty="0"/>
              <a:t>Agent handles these?</a:t>
            </a:r>
          </a:p>
          <a:p>
            <a:pPr lvl="1"/>
            <a:r>
              <a:rPr lang="en-US" dirty="0"/>
              <a:t>P4Runtime </a:t>
            </a:r>
            <a:r>
              <a:rPr lang="en-US" dirty="0" err="1"/>
              <a:t>PacketOut</a:t>
            </a:r>
            <a:r>
              <a:rPr lang="en-US" dirty="0"/>
              <a:t> – these become packets received by PSA device on input port PSA_PORT_CPU</a:t>
            </a:r>
          </a:p>
          <a:p>
            <a:pPr lvl="1"/>
            <a:r>
              <a:rPr lang="en-US" dirty="0"/>
              <a:t>P4Runtime </a:t>
            </a:r>
            <a:r>
              <a:rPr lang="en-US" dirty="0" err="1"/>
              <a:t>PacketIn</a:t>
            </a:r>
            <a:r>
              <a:rPr lang="en-US" dirty="0"/>
              <a:t> - packets sent by PSA device to output port PSA_PORT_CPU become these</a:t>
            </a:r>
          </a:p>
          <a:p>
            <a:pPr lvl="1"/>
            <a:r>
              <a:rPr lang="en-US" dirty="0"/>
              <a:t>If yes, agent can do translation of header fields, but may be considered too limiting on packet rates supported.</a:t>
            </a:r>
          </a:p>
        </p:txBody>
      </p:sp>
      <p:sp>
        <p:nvSpPr>
          <p:cNvPr id="4" name="Rectangle 3">
            <a:extLst>
              <a:ext uri="{FF2B5EF4-FFF2-40B4-BE49-F238E27FC236}">
                <a16:creationId xmlns:a16="http://schemas.microsoft.com/office/drawing/2014/main" id="{3C15F60D-B159-A840-89AF-5CCE55A20096}"/>
              </a:ext>
            </a:extLst>
          </p:cNvPr>
          <p:cNvSpPr/>
          <p:nvPr/>
        </p:nvSpPr>
        <p:spPr>
          <a:xfrm>
            <a:off x="3195579" y="1817097"/>
            <a:ext cx="1948543"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(P4Runtime client)</a:t>
            </a:r>
          </a:p>
        </p:txBody>
      </p:sp>
      <p:sp>
        <p:nvSpPr>
          <p:cNvPr id="5" name="Rectangle 4">
            <a:extLst>
              <a:ext uri="{FF2B5EF4-FFF2-40B4-BE49-F238E27FC236}">
                <a16:creationId xmlns:a16="http://schemas.microsoft.com/office/drawing/2014/main" id="{08F736B0-B087-2C46-8BCB-0E3FE9CF9600}"/>
              </a:ext>
            </a:extLst>
          </p:cNvPr>
          <p:cNvSpPr/>
          <p:nvPr/>
        </p:nvSpPr>
        <p:spPr>
          <a:xfrm>
            <a:off x="947056"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6" name="Rectangle 5">
            <a:extLst>
              <a:ext uri="{FF2B5EF4-FFF2-40B4-BE49-F238E27FC236}">
                <a16:creationId xmlns:a16="http://schemas.microsoft.com/office/drawing/2014/main" id="{AD873AC1-3D26-AC48-A87D-46521B7A57B8}"/>
              </a:ext>
            </a:extLst>
          </p:cNvPr>
          <p:cNvSpPr/>
          <p:nvPr/>
        </p:nvSpPr>
        <p:spPr>
          <a:xfrm>
            <a:off x="947057" y="4093029"/>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Agent</a:t>
            </a:r>
          </a:p>
        </p:txBody>
      </p:sp>
      <p:sp>
        <p:nvSpPr>
          <p:cNvPr id="7" name="Rectangle 6">
            <a:extLst>
              <a:ext uri="{FF2B5EF4-FFF2-40B4-BE49-F238E27FC236}">
                <a16:creationId xmlns:a16="http://schemas.microsoft.com/office/drawing/2014/main" id="{5A47643F-5DAB-804D-8D69-8075FED08F53}"/>
              </a:ext>
            </a:extLst>
          </p:cNvPr>
          <p:cNvSpPr/>
          <p:nvPr/>
        </p:nvSpPr>
        <p:spPr>
          <a:xfrm>
            <a:off x="947057" y="5589021"/>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Data plane</a:t>
            </a:r>
          </a:p>
          <a:p>
            <a:pPr algn="ctr"/>
            <a:r>
              <a:rPr lang="en-US" dirty="0" err="1"/>
              <a:t>PortId_t</a:t>
            </a:r>
            <a:r>
              <a:rPr lang="en-US" dirty="0"/>
              <a:t> size is  </a:t>
            </a:r>
            <a:r>
              <a:rPr lang="en-US" u="sng" dirty="0"/>
              <a:t>7</a:t>
            </a:r>
            <a:r>
              <a:rPr lang="en-US" dirty="0"/>
              <a:t> bits</a:t>
            </a:r>
          </a:p>
        </p:txBody>
      </p:sp>
      <p:cxnSp>
        <p:nvCxnSpPr>
          <p:cNvPr id="9" name="Straight Arrow Connector 8">
            <a:extLst>
              <a:ext uri="{FF2B5EF4-FFF2-40B4-BE49-F238E27FC236}">
                <a16:creationId xmlns:a16="http://schemas.microsoft.com/office/drawing/2014/main" id="{F1BF502E-BD2B-7749-BFBF-2B43D54DE00F}"/>
              </a:ext>
            </a:extLst>
          </p:cNvPr>
          <p:cNvCxnSpPr>
            <a:cxnSpLocks/>
            <a:stCxn id="5" idx="0"/>
          </p:cNvCxnSpPr>
          <p:nvPr/>
        </p:nvCxnSpPr>
        <p:spPr>
          <a:xfrm flipV="1">
            <a:off x="2002971" y="2666183"/>
            <a:ext cx="1714590" cy="877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672715-DF89-044E-9A43-560B4F37A122}"/>
              </a:ext>
            </a:extLst>
          </p:cNvPr>
          <p:cNvSpPr/>
          <p:nvPr/>
        </p:nvSpPr>
        <p:spPr>
          <a:xfrm>
            <a:off x="3058886" y="2885236"/>
            <a:ext cx="2502466" cy="535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P4Runtime protocol</a:t>
            </a:r>
          </a:p>
          <a:p>
            <a:pPr algn="ctr"/>
            <a:r>
              <a:rPr lang="en-US" dirty="0">
                <a:solidFill>
                  <a:schemeClr val="tx1"/>
                </a:solidFill>
              </a:rPr>
              <a:t>port id size is </a:t>
            </a:r>
            <a:r>
              <a:rPr lang="en-US" u="sng" dirty="0">
                <a:solidFill>
                  <a:schemeClr val="tx1"/>
                </a:solidFill>
              </a:rPr>
              <a:t>32</a:t>
            </a:r>
            <a:r>
              <a:rPr lang="en-US" dirty="0">
                <a:solidFill>
                  <a:schemeClr val="tx1"/>
                </a:solidFill>
              </a:rPr>
              <a:t> bits</a:t>
            </a:r>
          </a:p>
        </p:txBody>
      </p:sp>
      <p:sp>
        <p:nvSpPr>
          <p:cNvPr id="12" name="Rectangle 11">
            <a:extLst>
              <a:ext uri="{FF2B5EF4-FFF2-40B4-BE49-F238E27FC236}">
                <a16:creationId xmlns:a16="http://schemas.microsoft.com/office/drawing/2014/main" id="{F5340041-64BE-8F4B-A21C-BB4DC9F72CCF}"/>
              </a:ext>
            </a:extLst>
          </p:cNvPr>
          <p:cNvSpPr/>
          <p:nvPr/>
        </p:nvSpPr>
        <p:spPr>
          <a:xfrm>
            <a:off x="5173657"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13" name="Rectangle 12">
            <a:extLst>
              <a:ext uri="{FF2B5EF4-FFF2-40B4-BE49-F238E27FC236}">
                <a16:creationId xmlns:a16="http://schemas.microsoft.com/office/drawing/2014/main" id="{5A65A994-D6B9-4C4F-BF74-AC12DF4B4DB5}"/>
              </a:ext>
            </a:extLst>
          </p:cNvPr>
          <p:cNvSpPr/>
          <p:nvPr/>
        </p:nvSpPr>
        <p:spPr>
          <a:xfrm>
            <a:off x="5173658" y="4093029"/>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Agent</a:t>
            </a:r>
          </a:p>
        </p:txBody>
      </p:sp>
      <p:sp>
        <p:nvSpPr>
          <p:cNvPr id="14" name="Rectangle 13">
            <a:extLst>
              <a:ext uri="{FF2B5EF4-FFF2-40B4-BE49-F238E27FC236}">
                <a16:creationId xmlns:a16="http://schemas.microsoft.com/office/drawing/2014/main" id="{F4D04023-2BE6-F746-91CD-DC045043300E}"/>
              </a:ext>
            </a:extLst>
          </p:cNvPr>
          <p:cNvSpPr/>
          <p:nvPr/>
        </p:nvSpPr>
        <p:spPr>
          <a:xfrm>
            <a:off x="5173658" y="5589021"/>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Data plane</a:t>
            </a:r>
          </a:p>
          <a:p>
            <a:pPr algn="ctr"/>
            <a:r>
              <a:rPr lang="en-US" dirty="0" err="1"/>
              <a:t>PortId_t</a:t>
            </a:r>
            <a:r>
              <a:rPr lang="en-US" dirty="0"/>
              <a:t> size is  </a:t>
            </a:r>
            <a:r>
              <a:rPr lang="en-US" u="sng" dirty="0"/>
              <a:t>15</a:t>
            </a:r>
            <a:r>
              <a:rPr lang="en-US" dirty="0"/>
              <a:t> bits</a:t>
            </a:r>
          </a:p>
        </p:txBody>
      </p:sp>
      <p:cxnSp>
        <p:nvCxnSpPr>
          <p:cNvPr id="16" name="Straight Arrow Connector 15">
            <a:extLst>
              <a:ext uri="{FF2B5EF4-FFF2-40B4-BE49-F238E27FC236}">
                <a16:creationId xmlns:a16="http://schemas.microsoft.com/office/drawing/2014/main" id="{8AA0E6A6-B879-4A49-800D-0AE98ED6C1BA}"/>
              </a:ext>
            </a:extLst>
          </p:cNvPr>
          <p:cNvCxnSpPr>
            <a:cxnSpLocks/>
            <a:stCxn id="12" idx="0"/>
          </p:cNvCxnSpPr>
          <p:nvPr/>
        </p:nvCxnSpPr>
        <p:spPr>
          <a:xfrm flipH="1" flipV="1">
            <a:off x="4718422" y="2700758"/>
            <a:ext cx="1511150" cy="8433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873D999-5A56-7B45-912D-2718D3C6CE6B}"/>
              </a:ext>
            </a:extLst>
          </p:cNvPr>
          <p:cNvCxnSpPr>
            <a:cxnSpLocks/>
            <a:stCxn id="7" idx="0"/>
            <a:endCxn id="6" idx="2"/>
          </p:cNvCxnSpPr>
          <p:nvPr/>
        </p:nvCxnSpPr>
        <p:spPr>
          <a:xfrm flipV="1">
            <a:off x="2002971" y="5040086"/>
            <a:ext cx="0" cy="5489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CF72B48-3508-C441-852C-B976A5A5631E}"/>
              </a:ext>
            </a:extLst>
          </p:cNvPr>
          <p:cNvSpPr/>
          <p:nvPr/>
        </p:nvSpPr>
        <p:spPr>
          <a:xfrm>
            <a:off x="3058886" y="4970940"/>
            <a:ext cx="2085236" cy="845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Target-specific communication (e.g. </a:t>
            </a:r>
            <a:r>
              <a:rPr lang="en-US" dirty="0" err="1">
                <a:solidFill>
                  <a:schemeClr val="tx1"/>
                </a:solidFill>
              </a:rPr>
              <a:t>PCIe</a:t>
            </a:r>
            <a:r>
              <a:rPr lang="en-US" dirty="0">
                <a:solidFill>
                  <a:schemeClr val="tx1"/>
                </a:solidFill>
              </a:rPr>
              <a:t>, Ethernet)</a:t>
            </a:r>
          </a:p>
        </p:txBody>
      </p:sp>
      <p:cxnSp>
        <p:nvCxnSpPr>
          <p:cNvPr id="24" name="Straight Arrow Connector 23">
            <a:extLst>
              <a:ext uri="{FF2B5EF4-FFF2-40B4-BE49-F238E27FC236}">
                <a16:creationId xmlns:a16="http://schemas.microsoft.com/office/drawing/2014/main" id="{2AC40C44-B665-0341-8ABD-ACEF067ED6D8}"/>
              </a:ext>
            </a:extLst>
          </p:cNvPr>
          <p:cNvCxnSpPr>
            <a:cxnSpLocks/>
            <a:stCxn id="14" idx="0"/>
          </p:cNvCxnSpPr>
          <p:nvPr/>
        </p:nvCxnSpPr>
        <p:spPr>
          <a:xfrm flipV="1">
            <a:off x="6229572" y="5040087"/>
            <a:ext cx="0" cy="548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6227DB-8EEC-5045-820A-9AABE45FE002}"/>
              </a:ext>
            </a:extLst>
          </p:cNvPr>
          <p:cNvCxnSpPr>
            <a:cxnSpLocks/>
            <a:stCxn id="23" idx="1"/>
          </p:cNvCxnSpPr>
          <p:nvPr/>
        </p:nvCxnSpPr>
        <p:spPr>
          <a:xfrm flipH="1">
            <a:off x="2638270"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BE2D07-DD72-0E40-A093-027389A22C17}"/>
              </a:ext>
            </a:extLst>
          </p:cNvPr>
          <p:cNvCxnSpPr>
            <a:cxnSpLocks/>
          </p:cNvCxnSpPr>
          <p:nvPr/>
        </p:nvCxnSpPr>
        <p:spPr>
          <a:xfrm>
            <a:off x="5065919"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91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6B98-4527-6A48-830C-16B88071B2D4}"/>
              </a:ext>
            </a:extLst>
          </p:cNvPr>
          <p:cNvSpPr>
            <a:spLocks noGrp="1"/>
          </p:cNvSpPr>
          <p:nvPr>
            <p:ph type="title"/>
          </p:nvPr>
        </p:nvSpPr>
        <p:spPr>
          <a:xfrm>
            <a:off x="838200" y="365125"/>
            <a:ext cx="6686862" cy="1325563"/>
          </a:xfrm>
        </p:spPr>
        <p:txBody>
          <a:bodyPr/>
          <a:lstStyle/>
          <a:p>
            <a:r>
              <a:rPr lang="en-US" dirty="0"/>
              <a:t>What agents touch #2</a:t>
            </a:r>
          </a:p>
        </p:txBody>
      </p:sp>
      <p:sp>
        <p:nvSpPr>
          <p:cNvPr id="3" name="Content Placeholder 2">
            <a:extLst>
              <a:ext uri="{FF2B5EF4-FFF2-40B4-BE49-F238E27FC236}">
                <a16:creationId xmlns:a16="http://schemas.microsoft.com/office/drawing/2014/main" id="{9310ECD1-87D2-BF43-8BFE-47B06D31C4B2}"/>
              </a:ext>
            </a:extLst>
          </p:cNvPr>
          <p:cNvSpPr>
            <a:spLocks noGrp="1"/>
          </p:cNvSpPr>
          <p:nvPr>
            <p:ph idx="1"/>
          </p:nvPr>
        </p:nvSpPr>
        <p:spPr>
          <a:xfrm>
            <a:off x="7554598" y="239843"/>
            <a:ext cx="4392563" cy="6445769"/>
          </a:xfrm>
        </p:spPr>
        <p:txBody>
          <a:bodyPr>
            <a:normAutofit fontScale="92500" lnSpcReduction="20000"/>
          </a:bodyPr>
          <a:lstStyle/>
          <a:p>
            <a:r>
              <a:rPr lang="en-US" dirty="0"/>
              <a:t>PSA externs that are not affected by numerical translation/size issues:</a:t>
            </a:r>
          </a:p>
          <a:p>
            <a:pPr lvl="1"/>
            <a:r>
              <a:rPr lang="en-US" dirty="0" err="1"/>
              <a:t>DirectCounter</a:t>
            </a:r>
            <a:r>
              <a:rPr lang="en-US" dirty="0"/>
              <a:t>, </a:t>
            </a:r>
            <a:r>
              <a:rPr lang="en-US" dirty="0" err="1"/>
              <a:t>DirectMeter</a:t>
            </a:r>
            <a:r>
              <a:rPr lang="en-US" dirty="0"/>
              <a:t>, Hash, Checksum, Random, </a:t>
            </a:r>
            <a:r>
              <a:rPr lang="en-US" dirty="0" err="1"/>
              <a:t>ActionProfile</a:t>
            </a:r>
            <a:r>
              <a:rPr lang="en-US" dirty="0"/>
              <a:t>, </a:t>
            </a:r>
            <a:r>
              <a:rPr lang="en-US" dirty="0" err="1"/>
              <a:t>ActionSelector</a:t>
            </a:r>
            <a:endParaRPr lang="en-US" dirty="0"/>
          </a:p>
          <a:p>
            <a:r>
              <a:rPr lang="en-US" dirty="0"/>
              <a:t>Agents do not handle direct data plane to data plane packets</a:t>
            </a:r>
          </a:p>
          <a:p>
            <a:r>
              <a:rPr lang="en-US" dirty="0"/>
              <a:t>Control plane things that a </a:t>
            </a:r>
            <a:r>
              <a:rPr lang="en-US" u="sng" dirty="0"/>
              <a:t>P4 compiler</a:t>
            </a:r>
            <a:r>
              <a:rPr lang="en-US" dirty="0"/>
              <a:t> does not need to know about</a:t>
            </a:r>
          </a:p>
          <a:p>
            <a:pPr lvl="1"/>
            <a:r>
              <a:rPr lang="en-US" dirty="0"/>
              <a:t>Any control plane APIs for configuring port up/down/settings, or Packet </a:t>
            </a:r>
            <a:r>
              <a:rPr lang="en-US" dirty="0" err="1"/>
              <a:t>ReplicationEngine</a:t>
            </a:r>
            <a:r>
              <a:rPr lang="en-US" dirty="0"/>
              <a:t> APIs.</a:t>
            </a:r>
          </a:p>
          <a:p>
            <a:pPr lvl="1"/>
            <a:r>
              <a:rPr lang="en-US" dirty="0"/>
              <a:t>Agent needs to know about any port translation or other target specific things there, but that is </a:t>
            </a:r>
            <a:r>
              <a:rPr lang="en-US" u="sng" dirty="0"/>
              <a:t>independent</a:t>
            </a:r>
            <a:r>
              <a:rPr lang="en-US" dirty="0"/>
              <a:t> of any P4 program.</a:t>
            </a:r>
          </a:p>
        </p:txBody>
      </p:sp>
      <p:sp>
        <p:nvSpPr>
          <p:cNvPr id="4" name="Rectangle 3">
            <a:extLst>
              <a:ext uri="{FF2B5EF4-FFF2-40B4-BE49-F238E27FC236}">
                <a16:creationId xmlns:a16="http://schemas.microsoft.com/office/drawing/2014/main" id="{3C15F60D-B159-A840-89AF-5CCE55A20096}"/>
              </a:ext>
            </a:extLst>
          </p:cNvPr>
          <p:cNvSpPr/>
          <p:nvPr/>
        </p:nvSpPr>
        <p:spPr>
          <a:xfrm>
            <a:off x="3195579" y="1817097"/>
            <a:ext cx="1948543"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(P4Runtime client)</a:t>
            </a:r>
          </a:p>
        </p:txBody>
      </p:sp>
      <p:sp>
        <p:nvSpPr>
          <p:cNvPr id="5" name="Rectangle 4">
            <a:extLst>
              <a:ext uri="{FF2B5EF4-FFF2-40B4-BE49-F238E27FC236}">
                <a16:creationId xmlns:a16="http://schemas.microsoft.com/office/drawing/2014/main" id="{08F736B0-B087-2C46-8BCB-0E3FE9CF9600}"/>
              </a:ext>
            </a:extLst>
          </p:cNvPr>
          <p:cNvSpPr/>
          <p:nvPr/>
        </p:nvSpPr>
        <p:spPr>
          <a:xfrm>
            <a:off x="947056"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6" name="Rectangle 5">
            <a:extLst>
              <a:ext uri="{FF2B5EF4-FFF2-40B4-BE49-F238E27FC236}">
                <a16:creationId xmlns:a16="http://schemas.microsoft.com/office/drawing/2014/main" id="{AD873AC1-3D26-AC48-A87D-46521B7A57B8}"/>
              </a:ext>
            </a:extLst>
          </p:cNvPr>
          <p:cNvSpPr/>
          <p:nvPr/>
        </p:nvSpPr>
        <p:spPr>
          <a:xfrm>
            <a:off x="947057" y="4093029"/>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Agent</a:t>
            </a:r>
          </a:p>
        </p:txBody>
      </p:sp>
      <p:sp>
        <p:nvSpPr>
          <p:cNvPr id="7" name="Rectangle 6">
            <a:extLst>
              <a:ext uri="{FF2B5EF4-FFF2-40B4-BE49-F238E27FC236}">
                <a16:creationId xmlns:a16="http://schemas.microsoft.com/office/drawing/2014/main" id="{5A47643F-5DAB-804D-8D69-8075FED08F53}"/>
              </a:ext>
            </a:extLst>
          </p:cNvPr>
          <p:cNvSpPr/>
          <p:nvPr/>
        </p:nvSpPr>
        <p:spPr>
          <a:xfrm>
            <a:off x="947057" y="5589021"/>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Data plane</a:t>
            </a:r>
          </a:p>
          <a:p>
            <a:pPr algn="ctr"/>
            <a:r>
              <a:rPr lang="en-US" dirty="0" err="1"/>
              <a:t>PortId_t</a:t>
            </a:r>
            <a:r>
              <a:rPr lang="en-US" dirty="0"/>
              <a:t> size is  </a:t>
            </a:r>
            <a:r>
              <a:rPr lang="en-US" u="sng" dirty="0"/>
              <a:t>7</a:t>
            </a:r>
            <a:r>
              <a:rPr lang="en-US" dirty="0"/>
              <a:t> bits</a:t>
            </a:r>
          </a:p>
        </p:txBody>
      </p:sp>
      <p:cxnSp>
        <p:nvCxnSpPr>
          <p:cNvPr id="9" name="Straight Arrow Connector 8">
            <a:extLst>
              <a:ext uri="{FF2B5EF4-FFF2-40B4-BE49-F238E27FC236}">
                <a16:creationId xmlns:a16="http://schemas.microsoft.com/office/drawing/2014/main" id="{F1BF502E-BD2B-7749-BFBF-2B43D54DE00F}"/>
              </a:ext>
            </a:extLst>
          </p:cNvPr>
          <p:cNvCxnSpPr>
            <a:cxnSpLocks/>
            <a:stCxn id="5" idx="0"/>
          </p:cNvCxnSpPr>
          <p:nvPr/>
        </p:nvCxnSpPr>
        <p:spPr>
          <a:xfrm flipV="1">
            <a:off x="2002971" y="2666183"/>
            <a:ext cx="1714590" cy="877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672715-DF89-044E-9A43-560B4F37A122}"/>
              </a:ext>
            </a:extLst>
          </p:cNvPr>
          <p:cNvSpPr/>
          <p:nvPr/>
        </p:nvSpPr>
        <p:spPr>
          <a:xfrm>
            <a:off x="3058886" y="2885236"/>
            <a:ext cx="2502466" cy="535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P4Runtime protocol</a:t>
            </a:r>
          </a:p>
          <a:p>
            <a:pPr algn="ctr"/>
            <a:r>
              <a:rPr lang="en-US" dirty="0">
                <a:solidFill>
                  <a:schemeClr val="tx1"/>
                </a:solidFill>
              </a:rPr>
              <a:t>port id size is </a:t>
            </a:r>
            <a:r>
              <a:rPr lang="en-US" u="sng" dirty="0">
                <a:solidFill>
                  <a:schemeClr val="tx1"/>
                </a:solidFill>
              </a:rPr>
              <a:t>32</a:t>
            </a:r>
            <a:r>
              <a:rPr lang="en-US" dirty="0">
                <a:solidFill>
                  <a:schemeClr val="tx1"/>
                </a:solidFill>
              </a:rPr>
              <a:t> bits</a:t>
            </a:r>
          </a:p>
        </p:txBody>
      </p:sp>
      <p:sp>
        <p:nvSpPr>
          <p:cNvPr id="12" name="Rectangle 11">
            <a:extLst>
              <a:ext uri="{FF2B5EF4-FFF2-40B4-BE49-F238E27FC236}">
                <a16:creationId xmlns:a16="http://schemas.microsoft.com/office/drawing/2014/main" id="{F5340041-64BE-8F4B-A21C-BB4DC9F72CCF}"/>
              </a:ext>
            </a:extLst>
          </p:cNvPr>
          <p:cNvSpPr/>
          <p:nvPr/>
        </p:nvSpPr>
        <p:spPr>
          <a:xfrm>
            <a:off x="5173657"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13" name="Rectangle 12">
            <a:extLst>
              <a:ext uri="{FF2B5EF4-FFF2-40B4-BE49-F238E27FC236}">
                <a16:creationId xmlns:a16="http://schemas.microsoft.com/office/drawing/2014/main" id="{5A65A994-D6B9-4C4F-BF74-AC12DF4B4DB5}"/>
              </a:ext>
            </a:extLst>
          </p:cNvPr>
          <p:cNvSpPr/>
          <p:nvPr/>
        </p:nvSpPr>
        <p:spPr>
          <a:xfrm>
            <a:off x="5173658" y="4093029"/>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Agent</a:t>
            </a:r>
          </a:p>
        </p:txBody>
      </p:sp>
      <p:sp>
        <p:nvSpPr>
          <p:cNvPr id="14" name="Rectangle 13">
            <a:extLst>
              <a:ext uri="{FF2B5EF4-FFF2-40B4-BE49-F238E27FC236}">
                <a16:creationId xmlns:a16="http://schemas.microsoft.com/office/drawing/2014/main" id="{F4D04023-2BE6-F746-91CD-DC045043300E}"/>
              </a:ext>
            </a:extLst>
          </p:cNvPr>
          <p:cNvSpPr/>
          <p:nvPr/>
        </p:nvSpPr>
        <p:spPr>
          <a:xfrm>
            <a:off x="5173658" y="5589021"/>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Data plane</a:t>
            </a:r>
          </a:p>
          <a:p>
            <a:pPr algn="ctr"/>
            <a:r>
              <a:rPr lang="en-US" dirty="0" err="1"/>
              <a:t>PortId_t</a:t>
            </a:r>
            <a:r>
              <a:rPr lang="en-US" dirty="0"/>
              <a:t> size is  </a:t>
            </a:r>
            <a:r>
              <a:rPr lang="en-US" u="sng" dirty="0"/>
              <a:t>15</a:t>
            </a:r>
            <a:r>
              <a:rPr lang="en-US" dirty="0"/>
              <a:t> bits</a:t>
            </a:r>
          </a:p>
        </p:txBody>
      </p:sp>
      <p:cxnSp>
        <p:nvCxnSpPr>
          <p:cNvPr id="16" name="Straight Arrow Connector 15">
            <a:extLst>
              <a:ext uri="{FF2B5EF4-FFF2-40B4-BE49-F238E27FC236}">
                <a16:creationId xmlns:a16="http://schemas.microsoft.com/office/drawing/2014/main" id="{8AA0E6A6-B879-4A49-800D-0AE98ED6C1BA}"/>
              </a:ext>
            </a:extLst>
          </p:cNvPr>
          <p:cNvCxnSpPr>
            <a:cxnSpLocks/>
            <a:stCxn id="12" idx="0"/>
          </p:cNvCxnSpPr>
          <p:nvPr/>
        </p:nvCxnSpPr>
        <p:spPr>
          <a:xfrm flipH="1" flipV="1">
            <a:off x="4718422" y="2700758"/>
            <a:ext cx="1511150" cy="8433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873D999-5A56-7B45-912D-2718D3C6CE6B}"/>
              </a:ext>
            </a:extLst>
          </p:cNvPr>
          <p:cNvCxnSpPr>
            <a:cxnSpLocks/>
            <a:stCxn id="7" idx="0"/>
            <a:endCxn id="6" idx="2"/>
          </p:cNvCxnSpPr>
          <p:nvPr/>
        </p:nvCxnSpPr>
        <p:spPr>
          <a:xfrm flipV="1">
            <a:off x="2002971" y="5040086"/>
            <a:ext cx="0" cy="5489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CF72B48-3508-C441-852C-B976A5A5631E}"/>
              </a:ext>
            </a:extLst>
          </p:cNvPr>
          <p:cNvSpPr/>
          <p:nvPr/>
        </p:nvSpPr>
        <p:spPr>
          <a:xfrm>
            <a:off x="3058886" y="4970940"/>
            <a:ext cx="2085236" cy="845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Target-specific communication (e.g. </a:t>
            </a:r>
            <a:r>
              <a:rPr lang="en-US" dirty="0" err="1">
                <a:solidFill>
                  <a:schemeClr val="tx1"/>
                </a:solidFill>
              </a:rPr>
              <a:t>PCIe</a:t>
            </a:r>
            <a:r>
              <a:rPr lang="en-US" dirty="0">
                <a:solidFill>
                  <a:schemeClr val="tx1"/>
                </a:solidFill>
              </a:rPr>
              <a:t>, Ethernet)</a:t>
            </a:r>
          </a:p>
        </p:txBody>
      </p:sp>
      <p:cxnSp>
        <p:nvCxnSpPr>
          <p:cNvPr id="24" name="Straight Arrow Connector 23">
            <a:extLst>
              <a:ext uri="{FF2B5EF4-FFF2-40B4-BE49-F238E27FC236}">
                <a16:creationId xmlns:a16="http://schemas.microsoft.com/office/drawing/2014/main" id="{2AC40C44-B665-0341-8ABD-ACEF067ED6D8}"/>
              </a:ext>
            </a:extLst>
          </p:cNvPr>
          <p:cNvCxnSpPr>
            <a:cxnSpLocks/>
            <a:stCxn id="14" idx="0"/>
          </p:cNvCxnSpPr>
          <p:nvPr/>
        </p:nvCxnSpPr>
        <p:spPr>
          <a:xfrm flipV="1">
            <a:off x="6229572" y="5040087"/>
            <a:ext cx="0" cy="548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6227DB-8EEC-5045-820A-9AABE45FE002}"/>
              </a:ext>
            </a:extLst>
          </p:cNvPr>
          <p:cNvCxnSpPr>
            <a:cxnSpLocks/>
            <a:stCxn id="23" idx="1"/>
          </p:cNvCxnSpPr>
          <p:nvPr/>
        </p:nvCxnSpPr>
        <p:spPr>
          <a:xfrm flipH="1">
            <a:off x="2638270"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BE2D07-DD72-0E40-A093-027389A22C17}"/>
              </a:ext>
            </a:extLst>
          </p:cNvPr>
          <p:cNvCxnSpPr>
            <a:cxnSpLocks/>
          </p:cNvCxnSpPr>
          <p:nvPr/>
        </p:nvCxnSpPr>
        <p:spPr>
          <a:xfrm>
            <a:off x="5065919"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21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5722-6359-D247-8EE2-51CF6CDEB9C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BBDE3C08-1941-3848-B1D0-49B08EE3AA31}"/>
              </a:ext>
            </a:extLst>
          </p:cNvPr>
          <p:cNvSpPr>
            <a:spLocks noGrp="1"/>
          </p:cNvSpPr>
          <p:nvPr>
            <p:ph idx="1"/>
          </p:nvPr>
        </p:nvSpPr>
        <p:spPr>
          <a:xfrm>
            <a:off x="838200" y="1825625"/>
            <a:ext cx="10515600" cy="4694918"/>
          </a:xfrm>
        </p:spPr>
        <p:txBody>
          <a:bodyPr>
            <a:normAutofit fontScale="70000" lnSpcReduction="20000"/>
          </a:bodyPr>
          <a:lstStyle/>
          <a:p>
            <a:r>
              <a:rPr lang="en-US" dirty="0"/>
              <a:t>Enable writing a P4_16 source program myp4prog.p4 that does </a:t>
            </a:r>
            <a:r>
              <a:rPr lang="en-US" b="1" dirty="0"/>
              <a:t>#include “psa.p4” </a:t>
            </a:r>
            <a:r>
              <a:rPr lang="en-US" dirty="0"/>
              <a:t>near the top, and can be compiled to multiple target devices</a:t>
            </a:r>
          </a:p>
          <a:p>
            <a:pPr lvl="1"/>
            <a:r>
              <a:rPr lang="en-US" dirty="0"/>
              <a:t>without requiring changes to myp4prog.p4 for each target.</a:t>
            </a:r>
          </a:p>
          <a:p>
            <a:r>
              <a:rPr lang="en-US" dirty="0"/>
              <a:t>For port ids, different targets want to customize the size of type </a:t>
            </a:r>
            <a:r>
              <a:rPr lang="en-US" dirty="0" err="1"/>
              <a:t>PortId_t</a:t>
            </a:r>
            <a:r>
              <a:rPr lang="en-US" dirty="0"/>
              <a:t> </a:t>
            </a:r>
            <a:r>
              <a:rPr lang="en-US" b="1" u="sng" dirty="0"/>
              <a:t>in the data plane</a:t>
            </a:r>
            <a:r>
              <a:rPr lang="en-US" dirty="0"/>
              <a:t>.</a:t>
            </a:r>
          </a:p>
          <a:p>
            <a:pPr lvl="1"/>
            <a:r>
              <a:rPr lang="en-US" dirty="0"/>
              <a:t>e.g. maybe vendor device X wants a 7-bit wide value in the data plane for </a:t>
            </a:r>
            <a:r>
              <a:rPr lang="en-US" dirty="0" err="1"/>
              <a:t>PortId_t</a:t>
            </a:r>
            <a:r>
              <a:rPr lang="en-US" dirty="0"/>
              <a:t>, but vendor device Y wants a 15-bit wide value.</a:t>
            </a:r>
          </a:p>
          <a:p>
            <a:pPr lvl="1"/>
            <a:r>
              <a:rPr lang="en-US" dirty="0"/>
              <a:t>Vendor device X does not want to waste 15-7=8 bits to store a </a:t>
            </a:r>
            <a:r>
              <a:rPr lang="en-US" dirty="0" err="1"/>
              <a:t>PortId_t</a:t>
            </a:r>
            <a:r>
              <a:rPr lang="en-US" dirty="0"/>
              <a:t> in the data plane implementation of P4 programs, just because some other vendor device wants to use that many bits.</a:t>
            </a:r>
          </a:p>
          <a:p>
            <a:r>
              <a:rPr lang="en-US" dirty="0"/>
              <a:t>As far as possible, controller software does </a:t>
            </a:r>
            <a:r>
              <a:rPr lang="en-US" u="sng" dirty="0"/>
              <a:t>not</a:t>
            </a:r>
            <a:r>
              <a:rPr lang="en-US" dirty="0"/>
              <a:t> want to know about these differences.</a:t>
            </a:r>
          </a:p>
          <a:p>
            <a:pPr lvl="1"/>
            <a:r>
              <a:rPr lang="en-US" dirty="0"/>
              <a:t>It does need to somehow discover and restrict itself to using the physical ports that actually exist on each device, but that does </a:t>
            </a:r>
            <a:r>
              <a:rPr lang="en-US" b="1" u="sng" dirty="0"/>
              <a:t>not</a:t>
            </a:r>
            <a:r>
              <a:rPr lang="en-US" dirty="0"/>
              <a:t> imply that it needs to know about the custom sizes in the data plane mentioned above.</a:t>
            </a:r>
          </a:p>
          <a:p>
            <a:r>
              <a:rPr lang="en-US" dirty="0" err="1"/>
              <a:t>PortId_t</a:t>
            </a:r>
            <a:r>
              <a:rPr lang="en-US" dirty="0"/>
              <a:t> is one example type used in these slides, but there are other similar types defined in PSA.</a:t>
            </a:r>
          </a:p>
          <a:p>
            <a:pPr lvl="1"/>
            <a:r>
              <a:rPr lang="en-US" dirty="0"/>
              <a:t>PSA v1.0 defines 7 types that are expected to be customized by different vendors</a:t>
            </a:r>
          </a:p>
          <a:p>
            <a:pPr lvl="1"/>
            <a:r>
              <a:rPr lang="en-US" dirty="0"/>
              <a:t>For the complete list, see: </a:t>
            </a:r>
            <a:r>
              <a:rPr lang="en-US" dirty="0">
                <a:hlinkClick r:id="rId2"/>
              </a:rPr>
              <a:t>https://p4.org/p4-spec/docs/PSA-v1.0.0.html#sec-psa-type-definitions</a:t>
            </a:r>
            <a:endParaRPr lang="en-US" dirty="0"/>
          </a:p>
          <a:p>
            <a:pPr lvl="1"/>
            <a:r>
              <a:rPr lang="en-US" dirty="0"/>
              <a:t>Currently 2 of them are special in that we expect numerical translation to occur between the controller software and the data plane.  These are </a:t>
            </a:r>
            <a:r>
              <a:rPr lang="en-US" dirty="0" err="1"/>
              <a:t>PortId_t</a:t>
            </a:r>
            <a:r>
              <a:rPr lang="en-US" dirty="0"/>
              <a:t> and </a:t>
            </a:r>
            <a:r>
              <a:rPr lang="en-US" dirty="0" err="1"/>
              <a:t>ClassOfService_t</a:t>
            </a:r>
            <a:r>
              <a:rPr lang="en-US" dirty="0"/>
              <a:t>.  Maybe also this will be done for </a:t>
            </a:r>
            <a:r>
              <a:rPr lang="en-US" dirty="0" err="1"/>
              <a:t>Timestamp_t</a:t>
            </a:r>
            <a:r>
              <a:rPr lang="en-US" dirty="0"/>
              <a:t> values.</a:t>
            </a:r>
          </a:p>
          <a:p>
            <a:pPr marL="0" indent="0">
              <a:buNone/>
            </a:pPr>
            <a:endParaRPr lang="en-US" dirty="0"/>
          </a:p>
        </p:txBody>
      </p:sp>
    </p:spTree>
    <p:extLst>
      <p:ext uri="{BB962C8B-B14F-4D97-AF65-F5344CB8AC3E}">
        <p14:creationId xmlns:p14="http://schemas.microsoft.com/office/powerpoint/2010/main" val="155363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5722-6359-D247-8EE2-51CF6CDEB9C8}"/>
              </a:ext>
            </a:extLst>
          </p:cNvPr>
          <p:cNvSpPr>
            <a:spLocks noGrp="1"/>
          </p:cNvSpPr>
          <p:nvPr>
            <p:ph type="title"/>
          </p:nvPr>
        </p:nvSpPr>
        <p:spPr/>
        <p:txBody>
          <a:bodyPr/>
          <a:lstStyle/>
          <a:p>
            <a:r>
              <a:rPr lang="en-US" dirty="0"/>
              <a:t>Goals (2)</a:t>
            </a:r>
          </a:p>
        </p:txBody>
      </p:sp>
      <p:sp>
        <p:nvSpPr>
          <p:cNvPr id="3" name="Content Placeholder 2">
            <a:extLst>
              <a:ext uri="{FF2B5EF4-FFF2-40B4-BE49-F238E27FC236}">
                <a16:creationId xmlns:a16="http://schemas.microsoft.com/office/drawing/2014/main" id="{BBDE3C08-1941-3848-B1D0-49B08EE3AA31}"/>
              </a:ext>
            </a:extLst>
          </p:cNvPr>
          <p:cNvSpPr>
            <a:spLocks noGrp="1"/>
          </p:cNvSpPr>
          <p:nvPr>
            <p:ph idx="1"/>
          </p:nvPr>
        </p:nvSpPr>
        <p:spPr>
          <a:xfrm>
            <a:off x="838200" y="1600200"/>
            <a:ext cx="10515600" cy="4800600"/>
          </a:xfrm>
        </p:spPr>
        <p:txBody>
          <a:bodyPr>
            <a:normAutofit fontScale="70000" lnSpcReduction="20000"/>
          </a:bodyPr>
          <a:lstStyle/>
          <a:p>
            <a:r>
              <a:rPr lang="en-US" dirty="0"/>
              <a:t>The P4Runtime wants a P4Info file, auto-generated from myp4prog.p4, that tells a controller most or all of what it needs to know to communicate with a target device that has that P4 program installed into it.</a:t>
            </a:r>
          </a:p>
          <a:p>
            <a:pPr lvl="1"/>
            <a:r>
              <a:rPr lang="en-US" dirty="0"/>
              <a:t>e.g. if a P4_16 program has a table key with a field named </a:t>
            </a:r>
            <a:r>
              <a:rPr lang="en-US" dirty="0" err="1"/>
              <a:t>my_funky_field</a:t>
            </a:r>
            <a:r>
              <a:rPr lang="en-US" dirty="0"/>
              <a:t> that is type bit&lt;17&gt; in it, P4Info should indicate that the field is type bit&lt;17&gt;.</a:t>
            </a:r>
          </a:p>
          <a:p>
            <a:pPr lvl="1"/>
            <a:r>
              <a:rPr lang="en-US" dirty="0"/>
              <a:t>For cases where the bit width is explicitly given in myp4prog.p4, both the target-specific data plane implementation </a:t>
            </a:r>
            <a:r>
              <a:rPr lang="en-US" b="1" u="sng" dirty="0"/>
              <a:t>and</a:t>
            </a:r>
            <a:r>
              <a:rPr lang="en-US" dirty="0"/>
              <a:t> P4Info should reflect that, and the controller will thus be aware of that size.  This is expected and normal.</a:t>
            </a:r>
          </a:p>
          <a:p>
            <a:pPr lvl="1"/>
            <a:r>
              <a:rPr lang="en-US" dirty="0"/>
              <a:t>The potentially tricky part is for the values that the data planes want to have target-specific sizes for.</a:t>
            </a:r>
          </a:p>
          <a:p>
            <a:r>
              <a:rPr lang="en-US" dirty="0"/>
              <a:t>Generate the target-specific compiled versions (i.e. “binary blobs”) of a P4 program from myp4prog.p4 and the psa.p4 #include file.</a:t>
            </a:r>
          </a:p>
          <a:p>
            <a:pPr lvl="1"/>
            <a:r>
              <a:rPr lang="en-US" dirty="0"/>
              <a:t>Note: It is </a:t>
            </a:r>
            <a:r>
              <a:rPr lang="en-US" b="1" u="sng" dirty="0"/>
              <a:t>OK</a:t>
            </a:r>
            <a:r>
              <a:rPr lang="en-US" dirty="0"/>
              <a:t> if psa.p4 is mostly the same, but has target-specific customizations in it.  Each vendor will ship its customized psa.p4 file with its target-specific compiler.</a:t>
            </a:r>
          </a:p>
          <a:p>
            <a:r>
              <a:rPr lang="en-US" dirty="0"/>
              <a:t>Generate the P4Info file from myp4prog.p4, too</a:t>
            </a:r>
          </a:p>
          <a:p>
            <a:pPr lvl="1"/>
            <a:r>
              <a:rPr lang="en-US" dirty="0"/>
              <a:t>Perhaps in the same compilation run as the target-specific binary blob is created, or it could be a separate invocation of the P4 compiler.</a:t>
            </a:r>
          </a:p>
          <a:p>
            <a:pPr lvl="1"/>
            <a:r>
              <a:rPr lang="en-US" dirty="0"/>
              <a:t>The P4Info file contents should ideally be identical, regardless of the target device.  It should be a function only of myp4prog.p4, regardless of any differences that might exist in target-specific psa.p4 files.</a:t>
            </a:r>
          </a:p>
          <a:p>
            <a:r>
              <a:rPr lang="en-US" dirty="0"/>
              <a:t>Minimize the number of annotations required in the P4 source code file myp4prog.p4 in order to achieve these goals.</a:t>
            </a:r>
          </a:p>
        </p:txBody>
      </p:sp>
    </p:spTree>
    <p:extLst>
      <p:ext uri="{BB962C8B-B14F-4D97-AF65-F5344CB8AC3E}">
        <p14:creationId xmlns:p14="http://schemas.microsoft.com/office/powerpoint/2010/main" val="102038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1919-373A-7641-8C1A-B92FC69DBCC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D5F3C4-BFE8-9741-95BD-F25270DFAF36}"/>
              </a:ext>
            </a:extLst>
          </p:cNvPr>
          <p:cNvSpPr>
            <a:spLocks noGrp="1"/>
          </p:cNvSpPr>
          <p:nvPr>
            <p:ph idx="1"/>
          </p:nvPr>
        </p:nvSpPr>
        <p:spPr/>
        <p:txBody>
          <a:bodyPr/>
          <a:lstStyle/>
          <a:p>
            <a:r>
              <a:rPr lang="en-US" dirty="0"/>
              <a:t>If you disagree with any of the goals, then you can stop here.  We should first agree on a set of goals.</a:t>
            </a:r>
          </a:p>
        </p:txBody>
      </p:sp>
    </p:spTree>
    <p:extLst>
      <p:ext uri="{BB962C8B-B14F-4D97-AF65-F5344CB8AC3E}">
        <p14:creationId xmlns:p14="http://schemas.microsoft.com/office/powerpoint/2010/main" val="399972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4C84-AAFC-0F4D-B426-8BBE54EB9ECD}"/>
              </a:ext>
            </a:extLst>
          </p:cNvPr>
          <p:cNvSpPr>
            <a:spLocks noGrp="1"/>
          </p:cNvSpPr>
          <p:nvPr>
            <p:ph type="title"/>
          </p:nvPr>
        </p:nvSpPr>
        <p:spPr/>
        <p:txBody>
          <a:bodyPr/>
          <a:lstStyle/>
          <a:p>
            <a:r>
              <a:rPr lang="en-US" dirty="0"/>
              <a:t>One potential approach</a:t>
            </a:r>
          </a:p>
        </p:txBody>
      </p:sp>
      <p:sp>
        <p:nvSpPr>
          <p:cNvPr id="3" name="Content Placeholder 2">
            <a:extLst>
              <a:ext uri="{FF2B5EF4-FFF2-40B4-BE49-F238E27FC236}">
                <a16:creationId xmlns:a16="http://schemas.microsoft.com/office/drawing/2014/main" id="{FA8936ED-369F-8945-9D3F-6011EEAB25F9}"/>
              </a:ext>
            </a:extLst>
          </p:cNvPr>
          <p:cNvSpPr>
            <a:spLocks noGrp="1"/>
          </p:cNvSpPr>
          <p:nvPr>
            <p:ph idx="1"/>
          </p:nvPr>
        </p:nvSpPr>
        <p:spPr>
          <a:xfrm>
            <a:off x="838200" y="1825624"/>
            <a:ext cx="10515600" cy="4727575"/>
          </a:xfrm>
        </p:spPr>
        <p:txBody>
          <a:bodyPr>
            <a:normAutofit fontScale="92500" lnSpcReduction="20000"/>
          </a:bodyPr>
          <a:lstStyle/>
          <a:p>
            <a:r>
              <a:rPr lang="en-US" dirty="0"/>
              <a:t>Let each vendor create customized psa.p4 files that they ship with their compiler.</a:t>
            </a:r>
          </a:p>
          <a:p>
            <a:pPr lvl="1"/>
            <a:r>
              <a:rPr lang="en-US" dirty="0"/>
              <a:t>They contain whatever details are needed so that their compiler will generate target-specific binary blobs that customize the bit widths of values with type </a:t>
            </a:r>
            <a:r>
              <a:rPr lang="en-US" dirty="0" err="1"/>
              <a:t>PortId_t</a:t>
            </a:r>
            <a:r>
              <a:rPr lang="en-US" dirty="0"/>
              <a:t>.</a:t>
            </a:r>
          </a:p>
          <a:p>
            <a:pPr lvl="1"/>
            <a:r>
              <a:rPr lang="en-US" dirty="0"/>
              <a:t>Other than that, the psa.p4 files for different targets are likely to be very similar.</a:t>
            </a:r>
          </a:p>
          <a:p>
            <a:pPr lvl="1"/>
            <a:r>
              <a:rPr lang="en-US" dirty="0"/>
              <a:t>Note: #include &lt;</a:t>
            </a:r>
            <a:r>
              <a:rPr lang="en-US" dirty="0" err="1"/>
              <a:t>stdio.h</a:t>
            </a:r>
            <a:r>
              <a:rPr lang="en-US" dirty="0"/>
              <a:t>&gt; pulls in somewhat different files for different combinations of (operating system version, C library version, C compiler and version).</a:t>
            </a:r>
          </a:p>
          <a:p>
            <a:pPr lvl="2"/>
            <a:r>
              <a:rPr lang="en-US" dirty="0"/>
              <a:t>These differences are mostly in things like annotations, and rarely cause troubles.</a:t>
            </a:r>
          </a:p>
          <a:p>
            <a:pPr lvl="2"/>
            <a:r>
              <a:rPr lang="en-US" dirty="0"/>
              <a:t>When such differences do cause troubles, they are treated as bugs and fixed.</a:t>
            </a:r>
          </a:p>
          <a:p>
            <a:pPr lvl="2"/>
            <a:r>
              <a:rPr lang="en-US"/>
              <a:t>I would expect </a:t>
            </a:r>
            <a:r>
              <a:rPr lang="en-US" dirty="0"/>
              <a:t>the same for target-specific variations in the psa.p4 file.</a:t>
            </a:r>
          </a:p>
          <a:p>
            <a:r>
              <a:rPr lang="en-US" dirty="0"/>
              <a:t>When a P4Info file is generated from myp4prog.p4, </a:t>
            </a:r>
            <a:r>
              <a:rPr lang="en-US" b="1" u="sng" dirty="0"/>
              <a:t>every</a:t>
            </a:r>
            <a:r>
              <a:rPr lang="en-US" dirty="0"/>
              <a:t> value of type </a:t>
            </a:r>
            <a:r>
              <a:rPr lang="en-US" dirty="0" err="1"/>
              <a:t>PortId_t</a:t>
            </a:r>
            <a:r>
              <a:rPr lang="en-US" dirty="0"/>
              <a:t> should be described as having size 32 bits.</a:t>
            </a:r>
          </a:p>
          <a:p>
            <a:pPr lvl="1"/>
            <a:r>
              <a:rPr lang="en-US" dirty="0"/>
              <a:t>Note: This value 32 would be common to _all_ PSA implementations.  Every P4 compiler that can generate a P4Info file would know about it, somehow.</a:t>
            </a:r>
          </a:p>
          <a:p>
            <a:pPr lvl="1"/>
            <a:r>
              <a:rPr lang="en-US" dirty="0"/>
              <a:t>If 32 is not big enough, we should pick a number we can all agree on really, really soon.  One that will last a long time, e.g. for the expected lifetime of PSA.</a:t>
            </a:r>
          </a:p>
        </p:txBody>
      </p:sp>
    </p:spTree>
    <p:extLst>
      <p:ext uri="{BB962C8B-B14F-4D97-AF65-F5344CB8AC3E}">
        <p14:creationId xmlns:p14="http://schemas.microsoft.com/office/powerpoint/2010/main" val="142643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10F7-326A-C747-BE6D-8922D856FF84}"/>
              </a:ext>
            </a:extLst>
          </p:cNvPr>
          <p:cNvSpPr>
            <a:spLocks noGrp="1"/>
          </p:cNvSpPr>
          <p:nvPr>
            <p:ph type="title"/>
          </p:nvPr>
        </p:nvSpPr>
        <p:spPr/>
        <p:txBody>
          <a:bodyPr/>
          <a:lstStyle/>
          <a:p>
            <a:r>
              <a:rPr lang="en-US" dirty="0"/>
              <a:t>One potential approach (2)</a:t>
            </a:r>
          </a:p>
        </p:txBody>
      </p:sp>
      <p:sp>
        <p:nvSpPr>
          <p:cNvPr id="3" name="Content Placeholder 2">
            <a:extLst>
              <a:ext uri="{FF2B5EF4-FFF2-40B4-BE49-F238E27FC236}">
                <a16:creationId xmlns:a16="http://schemas.microsoft.com/office/drawing/2014/main" id="{91D49D4F-5B81-B642-BA93-137043AE4718}"/>
              </a:ext>
            </a:extLst>
          </p:cNvPr>
          <p:cNvSpPr>
            <a:spLocks noGrp="1"/>
          </p:cNvSpPr>
          <p:nvPr>
            <p:ph idx="1"/>
          </p:nvPr>
        </p:nvSpPr>
        <p:spPr/>
        <p:txBody>
          <a:bodyPr/>
          <a:lstStyle/>
          <a:p>
            <a:r>
              <a:rPr lang="en-US" dirty="0"/>
              <a:t>Result:</a:t>
            </a:r>
          </a:p>
          <a:p>
            <a:pPr lvl="1"/>
            <a:r>
              <a:rPr lang="en-US" dirty="0"/>
              <a:t>Target X binary blobs will use only 7 bits wherever type </a:t>
            </a:r>
            <a:r>
              <a:rPr lang="en-US" dirty="0" err="1"/>
              <a:t>PortId_t</a:t>
            </a:r>
            <a:r>
              <a:rPr lang="en-US" dirty="0"/>
              <a:t> values appear, but target Y binary blobs will use 15 bits wherever that type appears.</a:t>
            </a:r>
          </a:p>
          <a:p>
            <a:pPr lvl="1"/>
            <a:r>
              <a:rPr lang="en-US" dirty="0"/>
              <a:t>P4Info file will use 32 bits wherever that type appears.</a:t>
            </a:r>
          </a:p>
        </p:txBody>
      </p:sp>
    </p:spTree>
    <p:extLst>
      <p:ext uri="{BB962C8B-B14F-4D97-AF65-F5344CB8AC3E}">
        <p14:creationId xmlns:p14="http://schemas.microsoft.com/office/powerpoint/2010/main" val="36125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1918</TotalTime>
  <Words>2733</Words>
  <Application>Microsoft Macintosh PowerPoint</Application>
  <PresentationFormat>Widescreen</PresentationFormat>
  <Paragraphs>177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P4Runtime, and PSA types with target-specific sizes</vt:lpstr>
      <vt:lpstr>PowerPoint Presentation</vt:lpstr>
      <vt:lpstr>What agents touch #1</vt:lpstr>
      <vt:lpstr>What agents touch #2</vt:lpstr>
      <vt:lpstr>Goals</vt:lpstr>
      <vt:lpstr>Goals (2)</vt:lpstr>
      <vt:lpstr>PowerPoint Presentation</vt:lpstr>
      <vt:lpstr>One potential approach</vt:lpstr>
      <vt:lpstr>One potential approach (2)</vt:lpstr>
      <vt:lpstr>Restrictions on writing P4 code</vt:lpstr>
      <vt:lpstr>Open issues</vt:lpstr>
      <vt:lpstr>Open issues (2)</vt:lpstr>
      <vt:lpstr>PSA Digest extern generation</vt:lpstr>
      <vt:lpstr>Rules for types of expression</vt:lpstr>
      <vt:lpstr>Determining types of expressions – idea #1</vt:lpstr>
      <vt:lpstr>Determining types of expressions – idea #2</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P4_16 PSA types like PortId_t</dc:title>
  <dc:creator>Microsoft Office User</dc:creator>
  <cp:lastModifiedBy>Microsoft Office User</cp:lastModifiedBy>
  <cp:revision>83</cp:revision>
  <dcterms:created xsi:type="dcterms:W3CDTF">2018-03-21T19:46:09Z</dcterms:created>
  <dcterms:modified xsi:type="dcterms:W3CDTF">2018-04-20T16:53:27Z</dcterms:modified>
</cp:coreProperties>
</file>