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66" r:id="rId4"/>
    <p:sldId id="267" r:id="rId5"/>
    <p:sldId id="268" r:id="rId6"/>
    <p:sldId id="269" r:id="rId7"/>
    <p:sldId id="272" r:id="rId8"/>
    <p:sldId id="270" r:id="rId9"/>
    <p:sldId id="273" r:id="rId10"/>
    <p:sldId id="274" r:id="rId11"/>
    <p:sldId id="275" r:id="rId12"/>
    <p:sldId id="276" r:id="rId13"/>
    <p:sldId id="277" r:id="rId14"/>
    <p:sldId id="279" r:id="rId15"/>
    <p:sldId id="280" r:id="rId16"/>
    <p:sldId id="281" r:id="rId17"/>
    <p:sldId id="282" r:id="rId18"/>
    <p:sldId id="284" r:id="rId19"/>
    <p:sldId id="285" r:id="rId20"/>
    <p:sldId id="287" r:id="rId21"/>
    <p:sldId id="289" r:id="rId22"/>
    <p:sldId id="290" r:id="rId23"/>
    <p:sldId id="291" r:id="rId24"/>
    <p:sldId id="292" r:id="rId25"/>
    <p:sldId id="293" r:id="rId26"/>
    <p:sldId id="294" r:id="rId27"/>
    <p:sldId id="288" r:id="rId28"/>
    <p:sldId id="295" r:id="rId29"/>
    <p:sldId id="296" r:id="rId30"/>
    <p:sldId id="298" r:id="rId31"/>
    <p:sldId id="300" r:id="rId32"/>
    <p:sldId id="301" r:id="rId33"/>
    <p:sldId id="302" r:id="rId34"/>
    <p:sldId id="303" r:id="rId35"/>
    <p:sldId id="312" r:id="rId36"/>
    <p:sldId id="299" r:id="rId37"/>
    <p:sldId id="304" r:id="rId38"/>
    <p:sldId id="305" r:id="rId39"/>
    <p:sldId id="306" r:id="rId40"/>
    <p:sldId id="307"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1879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29402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24380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normAutofit/>
          </a:bodyPr>
          <a:lstStyle>
            <a:lvl1pPr>
              <a:defRPr sz="2400"/>
            </a:lvl1pPr>
            <a:lvl2pPr>
              <a:defRPr sz="2000"/>
            </a:lvl2pPr>
            <a:lvl3pPr>
              <a:defRPr sz="2000"/>
            </a:lvl3pPr>
            <a:lvl4pPr>
              <a:defRPr sz="2000"/>
            </a:lvl4pPr>
            <a:lvl5pPr>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3625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70940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47778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540275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341920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251218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46482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E617827-352E-4AF2-BA5C-CECD1A47C73B}" type="datetimeFigureOut">
              <a:rPr kumimoji="1" lang="ja-JP" altLang="en-US" smtClean="0"/>
              <a:t>2012/3/21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400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17827-352E-4AF2-BA5C-CECD1A47C73B}" type="datetimeFigureOut">
              <a:rPr kumimoji="1" lang="ja-JP" altLang="en-US" smtClean="0"/>
              <a:t>2012/3/21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8494A-84FA-4665-8F7A-8CB14875E0C0}" type="slidenum">
              <a:rPr kumimoji="1" lang="ja-JP" altLang="en-US" smtClean="0"/>
              <a:t>‹#›</a:t>
            </a:fld>
            <a:endParaRPr kumimoji="1" lang="ja-JP" altLang="en-US"/>
          </a:p>
        </p:txBody>
      </p:sp>
    </p:spTree>
    <p:extLst>
      <p:ext uri="{BB962C8B-B14F-4D97-AF65-F5344CB8AC3E}">
        <p14:creationId xmlns:p14="http://schemas.microsoft.com/office/powerpoint/2010/main" val="15290346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Perl Entrance #3</a:t>
            </a:r>
          </a:p>
          <a:p>
            <a:pPr algn="ctr"/>
            <a:r>
              <a:rPr kumimoji="1" lang="ja-JP" altLang="en-US" sz="4800" dirty="0" smtClean="0"/>
              <a:t>参考資料</a:t>
            </a:r>
            <a:endParaRPr kumimoji="1" lang="ja-JP" altLang="en-US" sz="4800" dirty="0"/>
          </a:p>
        </p:txBody>
      </p:sp>
      <p:sp>
        <p:nvSpPr>
          <p:cNvPr id="8" name="テキスト ボックス 7"/>
          <p:cNvSpPr txBox="1"/>
          <p:nvPr/>
        </p:nvSpPr>
        <p:spPr>
          <a:xfrm>
            <a:off x="4283968" y="4567436"/>
            <a:ext cx="4860032" cy="738664"/>
          </a:xfrm>
          <a:prstGeom prst="rect">
            <a:avLst/>
          </a:prstGeom>
          <a:noFill/>
        </p:spPr>
        <p:txBody>
          <a:bodyPr wrap="square" rtlCol="0">
            <a:spAutoFit/>
          </a:bodyPr>
          <a:lstStyle/>
          <a:p>
            <a:pPr algn="r"/>
            <a:r>
              <a:rPr lang="en-US" altLang="ja-JP" sz="800" dirty="0" smtClean="0"/>
              <a:t>Perl</a:t>
            </a:r>
            <a:r>
              <a:rPr lang="ja-JP" altLang="en-US" sz="800" dirty="0" smtClean="0"/>
              <a:t>入学式代表取り締まられ役</a:t>
            </a:r>
            <a:r>
              <a:rPr lang="en-US" altLang="ja-JP" sz="1100" dirty="0" smtClean="0"/>
              <a:t> </a:t>
            </a:r>
            <a:r>
              <a:rPr lang="en-US" altLang="ja-JP" sz="2400" dirty="0" err="1" smtClean="0"/>
              <a:t>papix</a:t>
            </a:r>
            <a:endParaRPr lang="en-US" altLang="ja-JP" sz="2400" dirty="0" smtClean="0"/>
          </a:p>
          <a:p>
            <a:pPr algn="r"/>
            <a:r>
              <a:rPr lang="en-US" altLang="ja-JP" dirty="0" smtClean="0"/>
              <a:t>( papix2011@gmail.com )</a:t>
            </a:r>
            <a:endParaRPr kumimoji="1" lang="ja-JP" altLang="en-US" dirty="0"/>
          </a:p>
        </p:txBody>
      </p:sp>
      <p:sp>
        <p:nvSpPr>
          <p:cNvPr id="9" name="テキスト ボックス 8"/>
          <p:cNvSpPr txBox="1"/>
          <p:nvPr/>
        </p:nvSpPr>
        <p:spPr>
          <a:xfrm>
            <a:off x="0" y="4567436"/>
            <a:ext cx="4860032" cy="369332"/>
          </a:xfrm>
          <a:prstGeom prst="rect">
            <a:avLst/>
          </a:prstGeom>
          <a:noFill/>
        </p:spPr>
        <p:txBody>
          <a:bodyPr wrap="square" rtlCol="0">
            <a:spAutoFit/>
          </a:bodyPr>
          <a:lstStyle/>
          <a:p>
            <a:r>
              <a:rPr kumimoji="1" lang="en-US" altLang="ja-JP" dirty="0" smtClean="0"/>
              <a:t>2012</a:t>
            </a:r>
            <a:r>
              <a:rPr kumimoji="1" lang="ja-JP" altLang="en-US" dirty="0" smtClean="0"/>
              <a:t>年 </a:t>
            </a:r>
            <a:r>
              <a:rPr kumimoji="1" lang="en-US" altLang="ja-JP" dirty="0" smtClean="0"/>
              <a:t>3</a:t>
            </a:r>
            <a:r>
              <a:rPr kumimoji="1" lang="ja-JP" altLang="en-US" dirty="0" smtClean="0"/>
              <a:t>月 </a:t>
            </a:r>
            <a:r>
              <a:rPr kumimoji="1" lang="en-US" altLang="ja-JP" dirty="0" smtClean="0"/>
              <a:t>18</a:t>
            </a:r>
            <a:r>
              <a:rPr kumimoji="1" lang="ja-JP" altLang="en-US" dirty="0" smtClean="0"/>
              <a:t>日</a:t>
            </a:r>
            <a:endParaRPr kumimoji="1" lang="en-US" altLang="ja-JP" dirty="0" smtClean="0"/>
          </a:p>
        </p:txBody>
      </p:sp>
    </p:spTree>
    <p:extLst>
      <p:ext uri="{BB962C8B-B14F-4D97-AF65-F5344CB8AC3E}">
        <p14:creationId xmlns:p14="http://schemas.microsoft.com/office/powerpoint/2010/main" val="1562668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条件分岐の例</a:t>
            </a:r>
            <a:endParaRPr kumimoji="1" lang="ja-JP" altLang="en-US" sz="4800" dirty="0"/>
          </a:p>
        </p:txBody>
      </p:sp>
      <p:sp>
        <p:nvSpPr>
          <p:cNvPr id="7" name="コンテンツ プレースホルダー 1"/>
          <p:cNvSpPr>
            <a:spLocks noGrp="1"/>
          </p:cNvSpPr>
          <p:nvPr>
            <p:ph idx="1"/>
          </p:nvPr>
        </p:nvSpPr>
        <p:spPr>
          <a:xfrm>
            <a:off x="35496" y="2276872"/>
            <a:ext cx="9073008" cy="4581128"/>
          </a:xfrm>
        </p:spPr>
        <p:txBody>
          <a:bodyPr>
            <a:normAutofit/>
          </a:bodyPr>
          <a:lstStyle/>
          <a:p>
            <a:r>
              <a:rPr lang="en-US" altLang="ja-JP" dirty="0" smtClean="0"/>
              <a:t>“</a:t>
            </a:r>
            <a:r>
              <a:rPr lang="ja-JP" altLang="en-US" dirty="0" smtClean="0"/>
              <a:t>条件を満たすなら</a:t>
            </a:r>
            <a:r>
              <a:rPr lang="en-US" altLang="ja-JP" dirty="0" smtClean="0"/>
              <a:t>, … </a:t>
            </a:r>
            <a:r>
              <a:rPr lang="ja-JP" altLang="en-US" dirty="0" smtClean="0"/>
              <a:t>をする</a:t>
            </a:r>
            <a:r>
              <a:rPr lang="en-US" altLang="ja-JP" dirty="0" smtClean="0"/>
              <a:t>”</a:t>
            </a:r>
            <a:r>
              <a:rPr lang="ja-JP" altLang="en-US" dirty="0" smtClean="0"/>
              <a:t>や</a:t>
            </a:r>
            <a:r>
              <a:rPr lang="en-US" altLang="ja-JP" dirty="0" smtClean="0"/>
              <a:t>, “</a:t>
            </a:r>
            <a:r>
              <a:rPr lang="ja-JP" altLang="en-US" dirty="0"/>
              <a:t>そうでないなら</a:t>
            </a:r>
            <a:r>
              <a:rPr lang="en-US" altLang="ja-JP" dirty="0" smtClean="0"/>
              <a:t>, … </a:t>
            </a:r>
            <a:r>
              <a:rPr lang="ja-JP" altLang="en-US" dirty="0" smtClean="0"/>
              <a:t>をする</a:t>
            </a:r>
            <a:r>
              <a:rPr lang="en-US" altLang="ja-JP" dirty="0" smtClean="0"/>
              <a:t>”</a:t>
            </a:r>
            <a:r>
              <a:rPr lang="ja-JP" altLang="en-US" dirty="0" smtClean="0"/>
              <a:t>という処理は</a:t>
            </a:r>
            <a:r>
              <a:rPr lang="en-US" altLang="ja-JP" dirty="0" smtClean="0"/>
              <a:t>, </a:t>
            </a:r>
            <a:r>
              <a:rPr lang="ja-JP" altLang="en-US" dirty="0" smtClean="0"/>
              <a:t>条件分岐を使って書くことができます</a:t>
            </a:r>
            <a:r>
              <a:rPr lang="en-US" altLang="ja-JP" dirty="0" smtClean="0"/>
              <a:t>.</a:t>
            </a:r>
          </a:p>
          <a:p>
            <a:r>
              <a:rPr lang="ja-JP" altLang="en-US" dirty="0"/>
              <a:t>条件</a:t>
            </a:r>
            <a:r>
              <a:rPr lang="ja-JP" altLang="en-US" dirty="0" smtClean="0"/>
              <a:t>分岐を使えば</a:t>
            </a:r>
            <a:r>
              <a:rPr lang="en-US" altLang="ja-JP" dirty="0" smtClean="0"/>
              <a:t>, Perl</a:t>
            </a:r>
            <a:r>
              <a:rPr lang="ja-JP" altLang="en-US" dirty="0" smtClean="0"/>
              <a:t>に複雑な処理･計算を行わせることができるようになります</a:t>
            </a:r>
            <a:r>
              <a:rPr lang="en-US" altLang="ja-JP" dirty="0" smtClean="0"/>
              <a:t>.</a:t>
            </a:r>
          </a:p>
          <a:p>
            <a:r>
              <a:rPr lang="ja-JP" altLang="en-US" dirty="0" smtClean="0"/>
              <a:t>まず</a:t>
            </a:r>
            <a:r>
              <a:rPr lang="en-US" altLang="ja-JP" dirty="0" smtClean="0"/>
              <a:t>, </a:t>
            </a:r>
            <a:r>
              <a:rPr lang="ja-JP" altLang="en-US" dirty="0" smtClean="0"/>
              <a:t>最も単純な例を考えてみます</a:t>
            </a:r>
            <a:r>
              <a:rPr lang="en-US" altLang="ja-JP" dirty="0" smtClean="0"/>
              <a:t>.</a:t>
            </a:r>
          </a:p>
          <a:p>
            <a:endParaRPr lang="en-US" altLang="ja-JP" dirty="0"/>
          </a:p>
          <a:p>
            <a:endParaRPr lang="en-US" altLang="ja-JP" dirty="0" smtClean="0"/>
          </a:p>
          <a:p>
            <a:r>
              <a:rPr lang="ja-JP" altLang="en-US" dirty="0"/>
              <a:t>これ</a:t>
            </a:r>
            <a:r>
              <a:rPr lang="ja-JP" altLang="en-US" dirty="0" smtClean="0"/>
              <a:t>を</a:t>
            </a:r>
            <a:r>
              <a:rPr lang="en-US" altLang="ja-JP" dirty="0" smtClean="0"/>
              <a:t>Perl</a:t>
            </a:r>
            <a:r>
              <a:rPr lang="ja-JP" altLang="en-US" dirty="0" smtClean="0"/>
              <a:t>で書いてみると</a:t>
            </a:r>
            <a:r>
              <a:rPr lang="en-US" altLang="ja-JP" dirty="0" smtClean="0"/>
              <a:t>, </a:t>
            </a:r>
            <a:r>
              <a:rPr lang="ja-JP" altLang="en-US" dirty="0" smtClean="0"/>
              <a:t>次のようなコードになります</a:t>
            </a:r>
            <a:r>
              <a:rPr lang="en-US" altLang="ja-JP" dirty="0" smtClean="0"/>
              <a:t>.</a:t>
            </a:r>
          </a:p>
        </p:txBody>
      </p:sp>
      <p:sp>
        <p:nvSpPr>
          <p:cNvPr id="6" name="コンテンツ プレースホルダー 2"/>
          <p:cNvSpPr txBox="1">
            <a:spLocks/>
          </p:cNvSpPr>
          <p:nvPr/>
        </p:nvSpPr>
        <p:spPr>
          <a:xfrm>
            <a:off x="35496" y="836712"/>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a:t>
            </a:r>
            <a:r>
              <a:rPr lang="ja-JP" altLang="en-US" sz="1800" dirty="0" smtClean="0"/>
              <a:t>万円以上</a:t>
            </a:r>
            <a:r>
              <a:rPr lang="ja-JP" altLang="en-US" sz="1800" dirty="0"/>
              <a:t>持って</a:t>
            </a:r>
            <a:r>
              <a:rPr lang="ja-JP" altLang="en-US" sz="1800" dirty="0" smtClean="0"/>
              <a:t>いるなら → 寿司を食べる</a:t>
            </a:r>
            <a:endParaRPr lang="en-US" altLang="ja-JP" sz="1800" dirty="0" smtClean="0"/>
          </a:p>
          <a:p>
            <a:pPr marL="0" indent="0">
              <a:buNone/>
            </a:pPr>
            <a:r>
              <a:rPr lang="ja-JP" altLang="en-US" sz="1800" dirty="0" smtClean="0"/>
              <a:t>そう</a:t>
            </a:r>
            <a:r>
              <a:rPr lang="ja-JP" altLang="en-US" sz="1800" dirty="0"/>
              <a:t>でないとき</a:t>
            </a:r>
            <a:r>
              <a:rPr lang="en-US" altLang="ja-JP" sz="1800" dirty="0" smtClean="0"/>
              <a:t>, 5000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焼肉を食べる</a:t>
            </a:r>
            <a:endParaRPr lang="en-US" altLang="ja-JP" sz="1800" dirty="0" smtClean="0"/>
          </a:p>
          <a:p>
            <a:pPr marL="0" indent="0">
              <a:buNone/>
            </a:pPr>
            <a:r>
              <a:rPr lang="ja-JP" altLang="en-US" sz="1800" dirty="0"/>
              <a:t>そうでないとき</a:t>
            </a:r>
            <a:r>
              <a:rPr lang="en-US" altLang="ja-JP" sz="1800" dirty="0" smtClean="0"/>
              <a:t>, </a:t>
            </a:r>
            <a:r>
              <a:rPr lang="ja-JP" altLang="en-US" sz="1800" dirty="0" smtClean="0"/>
              <a:t>財布に</a:t>
            </a:r>
            <a:r>
              <a:rPr lang="en-US" altLang="ja-JP" sz="1800" dirty="0" smtClean="0"/>
              <a:t>500</a:t>
            </a:r>
            <a:r>
              <a:rPr lang="ja-JP" altLang="en-US" sz="1800" dirty="0" smtClean="0"/>
              <a:t>円以上</a:t>
            </a:r>
            <a:r>
              <a:rPr lang="ja-JP" altLang="en-US" sz="1800" dirty="0"/>
              <a:t>持っている</a:t>
            </a:r>
            <a:r>
              <a:rPr lang="ja-JP" altLang="en-US" sz="1800" dirty="0" smtClean="0"/>
              <a:t>なら</a:t>
            </a:r>
            <a:r>
              <a:rPr lang="ja-JP" altLang="en-US" sz="1800" dirty="0"/>
              <a:t>→ </a:t>
            </a:r>
            <a:r>
              <a:rPr lang="ja-JP" altLang="en-US" sz="1800" dirty="0" smtClean="0"/>
              <a:t>牛丼を食べる</a:t>
            </a:r>
            <a:endParaRPr lang="en-US" altLang="ja-JP" sz="1800" dirty="0" smtClean="0"/>
          </a:p>
          <a:p>
            <a:pPr marL="0" indent="0">
              <a:buNone/>
            </a:pPr>
            <a:r>
              <a:rPr lang="ja-JP" altLang="en-US" sz="1800" dirty="0"/>
              <a:t>そうでない</a:t>
            </a:r>
            <a:r>
              <a:rPr lang="ja-JP" altLang="en-US" sz="1800" dirty="0" smtClean="0"/>
              <a:t>なら</a:t>
            </a:r>
            <a:r>
              <a:rPr lang="ja-JP" altLang="en-US" sz="1800" dirty="0"/>
              <a:t>→ </a:t>
            </a:r>
            <a:r>
              <a:rPr lang="ja-JP" altLang="en-US" sz="1800" dirty="0" smtClean="0"/>
              <a:t>諦める </a:t>
            </a:r>
            <a:endParaRPr lang="ja-JP" altLang="en-US" sz="1800" dirty="0"/>
          </a:p>
        </p:txBody>
      </p:sp>
      <p:sp>
        <p:nvSpPr>
          <p:cNvPr id="9" name="コンテンツ プレースホルダー 2"/>
          <p:cNvSpPr txBox="1">
            <a:spLocks/>
          </p:cNvSpPr>
          <p:nvPr/>
        </p:nvSpPr>
        <p:spPr>
          <a:xfrm>
            <a:off x="35496" y="4365104"/>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a:t>所持</a:t>
            </a:r>
            <a:r>
              <a:rPr lang="ja-JP" altLang="en-US" sz="1800" dirty="0" smtClean="0"/>
              <a:t>金</a:t>
            </a:r>
            <a:r>
              <a:rPr lang="ja-JP" altLang="en-US" sz="1800" dirty="0"/>
              <a:t>が</a:t>
            </a:r>
            <a:r>
              <a:rPr lang="en-US" altLang="ja-JP" sz="1800" dirty="0" smtClean="0"/>
              <a:t>1</a:t>
            </a:r>
            <a:r>
              <a:rPr lang="ja-JP" altLang="en-US" sz="1800" dirty="0" smtClean="0"/>
              <a:t>円以上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4244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860107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円なので</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if ( $money &gt; 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何か食べに行く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351623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条件分岐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if</a:t>
            </a:r>
            <a:r>
              <a:rPr lang="ja-JP" altLang="en-US" dirty="0" smtClean="0"/>
              <a:t>文の構造は単純です</a:t>
            </a:r>
            <a:r>
              <a:rPr lang="en-US" altLang="ja-JP" dirty="0" smtClean="0"/>
              <a:t>.</a:t>
            </a:r>
          </a:p>
          <a:p>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en-US" altLang="ja-JP" dirty="0" smtClean="0"/>
              <a:t>else</a:t>
            </a:r>
            <a:r>
              <a:rPr lang="ja-JP" altLang="en-US" dirty="0" smtClean="0"/>
              <a:t>以下は省略できます</a:t>
            </a:r>
            <a:r>
              <a:rPr lang="en-US" altLang="ja-JP" dirty="0" smtClean="0"/>
              <a:t>.</a:t>
            </a:r>
          </a:p>
          <a:p>
            <a:pPr marL="0" indent="0">
              <a:buNone/>
            </a:pPr>
            <a:endParaRPr lang="en-US" altLang="ja-JP" dirty="0" smtClean="0"/>
          </a:p>
          <a:p>
            <a:endParaRPr lang="en-US" altLang="ja-JP" dirty="0"/>
          </a:p>
          <a:p>
            <a:endParaRPr lang="en-US" altLang="ja-JP" dirty="0" smtClean="0"/>
          </a:p>
          <a:p>
            <a:r>
              <a:rPr lang="ja-JP" altLang="en-US" dirty="0" smtClean="0"/>
              <a:t>この場合</a:t>
            </a:r>
            <a:r>
              <a:rPr lang="en-US" altLang="ja-JP" dirty="0" smtClean="0"/>
              <a:t>, “</a:t>
            </a:r>
            <a:r>
              <a:rPr lang="ja-JP" altLang="en-US" dirty="0" smtClean="0"/>
              <a:t>条件</a:t>
            </a:r>
            <a:r>
              <a:rPr lang="en-US" altLang="ja-JP" dirty="0" smtClean="0"/>
              <a:t>”</a:t>
            </a:r>
            <a:r>
              <a:rPr lang="ja-JP" altLang="en-US" dirty="0" smtClean="0"/>
              <a:t>を満たさない場合は何も行いません</a:t>
            </a:r>
            <a:r>
              <a:rPr lang="en-US" altLang="ja-JP" dirty="0" smtClean="0"/>
              <a:t>.</a:t>
            </a:r>
          </a:p>
          <a:p>
            <a:r>
              <a:rPr lang="en-US" altLang="ja-JP" dirty="0" smtClean="0"/>
              <a:t>if</a:t>
            </a:r>
            <a:r>
              <a:rPr lang="ja-JP" altLang="en-US" dirty="0" smtClean="0"/>
              <a:t>文で厄介なのは</a:t>
            </a:r>
            <a:r>
              <a:rPr lang="en-US" altLang="ja-JP" dirty="0" smtClean="0"/>
              <a:t>, </a:t>
            </a:r>
            <a:r>
              <a:rPr lang="ja-JP" altLang="en-US" dirty="0" smtClean="0"/>
              <a:t>この</a:t>
            </a:r>
            <a:r>
              <a:rPr lang="en-US" altLang="ja-JP" dirty="0" smtClean="0"/>
              <a:t>“</a:t>
            </a:r>
            <a:r>
              <a:rPr lang="ja-JP" altLang="en-US" dirty="0" smtClean="0"/>
              <a:t>条件</a:t>
            </a:r>
            <a:r>
              <a:rPr lang="en-US" altLang="ja-JP" dirty="0" smtClean="0"/>
              <a:t>”</a:t>
            </a:r>
            <a:r>
              <a:rPr lang="ja-JP" altLang="en-US" dirty="0" smtClean="0"/>
              <a:t>の示し方です</a:t>
            </a:r>
            <a:r>
              <a:rPr lang="en-US" altLang="ja-JP" dirty="0" smtClean="0"/>
              <a:t>.</a:t>
            </a:r>
          </a:p>
          <a:p>
            <a:pPr lvl="1"/>
            <a:r>
              <a:rPr lang="ja-JP" altLang="en-US" dirty="0" smtClean="0"/>
              <a:t>次のページで</a:t>
            </a:r>
            <a:r>
              <a:rPr lang="en-US" altLang="ja-JP" dirty="0" smtClean="0"/>
              <a:t>, “</a:t>
            </a:r>
            <a:r>
              <a:rPr lang="ja-JP" altLang="en-US" dirty="0" smtClean="0"/>
              <a:t>条件</a:t>
            </a:r>
            <a:r>
              <a:rPr lang="en-US" altLang="ja-JP" dirty="0" smtClean="0"/>
              <a:t>”</a:t>
            </a:r>
            <a:r>
              <a:rPr lang="ja-JP" altLang="en-US" dirty="0" smtClean="0"/>
              <a:t>の示し方について説明していきます</a:t>
            </a:r>
            <a:r>
              <a:rPr lang="en-US" altLang="ja-JP" dirty="0" smtClean="0"/>
              <a:t>.</a:t>
            </a:r>
            <a:endParaRPr lang="en-US" altLang="ja-JP" dirty="0"/>
          </a:p>
          <a:p>
            <a:pPr lvl="1"/>
            <a:r>
              <a:rPr lang="ja-JP" altLang="en-US" dirty="0" smtClean="0"/>
              <a:t>慣れない間は難しいかもしれませんが</a:t>
            </a:r>
            <a:r>
              <a:rPr lang="en-US" altLang="ja-JP" dirty="0" smtClean="0"/>
              <a:t>, </a:t>
            </a:r>
            <a:r>
              <a:rPr lang="ja-JP" altLang="en-US" dirty="0" smtClean="0"/>
              <a:t>資料を参考に一歩ずつチャレンジしていきましょう</a:t>
            </a:r>
            <a:r>
              <a:rPr lang="en-US" altLang="ja-JP" dirty="0" smtClean="0"/>
              <a:t>!</a:t>
            </a:r>
          </a:p>
        </p:txBody>
      </p:sp>
      <p:sp>
        <p:nvSpPr>
          <p:cNvPr id="8" name="コンテンツ プレースホルダー 2"/>
          <p:cNvSpPr txBox="1">
            <a:spLocks/>
          </p:cNvSpPr>
          <p:nvPr/>
        </p:nvSpPr>
        <p:spPr>
          <a:xfrm>
            <a:off x="71500" y="1340768"/>
            <a:ext cx="9001000" cy="1584176"/>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 else {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条件を満たしていない時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が偽の時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0" name="コンテンツ プレースホルダー 2"/>
          <p:cNvSpPr txBox="1">
            <a:spLocks/>
          </p:cNvSpPr>
          <p:nvPr/>
        </p:nvSpPr>
        <p:spPr>
          <a:xfrm>
            <a:off x="73346" y="357301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 </a:t>
            </a:r>
            <a:r>
              <a:rPr lang="en-US" altLang="ja-JP" sz="1800" dirty="0" smtClean="0">
                <a:latin typeface="Ricty" pitchFamily="1" charset="-128"/>
                <a:ea typeface="Ricty" pitchFamily="1" charset="-128"/>
              </a:rPr>
              <a:t>) {</a:t>
            </a:r>
          </a:p>
          <a:p>
            <a:pPr marL="0" indent="0">
              <a:buNone/>
            </a:pPr>
            <a:r>
              <a:rPr lang="en-US" altLang="ja-JP" sz="1800" dirty="0">
                <a:latin typeface="Ricty" pitchFamily="1" charset="-128"/>
                <a:ea typeface="Ricty" pitchFamily="1" charset="-128"/>
              </a:rPr>
              <a:t>	</a:t>
            </a:r>
            <a:r>
              <a:rPr lang="ja-JP" altLang="en-US" sz="1800" dirty="0" smtClean="0">
                <a:latin typeface="Ricty" pitchFamily="1" charset="-128"/>
                <a:ea typeface="Ricty" pitchFamily="1" charset="-128"/>
              </a:rPr>
              <a:t>条件を満たした時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条件</a:t>
            </a:r>
            <a:r>
              <a:rPr lang="en-US" altLang="ja-JP" sz="1800" dirty="0">
                <a:latin typeface="Ricty" pitchFamily="1" charset="-128"/>
                <a:ea typeface="Ricty" pitchFamily="1" charset="-128"/>
              </a:rPr>
              <a:t>"</a:t>
            </a:r>
            <a:r>
              <a:rPr lang="ja-JP" altLang="en-US" sz="1800" dirty="0" smtClean="0">
                <a:latin typeface="Ricty" pitchFamily="1" charset="-128"/>
                <a:ea typeface="Ricty" pitchFamily="1" charset="-128"/>
              </a:rPr>
              <a:t>が真の時</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の処理</a:t>
            </a:r>
            <a:endParaRPr lang="en-US" altLang="ja-JP" sz="1800" dirty="0" smtClean="0">
              <a:latin typeface="Ricty" pitchFamily="1" charset="-128"/>
              <a:ea typeface="Ricty" pitchFamily="1" charset="-128"/>
            </a:endParaRPr>
          </a:p>
          <a:p>
            <a:pPr marL="0" indent="0">
              <a:buNone/>
            </a:pPr>
            <a:r>
              <a:rPr lang="en-US" altLang="ja-JP" sz="1800" dirty="0">
                <a:latin typeface="Ricty" pitchFamily="1" charset="-128"/>
                <a:ea typeface="Ricty" pitchFamily="1" charset="-128"/>
              </a:rPr>
              <a:t>}</a:t>
            </a:r>
            <a:endParaRPr lang="en-US" altLang="ja-JP" sz="1800" dirty="0" smtClean="0">
              <a:latin typeface="Ricty" pitchFamily="1" charset="-128"/>
              <a:ea typeface="Ricty" pitchFamily="1" charset="-128"/>
            </a:endParaRPr>
          </a:p>
        </p:txBody>
      </p:sp>
    </p:spTree>
    <p:extLst>
      <p:ext uri="{BB962C8B-B14F-4D97-AF65-F5344CB8AC3E}">
        <p14:creationId xmlns:p14="http://schemas.microsoft.com/office/powerpoint/2010/main" val="1322467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関係演算子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関係演算子は</a:t>
            </a:r>
            <a:r>
              <a:rPr lang="en-US" altLang="ja-JP" dirty="0" smtClean="0"/>
              <a:t>2</a:t>
            </a:r>
            <a:r>
              <a:rPr lang="ja-JP" altLang="en-US" dirty="0" err="1" smtClean="0"/>
              <a:t>つの</a:t>
            </a:r>
            <a:r>
              <a:rPr lang="ja-JP" altLang="en-US" dirty="0" smtClean="0"/>
              <a:t>数値や文字列の関係を比較する演算子です</a:t>
            </a:r>
            <a:r>
              <a:rPr lang="en-US" altLang="ja-JP" dirty="0" smtClean="0"/>
              <a:t>.</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r>
              <a:rPr lang="ja-JP" altLang="en-US" dirty="0" smtClean="0"/>
              <a:t>数値の比較と文字列の比較で関係演算子が異なります</a:t>
            </a:r>
            <a:r>
              <a:rPr lang="en-US" altLang="ja-JP" dirty="0" smtClean="0"/>
              <a:t>.</a:t>
            </a:r>
          </a:p>
          <a:p>
            <a:pPr lvl="1"/>
            <a:r>
              <a:rPr lang="ja-JP" altLang="en-US" dirty="0" smtClean="0"/>
              <a:t>文字列の比較は辞書順</a:t>
            </a:r>
            <a:r>
              <a:rPr lang="en-US" altLang="ja-JP" dirty="0" smtClean="0"/>
              <a:t>(a</a:t>
            </a:r>
            <a:r>
              <a:rPr lang="ja-JP" altLang="en-US" dirty="0" smtClean="0"/>
              <a:t>が小さく</a:t>
            </a:r>
            <a:r>
              <a:rPr lang="en-US" altLang="ja-JP" dirty="0" smtClean="0"/>
              <a:t>, z</a:t>
            </a:r>
            <a:r>
              <a:rPr lang="ja-JP" altLang="en-US" dirty="0" smtClean="0"/>
              <a:t>が大きい</a:t>
            </a:r>
            <a:r>
              <a:rPr lang="en-US" altLang="ja-JP" dirty="0" smtClean="0"/>
              <a:t>)</a:t>
            </a:r>
            <a:r>
              <a:rPr lang="ja-JP" altLang="en-US" dirty="0" smtClean="0"/>
              <a:t>で行います</a:t>
            </a:r>
            <a:r>
              <a:rPr lang="en-US" altLang="ja-JP" dirty="0" smtClean="0"/>
              <a:t>.</a:t>
            </a:r>
          </a:p>
          <a:p>
            <a:r>
              <a:rPr lang="ja-JP" altLang="en-US" dirty="0"/>
              <a:t>関係</a:t>
            </a:r>
            <a:r>
              <a:rPr lang="ja-JP" altLang="en-US" dirty="0" smtClean="0"/>
              <a:t>演算子は</a:t>
            </a:r>
            <a:r>
              <a:rPr lang="en-US" altLang="ja-JP" dirty="0" smtClean="0"/>
              <a:t>, </a:t>
            </a:r>
            <a:r>
              <a:rPr lang="ja-JP" altLang="en-US" dirty="0" smtClean="0"/>
              <a:t>関係を満たすなら真を</a:t>
            </a:r>
            <a:r>
              <a:rPr lang="en-US" altLang="ja-JP" dirty="0" smtClean="0"/>
              <a:t>, </a:t>
            </a:r>
            <a:r>
              <a:rPr lang="ja-JP" altLang="en-US" dirty="0" smtClean="0"/>
              <a:t>そうでないなら偽を返します</a:t>
            </a:r>
            <a:r>
              <a:rPr lang="en-US" altLang="ja-JP" dirty="0" smtClean="0"/>
              <a:t>.</a:t>
            </a:r>
          </a:p>
          <a:p>
            <a:pPr lvl="1"/>
            <a:r>
              <a:rPr lang="ja-JP" altLang="en-US" dirty="0" smtClean="0"/>
              <a:t>例</a:t>
            </a:r>
            <a:r>
              <a:rPr lang="en-US" altLang="ja-JP" dirty="0" smtClean="0"/>
              <a:t>: $x = 1, $y = 1</a:t>
            </a:r>
            <a:r>
              <a:rPr lang="ja-JP" altLang="en-US" dirty="0" smtClean="0"/>
              <a:t>のとき</a:t>
            </a:r>
            <a:r>
              <a:rPr lang="en-US" altLang="ja-JP" dirty="0" smtClean="0"/>
              <a:t>, $x == $y … </a:t>
            </a:r>
            <a:r>
              <a:rPr lang="ja-JP" altLang="en-US" dirty="0" smtClean="0"/>
              <a:t>真</a:t>
            </a:r>
            <a:r>
              <a:rPr lang="en-US" altLang="ja-JP" dirty="0"/>
              <a:t/>
            </a:r>
            <a:br>
              <a:rPr lang="en-US" altLang="ja-JP" dirty="0"/>
            </a:br>
            <a:r>
              <a:rPr lang="en-US" altLang="ja-JP" dirty="0" smtClean="0"/>
              <a:t>       $x = 1, $y = 2</a:t>
            </a:r>
            <a:r>
              <a:rPr lang="ja-JP" altLang="en-US" dirty="0" smtClean="0"/>
              <a:t>のとき</a:t>
            </a:r>
            <a:r>
              <a:rPr lang="en-US" altLang="ja-JP" dirty="0" smtClean="0"/>
              <a:t>, $x == $y … </a:t>
            </a:r>
            <a:r>
              <a:rPr lang="ja-JP" altLang="en-US" dirty="0" smtClean="0"/>
              <a:t>偽</a:t>
            </a: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4029693097"/>
              </p:ext>
            </p:extLst>
          </p:nvPr>
        </p:nvGraphicFramePr>
        <p:xfrm>
          <a:off x="171274" y="1412776"/>
          <a:ext cx="8801452" cy="3337560"/>
        </p:xfrm>
        <a:graphic>
          <a:graphicData uri="http://schemas.openxmlformats.org/drawingml/2006/table">
            <a:tbl>
              <a:tblPr firstRow="1" bandRow="1">
                <a:tableStyleId>{5C22544A-7EE6-4342-B048-85BDC9FD1C3A}</a:tableStyleId>
              </a:tblPr>
              <a:tblGrid>
                <a:gridCol w="1116330"/>
                <a:gridCol w="1173480"/>
                <a:gridCol w="6511642"/>
              </a:tblGrid>
              <a:tr h="370840">
                <a:tc>
                  <a:txBody>
                    <a:bodyPr/>
                    <a:lstStyle/>
                    <a:p>
                      <a:pPr algn="ctr"/>
                      <a:r>
                        <a:rPr kumimoji="1" lang="ja-JP" altLang="en-US" dirty="0" smtClean="0"/>
                        <a:t>数値用</a:t>
                      </a:r>
                      <a:endParaRPr kumimoji="1" lang="ja-JP" altLang="en-US" dirty="0"/>
                    </a:p>
                  </a:txBody>
                  <a:tcPr/>
                </a:tc>
                <a:tc>
                  <a:txBody>
                    <a:bodyPr/>
                    <a:lstStyle/>
                    <a:p>
                      <a:pPr algn="ctr"/>
                      <a:r>
                        <a:rPr kumimoji="1" lang="ja-JP" altLang="en-US" dirty="0" smtClean="0"/>
                        <a:t>文字列用</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a:t>
                      </a:r>
                      <a:r>
                        <a:rPr kumimoji="1" lang="en-US" altLang="ja-JP" dirty="0" err="1" smtClean="0"/>
                        <a:t>eq</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が同じ</a:t>
                      </a:r>
                      <a:endParaRPr kumimoji="1" lang="ja-JP" altLang="en-US" dirty="0"/>
                    </a:p>
                  </a:txBody>
                  <a:tcPr/>
                </a:tc>
              </a:tr>
              <a:tr h="370840">
                <a:tc>
                  <a:txBody>
                    <a:bodyPr/>
                    <a:lstStyle/>
                    <a:p>
                      <a:pPr algn="ctr"/>
                      <a:r>
                        <a:rPr kumimoji="1" lang="en-US" altLang="ja-JP" dirty="0" smtClean="0"/>
                        <a:t>$x != $y</a:t>
                      </a:r>
                      <a:endParaRPr kumimoji="1" lang="ja-JP" altLang="en-US" dirty="0"/>
                    </a:p>
                  </a:txBody>
                  <a:tcPr/>
                </a:tc>
                <a:tc>
                  <a:txBody>
                    <a:bodyPr/>
                    <a:lstStyle/>
                    <a:p>
                      <a:pPr algn="ctr"/>
                      <a:r>
                        <a:rPr kumimoji="1" lang="en-US" altLang="ja-JP" dirty="0" smtClean="0"/>
                        <a:t>$x ne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が異なる</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 </a:t>
                      </a:r>
                      <a:r>
                        <a:rPr kumimoji="1" lang="en-US" altLang="ja-JP" dirty="0" err="1" smtClean="0"/>
                        <a:t>ge</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以上</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&gt; $y</a:t>
                      </a:r>
                      <a:endParaRPr kumimoji="1" lang="ja-JP" altLang="en-US" dirty="0"/>
                    </a:p>
                  </a:txBody>
                  <a:tcPr/>
                </a:tc>
                <a:tc>
                  <a:txBody>
                    <a:bodyPr/>
                    <a:lstStyle/>
                    <a:p>
                      <a:pPr algn="ctr"/>
                      <a:r>
                        <a:rPr kumimoji="1" lang="en-US" altLang="ja-JP" dirty="0" smtClean="0"/>
                        <a:t>$x</a:t>
                      </a:r>
                      <a:r>
                        <a:rPr kumimoji="1" lang="en-US" altLang="ja-JP" baseline="0" dirty="0" smtClean="0"/>
                        <a:t> </a:t>
                      </a:r>
                      <a:r>
                        <a:rPr kumimoji="1" lang="en-US" altLang="ja-JP" baseline="0" dirty="0" err="1" smtClean="0"/>
                        <a:t>gt</a:t>
                      </a:r>
                      <a:r>
                        <a:rPr kumimoji="1" lang="en-US" altLang="ja-JP" baseline="0"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より大きい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a:t>
                      </a:r>
                      <a:r>
                        <a:rPr kumimoji="1" lang="en-US" altLang="ja-JP" baseline="0" dirty="0" smtClean="0"/>
                        <a:t> le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以下</a:t>
                      </a:r>
                      <a:r>
                        <a:rPr kumimoji="1" lang="en-US" altLang="ja-JP" dirty="0" smtClean="0"/>
                        <a:t>($x==$y</a:t>
                      </a:r>
                      <a:r>
                        <a:rPr kumimoji="1" lang="ja-JP" altLang="en-US" dirty="0" smtClean="0"/>
                        <a:t>も成立</a:t>
                      </a:r>
                      <a:r>
                        <a:rPr kumimoji="1" lang="en-US" altLang="ja-JP" dirty="0" smtClean="0"/>
                        <a:t>)</a:t>
                      </a:r>
                      <a:endParaRPr kumimoji="1" lang="ja-JP" altLang="en-US" dirty="0"/>
                    </a:p>
                  </a:txBody>
                  <a:tcPr/>
                </a:tc>
              </a:tr>
              <a:tr h="370840">
                <a:tc>
                  <a:txBody>
                    <a:bodyPr/>
                    <a:lstStyle/>
                    <a:p>
                      <a:pPr algn="ctr"/>
                      <a:r>
                        <a:rPr kumimoji="1" lang="en-US" altLang="ja-JP" dirty="0" smtClean="0"/>
                        <a:t>$x &lt; $y</a:t>
                      </a:r>
                      <a:endParaRPr kumimoji="1" lang="ja-JP" altLang="en-US" dirty="0"/>
                    </a:p>
                  </a:txBody>
                  <a:tcPr/>
                </a:tc>
                <a:tc>
                  <a:txBody>
                    <a:bodyPr/>
                    <a:lstStyle/>
                    <a:p>
                      <a:pPr algn="ctr"/>
                      <a:r>
                        <a:rPr kumimoji="1" lang="en-US" altLang="ja-JP" dirty="0" smtClean="0"/>
                        <a:t>$x </a:t>
                      </a:r>
                      <a:r>
                        <a:rPr kumimoji="1" lang="en-US" altLang="ja-JP" dirty="0" err="1" smtClean="0"/>
                        <a:t>lt</a:t>
                      </a:r>
                      <a:r>
                        <a:rPr kumimoji="1" lang="en-US" altLang="ja-JP" dirty="0" smtClean="0"/>
                        <a:t> $y</a:t>
                      </a:r>
                      <a:endParaRPr kumimoji="1" lang="ja-JP" altLang="en-US" dirty="0"/>
                    </a:p>
                  </a:txBody>
                  <a:tcPr/>
                </a:tc>
                <a:tc>
                  <a:txBody>
                    <a:bodyPr/>
                    <a:lstStyle/>
                    <a:p>
                      <a:pPr algn="l"/>
                      <a:r>
                        <a:rPr kumimoji="1" lang="en-US" altLang="ja-JP" dirty="0" smtClean="0"/>
                        <a:t>$x</a:t>
                      </a:r>
                      <a:r>
                        <a:rPr kumimoji="1" lang="ja-JP" altLang="en-US" dirty="0" smtClean="0"/>
                        <a:t>は</a:t>
                      </a:r>
                      <a:r>
                        <a:rPr kumimoji="1" lang="en-US" altLang="ja-JP" dirty="0" smtClean="0"/>
                        <a:t>$y</a:t>
                      </a:r>
                      <a:r>
                        <a:rPr kumimoji="1" lang="ja-JP" altLang="en-US" dirty="0" smtClean="0"/>
                        <a:t>より小さい</a:t>
                      </a:r>
                      <a:r>
                        <a:rPr kumimoji="1" lang="en-US" altLang="ja-JP" dirty="0" smtClean="0"/>
                        <a:t>($x==$y</a:t>
                      </a:r>
                      <a:r>
                        <a:rPr kumimoji="1" lang="ja-JP" altLang="en-US" dirty="0" smtClean="0"/>
                        <a:t>は成立しない</a:t>
                      </a:r>
                      <a:r>
                        <a:rPr kumimoji="1" lang="en-US" altLang="ja-JP" dirty="0" smtClean="0"/>
                        <a:t>)</a:t>
                      </a:r>
                      <a:endParaRPr kumimoji="1" lang="ja-JP" altLang="en-US" dirty="0"/>
                    </a:p>
                  </a:txBody>
                  <a:tcPr/>
                </a:tc>
              </a:tr>
              <a:tr h="370840">
                <a:tc>
                  <a:txBody>
                    <a:bodyPr/>
                    <a:lstStyle/>
                    <a:p>
                      <a:pPr algn="ctr"/>
                      <a:r>
                        <a:rPr kumimoji="1" lang="en-US" altLang="ja-JP" dirty="0" smtClean="0"/>
                        <a:t>$x</a:t>
                      </a:r>
                      <a:r>
                        <a:rPr kumimoji="1" lang="en-US" altLang="ja-JP" baseline="0" dirty="0" smtClean="0"/>
                        <a:t> &lt;=&gt; $y</a:t>
                      </a:r>
                      <a:endParaRPr kumimoji="1" lang="ja-JP" altLang="en-US" dirty="0"/>
                    </a:p>
                  </a:txBody>
                  <a:tcPr/>
                </a:tc>
                <a:tc>
                  <a:txBody>
                    <a:bodyPr/>
                    <a:lstStyle/>
                    <a:p>
                      <a:pPr algn="ct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&lt; $y </a:t>
                      </a:r>
                      <a:r>
                        <a:rPr kumimoji="1" lang="ja-JP" altLang="en-US" baseline="0" dirty="0" smtClean="0"/>
                        <a:t>なら</a:t>
                      </a:r>
                      <a:r>
                        <a:rPr kumimoji="1" lang="en-US" altLang="ja-JP" baseline="0" dirty="0" smtClean="0"/>
                        <a:t>-1, $x == $y </a:t>
                      </a:r>
                      <a:r>
                        <a:rPr kumimoji="1" lang="ja-JP" altLang="en-US" baseline="0" dirty="0" smtClean="0"/>
                        <a:t>なら</a:t>
                      </a:r>
                      <a:r>
                        <a:rPr kumimoji="1" lang="en-US" altLang="ja-JP" baseline="0" dirty="0" smtClean="0"/>
                        <a:t>0, $x &gt; $y </a:t>
                      </a:r>
                      <a:r>
                        <a:rPr kumimoji="1" lang="ja-JP" altLang="en-US" baseline="0" dirty="0" smtClean="0"/>
                        <a:t>なら</a:t>
                      </a:r>
                      <a:r>
                        <a:rPr kumimoji="1" lang="en-US" altLang="ja-JP" baseline="0" dirty="0" smtClean="0"/>
                        <a:t>1</a:t>
                      </a:r>
                      <a:r>
                        <a:rPr kumimoji="1" lang="ja-JP" altLang="en-US" baseline="0" dirty="0" smtClean="0"/>
                        <a:t>を返す</a:t>
                      </a:r>
                      <a:endParaRPr kumimoji="1" lang="en-US" altLang="ja-JP" baseline="0" dirty="0" smtClean="0"/>
                    </a:p>
                  </a:txBody>
                  <a:tcPr/>
                </a:tc>
              </a:tr>
              <a:tr h="370840">
                <a:tc>
                  <a:txBody>
                    <a:bodyPr/>
                    <a:lstStyle/>
                    <a:p>
                      <a:pPr algn="ctr"/>
                      <a:endParaRPr kumimoji="1" lang="ja-JP" altLang="en-US" dirty="0"/>
                    </a:p>
                  </a:txBody>
                  <a:tcPr/>
                </a:tc>
                <a:tc>
                  <a:txBody>
                    <a:bodyPr/>
                    <a:lstStyle/>
                    <a:p>
                      <a:pPr algn="ctr"/>
                      <a:r>
                        <a:rPr kumimoji="1" lang="en-US" altLang="ja-JP" dirty="0" smtClean="0"/>
                        <a:t>$x </a:t>
                      </a:r>
                      <a:r>
                        <a:rPr kumimoji="1" lang="en-US" altLang="ja-JP" dirty="0" err="1" smtClean="0"/>
                        <a:t>cmp</a:t>
                      </a:r>
                      <a:r>
                        <a:rPr kumimoji="1" lang="en-US" altLang="ja-JP" dirty="0" smtClean="0"/>
                        <a:t> $y</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$x</a:t>
                      </a:r>
                      <a:r>
                        <a:rPr kumimoji="1" lang="ja-JP" altLang="en-US" dirty="0" smtClean="0"/>
                        <a:t>と</a:t>
                      </a:r>
                      <a:r>
                        <a:rPr kumimoji="1" lang="en-US" altLang="ja-JP" dirty="0" smtClean="0"/>
                        <a:t>$y</a:t>
                      </a:r>
                      <a:r>
                        <a:rPr kumimoji="1" lang="ja-JP" altLang="en-US" dirty="0" smtClean="0"/>
                        <a:t>を比較し</a:t>
                      </a:r>
                      <a:r>
                        <a:rPr kumimoji="1" lang="en-US" altLang="ja-JP" dirty="0" smtClean="0"/>
                        <a:t>,</a:t>
                      </a:r>
                      <a:r>
                        <a:rPr kumimoji="1" lang="en-US" altLang="ja-JP" baseline="0" dirty="0" smtClean="0"/>
                        <a:t> $x </a:t>
                      </a:r>
                      <a:r>
                        <a:rPr kumimoji="1" lang="en-US" altLang="ja-JP" baseline="0" dirty="0" err="1" smtClean="0"/>
                        <a:t>lt</a:t>
                      </a:r>
                      <a:r>
                        <a:rPr kumimoji="1" lang="en-US" altLang="ja-JP" baseline="0" dirty="0" smtClean="0"/>
                        <a:t> $y </a:t>
                      </a:r>
                      <a:r>
                        <a:rPr kumimoji="1" lang="ja-JP" altLang="en-US" baseline="0" dirty="0" smtClean="0"/>
                        <a:t>なら</a:t>
                      </a:r>
                      <a:r>
                        <a:rPr kumimoji="1" lang="en-US" altLang="ja-JP" baseline="0" dirty="0" smtClean="0"/>
                        <a:t>-1, $x </a:t>
                      </a:r>
                      <a:r>
                        <a:rPr kumimoji="1" lang="en-US" altLang="ja-JP" baseline="0" dirty="0" err="1" smtClean="0"/>
                        <a:t>eq</a:t>
                      </a:r>
                      <a:r>
                        <a:rPr kumimoji="1" lang="en-US" altLang="ja-JP" baseline="0" dirty="0" smtClean="0"/>
                        <a:t> $y </a:t>
                      </a:r>
                      <a:r>
                        <a:rPr kumimoji="1" lang="ja-JP" altLang="en-US" baseline="0" dirty="0" smtClean="0"/>
                        <a:t>なら</a:t>
                      </a:r>
                      <a:r>
                        <a:rPr kumimoji="1" lang="en-US" altLang="ja-JP" baseline="0" dirty="0" smtClean="0"/>
                        <a:t>0, $x </a:t>
                      </a:r>
                      <a:r>
                        <a:rPr kumimoji="1" lang="en-US" altLang="ja-JP" baseline="0" dirty="0" err="1" smtClean="0"/>
                        <a:t>gt</a:t>
                      </a:r>
                      <a:r>
                        <a:rPr kumimoji="1" lang="en-US" altLang="ja-JP" baseline="0" dirty="0" smtClean="0"/>
                        <a:t> $y </a:t>
                      </a:r>
                      <a:r>
                        <a:rPr kumimoji="1" lang="ja-JP" altLang="en-US" baseline="0" dirty="0" smtClean="0"/>
                        <a:t>なら</a:t>
                      </a:r>
                      <a:r>
                        <a:rPr kumimoji="1" lang="en-US" altLang="ja-JP" baseline="0" dirty="0" smtClean="0"/>
                        <a:t>1</a:t>
                      </a:r>
                      <a:r>
                        <a:rPr kumimoji="1" lang="ja-JP" altLang="en-US" baseline="0" dirty="0" smtClean="0"/>
                        <a:t>を返す</a:t>
                      </a:r>
                      <a:endParaRPr kumimoji="1" lang="ja-JP" altLang="en-US" dirty="0" smtClean="0"/>
                    </a:p>
                  </a:txBody>
                  <a:tcPr/>
                </a:tc>
              </a:tr>
            </a:tbl>
          </a:graphicData>
        </a:graphic>
      </p:graphicFrame>
    </p:spTree>
    <p:extLst>
      <p:ext uri="{BB962C8B-B14F-4D97-AF65-F5344CB8AC3E}">
        <p14:creationId xmlns:p14="http://schemas.microsoft.com/office/powerpoint/2010/main" val="394664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論理演算子</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論理演算子は</a:t>
            </a:r>
            <a:r>
              <a:rPr lang="en-US" altLang="ja-JP" dirty="0" smtClean="0"/>
              <a:t>, </a:t>
            </a:r>
            <a:r>
              <a:rPr lang="ja-JP" altLang="en-US" dirty="0" smtClean="0"/>
              <a:t>複数の関係演算子を組み合わせる為に使います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関係演算子と論理演算子を組み合わせることで</a:t>
            </a:r>
            <a:r>
              <a:rPr lang="en-US" altLang="ja-JP" dirty="0" smtClean="0"/>
              <a:t>, </a:t>
            </a:r>
            <a:r>
              <a:rPr lang="ja-JP" altLang="en-US" dirty="0" smtClean="0"/>
              <a:t>複雑な条件を書くことができます</a:t>
            </a:r>
            <a:r>
              <a:rPr lang="en-US" altLang="ja-JP" dirty="0" smtClean="0"/>
              <a:t>.</a:t>
            </a:r>
          </a:p>
          <a:p>
            <a:pPr lvl="1"/>
            <a:r>
              <a:rPr lang="ja-JP" altLang="en-US" dirty="0" smtClean="0"/>
              <a:t>例</a:t>
            </a: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a:t>
            </a:r>
            <a:r>
              <a:rPr lang="en-US" altLang="ja-JP" dirty="0" err="1"/>
              <a:t>p</a:t>
            </a:r>
            <a:r>
              <a:rPr lang="en-US" altLang="ja-JP" dirty="0" err="1" smtClean="0"/>
              <a:t>erl</a:t>
            </a:r>
            <a:r>
              <a:rPr lang="en-US" altLang="ja-JP" dirty="0" smtClean="0"/>
              <a:t>’ ) … </a:t>
            </a:r>
            <a:r>
              <a:rPr lang="ja-JP" altLang="en-US" dirty="0" smtClean="0"/>
              <a:t>真</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&amp;&amp; ( $y </a:t>
            </a:r>
            <a:r>
              <a:rPr lang="en-US" altLang="ja-JP" dirty="0" err="1" smtClean="0"/>
              <a:t>eq</a:t>
            </a:r>
            <a:r>
              <a:rPr lang="en-US" altLang="ja-JP" dirty="0" smtClean="0"/>
              <a:t> ’Python’ ) … </a:t>
            </a:r>
            <a:r>
              <a:rPr lang="ja-JP" altLang="en-US" dirty="0" smtClean="0"/>
              <a:t>偽</a:t>
            </a:r>
            <a:r>
              <a:rPr lang="en-US" altLang="ja-JP" dirty="0"/>
              <a:t/>
            </a:r>
            <a:br>
              <a:rPr lang="en-US" altLang="ja-JP" dirty="0"/>
            </a:br>
            <a:r>
              <a:rPr lang="en-US" altLang="ja-JP" dirty="0" smtClean="0"/>
              <a:t>		“</a:t>
            </a:r>
            <a:r>
              <a:rPr lang="en-US" altLang="ja-JP" sz="1800" dirty="0" smtClean="0"/>
              <a:t>$y </a:t>
            </a:r>
            <a:r>
              <a:rPr lang="en-US" altLang="ja-JP" sz="1800" dirty="0" err="1" smtClean="0"/>
              <a:t>eq</a:t>
            </a:r>
            <a:r>
              <a:rPr lang="en-US" altLang="ja-JP" sz="1800" dirty="0" smtClean="0"/>
              <a:t> </a:t>
            </a:r>
            <a:r>
              <a:rPr lang="en-US" altLang="ja-JP" dirty="0" smtClean="0"/>
              <a:t>’Python’”</a:t>
            </a:r>
            <a:r>
              <a:rPr lang="ja-JP" altLang="en-US" dirty="0" smtClean="0"/>
              <a:t>は偽となる</a:t>
            </a:r>
            <a:r>
              <a:rPr lang="en-US" altLang="ja-JP" dirty="0" smtClean="0"/>
              <a:t>.</a:t>
            </a:r>
            <a:r>
              <a:rPr lang="en-US" altLang="ja-JP" dirty="0"/>
              <a:t/>
            </a:r>
            <a:br>
              <a:rPr lang="en-US" altLang="ja-JP" dirty="0"/>
            </a:br>
            <a:r>
              <a:rPr lang="en-US" altLang="ja-JP" dirty="0" smtClean="0"/>
              <a:t>       $x = 1, $y = ’</a:t>
            </a:r>
            <a:r>
              <a:rPr lang="en-US" altLang="ja-JP" dirty="0" err="1" smtClean="0"/>
              <a:t>perl</a:t>
            </a:r>
            <a:r>
              <a:rPr lang="en-US" altLang="ja-JP" dirty="0" smtClean="0"/>
              <a:t>’, </a:t>
            </a:r>
            <a:r>
              <a:rPr lang="ja-JP" altLang="en-US" dirty="0" smtClean="0"/>
              <a:t>のとき</a:t>
            </a:r>
            <a:r>
              <a:rPr lang="en-US" altLang="ja-JP" dirty="0" smtClean="0"/>
              <a:t>, ( $x == 1 ) || ( $y </a:t>
            </a:r>
            <a:r>
              <a:rPr lang="en-US" altLang="ja-JP" dirty="0" err="1" smtClean="0"/>
              <a:t>eq</a:t>
            </a:r>
            <a:r>
              <a:rPr lang="en-US" altLang="ja-JP" dirty="0" smtClean="0"/>
              <a:t> ’Python’ ) … </a:t>
            </a:r>
            <a:r>
              <a:rPr lang="ja-JP" altLang="en-US" dirty="0" smtClean="0"/>
              <a:t>真</a:t>
            </a:r>
            <a:r>
              <a:rPr lang="en-US" altLang="ja-JP" dirty="0"/>
              <a:t/>
            </a:r>
            <a:br>
              <a:rPr lang="en-US" altLang="ja-JP" dirty="0"/>
            </a:br>
            <a:r>
              <a:rPr lang="en-US" altLang="ja-JP" dirty="0" smtClean="0"/>
              <a:t>		“</a:t>
            </a:r>
            <a:r>
              <a:rPr lang="en-US" altLang="ja-JP" sz="1600" dirty="0" smtClean="0"/>
              <a:t>$y </a:t>
            </a:r>
            <a:r>
              <a:rPr lang="en-US" altLang="ja-JP" sz="1600" dirty="0" err="1" smtClean="0"/>
              <a:t>eq</a:t>
            </a:r>
            <a:r>
              <a:rPr lang="en-US" altLang="ja-JP" sz="1600" dirty="0" smtClean="0"/>
              <a:t> </a:t>
            </a:r>
            <a:r>
              <a:rPr lang="en-US" altLang="ja-JP" dirty="0" smtClean="0"/>
              <a:t>’Python’”</a:t>
            </a:r>
            <a:r>
              <a:rPr lang="ja-JP" altLang="en-US" dirty="0" smtClean="0"/>
              <a:t>は偽</a:t>
            </a:r>
            <a:r>
              <a:rPr lang="ja-JP" altLang="en-US" dirty="0"/>
              <a:t>だが</a:t>
            </a:r>
            <a:r>
              <a:rPr lang="en-US" altLang="ja-JP" dirty="0" smtClean="0"/>
              <a:t>, “$x == 1”</a:t>
            </a:r>
            <a:r>
              <a:rPr lang="ja-JP" altLang="en-US" dirty="0" smtClean="0"/>
              <a:t>は真なので真</a:t>
            </a:r>
            <a:r>
              <a:rPr lang="en-US" altLang="ja-JP" dirty="0" smtClean="0"/>
              <a:t>.</a:t>
            </a:r>
          </a:p>
          <a:p>
            <a:r>
              <a:rPr lang="ja-JP" altLang="en-US" dirty="0" smtClean="0"/>
              <a:t>それでは</a:t>
            </a:r>
            <a:r>
              <a:rPr lang="en-US" altLang="ja-JP" dirty="0" smtClean="0"/>
              <a:t>, </a:t>
            </a:r>
            <a:r>
              <a:rPr lang="ja-JP" altLang="en-US" dirty="0" smtClean="0"/>
              <a:t>次のような条件分岐を</a:t>
            </a:r>
            <a:r>
              <a:rPr lang="en-US" altLang="ja-JP" dirty="0" smtClean="0"/>
              <a:t>Perl</a:t>
            </a:r>
            <a:r>
              <a:rPr lang="ja-JP" altLang="en-US" dirty="0" smtClean="0"/>
              <a:t>で書いてみましょう</a:t>
            </a:r>
            <a:r>
              <a:rPr lang="en-US" altLang="ja-JP" dirty="0" smtClean="0"/>
              <a:t>.</a:t>
            </a:r>
            <a:r>
              <a:rPr lang="en-US" altLang="ja-JP" dirty="0"/>
              <a:t/>
            </a:r>
            <a:br>
              <a:rPr lang="en-US" altLang="ja-JP" dirty="0"/>
            </a:br>
            <a:r>
              <a:rPr lang="en-US" altLang="ja-JP" dirty="0" smtClean="0"/>
              <a:t>      </a:t>
            </a:r>
          </a:p>
        </p:txBody>
      </p:sp>
      <p:graphicFrame>
        <p:nvGraphicFramePr>
          <p:cNvPr id="2" name="表 1"/>
          <p:cNvGraphicFramePr>
            <a:graphicFrameLocks noGrp="1"/>
          </p:cNvGraphicFramePr>
          <p:nvPr>
            <p:extLst>
              <p:ext uri="{D42A27DB-BD31-4B8C-83A1-F6EECF244321}">
                <p14:modId xmlns:p14="http://schemas.microsoft.com/office/powerpoint/2010/main" val="4149973552"/>
              </p:ext>
            </p:extLst>
          </p:nvPr>
        </p:nvGraphicFramePr>
        <p:xfrm>
          <a:off x="383956" y="1412776"/>
          <a:ext cx="8376087" cy="1483360"/>
        </p:xfrm>
        <a:graphic>
          <a:graphicData uri="http://schemas.openxmlformats.org/drawingml/2006/table">
            <a:tbl>
              <a:tblPr firstRow="1" bandRow="1">
                <a:tableStyleId>{5C22544A-7EE6-4342-B048-85BDC9FD1C3A}</a:tableStyleId>
              </a:tblPr>
              <a:tblGrid>
                <a:gridCol w="925830"/>
                <a:gridCol w="1481455"/>
                <a:gridCol w="925830"/>
                <a:gridCol w="5042972"/>
              </a:tblGrid>
              <a:tr h="370840">
                <a:tc>
                  <a:txBody>
                    <a:bodyPr/>
                    <a:lstStyle/>
                    <a:p>
                      <a:pPr algn="ctr"/>
                      <a:r>
                        <a:rPr kumimoji="1" lang="ja-JP" altLang="en-US" dirty="0" smtClean="0"/>
                        <a:t>演算子</a:t>
                      </a:r>
                      <a:endParaRPr kumimoji="1" lang="ja-JP" altLang="en-US" dirty="0"/>
                    </a:p>
                  </a:txBody>
                  <a:tcPr/>
                </a:tc>
                <a:tc>
                  <a:txBody>
                    <a:bodyPr/>
                    <a:lstStyle/>
                    <a:p>
                      <a:pPr algn="ctr"/>
                      <a:r>
                        <a:rPr kumimoji="1" lang="ja-JP" altLang="en-US" dirty="0" smtClean="0"/>
                        <a:t>名前</a:t>
                      </a:r>
                      <a:endParaRPr kumimoji="1" lang="ja-JP" altLang="en-US" dirty="0"/>
                    </a:p>
                  </a:txBody>
                  <a:tcPr/>
                </a:tc>
                <a:tc>
                  <a:txBody>
                    <a:bodyPr/>
                    <a:lstStyle/>
                    <a:p>
                      <a:pPr algn="ctr"/>
                      <a:r>
                        <a:rPr kumimoji="1" lang="ja-JP" altLang="en-US" dirty="0" smtClean="0"/>
                        <a:t>記述例</a:t>
                      </a:r>
                      <a:endParaRPr kumimoji="1" lang="ja-JP" altLang="en-US" dirty="0"/>
                    </a:p>
                  </a:txBody>
                  <a:tcPr/>
                </a:tc>
                <a:tc>
                  <a:txBody>
                    <a:bodyPr/>
                    <a:lstStyle/>
                    <a:p>
                      <a:pPr algn="ctr"/>
                      <a:r>
                        <a:rPr kumimoji="1" lang="ja-JP" altLang="en-US" dirty="0" smtClean="0"/>
                        <a:t>意味</a:t>
                      </a:r>
                      <a:endParaRPr kumimoji="1" lang="ja-JP" altLang="en-US" dirty="0"/>
                    </a:p>
                  </a:txBody>
                  <a:tcPr/>
                </a:tc>
              </a:tr>
              <a:tr h="370840">
                <a:tc>
                  <a:txBody>
                    <a:bodyPr/>
                    <a:lstStyle/>
                    <a:p>
                      <a:pPr algn="ctr"/>
                      <a:r>
                        <a:rPr kumimoji="1" lang="en-US" altLang="ja-JP" dirty="0" smtClean="0"/>
                        <a:t>&amp;&amp;</a:t>
                      </a:r>
                      <a:endParaRPr kumimoji="1" lang="ja-JP" altLang="en-US" dirty="0"/>
                    </a:p>
                  </a:txBody>
                  <a:tcPr/>
                </a:tc>
                <a:tc>
                  <a:txBody>
                    <a:bodyPr/>
                    <a:lstStyle/>
                    <a:p>
                      <a:pPr algn="ctr"/>
                      <a:r>
                        <a:rPr kumimoji="1" lang="ja-JP" altLang="en-US" dirty="0" smtClean="0"/>
                        <a:t>論理積</a:t>
                      </a:r>
                      <a:r>
                        <a:rPr kumimoji="1" lang="en-US" altLang="ja-JP" dirty="0" smtClean="0"/>
                        <a:t>(AND)</a:t>
                      </a:r>
                      <a:endParaRPr kumimoji="1" lang="ja-JP" altLang="en-US" dirty="0"/>
                    </a:p>
                  </a:txBody>
                  <a:tcPr/>
                </a:tc>
                <a:tc>
                  <a:txBody>
                    <a:bodyPr/>
                    <a:lstStyle/>
                    <a:p>
                      <a:pPr algn="ctr"/>
                      <a:r>
                        <a:rPr kumimoji="1" lang="en-US" altLang="ja-JP" dirty="0" smtClean="0"/>
                        <a:t>x</a:t>
                      </a:r>
                      <a:r>
                        <a:rPr kumimoji="1" lang="en-US" altLang="ja-JP" baseline="0" dirty="0" smtClean="0"/>
                        <a:t> &amp;&amp; y </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が共に真なら真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論理和</a:t>
                      </a:r>
                      <a:r>
                        <a:rPr kumimoji="1" lang="en-US" altLang="ja-JP" dirty="0" smtClean="0"/>
                        <a:t>(OR)</a:t>
                      </a:r>
                      <a:endParaRPr kumimoji="1" lang="ja-JP" altLang="en-US" dirty="0"/>
                    </a:p>
                  </a:txBody>
                  <a:tcPr/>
                </a:tc>
                <a:tc>
                  <a:txBody>
                    <a:bodyPr/>
                    <a:lstStyle/>
                    <a:p>
                      <a:pPr algn="ctr"/>
                      <a:r>
                        <a:rPr kumimoji="1" lang="en-US" altLang="ja-JP" dirty="0" smtClean="0"/>
                        <a:t>x</a:t>
                      </a:r>
                      <a:r>
                        <a:rPr kumimoji="1" lang="en-US" altLang="ja-JP" baseline="0" dirty="0" smtClean="0"/>
                        <a:t> || y</a:t>
                      </a:r>
                      <a:endParaRPr kumimoji="1" lang="ja-JP" altLang="en-US" dirty="0"/>
                    </a:p>
                  </a:txBody>
                  <a:tcPr/>
                </a:tc>
                <a:tc>
                  <a:txBody>
                    <a:bodyPr/>
                    <a:lstStyle/>
                    <a:p>
                      <a:pPr algn="l"/>
                      <a:r>
                        <a:rPr kumimoji="1" lang="en-US" altLang="ja-JP" dirty="0" smtClean="0"/>
                        <a:t>x</a:t>
                      </a:r>
                      <a:r>
                        <a:rPr kumimoji="1" lang="ja-JP" altLang="en-US" dirty="0" smtClean="0"/>
                        <a:t>と</a:t>
                      </a:r>
                      <a:r>
                        <a:rPr kumimoji="1" lang="en-US" altLang="ja-JP" dirty="0" smtClean="0"/>
                        <a:t>y</a:t>
                      </a:r>
                      <a:r>
                        <a:rPr kumimoji="1" lang="ja-JP" altLang="en-US" dirty="0" smtClean="0"/>
                        <a:t>の少なくとも</a:t>
                      </a:r>
                      <a:r>
                        <a:rPr kumimoji="1" lang="en-US" altLang="ja-JP" dirty="0" smtClean="0"/>
                        <a:t>1</a:t>
                      </a:r>
                      <a:r>
                        <a:rPr kumimoji="1" lang="ja-JP" altLang="en-US" dirty="0" smtClean="0"/>
                        <a:t>方が真なら真</a:t>
                      </a:r>
                      <a:r>
                        <a:rPr kumimoji="1" lang="en-US" altLang="ja-JP" dirty="0" smtClean="0"/>
                        <a:t>, </a:t>
                      </a:r>
                      <a:r>
                        <a:rPr kumimoji="1" lang="ja-JP" altLang="en-US" dirty="0" smtClean="0"/>
                        <a:t>そうでないなら偽</a:t>
                      </a:r>
                      <a:endParaRPr kumimoji="1" lang="ja-JP" altLang="en-US" dirty="0"/>
                    </a:p>
                  </a:txBody>
                  <a:tcPr/>
                </a:tc>
              </a:tr>
              <a:tr h="370840">
                <a:tc>
                  <a:txBody>
                    <a:bodyPr/>
                    <a:lstStyle/>
                    <a:p>
                      <a:pPr algn="ctr"/>
                      <a:r>
                        <a:rPr kumimoji="1" lang="en-US" altLang="ja-JP" dirty="0" smtClean="0"/>
                        <a:t>!</a:t>
                      </a:r>
                      <a:endParaRPr kumimoji="1" lang="ja-JP" altLang="en-US" dirty="0"/>
                    </a:p>
                  </a:txBody>
                  <a:tcPr/>
                </a:tc>
                <a:tc>
                  <a:txBody>
                    <a:bodyPr/>
                    <a:lstStyle/>
                    <a:p>
                      <a:pPr algn="ctr"/>
                      <a:r>
                        <a:rPr kumimoji="1" lang="ja-JP" altLang="en-US" dirty="0" smtClean="0"/>
                        <a:t>否定</a:t>
                      </a:r>
                      <a:r>
                        <a:rPr kumimoji="1" lang="en-US" altLang="ja-JP" dirty="0" smtClean="0"/>
                        <a:t>(NOT)</a:t>
                      </a:r>
                      <a:endParaRPr kumimoji="1" lang="ja-JP" altLang="en-US" dirty="0"/>
                    </a:p>
                  </a:txBody>
                  <a:tcPr/>
                </a:tc>
                <a:tc>
                  <a:txBody>
                    <a:bodyPr/>
                    <a:lstStyle/>
                    <a:p>
                      <a:pPr algn="ctr"/>
                      <a:r>
                        <a:rPr kumimoji="1" lang="en-US" altLang="ja-JP" dirty="0" smtClean="0"/>
                        <a:t>!x</a:t>
                      </a:r>
                      <a:endParaRPr kumimoji="1" lang="ja-JP" altLang="en-US" dirty="0"/>
                    </a:p>
                  </a:txBody>
                  <a:tcPr/>
                </a:tc>
                <a:tc>
                  <a:txBody>
                    <a:bodyPr/>
                    <a:lstStyle/>
                    <a:p>
                      <a:pPr algn="l"/>
                      <a:r>
                        <a:rPr kumimoji="1" lang="en-US" altLang="ja-JP" dirty="0" smtClean="0"/>
                        <a:t>x</a:t>
                      </a:r>
                      <a:r>
                        <a:rPr kumimoji="1" lang="ja-JP" altLang="en-US" dirty="0" smtClean="0"/>
                        <a:t>が真なら偽</a:t>
                      </a:r>
                      <a:r>
                        <a:rPr kumimoji="1" lang="en-US" altLang="ja-JP" dirty="0" smtClean="0"/>
                        <a:t>, </a:t>
                      </a:r>
                      <a:r>
                        <a:rPr kumimoji="1" lang="ja-JP" altLang="en-US" dirty="0" smtClean="0"/>
                        <a:t>偽なら真</a:t>
                      </a:r>
                      <a:endParaRPr kumimoji="1" lang="ja-JP" altLang="en-US" dirty="0"/>
                    </a:p>
                  </a:txBody>
                  <a:tcPr/>
                </a:tc>
              </a:tr>
            </a:tbl>
          </a:graphicData>
        </a:graphic>
      </p:graphicFrame>
      <p:sp>
        <p:nvSpPr>
          <p:cNvPr id="5" name="コンテンツ プレースホルダー 2"/>
          <p:cNvSpPr txBox="1">
            <a:spLocks/>
          </p:cNvSpPr>
          <p:nvPr/>
        </p:nvSpPr>
        <p:spPr>
          <a:xfrm>
            <a:off x="66374" y="5877272"/>
            <a:ext cx="9001000" cy="72008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t>1000</a:t>
            </a:r>
            <a:r>
              <a:rPr lang="ja-JP" altLang="en-US" sz="1800" dirty="0" smtClean="0"/>
              <a:t>円以上持っていて</a:t>
            </a:r>
            <a:r>
              <a:rPr lang="en-US" altLang="ja-JP" sz="1800" dirty="0" smtClean="0"/>
              <a:t>, </a:t>
            </a:r>
            <a:r>
              <a:rPr lang="ja-JP" altLang="en-US" sz="1800" dirty="0" smtClean="0"/>
              <a:t>かつ空腹度が</a:t>
            </a:r>
            <a:r>
              <a:rPr lang="en-US" altLang="ja-JP" sz="1800" dirty="0" smtClean="0"/>
              <a:t>80</a:t>
            </a:r>
            <a:r>
              <a:rPr lang="ja-JP" altLang="en-US" sz="1800" dirty="0" smtClean="0"/>
              <a:t>以上なら → ご飯を食べる</a:t>
            </a:r>
            <a:endParaRPr lang="en-US" altLang="ja-JP" sz="1800" dirty="0"/>
          </a:p>
          <a:p>
            <a:pPr marL="0" indent="0">
              <a:buNone/>
            </a:pPr>
            <a:r>
              <a:rPr lang="ja-JP" altLang="en-US" sz="1800" dirty="0" smtClean="0"/>
              <a:t>そうでないなら → 何も食べない</a:t>
            </a:r>
            <a:endParaRPr lang="en-US" altLang="ja-JP" sz="1800" dirty="0" smtClean="0"/>
          </a:p>
        </p:txBody>
      </p:sp>
    </p:spTree>
    <p:extLst>
      <p:ext uri="{BB962C8B-B14F-4D97-AF65-F5344CB8AC3E}">
        <p14:creationId xmlns:p14="http://schemas.microsoft.com/office/powerpoint/2010/main" val="224192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526409896"/>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空腹度はいくら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$hungry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a:t>
                      </a:r>
                      <a:r>
                        <a:rPr kumimoji="1" lang="en-US" altLang="ja-JP" b="0" dirty="0" smtClean="0">
                          <a:solidFill>
                            <a:schemeClr val="tx1"/>
                          </a:solidFill>
                          <a:latin typeface="Ricty" pitchFamily="1" charset="-128"/>
                          <a:ea typeface="Ricty" pitchFamily="1" charset="-128"/>
                        </a:rPr>
                        <a:t>${money}</a:t>
                      </a:r>
                      <a:r>
                        <a:rPr kumimoji="1" lang="ja-JP" altLang="en-US" b="0" dirty="0" smtClean="0">
                          <a:solidFill>
                            <a:schemeClr val="tx1"/>
                          </a:solidFill>
                          <a:latin typeface="Ricty" pitchFamily="1" charset="-128"/>
                          <a:ea typeface="Ricty" pitchFamily="1" charset="-128"/>
                        </a:rPr>
                        <a:t>円</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空腹度は</a:t>
                      </a:r>
                      <a:r>
                        <a:rPr kumimoji="1" lang="en-US" altLang="ja-JP" b="0" dirty="0" smtClean="0">
                          <a:solidFill>
                            <a:schemeClr val="tx1"/>
                          </a:solidFill>
                          <a:latin typeface="Ricty" pitchFamily="1" charset="-128"/>
                          <a:ea typeface="Ricty" pitchFamily="1" charset="-128"/>
                        </a:rPr>
                        <a:t>${hungry}</a:t>
                      </a:r>
                      <a:r>
                        <a:rPr kumimoji="1" lang="ja-JP" altLang="en-US" b="0" dirty="0" err="1" smtClean="0">
                          <a:solidFill>
                            <a:schemeClr val="tx1"/>
                          </a:solidFill>
                          <a:latin typeface="Ricty" pitchFamily="1" charset="-128"/>
                          <a:ea typeface="Ricty" pitchFamily="1" charset="-128"/>
                        </a:rPr>
                        <a:t>なの</a:t>
                      </a:r>
                      <a:r>
                        <a:rPr kumimoji="1" lang="ja-JP" altLang="en-US" b="0" dirty="0" smtClean="0">
                          <a:solidFill>
                            <a:schemeClr val="tx1"/>
                          </a:solidFill>
                          <a:latin typeface="Ricty" pitchFamily="1" charset="-128"/>
                          <a:ea typeface="Ricty" pitchFamily="1" charset="-128"/>
                        </a:rPr>
                        <a:t>で</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財布に</a:t>
                      </a:r>
                      <a:r>
                        <a:rPr kumimoji="1" lang="en-US" altLang="ja-JP" b="0" dirty="0" smtClean="0">
                          <a:solidFill>
                            <a:schemeClr val="tx1"/>
                          </a:solidFill>
                          <a:latin typeface="Ricty" pitchFamily="1" charset="-128"/>
                          <a:ea typeface="Ricty" pitchFamily="1" charset="-128"/>
                        </a:rPr>
                        <a:t>1000</a:t>
                      </a:r>
                      <a:r>
                        <a:rPr kumimoji="1" lang="ja-JP" altLang="en-US" b="0" dirty="0" smtClean="0">
                          <a:solidFill>
                            <a:schemeClr val="tx1"/>
                          </a:solidFill>
                          <a:latin typeface="Ricty" pitchFamily="1" charset="-128"/>
                          <a:ea typeface="Ricty" pitchFamily="1" charset="-128"/>
                        </a:rPr>
                        <a:t>円以上</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かつ </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空腹度が</a:t>
                      </a:r>
                      <a:r>
                        <a:rPr kumimoji="1" lang="en-US" altLang="ja-JP" b="0" dirty="0" smtClean="0">
                          <a:solidFill>
                            <a:schemeClr val="tx1"/>
                          </a:solidFill>
                          <a:latin typeface="Ricty" pitchFamily="1" charset="-128"/>
                          <a:ea typeface="Ricty" pitchFamily="1" charset="-128"/>
                        </a:rPr>
                        <a:t>80</a:t>
                      </a:r>
                      <a:r>
                        <a:rPr kumimoji="1" lang="ja-JP" altLang="en-US" b="0" dirty="0" smtClean="0">
                          <a:solidFill>
                            <a:schemeClr val="tx1"/>
                          </a:solidFill>
                          <a:latin typeface="Ricty" pitchFamily="1" charset="-128"/>
                          <a:ea typeface="Ricty" pitchFamily="1" charset="-128"/>
                        </a:rPr>
                        <a:t>以上</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if ( ( $money &gt;= 1000 ) &amp;&amp; ( $hungry &gt;= 80 )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晩ご飯を食べる</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何も食べない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28542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err="1" smtClean="0"/>
              <a:t>elsif</a:t>
            </a:r>
            <a:endParaRPr kumimoji="1" lang="ja-JP" altLang="en-US" sz="4800" dirty="0"/>
          </a:p>
        </p:txBody>
      </p:sp>
      <p:sp>
        <p:nvSpPr>
          <p:cNvPr id="7" name="コンテンツ プレースホルダー 1"/>
          <p:cNvSpPr>
            <a:spLocks noGrp="1"/>
          </p:cNvSpPr>
          <p:nvPr>
            <p:ph idx="1"/>
          </p:nvPr>
        </p:nvSpPr>
        <p:spPr>
          <a:xfrm>
            <a:off x="35496" y="764704"/>
            <a:ext cx="9073008" cy="6093296"/>
          </a:xfrm>
        </p:spPr>
        <p:txBody>
          <a:bodyPr>
            <a:normAutofit/>
          </a:bodyPr>
          <a:lstStyle/>
          <a:p>
            <a:r>
              <a:rPr lang="en-US" altLang="ja-JP" dirty="0" smtClean="0"/>
              <a:t>if</a:t>
            </a:r>
            <a:r>
              <a:rPr lang="ja-JP" altLang="en-US" dirty="0" smtClean="0"/>
              <a:t>文を複数使用したいときは</a:t>
            </a:r>
            <a:r>
              <a:rPr lang="en-US" altLang="ja-JP" dirty="0" smtClean="0"/>
              <a:t>, </a:t>
            </a:r>
            <a:r>
              <a:rPr lang="en-US" altLang="ja-JP" dirty="0" err="1" smtClean="0"/>
              <a:t>elsif</a:t>
            </a:r>
            <a:r>
              <a:rPr lang="ja-JP" altLang="en-US" dirty="0" smtClean="0"/>
              <a:t>を使います</a:t>
            </a:r>
            <a:r>
              <a:rPr lang="en-US" altLang="ja-JP" dirty="0" smtClean="0"/>
              <a:t>.</a:t>
            </a:r>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pPr lvl="1"/>
            <a:r>
              <a:rPr lang="en-US" altLang="ja-JP" dirty="0" smtClean="0"/>
              <a:t>C</a:t>
            </a:r>
            <a:r>
              <a:rPr lang="ja-JP" altLang="en-US" dirty="0" smtClean="0"/>
              <a:t>言語では</a:t>
            </a:r>
            <a:r>
              <a:rPr lang="en-US" altLang="ja-JP" dirty="0" smtClean="0"/>
              <a:t>“else if”</a:t>
            </a:r>
            <a:r>
              <a:rPr lang="ja-JP" altLang="en-US" dirty="0" smtClean="0"/>
              <a:t>と書きますが</a:t>
            </a:r>
            <a:r>
              <a:rPr lang="en-US" altLang="ja-JP" dirty="0" smtClean="0"/>
              <a:t>, Perl</a:t>
            </a:r>
            <a:r>
              <a:rPr lang="ja-JP" altLang="en-US" dirty="0" smtClean="0"/>
              <a:t>では</a:t>
            </a:r>
            <a:r>
              <a:rPr lang="en-US" altLang="ja-JP" dirty="0" smtClean="0"/>
              <a:t>“</a:t>
            </a:r>
            <a:r>
              <a:rPr lang="en-US" altLang="ja-JP" dirty="0" err="1" smtClean="0"/>
              <a:t>elsif</a:t>
            </a:r>
            <a:r>
              <a:rPr lang="en-US" altLang="ja-JP" dirty="0" smtClean="0"/>
              <a:t>”</a:t>
            </a:r>
            <a:r>
              <a:rPr lang="ja-JP" altLang="en-US" dirty="0" err="1" smtClean="0"/>
              <a:t>です</a:t>
            </a:r>
            <a:r>
              <a:rPr lang="en-US" altLang="ja-JP" dirty="0" smtClean="0"/>
              <a:t>.</a:t>
            </a:r>
            <a:r>
              <a:rPr lang="en-US" altLang="ja-JP" dirty="0"/>
              <a:t/>
            </a:r>
            <a:br>
              <a:rPr lang="en-US" altLang="ja-JP" dirty="0"/>
            </a:br>
            <a:r>
              <a:rPr lang="ja-JP" altLang="en-US" dirty="0"/>
              <a:t>よく</a:t>
            </a:r>
            <a:r>
              <a:rPr lang="ja-JP" altLang="en-US" dirty="0" smtClean="0"/>
              <a:t>間違えるので注意しましょう</a:t>
            </a:r>
            <a:r>
              <a:rPr lang="en-US" altLang="ja-JP" dirty="0" smtClean="0"/>
              <a:t>.</a:t>
            </a:r>
          </a:p>
          <a:p>
            <a:pPr lvl="1"/>
            <a:r>
              <a:rPr lang="en-US" altLang="ja-JP" dirty="0" err="1" smtClean="0"/>
              <a:t>elsif</a:t>
            </a:r>
            <a:r>
              <a:rPr lang="ja-JP" altLang="en-US" dirty="0" smtClean="0"/>
              <a:t>は</a:t>
            </a:r>
            <a:r>
              <a:rPr lang="en-US" altLang="ja-JP" dirty="0" smtClean="0"/>
              <a:t>, 1</a:t>
            </a:r>
            <a:r>
              <a:rPr lang="ja-JP" altLang="en-US" dirty="0" err="1" smtClean="0"/>
              <a:t>つの</a:t>
            </a:r>
            <a:r>
              <a:rPr lang="en-US" altLang="ja-JP" dirty="0" smtClean="0"/>
              <a:t>if</a:t>
            </a:r>
            <a:r>
              <a:rPr lang="ja-JP" altLang="en-US" dirty="0" smtClean="0"/>
              <a:t>文の中で複数回使うことができます</a:t>
            </a:r>
            <a:r>
              <a:rPr lang="en-US" altLang="ja-JP" dirty="0" smtClean="0"/>
              <a:t>.</a:t>
            </a:r>
          </a:p>
          <a:p>
            <a:r>
              <a:rPr lang="ja-JP" altLang="en-US" dirty="0" smtClean="0"/>
              <a:t>それでは</a:t>
            </a:r>
            <a:r>
              <a:rPr lang="en-US" altLang="ja-JP" dirty="0" smtClean="0"/>
              <a:t>, </a:t>
            </a:r>
            <a:r>
              <a:rPr lang="en-US" altLang="ja-JP" dirty="0" err="1" smtClean="0"/>
              <a:t>elsif</a:t>
            </a:r>
            <a:r>
              <a:rPr lang="ja-JP" altLang="en-US" dirty="0" smtClean="0"/>
              <a:t>を使って次のような条件分岐を書いてみましょう</a:t>
            </a:r>
            <a:r>
              <a:rPr lang="en-US" altLang="ja-JP" dirty="0" smtClean="0"/>
              <a:t>.</a:t>
            </a:r>
          </a:p>
          <a:p>
            <a:endParaRPr lang="en-US" altLang="ja-JP" dirty="0"/>
          </a:p>
          <a:p>
            <a:endParaRPr lang="en-US" altLang="ja-JP" dirty="0" smtClean="0"/>
          </a:p>
        </p:txBody>
      </p:sp>
      <p:sp>
        <p:nvSpPr>
          <p:cNvPr id="6" name="コンテンツ プレースホルダー 2"/>
          <p:cNvSpPr txBox="1">
            <a:spLocks/>
          </p:cNvSpPr>
          <p:nvPr/>
        </p:nvSpPr>
        <p:spPr>
          <a:xfrm>
            <a:off x="71500" y="1196752"/>
            <a:ext cx="9001000" cy="2664296"/>
          </a:xfrm>
          <a:prstGeom prst="rect">
            <a:avLst/>
          </a:prstGeom>
        </p:spPr>
        <p:style>
          <a:lnRef idx="2">
            <a:schemeClr val="dk1"/>
          </a:lnRef>
          <a:fillRef idx="1">
            <a:schemeClr val="lt1"/>
          </a:fillRef>
          <a:effectRef idx="0">
            <a:schemeClr val="dk1"/>
          </a:effectRef>
          <a:fontRef idx="minor">
            <a:schemeClr val="dk1"/>
          </a:fontRef>
        </p:style>
        <p:txBody>
          <a:bodyPr vert="horz">
            <a:no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if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を満たした時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a:t>
            </a:r>
            <a:r>
              <a:rPr lang="en-US" altLang="ja-JP" sz="1800" dirty="0" err="1" smtClean="0">
                <a:latin typeface="Ricty" pitchFamily="1" charset="-128"/>
                <a:ea typeface="Ricty" pitchFamily="1" charset="-128"/>
              </a:rPr>
              <a:t>elsif</a:t>
            </a:r>
            <a:r>
              <a:rPr lang="en-US" altLang="ja-JP" sz="1800" dirty="0" smtClean="0">
                <a:latin typeface="Ricty" pitchFamily="1" charset="-128"/>
                <a:ea typeface="Ricty" pitchFamily="1" charset="-128"/>
              </a:rPr>
              <a:t> (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2 )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を満たしていないとき</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を満たしている</a:t>
            </a:r>
            <a:r>
              <a:rPr lang="ja-JP" altLang="en-US" sz="1800" dirty="0" smtClean="0">
                <a:latin typeface="Ricty" pitchFamily="1" charset="-128"/>
                <a:ea typeface="Ricty" pitchFamily="1" charset="-128"/>
              </a:rPr>
              <a:t>時</a:t>
            </a:r>
            <a:r>
              <a:rPr lang="en-US" altLang="ja-JP" sz="1800" dirty="0" smtClean="0">
                <a:latin typeface="Ricty" pitchFamily="1" charset="-128"/>
                <a:ea typeface="Ricty" pitchFamily="1" charset="-128"/>
              </a:rPr>
              <a:t/>
            </a:r>
            <a:br>
              <a:rPr lang="en-US" altLang="ja-JP" sz="1800" dirty="0" smtClean="0">
                <a:latin typeface="Ricty" pitchFamily="1" charset="-128"/>
                <a:ea typeface="Ricty" pitchFamily="1" charset="-128"/>
              </a:rPr>
            </a:br>
            <a:r>
              <a:rPr lang="en-US" altLang="ja-JP" sz="1800" dirty="0" smtClean="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が偽で</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が真のとき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 else {</a:t>
            </a:r>
          </a:p>
          <a:p>
            <a:pPr marL="0" indent="0">
              <a:buNone/>
            </a:pP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も満たしていない時</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条件</a:t>
            </a:r>
            <a:r>
              <a:rPr lang="en-US" altLang="ja-JP" sz="1800" dirty="0">
                <a:latin typeface="Ricty" pitchFamily="1" charset="-128"/>
                <a:ea typeface="Ricty" pitchFamily="1" charset="-128"/>
              </a:rPr>
              <a:t>1</a:t>
            </a:r>
            <a:r>
              <a:rPr lang="ja-JP" altLang="en-US" sz="1800" dirty="0">
                <a:latin typeface="Ricty" pitchFamily="1" charset="-128"/>
                <a:ea typeface="Ricty" pitchFamily="1" charset="-128"/>
              </a:rPr>
              <a:t>も条件</a:t>
            </a:r>
            <a:r>
              <a:rPr lang="en-US" altLang="ja-JP" sz="1800" dirty="0">
                <a:latin typeface="Ricty" pitchFamily="1" charset="-128"/>
                <a:ea typeface="Ricty" pitchFamily="1" charset="-128"/>
              </a:rPr>
              <a:t>2</a:t>
            </a:r>
            <a:r>
              <a:rPr lang="ja-JP" altLang="en-US" sz="1800" dirty="0">
                <a:latin typeface="Ricty" pitchFamily="1" charset="-128"/>
                <a:ea typeface="Ricty" pitchFamily="1" charset="-128"/>
              </a:rPr>
              <a:t>も偽のとき</a:t>
            </a:r>
            <a:r>
              <a:rPr lang="en-US" altLang="ja-JP" sz="1800" dirty="0">
                <a:latin typeface="Ricty" pitchFamily="1" charset="-128"/>
                <a:ea typeface="Ricty" pitchFamily="1" charset="-128"/>
              </a:rPr>
              <a:t>)</a:t>
            </a:r>
            <a:r>
              <a:rPr lang="ja-JP" altLang="en-US" sz="1800" dirty="0">
                <a:latin typeface="Ricty" pitchFamily="1" charset="-128"/>
                <a:ea typeface="Ricty" pitchFamily="1" charset="-128"/>
              </a:rPr>
              <a:t>に行う処理</a:t>
            </a:r>
          </a:p>
          <a:p>
            <a:pPr marL="0" indent="0">
              <a:buNone/>
            </a:pPr>
            <a:r>
              <a:rPr lang="en-US" altLang="ja-JP" sz="1800" dirty="0">
                <a:latin typeface="Ricty" pitchFamily="1" charset="-128"/>
                <a:ea typeface="Ricty" pitchFamily="1" charset="-128"/>
              </a:rPr>
              <a:t>}</a:t>
            </a:r>
          </a:p>
        </p:txBody>
      </p:sp>
      <p:sp>
        <p:nvSpPr>
          <p:cNvPr id="9" name="コンテンツ プレースホルダー 2"/>
          <p:cNvSpPr txBox="1">
            <a:spLocks/>
          </p:cNvSpPr>
          <p:nvPr/>
        </p:nvSpPr>
        <p:spPr>
          <a:xfrm>
            <a:off x="66374" y="5373216"/>
            <a:ext cx="9001000" cy="954313"/>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t>もし現在地が</a:t>
            </a:r>
            <a:r>
              <a:rPr lang="en-US" altLang="ja-JP" sz="1800" dirty="0" smtClean="0"/>
              <a:t>’</a:t>
            </a:r>
            <a:r>
              <a:rPr lang="en-US" altLang="ja-JP" sz="1800" dirty="0" err="1" smtClean="0"/>
              <a:t>umeda</a:t>
            </a:r>
            <a:r>
              <a:rPr lang="en-US" altLang="ja-JP" sz="1800" dirty="0" smtClean="0"/>
              <a:t>’</a:t>
            </a:r>
            <a:r>
              <a:rPr lang="ja-JP" altLang="en-US" sz="1800" dirty="0" smtClean="0"/>
              <a:t>で</a:t>
            </a:r>
            <a:r>
              <a:rPr lang="en-US" altLang="ja-JP" sz="1800" dirty="0" smtClean="0"/>
              <a:t>, </a:t>
            </a:r>
            <a:r>
              <a:rPr lang="ja-JP" altLang="en-US" sz="1800" dirty="0" smtClean="0"/>
              <a:t>かつ</a:t>
            </a:r>
            <a:r>
              <a:rPr lang="en-US" altLang="ja-JP" sz="1800" dirty="0" smtClean="0"/>
              <a:t>2000</a:t>
            </a:r>
            <a:r>
              <a:rPr lang="ja-JP" altLang="en-US" sz="1800" dirty="0" smtClean="0"/>
              <a:t>円以上持っているなら → 居酒屋に行く</a:t>
            </a:r>
            <a:endParaRPr lang="en-US" altLang="ja-JP" sz="1800" dirty="0"/>
          </a:p>
          <a:p>
            <a:pPr marL="0" indent="0">
              <a:buNone/>
            </a:pPr>
            <a:r>
              <a:rPr lang="ja-JP" altLang="en-US" sz="1800" dirty="0" smtClean="0"/>
              <a:t>そうでないとき</a:t>
            </a:r>
            <a:r>
              <a:rPr lang="en-US" altLang="ja-JP" sz="1800" dirty="0" smtClean="0"/>
              <a:t>, 1000</a:t>
            </a:r>
            <a:r>
              <a:rPr lang="ja-JP" altLang="en-US" sz="1800" dirty="0" smtClean="0"/>
              <a:t>円以上持っているなら → 吉野家に行く</a:t>
            </a:r>
            <a:endParaRPr lang="en-US" altLang="ja-JP" sz="1800" dirty="0" smtClean="0"/>
          </a:p>
          <a:p>
            <a:pPr marL="0" indent="0">
              <a:buNone/>
            </a:pPr>
            <a:r>
              <a:rPr lang="ja-JP" altLang="en-US" sz="1800" dirty="0" smtClean="0"/>
              <a:t>そうでないなら → 何もしない</a:t>
            </a:r>
            <a:endParaRPr lang="en-US" altLang="ja-JP" sz="1800" dirty="0" smtClean="0"/>
          </a:p>
        </p:txBody>
      </p:sp>
    </p:spTree>
    <p:extLst>
      <p:ext uri="{BB962C8B-B14F-4D97-AF65-F5344CB8AC3E}">
        <p14:creationId xmlns:p14="http://schemas.microsoft.com/office/powerpoint/2010/main" val="3378527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58490098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90735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2176799112"/>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所持金はいくら</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$money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現在地は</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$name = &lt;STDIN&gt;);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if( $name </a:t>
                      </a:r>
                      <a:r>
                        <a:rPr kumimoji="1" lang="en-US" altLang="ja-JP" b="0" dirty="0" err="1" smtClean="0">
                          <a:solidFill>
                            <a:schemeClr val="tx1"/>
                          </a:solidFill>
                          <a:latin typeface="Ricty" pitchFamily="1" charset="-128"/>
                          <a:ea typeface="Ricty" pitchFamily="1" charset="-128"/>
                        </a:rPr>
                        <a:t>eq</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umeda</a:t>
                      </a:r>
                      <a:r>
                        <a:rPr kumimoji="1" lang="en-US" altLang="ja-JP" b="0" dirty="0" smtClean="0">
                          <a:solidFill>
                            <a:schemeClr val="tx1"/>
                          </a:solidFill>
                          <a:latin typeface="Ricty" pitchFamily="1" charset="-128"/>
                          <a:ea typeface="Ricty" pitchFamily="1" charset="-128"/>
                        </a:rPr>
                        <a:t>' &amp;&amp; $money &gt;= 2000)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居酒屋に行く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elsif</a:t>
                      </a:r>
                      <a:r>
                        <a:rPr kumimoji="1" lang="en-US" altLang="ja-JP" b="0" dirty="0" smtClean="0">
                          <a:solidFill>
                            <a:schemeClr val="tx1"/>
                          </a:solidFill>
                          <a:latin typeface="Ricty" pitchFamily="1" charset="-128"/>
                          <a:ea typeface="Ricty" pitchFamily="1" charset="-128"/>
                        </a:rPr>
                        <a:t>( $money &gt;= 1000 )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吉野家に行く</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 else {</a:t>
                      </a:r>
                    </a:p>
                    <a:p>
                      <a:r>
                        <a:rPr kumimoji="1" lang="en-US" altLang="ja-JP" b="0" dirty="0" smtClean="0">
                          <a:solidFill>
                            <a:schemeClr val="tx1"/>
                          </a:solidFill>
                          <a:latin typeface="Ricty" pitchFamily="1" charset="-128"/>
                          <a:ea typeface="Ricty" pitchFamily="1" charset="-128"/>
                        </a:rPr>
                        <a:t>	print "</a:t>
                      </a:r>
                      <a:r>
                        <a:rPr kumimoji="1" lang="ja-JP" altLang="en-US" b="0" dirty="0" smtClean="0">
                          <a:solidFill>
                            <a:schemeClr val="tx1"/>
                          </a:solidFill>
                          <a:latin typeface="Ricty" pitchFamily="1" charset="-128"/>
                          <a:ea typeface="Ricty" pitchFamily="1" charset="-128"/>
                        </a:rPr>
                        <a:t>何もしない</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フローチャート: 処理 1"/>
          <p:cNvSpPr/>
          <p:nvPr/>
        </p:nvSpPr>
        <p:spPr>
          <a:xfrm>
            <a:off x="3275856" y="11247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2147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3</a:t>
            </a:r>
            <a:r>
              <a:rPr kumimoji="1" lang="en-US" altLang="ja-JP" sz="4800" dirty="0" smtClean="0"/>
              <a:t>. </a:t>
            </a:r>
            <a:r>
              <a:rPr kumimoji="1" lang="ja-JP" altLang="en-US" sz="4800" dirty="0" smtClean="0"/>
              <a:t>配列とその操作</a:t>
            </a:r>
            <a:endParaRPr kumimoji="1" lang="ja-JP" altLang="en-US" sz="4800" dirty="0"/>
          </a:p>
        </p:txBody>
      </p:sp>
    </p:spTree>
    <p:extLst>
      <p:ext uri="{BB962C8B-B14F-4D97-AF65-F5344CB8AC3E}">
        <p14:creationId xmlns:p14="http://schemas.microsoft.com/office/powerpoint/2010/main" val="21564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1. </a:t>
            </a:r>
            <a:r>
              <a:rPr lang="ja-JP" altLang="en-US" sz="4800" dirty="0" smtClean="0"/>
              <a:t>前回の復習</a:t>
            </a:r>
            <a:endParaRPr kumimoji="1" lang="ja-JP" altLang="en-US" sz="4800" dirty="0"/>
          </a:p>
        </p:txBody>
      </p:sp>
    </p:spTree>
    <p:extLst>
      <p:ext uri="{BB962C8B-B14F-4D97-AF65-F5344CB8AC3E}">
        <p14:creationId xmlns:p14="http://schemas.microsoft.com/office/powerpoint/2010/main" val="2778573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変数には</a:t>
            </a:r>
            <a:r>
              <a:rPr lang="en-US" altLang="ja-JP" dirty="0" smtClean="0"/>
              <a:t>1</a:t>
            </a:r>
            <a:r>
              <a:rPr lang="ja-JP" altLang="en-US" dirty="0" err="1" smtClean="0"/>
              <a:t>つの</a:t>
            </a:r>
            <a:r>
              <a:rPr lang="ja-JP" altLang="en-US" dirty="0" smtClean="0"/>
              <a:t>データしか格納できませんが</a:t>
            </a:r>
            <a:r>
              <a:rPr lang="en-US" altLang="ja-JP" dirty="0" smtClean="0"/>
              <a:t>, </a:t>
            </a:r>
            <a:r>
              <a:rPr lang="ja-JP" altLang="en-US" dirty="0" smtClean="0"/>
              <a:t>配列は複数のデータを格納することができます</a:t>
            </a:r>
            <a:r>
              <a:rPr lang="en-US" altLang="ja-JP" dirty="0" smtClean="0"/>
              <a:t>.</a:t>
            </a:r>
          </a:p>
          <a:p>
            <a:pPr lvl="1"/>
            <a:r>
              <a:rPr lang="ja-JP" altLang="en-US" dirty="0" smtClean="0"/>
              <a:t>変数が</a:t>
            </a:r>
            <a:r>
              <a:rPr lang="en-US" altLang="ja-JP" dirty="0" smtClean="0"/>
              <a:t>“</a:t>
            </a:r>
            <a:r>
              <a:rPr lang="ja-JP" altLang="en-US" dirty="0" smtClean="0"/>
              <a:t>データを格納する箱</a:t>
            </a:r>
            <a:r>
              <a:rPr lang="en-US" altLang="ja-JP" dirty="0" smtClean="0"/>
              <a:t>”</a:t>
            </a:r>
            <a:r>
              <a:rPr lang="ja-JP" altLang="en-US" dirty="0" smtClean="0"/>
              <a:t>なら</a:t>
            </a:r>
            <a:r>
              <a:rPr lang="en-US" altLang="ja-JP" dirty="0" smtClean="0"/>
              <a:t>, </a:t>
            </a:r>
            <a:r>
              <a:rPr lang="ja-JP" altLang="en-US" dirty="0" smtClean="0"/>
              <a:t>配列は</a:t>
            </a:r>
            <a:r>
              <a:rPr lang="en-US" altLang="ja-JP" dirty="0" smtClean="0"/>
              <a:t>“</a:t>
            </a:r>
            <a:r>
              <a:rPr lang="ja-JP" altLang="en-US" dirty="0" smtClean="0"/>
              <a:t>データを格納するタンス</a:t>
            </a:r>
            <a:r>
              <a:rPr lang="en-US" altLang="ja-JP" dirty="0" smtClean="0"/>
              <a:t>”</a:t>
            </a:r>
            <a:r>
              <a:rPr lang="ja-JP" altLang="en-US" dirty="0" err="1" smtClean="0"/>
              <a:t>です</a:t>
            </a:r>
            <a:r>
              <a:rPr lang="en-US" altLang="ja-JP" dirty="0" smtClean="0"/>
              <a:t>.</a:t>
            </a:r>
          </a:p>
          <a:p>
            <a:r>
              <a:rPr lang="ja-JP" altLang="en-US" dirty="0" smtClean="0"/>
              <a:t>変数に格納されたデータは</a:t>
            </a:r>
            <a:r>
              <a:rPr lang="en-US" altLang="ja-JP" dirty="0" smtClean="0"/>
              <a:t>, 0</a:t>
            </a:r>
            <a:r>
              <a:rPr lang="ja-JP" altLang="en-US" dirty="0" smtClean="0"/>
              <a:t>以上の数値のインデックスを持ちます</a:t>
            </a:r>
            <a:r>
              <a:rPr lang="en-US" altLang="ja-JP" dirty="0" smtClean="0"/>
              <a:t>.</a:t>
            </a:r>
          </a:p>
          <a:p>
            <a:pPr lvl="1"/>
            <a:r>
              <a:rPr lang="ja-JP" altLang="en-US" dirty="0" smtClean="0"/>
              <a:t>インデックスを用いることで</a:t>
            </a:r>
            <a:r>
              <a:rPr lang="en-US" altLang="ja-JP" dirty="0" smtClean="0"/>
              <a:t>, </a:t>
            </a:r>
            <a:r>
              <a:rPr lang="ja-JP" altLang="en-US" dirty="0" smtClean="0"/>
              <a:t>変数に格納された要素にアクセスすることができます</a:t>
            </a:r>
            <a:r>
              <a:rPr lang="en-US" altLang="ja-JP" dirty="0" smtClean="0"/>
              <a:t>.</a:t>
            </a:r>
          </a:p>
        </p:txBody>
      </p:sp>
      <p:grpSp>
        <p:nvGrpSpPr>
          <p:cNvPr id="28" name="グループ化 27"/>
          <p:cNvGrpSpPr/>
          <p:nvPr/>
        </p:nvGrpSpPr>
        <p:grpSpPr>
          <a:xfrm>
            <a:off x="3779912" y="3204020"/>
            <a:ext cx="2751187" cy="3546304"/>
            <a:chOff x="107504" y="3311696"/>
            <a:chExt cx="2751187" cy="3546304"/>
          </a:xfrm>
        </p:grpSpPr>
        <p:grpSp>
          <p:nvGrpSpPr>
            <p:cNvPr id="22" name="グループ化 21"/>
            <p:cNvGrpSpPr/>
            <p:nvPr/>
          </p:nvGrpSpPr>
          <p:grpSpPr>
            <a:xfrm>
              <a:off x="107504" y="3311696"/>
              <a:ext cx="2028995" cy="3402960"/>
              <a:chOff x="531006" y="3347700"/>
              <a:chExt cx="2028995" cy="3402960"/>
            </a:xfrm>
          </p:grpSpPr>
          <p:sp>
            <p:nvSpPr>
              <p:cNvPr id="3" name="正方形/長方形 2"/>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10" name="正方形/長方形 9"/>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11" name="正方形/長方形 10"/>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12" name="正方形/長方形 11"/>
              <p:cNvSpPr/>
              <p:nvPr/>
            </p:nvSpPr>
            <p:spPr>
              <a:xfrm>
                <a:off x="539552" y="5648073"/>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999</a:t>
                </a:r>
                <a:endParaRPr kumimoji="1" lang="ja-JP" altLang="en-US" dirty="0">
                  <a:solidFill>
                    <a:schemeClr val="tx1"/>
                  </a:solidFill>
                </a:endParaRPr>
              </a:p>
            </p:txBody>
          </p:sp>
          <p:sp>
            <p:nvSpPr>
              <p:cNvPr id="13" name="テキスト ボックス 12"/>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15" name="テキスト ボックス 14"/>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16" name="テキスト ボックス 15"/>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17" name="テキスト ボックス 16"/>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sp>
            <p:nvSpPr>
              <p:cNvPr id="18" name="テキスト ボックス 17"/>
              <p:cNvSpPr txBox="1"/>
              <p:nvPr/>
            </p:nvSpPr>
            <p:spPr>
              <a:xfrm>
                <a:off x="2267744" y="5787443"/>
                <a:ext cx="288032" cy="369332"/>
              </a:xfrm>
              <a:prstGeom prst="rect">
                <a:avLst/>
              </a:prstGeom>
              <a:noFill/>
            </p:spPr>
            <p:txBody>
              <a:bodyPr wrap="square" rtlCol="0">
                <a:spAutoFit/>
              </a:bodyPr>
              <a:lstStyle/>
              <a:p>
                <a:r>
                  <a:rPr lang="en-US" altLang="ja-JP" dirty="0"/>
                  <a:t>3</a:t>
                </a:r>
                <a:endParaRPr kumimoji="1" lang="ja-JP" altLang="en-US" dirty="0"/>
              </a:p>
            </p:txBody>
          </p:sp>
          <p:sp>
            <p:nvSpPr>
              <p:cNvPr id="19" name="テキスト ボックス 18"/>
              <p:cNvSpPr txBox="1"/>
              <p:nvPr/>
            </p:nvSpPr>
            <p:spPr>
              <a:xfrm>
                <a:off x="539552" y="6381328"/>
                <a:ext cx="1732417" cy="369332"/>
              </a:xfrm>
              <a:prstGeom prst="rect">
                <a:avLst/>
              </a:prstGeom>
              <a:noFill/>
            </p:spPr>
            <p:txBody>
              <a:bodyPr wrap="square" rtlCol="0">
                <a:spAutoFit/>
              </a:bodyPr>
              <a:lstStyle/>
              <a:p>
                <a:pPr algn="ctr"/>
                <a:r>
                  <a:rPr lang="ja-JP" altLang="en-US" dirty="0"/>
                  <a:t>･･･</a:t>
                </a:r>
                <a:endParaRPr kumimoji="1" lang="ja-JP" altLang="en-US" dirty="0"/>
              </a:p>
            </p:txBody>
          </p:sp>
        </p:grpSp>
        <p:sp>
          <p:nvSpPr>
            <p:cNvPr id="23" name="テキスト ボックス 22"/>
            <p:cNvSpPr txBox="1"/>
            <p:nvPr/>
          </p:nvSpPr>
          <p:spPr>
            <a:xfrm>
              <a:off x="1126274" y="6488668"/>
              <a:ext cx="1732417" cy="369332"/>
            </a:xfrm>
            <a:prstGeom prst="rect">
              <a:avLst/>
            </a:prstGeom>
            <a:noFill/>
          </p:spPr>
          <p:txBody>
            <a:bodyPr wrap="square" rtlCol="0">
              <a:spAutoFit/>
            </a:bodyPr>
            <a:lstStyle/>
            <a:p>
              <a:pPr algn="ctr"/>
              <a:r>
                <a:rPr lang="ja-JP" altLang="en-US" dirty="0" smtClean="0"/>
                <a:t>インデッ</a:t>
              </a:r>
              <a:r>
                <a:rPr lang="ja-JP" altLang="en-US" dirty="0"/>
                <a:t>クス</a:t>
              </a:r>
              <a:endParaRPr kumimoji="1" lang="ja-JP" altLang="en-US" dirty="0"/>
            </a:p>
          </p:txBody>
        </p:sp>
        <p:cxnSp>
          <p:nvCxnSpPr>
            <p:cNvPr id="25" name="直線矢印コネクタ 24"/>
            <p:cNvCxnSpPr>
              <a:stCxn id="23" idx="0"/>
              <a:endCxn id="18" idx="2"/>
            </p:cNvCxnSpPr>
            <p:nvPr/>
          </p:nvCxnSpPr>
          <p:spPr>
            <a:xfrm flipH="1" flipV="1">
              <a:off x="1988258" y="6120771"/>
              <a:ext cx="4225" cy="36789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86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4111140547"/>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以降</a:t>
                      </a:r>
                      <a:r>
                        <a:rPr kumimoji="1" lang="en-US" altLang="ja-JP" b="0" dirty="0" smtClean="0">
                          <a:solidFill>
                            <a:schemeClr val="tx1"/>
                          </a:solidFill>
                          <a:latin typeface="Ricty" pitchFamily="1" charset="-128"/>
                          <a:ea typeface="Ricty" pitchFamily="1" charset="-128"/>
                        </a:rPr>
                        <a:t>, Sample</a:t>
                      </a:r>
                      <a:r>
                        <a:rPr kumimoji="1" lang="en-US" altLang="ja-JP" b="0" baseline="0" dirty="0" smtClean="0">
                          <a:solidFill>
                            <a:schemeClr val="tx1"/>
                          </a:solidFill>
                          <a:latin typeface="Ricty" pitchFamily="1" charset="-128"/>
                          <a:ea typeface="Ricty" pitchFamily="1" charset="-128"/>
                        </a:rPr>
                        <a:t> Code</a:t>
                      </a:r>
                      <a:r>
                        <a:rPr kumimoji="1" lang="ja-JP" altLang="en-US" b="0" baseline="0" dirty="0" smtClean="0">
                          <a:solidFill>
                            <a:schemeClr val="tx1"/>
                          </a:solidFill>
                          <a:latin typeface="Ricty" pitchFamily="1" charset="-128"/>
                          <a:ea typeface="Ricty" pitchFamily="1" charset="-128"/>
                        </a:rPr>
                        <a:t>では</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お約束</a:t>
                      </a:r>
                      <a:r>
                        <a:rPr kumimoji="1" lang="en-US" altLang="ja-JP" b="0" baseline="0" dirty="0" smtClean="0">
                          <a:solidFill>
                            <a:schemeClr val="tx1"/>
                          </a:solidFill>
                          <a:latin typeface="Ricty" pitchFamily="1" charset="-128"/>
                          <a:ea typeface="Ricty" pitchFamily="1" charset="-128"/>
                        </a:rPr>
                        <a:t>”</a:t>
                      </a:r>
                      <a:r>
                        <a:rPr kumimoji="1" lang="ja-JP" altLang="en-US" b="0" baseline="0" dirty="0" smtClean="0">
                          <a:solidFill>
                            <a:schemeClr val="tx1"/>
                          </a:solidFill>
                          <a:latin typeface="Ricty" pitchFamily="1" charset="-128"/>
                          <a:ea typeface="Ricty" pitchFamily="1" charset="-128"/>
                        </a:rPr>
                        <a:t>のコードを省略します</a:t>
                      </a:r>
                      <a:r>
                        <a:rPr kumimoji="1" lang="en-US" altLang="ja-JP" b="0" baseline="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変数の宣言と同じく</a:t>
                      </a:r>
                      <a:r>
                        <a:rPr kumimoji="1" lang="en-US" altLang="ja-JP" b="0" dirty="0" smtClean="0">
                          <a:solidFill>
                            <a:schemeClr val="tx1"/>
                          </a:solidFill>
                          <a:latin typeface="Ricty" pitchFamily="1" charset="-128"/>
                          <a:ea typeface="Ricty" pitchFamily="1" charset="-128"/>
                        </a:rPr>
                        <a:t>, “my”</a:t>
                      </a:r>
                      <a:r>
                        <a:rPr kumimoji="1" lang="ja-JP" altLang="en-US" b="0" dirty="0" smtClean="0">
                          <a:solidFill>
                            <a:schemeClr val="tx1"/>
                          </a:solidFill>
                          <a:latin typeface="Ricty" pitchFamily="1" charset="-128"/>
                          <a:ea typeface="Ricty" pitchFamily="1" charset="-128"/>
                        </a:rPr>
                        <a:t>が必要</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 </a:t>
                      </a:r>
                    </a:p>
                    <a:p>
                      <a:r>
                        <a:rPr kumimoji="1" lang="en-US" altLang="ja-JP" b="0" dirty="0" smtClean="0">
                          <a:solidFill>
                            <a:schemeClr val="tx1"/>
                          </a:solidFill>
                          <a:latin typeface="Ricty" pitchFamily="1" charset="-128"/>
                          <a:ea typeface="Ricty" pitchFamily="1" charset="-128"/>
                        </a:rPr>
                        <a:t>my @array2 = ('banana', 'orange', 'apple');</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$array2[0] = 'banana', $array[1] = 'orange', $array[2] = 'apple'</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'strawberry';</a:t>
                      </a:r>
                    </a:p>
                    <a:p>
                      <a:r>
                        <a:rPr kumimoji="1" lang="en-US" altLang="ja-JP" b="0" dirty="0" smtClean="0">
                          <a:solidFill>
                            <a:schemeClr val="tx1"/>
                          </a:solidFill>
                          <a:latin typeface="Ricty" pitchFamily="1" charset="-128"/>
                          <a:ea typeface="Ricty" pitchFamily="1" charset="-128"/>
                        </a:rPr>
                        <a:t>$array[0] =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0</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$word1</a:t>
                      </a:r>
                      <a:r>
                        <a:rPr kumimoji="1" lang="ja-JP" altLang="en-US" b="0" dirty="0" smtClean="0">
                          <a:solidFill>
                            <a:schemeClr val="tx1"/>
                          </a:solidFill>
                          <a:latin typeface="Ricty" pitchFamily="1" charset="-128"/>
                          <a:ea typeface="Ricty" pitchFamily="1" charset="-128"/>
                        </a:rPr>
                        <a:t>のデータを代入する</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ではなく</a:t>
                      </a:r>
                      <a:r>
                        <a:rPr kumimoji="1" lang="en-US" altLang="ja-JP" b="0" dirty="0" smtClean="0">
                          <a:solidFill>
                            <a:schemeClr val="tx1"/>
                          </a:solidFill>
                          <a:latin typeface="Ricty" pitchFamily="1" charset="-128"/>
                          <a:ea typeface="Ricty" pitchFamily="1" charset="-128"/>
                        </a:rPr>
                        <a:t>, $array[0]</a:t>
                      </a:r>
                      <a:r>
                        <a:rPr kumimoji="1" lang="ja-JP" altLang="en-US" b="0" dirty="0" smtClean="0">
                          <a:solidFill>
                            <a:schemeClr val="tx1"/>
                          </a:solidFill>
                          <a:latin typeface="Ricty" pitchFamily="1" charset="-128"/>
                          <a:ea typeface="Ricty" pitchFamily="1" charset="-128"/>
                        </a:rPr>
                        <a:t>である点に注意しましょう</a:t>
                      </a:r>
                      <a:r>
                        <a:rPr kumimoji="1" lang="en-US" altLang="ja-JP" b="0" dirty="0" smtClean="0">
                          <a:solidFill>
                            <a:schemeClr val="tx1"/>
                          </a:solidFill>
                          <a:latin typeface="Ricty" pitchFamily="1" charset="-128"/>
                          <a:ea typeface="Ricty" pitchFamily="1" charset="-128"/>
                        </a:rPr>
                        <a: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$array2[3] = 'grape';</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a:t>
                      </a:r>
                      <a:r>
                        <a:rPr kumimoji="1" lang="en-US" altLang="ja-JP" b="0" dirty="0" smtClean="0">
                          <a:solidFill>
                            <a:schemeClr val="tx1"/>
                          </a:solidFill>
                          <a:latin typeface="Ricty" pitchFamily="1" charset="-128"/>
                          <a:ea typeface="Ricty" pitchFamily="1" charset="-128"/>
                        </a:rPr>
                        <a:t>array2</a:t>
                      </a:r>
                      <a:r>
                        <a:rPr kumimoji="1" lang="ja-JP" altLang="en-US" b="0" dirty="0" err="1" smtClean="0">
                          <a:solidFill>
                            <a:schemeClr val="tx1"/>
                          </a:solidFill>
                          <a:latin typeface="Ricty" pitchFamily="1" charset="-128"/>
                          <a:ea typeface="Ricty" pitchFamily="1" charset="-128"/>
                        </a:rPr>
                        <a:t>のイン</a:t>
                      </a:r>
                      <a:r>
                        <a:rPr kumimoji="1" lang="ja-JP" altLang="en-US" b="0" dirty="0" smtClean="0">
                          <a:solidFill>
                            <a:schemeClr val="tx1"/>
                          </a:solidFill>
                          <a:latin typeface="Ricty" pitchFamily="1" charset="-128"/>
                          <a:ea typeface="Ricty" pitchFamily="1" charset="-128"/>
                        </a:rPr>
                        <a:t>デックス</a:t>
                      </a:r>
                      <a:r>
                        <a:rPr kumimoji="1" lang="en-US" altLang="ja-JP" b="0" dirty="0" smtClean="0">
                          <a:solidFill>
                            <a:schemeClr val="tx1"/>
                          </a:solidFill>
                          <a:latin typeface="Ricty" pitchFamily="1" charset="-128"/>
                          <a:ea typeface="Ricty" pitchFamily="1" charset="-128"/>
                        </a:rPr>
                        <a:t>3</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‘grape’</a:t>
                      </a:r>
                      <a:r>
                        <a:rPr kumimoji="1" lang="ja-JP" altLang="en-US" b="0" dirty="0" smtClean="0">
                          <a:solidFill>
                            <a:schemeClr val="tx1"/>
                          </a:solidFill>
                          <a:latin typeface="Ricty" pitchFamily="1" charset="-128"/>
                          <a:ea typeface="Ricty" pitchFamily="1" charset="-128"/>
                        </a:rPr>
                        <a:t>を代入する</a:t>
                      </a:r>
                      <a:r>
                        <a:rPr kumimoji="1" lang="en-US" altLang="ja-JP" b="0" dirty="0" smtClean="0">
                          <a:solidFill>
                            <a:schemeClr val="tx1"/>
                          </a:solidFill>
                          <a:latin typeface="Ricty" pitchFamily="1" charset="-128"/>
                          <a:ea typeface="Ricty" pitchFamily="1" charset="-128"/>
                        </a:rPr>
                        <a:t>.</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"${array}[0]\n"; # "</a:t>
                      </a:r>
                      <a:r>
                        <a:rPr kumimoji="1" lang="en-US" altLang="ja-JP" b="0" dirty="0" err="1" smtClean="0">
                          <a:solidFill>
                            <a:schemeClr val="tx1"/>
                          </a:solidFill>
                          <a:latin typeface="Ricty" pitchFamily="1" charset="-128"/>
                          <a:ea typeface="Ricty" pitchFamily="1" charset="-128"/>
                        </a:rPr>
                        <a:t>strayberry</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と表示されます</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print "@{array2}\n";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こうすると</a:t>
                      </a:r>
                      <a:r>
                        <a:rPr kumimoji="1" lang="en-US" altLang="ja-JP" b="0" dirty="0" smtClean="0">
                          <a:solidFill>
                            <a:schemeClr val="tx1"/>
                          </a:solidFill>
                          <a:latin typeface="Ricty" pitchFamily="1" charset="-128"/>
                          <a:ea typeface="Ricty" pitchFamily="1" charset="-128"/>
                        </a:rPr>
                        <a:t>, "banana orange apple</a:t>
                      </a:r>
                      <a:r>
                        <a:rPr kumimoji="1" lang="en-US" altLang="ja-JP" b="0" baseline="0" dirty="0" smtClean="0">
                          <a:solidFill>
                            <a:schemeClr val="tx1"/>
                          </a:solidFill>
                          <a:latin typeface="Ricty" pitchFamily="1" charset="-128"/>
                          <a:ea typeface="Ricty" pitchFamily="1" charset="-128"/>
                        </a:rPr>
                        <a:t> grape</a:t>
                      </a:r>
                      <a:r>
                        <a:rPr kumimoji="1" lang="en-US" altLang="ja-JP" b="0" dirty="0" smtClean="0">
                          <a:solidFill>
                            <a:schemeClr val="tx1"/>
                          </a:solidFill>
                          <a:latin typeface="Ricty" pitchFamily="1" charset="-128"/>
                          <a:ea typeface="Ricty" pitchFamily="1" charset="-128"/>
                        </a:rPr>
                        <a:t>"</a:t>
                      </a:r>
                      <a:r>
                        <a:rPr kumimoji="1" lang="ja-JP" altLang="en-US" b="0" dirty="0" err="1" smtClean="0">
                          <a:solidFill>
                            <a:schemeClr val="tx1"/>
                          </a:solidFill>
                          <a:latin typeface="Ricty" pitchFamily="1" charset="-128"/>
                          <a:ea typeface="Ricty" pitchFamily="1" charset="-128"/>
                        </a:rPr>
                        <a:t>のように</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配列の中身が半角スペースを区切りにして表示されます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823024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インデックスを利用する以外に</a:t>
            </a:r>
            <a:r>
              <a:rPr lang="en-US" altLang="ja-JP" dirty="0" smtClean="0"/>
              <a:t>, push/pop</a:t>
            </a:r>
            <a:r>
              <a:rPr lang="ja-JP" altLang="en-US" dirty="0" smtClean="0"/>
              <a:t>や</a:t>
            </a:r>
            <a:r>
              <a:rPr lang="en-US" altLang="ja-JP" dirty="0" smtClean="0"/>
              <a:t>shift/</a:t>
            </a:r>
            <a:r>
              <a:rPr lang="en-US" altLang="ja-JP" dirty="0" err="1" smtClean="0"/>
              <a:t>unshift</a:t>
            </a:r>
            <a:r>
              <a:rPr lang="ja-JP" altLang="en-US" dirty="0" smtClean="0"/>
              <a:t>といった関数を利用して配列を操作することもできます</a:t>
            </a:r>
            <a:r>
              <a:rPr lang="en-US" altLang="ja-JP" dirty="0" smtClean="0"/>
              <a:t>.</a:t>
            </a:r>
          </a:p>
          <a:p>
            <a:pPr lvl="1"/>
            <a:r>
              <a:rPr lang="en-US" altLang="ja-JP" dirty="0" smtClean="0"/>
              <a:t>push(@array, $word); … @array</a:t>
            </a:r>
            <a:r>
              <a:rPr lang="ja-JP" altLang="en-US" dirty="0" smtClean="0"/>
              <a:t>の末尾に</a:t>
            </a:r>
            <a:r>
              <a:rPr lang="en-US" altLang="ja-JP" dirty="0" smtClean="0"/>
              <a:t>$word</a:t>
            </a:r>
            <a:r>
              <a:rPr lang="ja-JP" altLang="en-US" dirty="0" smtClean="0"/>
              <a:t>を挿入する</a:t>
            </a:r>
            <a:r>
              <a:rPr lang="en-US" altLang="ja-JP" dirty="0" smtClean="0"/>
              <a:t>.</a:t>
            </a:r>
          </a:p>
          <a:p>
            <a:pPr lvl="1"/>
            <a:r>
              <a:rPr lang="en-US" altLang="ja-JP" dirty="0" smtClean="0"/>
              <a:t>pop(@array); … @array</a:t>
            </a:r>
            <a:r>
              <a:rPr lang="ja-JP" altLang="en-US" dirty="0" smtClean="0"/>
              <a:t>の末尾の要素を取り除く</a:t>
            </a:r>
            <a:r>
              <a:rPr lang="en-US" altLang="ja-JP" dirty="0" smtClean="0"/>
              <a:t>. </a:t>
            </a:r>
            <a:br>
              <a:rPr lang="en-US" altLang="ja-JP" dirty="0" smtClean="0"/>
            </a:br>
            <a:r>
              <a:rPr lang="en-US" altLang="ja-JP" dirty="0" smtClean="0"/>
              <a:t>$word = pop(@array);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r>
              <a:rPr lang="en-US" altLang="ja-JP" dirty="0" err="1" smtClean="0"/>
              <a:t>unshift</a:t>
            </a:r>
            <a:r>
              <a:rPr lang="en-US" altLang="ja-JP" dirty="0" smtClean="0"/>
              <a:t>(@array, $word); … @array</a:t>
            </a:r>
            <a:r>
              <a:rPr lang="ja-JP" altLang="en-US" dirty="0" smtClean="0"/>
              <a:t>の先頭に</a:t>
            </a:r>
            <a:r>
              <a:rPr lang="en-US" altLang="ja-JP" dirty="0" smtClean="0"/>
              <a:t>$word</a:t>
            </a:r>
            <a:r>
              <a:rPr lang="ja-JP" altLang="en-US" dirty="0" smtClean="0"/>
              <a:t>を挿入する</a:t>
            </a:r>
            <a:r>
              <a:rPr lang="en-US" altLang="ja-JP" dirty="0" smtClean="0"/>
              <a:t>.</a:t>
            </a:r>
          </a:p>
          <a:p>
            <a:pPr lvl="1"/>
            <a:r>
              <a:rPr lang="en-US" altLang="ja-JP" dirty="0" smtClean="0"/>
              <a:t>shift(@array); … @array</a:t>
            </a:r>
            <a:r>
              <a:rPr lang="ja-JP" altLang="en-US" dirty="0" smtClean="0"/>
              <a:t>の先頭から要素を取り除く</a:t>
            </a:r>
            <a:r>
              <a:rPr lang="en-US" altLang="ja-JP" dirty="0" smtClean="0"/>
              <a:t>.</a:t>
            </a:r>
            <a:br>
              <a:rPr lang="en-US" altLang="ja-JP" dirty="0" smtClean="0"/>
            </a:br>
            <a:r>
              <a:rPr lang="en-US" altLang="ja-JP" dirty="0" smtClean="0"/>
              <a:t>$word = shift(@array); </a:t>
            </a:r>
            <a:r>
              <a:rPr lang="ja-JP" altLang="en-US" dirty="0" smtClean="0"/>
              <a:t>とすれば</a:t>
            </a:r>
            <a:r>
              <a:rPr lang="en-US" altLang="ja-JP" dirty="0" smtClean="0"/>
              <a:t>, $word</a:t>
            </a:r>
            <a:r>
              <a:rPr lang="ja-JP" altLang="en-US" dirty="0" smtClean="0"/>
              <a:t>に取り除かれた要素が代入される</a:t>
            </a:r>
            <a:r>
              <a:rPr lang="en-US" altLang="ja-JP" dirty="0" smtClean="0"/>
              <a:t>.</a:t>
            </a:r>
          </a:p>
          <a:p>
            <a:pPr lvl="1"/>
            <a:endParaRPr lang="en-US" altLang="ja-JP" dirty="0" smtClean="0"/>
          </a:p>
        </p:txBody>
      </p:sp>
      <p:grpSp>
        <p:nvGrpSpPr>
          <p:cNvPr id="21" name="グループ化 20"/>
          <p:cNvGrpSpPr/>
          <p:nvPr/>
        </p:nvGrpSpPr>
        <p:grpSpPr>
          <a:xfrm>
            <a:off x="3557502" y="4028234"/>
            <a:ext cx="2028995" cy="2313548"/>
            <a:chOff x="531006" y="3347700"/>
            <a:chExt cx="2028995" cy="2313548"/>
          </a:xfrm>
        </p:grpSpPr>
        <p:sp>
          <p:nvSpPr>
            <p:cNvPr id="27" name="正方形/長方形 26"/>
            <p:cNvSpPr/>
            <p:nvPr/>
          </p:nvSpPr>
          <p:spPr>
            <a:xfrm>
              <a:off x="539552" y="3717032"/>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123</a:t>
              </a:r>
              <a:endParaRPr kumimoji="1" lang="ja-JP" altLang="en-US" dirty="0">
                <a:solidFill>
                  <a:schemeClr val="tx1"/>
                </a:solidFill>
              </a:endParaRPr>
            </a:p>
          </p:txBody>
        </p:sp>
        <p:sp>
          <p:nvSpPr>
            <p:cNvPr id="29" name="正方形/長方形 28"/>
            <p:cNvSpPr/>
            <p:nvPr/>
          </p:nvSpPr>
          <p:spPr>
            <a:xfrm>
              <a:off x="539552" y="4365104"/>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abc</a:t>
              </a:r>
              <a:endParaRPr kumimoji="1" lang="ja-JP" altLang="en-US" dirty="0">
                <a:solidFill>
                  <a:schemeClr val="tx1"/>
                </a:solidFill>
              </a:endParaRPr>
            </a:p>
          </p:txBody>
        </p:sp>
        <p:sp>
          <p:nvSpPr>
            <p:cNvPr id="30" name="正方形/長方形 29"/>
            <p:cNvSpPr/>
            <p:nvPr/>
          </p:nvSpPr>
          <p:spPr>
            <a:xfrm>
              <a:off x="539552" y="501317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perl</a:t>
              </a:r>
              <a:endParaRPr kumimoji="1" lang="ja-JP" altLang="en-US" dirty="0">
                <a:solidFill>
                  <a:schemeClr val="tx1"/>
                </a:solidFill>
              </a:endParaRPr>
            </a:p>
          </p:txBody>
        </p:sp>
        <p:sp>
          <p:nvSpPr>
            <p:cNvPr id="32" name="テキスト ボックス 31"/>
            <p:cNvSpPr txBox="1"/>
            <p:nvPr/>
          </p:nvSpPr>
          <p:spPr>
            <a:xfrm>
              <a:off x="531006" y="3347700"/>
              <a:ext cx="1736738" cy="369332"/>
            </a:xfrm>
            <a:prstGeom prst="rect">
              <a:avLst/>
            </a:prstGeom>
            <a:noFill/>
          </p:spPr>
          <p:txBody>
            <a:bodyPr wrap="square" rtlCol="0">
              <a:spAutoFit/>
            </a:bodyPr>
            <a:lstStyle/>
            <a:p>
              <a:pPr algn="ctr"/>
              <a:r>
                <a:rPr lang="ja-JP" altLang="en-US" dirty="0" smtClean="0"/>
                <a:t>配列 </a:t>
              </a:r>
              <a:r>
                <a:rPr lang="en-US" altLang="ja-JP" dirty="0" smtClean="0"/>
                <a:t>@array</a:t>
              </a:r>
              <a:endParaRPr kumimoji="1" lang="ja-JP" altLang="en-US" dirty="0"/>
            </a:p>
          </p:txBody>
        </p:sp>
        <p:sp>
          <p:nvSpPr>
            <p:cNvPr id="33" name="テキスト ボックス 32"/>
            <p:cNvSpPr txBox="1"/>
            <p:nvPr/>
          </p:nvSpPr>
          <p:spPr>
            <a:xfrm>
              <a:off x="2267744" y="3856402"/>
              <a:ext cx="288032" cy="369332"/>
            </a:xfrm>
            <a:prstGeom prst="rect">
              <a:avLst/>
            </a:prstGeom>
            <a:noFill/>
          </p:spPr>
          <p:txBody>
            <a:bodyPr wrap="square" rtlCol="0">
              <a:spAutoFit/>
            </a:bodyPr>
            <a:lstStyle/>
            <a:p>
              <a:r>
                <a:rPr lang="en-US" altLang="ja-JP" dirty="0"/>
                <a:t>0</a:t>
              </a:r>
              <a:endParaRPr kumimoji="1" lang="ja-JP" altLang="en-US" dirty="0"/>
            </a:p>
          </p:txBody>
        </p:sp>
        <p:sp>
          <p:nvSpPr>
            <p:cNvPr id="34" name="テキスト ボックス 33"/>
            <p:cNvSpPr txBox="1"/>
            <p:nvPr/>
          </p:nvSpPr>
          <p:spPr>
            <a:xfrm>
              <a:off x="2267744" y="4504474"/>
              <a:ext cx="288032" cy="369332"/>
            </a:xfrm>
            <a:prstGeom prst="rect">
              <a:avLst/>
            </a:prstGeom>
            <a:noFill/>
          </p:spPr>
          <p:txBody>
            <a:bodyPr wrap="square" rtlCol="0">
              <a:spAutoFit/>
            </a:bodyPr>
            <a:lstStyle/>
            <a:p>
              <a:r>
                <a:rPr lang="en-US" altLang="ja-JP" dirty="0" smtClean="0"/>
                <a:t>1</a:t>
              </a:r>
              <a:endParaRPr kumimoji="1" lang="ja-JP" altLang="en-US" dirty="0"/>
            </a:p>
          </p:txBody>
        </p:sp>
        <p:sp>
          <p:nvSpPr>
            <p:cNvPr id="35" name="テキスト ボックス 34"/>
            <p:cNvSpPr txBox="1"/>
            <p:nvPr/>
          </p:nvSpPr>
          <p:spPr>
            <a:xfrm>
              <a:off x="2271969" y="5152546"/>
              <a:ext cx="288032" cy="369332"/>
            </a:xfrm>
            <a:prstGeom prst="rect">
              <a:avLst/>
            </a:prstGeom>
            <a:noFill/>
          </p:spPr>
          <p:txBody>
            <a:bodyPr wrap="square" rtlCol="0">
              <a:spAutoFit/>
            </a:bodyPr>
            <a:lstStyle/>
            <a:p>
              <a:r>
                <a:rPr lang="en-US" altLang="ja-JP" dirty="0" smtClean="0"/>
                <a:t>2</a:t>
              </a:r>
              <a:endParaRPr kumimoji="1" lang="ja-JP" altLang="en-US" dirty="0"/>
            </a:p>
          </p:txBody>
        </p:sp>
      </p:grpSp>
      <p:sp>
        <p:nvSpPr>
          <p:cNvPr id="2" name="曲折矢印 1"/>
          <p:cNvSpPr/>
          <p:nvPr/>
        </p:nvSpPr>
        <p:spPr>
          <a:xfrm flipH="1">
            <a:off x="3378562"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曲折矢印 37"/>
          <p:cNvSpPr/>
          <p:nvPr/>
        </p:nvSpPr>
        <p:spPr>
          <a:xfrm rot="16200000" flipH="1">
            <a:off x="5212940" y="3974484"/>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曲折矢印 38"/>
          <p:cNvSpPr/>
          <p:nvPr/>
        </p:nvSpPr>
        <p:spPr>
          <a:xfrm rot="10800000">
            <a:off x="3372836"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曲折矢印 39"/>
          <p:cNvSpPr/>
          <p:nvPr/>
        </p:nvSpPr>
        <p:spPr>
          <a:xfrm rot="5400000" flipH="1" flipV="1">
            <a:off x="5207214" y="6388049"/>
            <a:ext cx="357880" cy="3693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5586497" y="6506745"/>
            <a:ext cx="792088" cy="369332"/>
          </a:xfrm>
          <a:prstGeom prst="rect">
            <a:avLst/>
          </a:prstGeom>
          <a:noFill/>
        </p:spPr>
        <p:txBody>
          <a:bodyPr wrap="square" rtlCol="0">
            <a:spAutoFit/>
          </a:bodyPr>
          <a:lstStyle/>
          <a:p>
            <a:pPr algn="ctr"/>
            <a:r>
              <a:rPr lang="en-US" altLang="ja-JP" dirty="0" smtClean="0"/>
              <a:t>push</a:t>
            </a:r>
            <a:endParaRPr kumimoji="1" lang="ja-JP" altLang="en-US" dirty="0"/>
          </a:p>
        </p:txBody>
      </p:sp>
      <p:sp>
        <p:nvSpPr>
          <p:cNvPr id="42" name="テキスト ボックス 41"/>
          <p:cNvSpPr txBox="1"/>
          <p:nvPr/>
        </p:nvSpPr>
        <p:spPr>
          <a:xfrm>
            <a:off x="2580748" y="6506745"/>
            <a:ext cx="792088" cy="369332"/>
          </a:xfrm>
          <a:prstGeom prst="rect">
            <a:avLst/>
          </a:prstGeom>
          <a:noFill/>
        </p:spPr>
        <p:txBody>
          <a:bodyPr wrap="square" rtlCol="0">
            <a:spAutoFit/>
          </a:bodyPr>
          <a:lstStyle/>
          <a:p>
            <a:pPr algn="ctr"/>
            <a:r>
              <a:rPr lang="en-US" altLang="ja-JP" dirty="0" smtClean="0"/>
              <a:t>pop</a:t>
            </a:r>
            <a:endParaRPr kumimoji="1" lang="ja-JP" altLang="en-US" dirty="0"/>
          </a:p>
        </p:txBody>
      </p:sp>
      <p:sp>
        <p:nvSpPr>
          <p:cNvPr id="43" name="テキスト ボックス 42"/>
          <p:cNvSpPr txBox="1"/>
          <p:nvPr/>
        </p:nvSpPr>
        <p:spPr>
          <a:xfrm>
            <a:off x="2580748" y="3921372"/>
            <a:ext cx="792088" cy="369332"/>
          </a:xfrm>
          <a:prstGeom prst="rect">
            <a:avLst/>
          </a:prstGeom>
          <a:noFill/>
        </p:spPr>
        <p:txBody>
          <a:bodyPr wrap="square" rtlCol="0">
            <a:spAutoFit/>
          </a:bodyPr>
          <a:lstStyle/>
          <a:p>
            <a:pPr algn="ctr"/>
            <a:r>
              <a:rPr kumimoji="1" lang="en-US" altLang="ja-JP" dirty="0" smtClean="0"/>
              <a:t>shift</a:t>
            </a:r>
            <a:endParaRPr kumimoji="1" lang="ja-JP" altLang="en-US" dirty="0"/>
          </a:p>
        </p:txBody>
      </p:sp>
      <p:sp>
        <p:nvSpPr>
          <p:cNvPr id="44" name="テキスト ボックス 43"/>
          <p:cNvSpPr txBox="1"/>
          <p:nvPr/>
        </p:nvSpPr>
        <p:spPr>
          <a:xfrm>
            <a:off x="5570820" y="3921372"/>
            <a:ext cx="873388" cy="369332"/>
          </a:xfrm>
          <a:prstGeom prst="rect">
            <a:avLst/>
          </a:prstGeom>
          <a:noFill/>
        </p:spPr>
        <p:txBody>
          <a:bodyPr wrap="square" rtlCol="0">
            <a:spAutoFit/>
          </a:bodyPr>
          <a:lstStyle/>
          <a:p>
            <a:pPr algn="ctr"/>
            <a:r>
              <a:rPr kumimoji="1" lang="en-US" altLang="ja-JP" dirty="0" err="1" smtClean="0"/>
              <a:t>unshift</a:t>
            </a:r>
            <a:endParaRPr kumimoji="1" lang="ja-JP" altLang="en-US" dirty="0"/>
          </a:p>
        </p:txBody>
      </p:sp>
      <p:sp>
        <p:nvSpPr>
          <p:cNvPr id="5" name="テキスト ボックス 4"/>
          <p:cNvSpPr txBox="1"/>
          <p:nvPr/>
        </p:nvSpPr>
        <p:spPr>
          <a:xfrm>
            <a:off x="5751708" y="4535965"/>
            <a:ext cx="461665" cy="1666447"/>
          </a:xfrm>
          <a:prstGeom prst="rect">
            <a:avLst/>
          </a:prstGeom>
          <a:noFill/>
        </p:spPr>
        <p:txBody>
          <a:bodyPr vert="eaVert" wrap="square" rtlCol="0">
            <a:spAutoFit/>
          </a:bodyPr>
          <a:lstStyle/>
          <a:p>
            <a:pPr algn="ctr"/>
            <a:r>
              <a:rPr kumimoji="1" lang="ja-JP" altLang="en-US" dirty="0" smtClean="0"/>
              <a:t>挿入する関数</a:t>
            </a:r>
            <a:endParaRPr kumimoji="1" lang="ja-JP" altLang="en-US" dirty="0"/>
          </a:p>
        </p:txBody>
      </p:sp>
      <p:sp>
        <p:nvSpPr>
          <p:cNvPr id="46" name="テキスト ボックス 45"/>
          <p:cNvSpPr txBox="1"/>
          <p:nvPr/>
        </p:nvSpPr>
        <p:spPr>
          <a:xfrm>
            <a:off x="2745959" y="4535964"/>
            <a:ext cx="461665" cy="1666447"/>
          </a:xfrm>
          <a:prstGeom prst="rect">
            <a:avLst/>
          </a:prstGeom>
          <a:noFill/>
        </p:spPr>
        <p:txBody>
          <a:bodyPr vert="eaVert" wrap="square" rtlCol="0">
            <a:spAutoFit/>
          </a:bodyPr>
          <a:lstStyle/>
          <a:p>
            <a:pPr algn="ctr"/>
            <a:r>
              <a:rPr kumimoji="1" lang="ja-JP" altLang="en-US" dirty="0" smtClean="0"/>
              <a:t>除去する関数</a:t>
            </a:r>
            <a:endParaRPr kumimoji="1" lang="ja-JP" altLang="en-US" dirty="0"/>
          </a:p>
        </p:txBody>
      </p:sp>
    </p:spTree>
    <p:extLst>
      <p:ext uri="{BB962C8B-B14F-4D97-AF65-F5344CB8AC3E}">
        <p14:creationId xmlns:p14="http://schemas.microsoft.com/office/powerpoint/2010/main" val="2218617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348849395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 # @array</a:t>
                      </a:r>
                      <a:r>
                        <a:rPr kumimoji="1" lang="ja-JP" altLang="en-US" b="0" dirty="0" smtClean="0">
                          <a:solidFill>
                            <a:schemeClr val="tx1"/>
                          </a:solidFill>
                          <a:latin typeface="Ricty" pitchFamily="1" charset="-128"/>
                          <a:ea typeface="Ricty" pitchFamily="1" charset="-128"/>
                        </a:rPr>
                        <a:t>の末尾に</a:t>
                      </a:r>
                      <a:r>
                        <a:rPr kumimoji="1" lang="en-US" altLang="ja-JP" b="0" dirty="0" smtClean="0">
                          <a:solidFill>
                            <a:schemeClr val="tx1"/>
                          </a:solidFill>
                          <a:latin typeface="Ricty" pitchFamily="1" charset="-128"/>
                          <a:ea typeface="Ricty" pitchFamily="1" charset="-128"/>
                        </a:rPr>
                        <a:t>$input</a:t>
                      </a:r>
                      <a:r>
                        <a:rPr kumimoji="1" lang="ja-JP" altLang="en-US" b="0" dirty="0" smtClean="0">
                          <a:solidFill>
                            <a:schemeClr val="tx1"/>
                          </a:solidFill>
                          <a:latin typeface="Ricty" pitchFamily="1" charset="-128"/>
                          <a:ea typeface="Ricty" pitchFamily="1" charset="-128"/>
                        </a:rPr>
                        <a:t>の中身</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入力した文字列</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を挿入する</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 # @array</a:t>
                      </a:r>
                      <a:r>
                        <a:rPr kumimoji="1" lang="ja-JP" altLang="en-US" b="0" dirty="0" smtClean="0">
                          <a:solidFill>
                            <a:schemeClr val="tx1"/>
                          </a:solidFill>
                          <a:latin typeface="Ricty" pitchFamily="1" charset="-128"/>
                          <a:ea typeface="Ricty" pitchFamily="1" charset="-128"/>
                        </a:rPr>
                        <a:t>の先頭に</a:t>
                      </a:r>
                      <a:r>
                        <a:rPr kumimoji="1" lang="en-US" altLang="ja-JP" b="0" dirty="0" smtClean="0">
                          <a:solidFill>
                            <a:schemeClr val="tx1"/>
                          </a:solidFill>
                          <a:latin typeface="Ricty" pitchFamily="1" charset="-128"/>
                          <a:ea typeface="Ricty" pitchFamily="1" charset="-128"/>
                        </a:rPr>
                        <a:t>, $input</a:t>
                      </a:r>
                      <a:r>
                        <a:rPr kumimoji="1" lang="ja-JP" altLang="en-US" b="0" dirty="0" smtClean="0">
                          <a:solidFill>
                            <a:schemeClr val="tx1"/>
                          </a:solidFill>
                          <a:latin typeface="Ricty" pitchFamily="1" charset="-128"/>
                          <a:ea typeface="Ricty" pitchFamily="1" charset="-128"/>
                        </a:rPr>
                        <a:t>の中身を挿入する</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$shift = shift(@array2); # @array2</a:t>
                      </a:r>
                      <a:r>
                        <a:rPr kumimoji="1" lang="ja-JP" altLang="en-US" b="0" dirty="0" smtClean="0">
                          <a:solidFill>
                            <a:schemeClr val="tx1"/>
                          </a:solidFill>
                          <a:latin typeface="Ricty" pitchFamily="1" charset="-128"/>
                          <a:ea typeface="Ricty" pitchFamily="1" charset="-128"/>
                        </a:rPr>
                        <a:t>の先頭の要素を取り除き</a:t>
                      </a:r>
                      <a:r>
                        <a:rPr kumimoji="1" lang="en-US" altLang="ja-JP" b="0" dirty="0" smtClean="0">
                          <a:solidFill>
                            <a:schemeClr val="tx1"/>
                          </a:solidFill>
                          <a:latin typeface="Ricty" pitchFamily="1" charset="-128"/>
                          <a:ea typeface="Ricty" pitchFamily="1" charset="-128"/>
                        </a:rPr>
                        <a:t>, $shift</a:t>
                      </a:r>
                      <a:r>
                        <a:rPr kumimoji="1" lang="ja-JP" altLang="en-US" b="0" dirty="0" smtClean="0">
                          <a:solidFill>
                            <a:schemeClr val="tx1"/>
                          </a:solidFill>
                          <a:latin typeface="Ricty" pitchFamily="1" charset="-128"/>
                          <a:ea typeface="Ricty" pitchFamily="1" charset="-128"/>
                        </a:rPr>
                        <a:t>に代入する</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"@{array2} / ${shift}\n";</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例えば</a:t>
                      </a:r>
                      <a:r>
                        <a:rPr kumimoji="1" lang="en-US" altLang="ja-JP" b="0" dirty="0" smtClean="0">
                          <a:solidFill>
                            <a:schemeClr val="tx1"/>
                          </a:solidFill>
                          <a:latin typeface="Ricty" pitchFamily="1" charset="-128"/>
                          <a:ea typeface="Ricty" pitchFamily="1" charset="-128"/>
                        </a:rPr>
                        <a:t>, 'Perl', 'Ruby'</a:t>
                      </a:r>
                      <a:r>
                        <a:rPr kumimoji="1" lang="ja-JP" altLang="en-US" b="0" dirty="0" smtClean="0">
                          <a:solidFill>
                            <a:schemeClr val="tx1"/>
                          </a:solidFill>
                          <a:latin typeface="Ricty" pitchFamily="1" charset="-128"/>
                          <a:ea typeface="Ricty" pitchFamily="1" charset="-128"/>
                        </a:rPr>
                        <a:t>と入力した場合</a:t>
                      </a:r>
                      <a:r>
                        <a:rPr kumimoji="1" lang="en-US" altLang="ja-JP" b="0" dirty="0" smtClean="0">
                          <a:solidFill>
                            <a:schemeClr val="tx1"/>
                          </a:solidFill>
                          <a:latin typeface="Ricty" pitchFamily="1" charset="-128"/>
                          <a:ea typeface="Ricty" pitchFamily="1" charset="-128"/>
                        </a:rPr>
                        <a:t>, </a:t>
                      </a:r>
                    </a:p>
                    <a:p>
                      <a:r>
                        <a:rPr kumimoji="1" lang="en-US" altLang="ja-JP" b="0" dirty="0" smtClean="0">
                          <a:solidFill>
                            <a:schemeClr val="tx1"/>
                          </a:solidFill>
                          <a:latin typeface="Ricty" pitchFamily="1" charset="-128"/>
                          <a:ea typeface="Ricty" pitchFamily="1" charset="-128"/>
                        </a:rPr>
                        <a:t># 'Ruby / Ruby'</a:t>
                      </a:r>
                      <a:r>
                        <a:rPr kumimoji="1" lang="ja-JP" altLang="en-US" b="0" dirty="0" smtClean="0">
                          <a:solidFill>
                            <a:schemeClr val="tx1"/>
                          </a:solidFill>
                          <a:latin typeface="Ricty" pitchFamily="1" charset="-128"/>
                          <a:ea typeface="Ricty" pitchFamily="1" charset="-128"/>
                        </a:rPr>
                        <a:t>と表示されるはずです</a:t>
                      </a:r>
                      <a:r>
                        <a:rPr kumimoji="1" lang="en-US" altLang="ja-JP" b="0" dirty="0" smtClean="0">
                          <a:solidFill>
                            <a:schemeClr val="tx1"/>
                          </a:solidFill>
                          <a:latin typeface="Ricty" pitchFamily="1" charset="-128"/>
                          <a:ea typeface="Ricty" pitchFamily="1" charset="-128"/>
                        </a:rPr>
                        <a:t>.</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05702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配列の操作</a:t>
            </a:r>
            <a:r>
              <a:rPr kumimoji="1"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5976664"/>
          </a:xfrm>
        </p:spPr>
        <p:txBody>
          <a:bodyPr>
            <a:normAutofit/>
          </a:bodyPr>
          <a:lstStyle/>
          <a:p>
            <a:r>
              <a:rPr lang="ja-JP" altLang="en-US" dirty="0" smtClean="0"/>
              <a:t>配列を操作する上で便利な関数をいくつか紹介します</a:t>
            </a:r>
            <a:r>
              <a:rPr lang="en-US" altLang="ja-JP" dirty="0" smtClean="0"/>
              <a:t>.</a:t>
            </a:r>
          </a:p>
          <a:p>
            <a:pPr lvl="1"/>
            <a:r>
              <a:rPr lang="en-US" altLang="ja-JP" dirty="0" smtClean="0"/>
              <a:t>@array = sort(@array); … @array</a:t>
            </a:r>
            <a:r>
              <a:rPr lang="ja-JP" altLang="en-US" dirty="0" smtClean="0"/>
              <a:t>に含まれる要素をソートします</a:t>
            </a:r>
            <a:r>
              <a:rPr lang="en-US" altLang="ja-JP" dirty="0" smtClean="0"/>
              <a:t>.</a:t>
            </a:r>
          </a:p>
          <a:p>
            <a:pPr lvl="1"/>
            <a:r>
              <a:rPr lang="en-US" altLang="ja-JP" dirty="0" smtClean="0"/>
              <a:t>@array = reverse(@array) … @array</a:t>
            </a:r>
            <a:r>
              <a:rPr lang="ja-JP" altLang="en-US" dirty="0" smtClean="0"/>
              <a:t>に含まれる要素を逆順にします</a:t>
            </a:r>
            <a:r>
              <a:rPr lang="en-US" altLang="ja-JP" dirty="0" smtClean="0"/>
              <a:t>.</a:t>
            </a:r>
          </a:p>
          <a:p>
            <a:pPr lvl="1"/>
            <a:r>
              <a:rPr lang="en-US" altLang="ja-JP" dirty="0" smtClean="0"/>
              <a:t>$element = @array; … @array</a:t>
            </a:r>
            <a:r>
              <a:rPr lang="ja-JP" altLang="en-US" dirty="0" smtClean="0"/>
              <a:t>に含まれる要素数を</a:t>
            </a:r>
            <a:r>
              <a:rPr lang="en-US" altLang="ja-JP" dirty="0" smtClean="0"/>
              <a:t>$element</a:t>
            </a:r>
            <a:r>
              <a:rPr lang="ja-JP" altLang="en-US" dirty="0" smtClean="0"/>
              <a:t>に代入する</a:t>
            </a:r>
            <a:r>
              <a:rPr lang="en-US" altLang="ja-JP" dirty="0" smtClean="0"/>
              <a:t>.</a:t>
            </a:r>
          </a:p>
          <a:p>
            <a:pPr lvl="1"/>
            <a:r>
              <a:rPr lang="en-US" altLang="ja-JP" dirty="0" smtClean="0"/>
              <a:t>join($split, @array);</a:t>
            </a:r>
            <a:br>
              <a:rPr lang="en-US" altLang="ja-JP" dirty="0" smtClean="0"/>
            </a:br>
            <a:r>
              <a:rPr lang="en-US" altLang="ja-JP" dirty="0" smtClean="0"/>
              <a:t>     … @array</a:t>
            </a:r>
            <a:r>
              <a:rPr lang="ja-JP" altLang="en-US" dirty="0" smtClean="0"/>
              <a:t>に含まれる要素を</a:t>
            </a:r>
            <a:r>
              <a:rPr lang="en-US" altLang="ja-JP" dirty="0" smtClean="0"/>
              <a:t>, $split</a:t>
            </a:r>
            <a:r>
              <a:rPr lang="ja-JP" altLang="en-US" dirty="0" smtClean="0"/>
              <a:t>で区切って文字列にします</a:t>
            </a:r>
            <a:r>
              <a:rPr lang="en-US" altLang="ja-JP" dirty="0" smtClean="0"/>
              <a:t>.</a:t>
            </a:r>
          </a:p>
          <a:p>
            <a:pPr lvl="2"/>
            <a:r>
              <a:rPr lang="ja-JP" altLang="en-US" dirty="0" smtClean="0"/>
              <a:t>例</a:t>
            </a: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 print join(’:’, @array);</a:t>
            </a:r>
            <a:br>
              <a:rPr lang="en-US" altLang="ja-JP" dirty="0" smtClean="0"/>
            </a:br>
            <a:r>
              <a:rPr lang="en-US" altLang="ja-JP" dirty="0" smtClean="0"/>
              <a:t>       </a:t>
            </a:r>
            <a:r>
              <a:rPr lang="en-US" altLang="ja-JP" dirty="0" err="1" smtClean="0"/>
              <a:t>Eila:Sanya:Nipa</a:t>
            </a:r>
            <a:r>
              <a:rPr lang="ja-JP" altLang="en-US" dirty="0"/>
              <a:t> </a:t>
            </a:r>
            <a:r>
              <a:rPr lang="ja-JP" altLang="en-US" dirty="0" smtClean="0"/>
              <a:t>と表示されます</a:t>
            </a:r>
            <a:r>
              <a:rPr lang="en-US" altLang="ja-JP" dirty="0" smtClean="0"/>
              <a:t>.</a:t>
            </a:r>
          </a:p>
          <a:p>
            <a:pPr lvl="1"/>
            <a:r>
              <a:rPr lang="en-US" altLang="ja-JP" dirty="0" smtClean="0"/>
              <a:t>split(/$split/, $</a:t>
            </a:r>
            <a:r>
              <a:rPr lang="en-US" altLang="ja-JP" dirty="0" err="1" smtClean="0"/>
              <a:t>str</a:t>
            </a:r>
            <a:r>
              <a:rPr lang="en-US" altLang="ja-JP" dirty="0" smtClean="0"/>
              <a:t>);</a:t>
            </a:r>
            <a:br>
              <a:rPr lang="en-US" altLang="ja-JP" dirty="0" smtClean="0"/>
            </a:br>
            <a:r>
              <a:rPr lang="en-US" altLang="ja-JP" dirty="0" smtClean="0"/>
              <a:t>     … $</a:t>
            </a:r>
            <a:r>
              <a:rPr lang="en-US" altLang="ja-JP" dirty="0" err="1" smtClean="0"/>
              <a:t>str</a:t>
            </a:r>
            <a:r>
              <a:rPr lang="ja-JP" altLang="en-US" dirty="0" smtClean="0"/>
              <a:t>に含まれる文字列を</a:t>
            </a:r>
            <a:r>
              <a:rPr lang="en-US" altLang="ja-JP" dirty="0" smtClean="0"/>
              <a:t>$split</a:t>
            </a:r>
            <a:r>
              <a:rPr lang="ja-JP" altLang="en-US" dirty="0" smtClean="0"/>
              <a:t>の文字で区切って配列にします</a:t>
            </a:r>
            <a:r>
              <a:rPr lang="en-US" altLang="ja-JP" dirty="0" smtClean="0"/>
              <a:t>.</a:t>
            </a:r>
            <a:br>
              <a:rPr lang="en-US" altLang="ja-JP" dirty="0" smtClean="0"/>
            </a:br>
            <a:r>
              <a:rPr lang="en-US" altLang="ja-JP" dirty="0" smtClean="0"/>
              <a:t>         $split</a:t>
            </a:r>
            <a:r>
              <a:rPr lang="ja-JP" altLang="en-US" dirty="0" smtClean="0"/>
              <a:t>の前後に</a:t>
            </a:r>
            <a:r>
              <a:rPr lang="en-US" altLang="ja-JP" dirty="0" smtClean="0"/>
              <a:t>“/”</a:t>
            </a:r>
            <a:r>
              <a:rPr lang="ja-JP" altLang="en-US" dirty="0" smtClean="0"/>
              <a:t>が必要なことに注意</a:t>
            </a:r>
            <a:r>
              <a:rPr lang="en-US" altLang="ja-JP" dirty="0" smtClean="0"/>
              <a:t>. </a:t>
            </a:r>
          </a:p>
          <a:p>
            <a:pPr lvl="2"/>
            <a:r>
              <a:rPr lang="ja-JP" altLang="en-US" dirty="0" smtClean="0"/>
              <a:t>例</a:t>
            </a:r>
            <a:r>
              <a:rPr lang="en-US" altLang="ja-JP" dirty="0" smtClean="0"/>
              <a:t>: $</a:t>
            </a:r>
            <a:r>
              <a:rPr lang="en-US" altLang="ja-JP" dirty="0" err="1" smtClean="0"/>
              <a:t>str</a:t>
            </a:r>
            <a:r>
              <a:rPr lang="en-US" altLang="ja-JP" dirty="0" smtClean="0"/>
              <a:t> = ’</a:t>
            </a:r>
            <a:r>
              <a:rPr lang="en-US" altLang="ja-JP" dirty="0" err="1" smtClean="0"/>
              <a:t>Eila:Sanya:Nipa</a:t>
            </a:r>
            <a:r>
              <a:rPr lang="en-US" altLang="ja-JP" dirty="0" smtClean="0"/>
              <a:t>’; @array = split(/:/, $</a:t>
            </a:r>
            <a:r>
              <a:rPr lang="en-US" altLang="ja-JP" dirty="0" err="1" smtClean="0"/>
              <a:t>str</a:t>
            </a:r>
            <a:r>
              <a:rPr lang="en-US" altLang="ja-JP" dirty="0" smtClean="0"/>
              <a:t>);</a:t>
            </a:r>
            <a:br>
              <a:rPr lang="en-US" altLang="ja-JP" dirty="0" smtClean="0"/>
            </a:br>
            <a:r>
              <a:rPr lang="en-US" altLang="ja-JP" dirty="0" smtClean="0"/>
              <a:t>       @array = (’</a:t>
            </a:r>
            <a:r>
              <a:rPr lang="en-US" altLang="ja-JP" dirty="0" err="1" smtClean="0"/>
              <a:t>Eila</a:t>
            </a:r>
            <a:r>
              <a:rPr lang="en-US" altLang="ja-JP" dirty="0" smtClean="0"/>
              <a:t>’, ’</a:t>
            </a:r>
            <a:r>
              <a:rPr lang="en-US" altLang="ja-JP" dirty="0" err="1" smtClean="0"/>
              <a:t>Sanya</a:t>
            </a:r>
            <a:r>
              <a:rPr lang="en-US" altLang="ja-JP" dirty="0" smtClean="0"/>
              <a:t>’, ’</a:t>
            </a:r>
            <a:r>
              <a:rPr lang="en-US" altLang="ja-JP" dirty="0" err="1" smtClean="0"/>
              <a:t>Nipa</a:t>
            </a:r>
            <a:r>
              <a:rPr lang="en-US" altLang="ja-JP" dirty="0" smtClean="0"/>
              <a:t>’)</a:t>
            </a:r>
            <a:r>
              <a:rPr lang="ja-JP" altLang="en-US" dirty="0" smtClean="0"/>
              <a:t>となります</a:t>
            </a:r>
            <a:r>
              <a:rPr lang="en-US" altLang="ja-JP" dirty="0" smtClean="0"/>
              <a:t>.</a:t>
            </a:r>
          </a:p>
        </p:txBody>
      </p:sp>
      <p:sp>
        <p:nvSpPr>
          <p:cNvPr id="22" name="正方形/長方形 21"/>
          <p:cNvSpPr/>
          <p:nvPr/>
        </p:nvSpPr>
        <p:spPr>
          <a:xfrm>
            <a:off x="1629196" y="3404569"/>
            <a:ext cx="1670459" cy="310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790154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178741190"/>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 =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@array2 = sort @array;</a:t>
                      </a:r>
                    </a:p>
                    <a:p>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の要素がソートされて</a:t>
                      </a:r>
                      <a:r>
                        <a:rPr kumimoji="1" lang="en-US" altLang="ja-JP" b="0" dirty="0" smtClean="0">
                          <a:solidFill>
                            <a:schemeClr val="tx1"/>
                          </a:solidFill>
                          <a:latin typeface="Ricty" pitchFamily="1" charset="-128"/>
                          <a:ea typeface="Ricty" pitchFamily="1" charset="-128"/>
                        </a:rPr>
                        <a:t>@array2</a:t>
                      </a:r>
                      <a:r>
                        <a:rPr kumimoji="1" lang="ja-JP" altLang="en-US" b="0" dirty="0" smtClean="0">
                          <a:solidFill>
                            <a:schemeClr val="tx1"/>
                          </a:solidFill>
                          <a:latin typeface="Ricty" pitchFamily="1" charset="-128"/>
                          <a:ea typeface="Ricty" pitchFamily="1" charset="-128"/>
                        </a:rPr>
                        <a:t>に代入されます</a:t>
                      </a:r>
                      <a:r>
                        <a:rPr kumimoji="1" lang="en-US" altLang="ja-JP" b="0" dirty="0" smtClean="0">
                          <a:solidFill>
                            <a:schemeClr val="tx1"/>
                          </a:solidFill>
                          <a:latin typeface="Ricty" pitchFamily="1" charset="-128"/>
                          <a:ea typeface="Ricty" pitchFamily="1" charset="-128"/>
                        </a:rPr>
                        <a:t>.</a:t>
                      </a:r>
                      <a:br>
                        <a:rPr kumimoji="1" lang="en-US" altLang="ja-JP" b="0" dirty="0" smtClean="0">
                          <a:solidFill>
                            <a:schemeClr val="tx1"/>
                          </a:solidFill>
                          <a:latin typeface="Ricty" pitchFamily="1" charset="-128"/>
                          <a:ea typeface="Ricty" pitchFamily="1" charset="-128"/>
                        </a:rPr>
                      </a:br>
                      <a:r>
                        <a:rPr kumimoji="1" lang="en-US" altLang="ja-JP" b="0" dirty="0" smtClean="0">
                          <a:solidFill>
                            <a:schemeClr val="tx1"/>
                          </a:solidFill>
                          <a:latin typeface="Ricty" pitchFamily="1" charset="-128"/>
                          <a:ea typeface="Ricty" pitchFamily="1" charset="-128"/>
                        </a:rPr>
                        <a:t># @array2 = ('</a:t>
                      </a:r>
                      <a:r>
                        <a:rPr kumimoji="1" lang="en-US" altLang="ja-JP" b="0" dirty="0" err="1" smtClean="0">
                          <a:solidFill>
                            <a:schemeClr val="tx1"/>
                          </a:solidFill>
                          <a:latin typeface="Ricty" pitchFamily="1" charset="-128"/>
                          <a:ea typeface="Ricty" pitchFamily="1" charset="-128"/>
                        </a:rPr>
                        <a:t>Hayate</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Nanoha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Testarossa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になります</a:t>
                      </a:r>
                    </a:p>
                    <a:p>
                      <a:r>
                        <a:rPr kumimoji="1" lang="en-US" altLang="ja-JP" b="0" dirty="0" smtClean="0">
                          <a:solidFill>
                            <a:schemeClr val="tx1"/>
                          </a:solidFill>
                          <a:latin typeface="Ricty" pitchFamily="1" charset="-128"/>
                          <a:ea typeface="Ricty" pitchFamily="1" charset="-128"/>
                        </a:rPr>
                        <a:t>print "@{array}</a:t>
                      </a:r>
                      <a:r>
                        <a:rPr kumimoji="1" lang="en-US" altLang="ja-JP" b="0" baseline="0" dirty="0" smtClean="0">
                          <a:solidFill>
                            <a:schemeClr val="tx1"/>
                          </a:solidFill>
                          <a:latin typeface="Ricty" pitchFamily="1" charset="-128"/>
                          <a:ea typeface="Ricty" pitchFamily="1" charset="-128"/>
                        </a:rPr>
                        <a:t>\n</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"@{array2}\n";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@array;</a:t>
                      </a:r>
                      <a:r>
                        <a:rPr kumimoji="1" lang="en-US" altLang="ja-JP" b="0" baseline="0" dirty="0" smtClean="0">
                          <a:solidFill>
                            <a:schemeClr val="tx1"/>
                          </a:solidFill>
                          <a:latin typeface="Ricty" pitchFamily="1" charset="-128"/>
                          <a:ea typeface="Ricty" pitchFamily="1" charset="-128"/>
                        </a:rPr>
                        <a:t> </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num</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の要素数</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3)</a:t>
                      </a:r>
                      <a:r>
                        <a:rPr kumimoji="1" lang="ja-JP" altLang="en-US" b="0" dirty="0" smtClean="0">
                          <a:solidFill>
                            <a:schemeClr val="tx1"/>
                          </a:solidFill>
                          <a:latin typeface="Ricty" pitchFamily="1" charset="-128"/>
                          <a:ea typeface="Ricty" pitchFamily="1" charset="-128"/>
                        </a:rPr>
                        <a:t>が代入されます</a:t>
                      </a:r>
                    </a:p>
                    <a:p>
                      <a:r>
                        <a:rPr kumimoji="1" lang="en-US" altLang="ja-JP" b="0" dirty="0" smtClean="0">
                          <a:solidFill>
                            <a:schemeClr val="tx1"/>
                          </a:solidFill>
                          <a:latin typeface="Ricty" pitchFamily="1" charset="-128"/>
                          <a:ea typeface="Ricty" pitchFamily="1" charset="-128"/>
                        </a:rPr>
                        <a:t>print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join(',', @array);</a:t>
                      </a:r>
                    </a:p>
                    <a:p>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ja-JP" altLang="en-US" b="0" dirty="0" smtClean="0">
                          <a:solidFill>
                            <a:schemeClr val="tx1"/>
                          </a:solidFill>
                          <a:latin typeface="Ricty" pitchFamily="1" charset="-128"/>
                          <a:ea typeface="Ricty" pitchFamily="1" charset="-128"/>
                        </a:rPr>
                        <a:t>に</a:t>
                      </a:r>
                      <a:r>
                        <a:rPr kumimoji="1" lang="en-US" altLang="ja-JP" b="0" dirty="0" smtClean="0">
                          <a:solidFill>
                            <a:schemeClr val="tx1"/>
                          </a:solidFill>
                          <a:latin typeface="Ricty" pitchFamily="1" charset="-128"/>
                          <a:ea typeface="Ricty" pitchFamily="1" charset="-128"/>
                        </a:rPr>
                        <a:t>, @array</a:t>
                      </a:r>
                      <a:r>
                        <a:rPr kumimoji="1" lang="ja-JP" altLang="en-US" b="0" dirty="0" smtClean="0">
                          <a:solidFill>
                            <a:schemeClr val="tx1"/>
                          </a:solidFill>
                          <a:latin typeface="Ricty" pitchFamily="1" charset="-128"/>
                          <a:ea typeface="Ricty" pitchFamily="1" charset="-128"/>
                        </a:rPr>
                        <a:t>に含まれる要素を</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を区切り記号にして代入します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 = '</a:t>
                      </a:r>
                      <a:r>
                        <a:rPr kumimoji="1" lang="en-US" altLang="ja-JP" b="0" dirty="0" err="1" smtClean="0">
                          <a:solidFill>
                            <a:schemeClr val="tx1"/>
                          </a:solidFill>
                          <a:latin typeface="Ricty" pitchFamily="1" charset="-128"/>
                          <a:ea typeface="Ricty" pitchFamily="1" charset="-128"/>
                        </a:rPr>
                        <a:t>Nanoha,Hayate,Testarossa</a:t>
                      </a:r>
                      <a:r>
                        <a:rPr kumimoji="1" lang="en-US" altLang="ja-JP" b="0" dirty="0" smtClean="0">
                          <a:solidFill>
                            <a:schemeClr val="tx1"/>
                          </a:solidFill>
                          <a:latin typeface="Ricty" pitchFamily="1" charset="-128"/>
                          <a:ea typeface="Ricty" pitchFamily="1" charset="-128"/>
                        </a:rPr>
                        <a:t>'</a:t>
                      </a:r>
                      <a:r>
                        <a:rPr kumimoji="1" lang="ja-JP" altLang="en-US" b="0" dirty="0" smtClean="0">
                          <a:solidFill>
                            <a:schemeClr val="tx1"/>
                          </a:solidFill>
                          <a:latin typeface="Ricty" pitchFamily="1" charset="-128"/>
                          <a:ea typeface="Ricty" pitchFamily="1" charset="-128"/>
                        </a:rPr>
                        <a:t>となります</a:t>
                      </a:r>
                    </a:p>
                    <a:p>
                      <a:r>
                        <a:rPr kumimoji="1" lang="en-US" altLang="ja-JP" b="0" dirty="0" smtClean="0">
                          <a:solidFill>
                            <a:schemeClr val="tx1"/>
                          </a:solidFill>
                          <a:latin typeface="Ricty" pitchFamily="1" charset="-128"/>
                          <a:ea typeface="Ricty" pitchFamily="1" charset="-128"/>
                        </a:rPr>
                        <a:t>print "${</a:t>
                      </a:r>
                      <a:r>
                        <a:rPr kumimoji="1" lang="en-US" altLang="ja-JP" b="0" dirty="0" err="1" smtClean="0">
                          <a:solidFill>
                            <a:schemeClr val="tx1"/>
                          </a:solidFill>
                          <a:latin typeface="Ricty" pitchFamily="1" charset="-128"/>
                          <a:ea typeface="Ricty" pitchFamily="1" charset="-128"/>
                        </a:rPr>
                        <a:t>str</a:t>
                      </a:r>
                      <a:r>
                        <a:rPr kumimoji="1" lang="en-US" altLang="ja-JP" b="0" dirty="0" smtClean="0">
                          <a:solidFill>
                            <a:schemeClr val="tx1"/>
                          </a:solidFill>
                          <a:latin typeface="Ricty" pitchFamily="1" charset="-128"/>
                          <a:ea typeface="Ricty" pitchFamily="1" charset="-128"/>
                        </a:rPr>
                        <a:t>}\n";</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$word = '</a:t>
                      </a:r>
                      <a:r>
                        <a:rPr kumimoji="1" lang="en-US" altLang="ja-JP" b="0" dirty="0" err="1" smtClean="0">
                          <a:solidFill>
                            <a:schemeClr val="tx1"/>
                          </a:solidFill>
                          <a:latin typeface="Ricty" pitchFamily="1" charset="-128"/>
                          <a:ea typeface="Ricty" pitchFamily="1" charset="-128"/>
                        </a:rPr>
                        <a:t>Eila:Sanya:Nipa</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my @array3 = reverse(split(/:/, $word));</a:t>
                      </a:r>
                    </a:p>
                    <a:p>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この場合</a:t>
                      </a:r>
                      <a:r>
                        <a:rPr kumimoji="1" lang="en-US" altLang="ja-JP" b="0" dirty="0" smtClean="0">
                          <a:solidFill>
                            <a:schemeClr val="tx1"/>
                          </a:solidFill>
                          <a:latin typeface="Ricty" pitchFamily="1" charset="-128"/>
                          <a:ea typeface="Ricty" pitchFamily="1" charset="-128"/>
                        </a:rPr>
                        <a:t>, @array3 = ('</a:t>
                      </a:r>
                      <a:r>
                        <a:rPr kumimoji="1" lang="en-US" altLang="ja-JP" b="0" dirty="0" err="1" smtClean="0">
                          <a:solidFill>
                            <a:schemeClr val="tx1"/>
                          </a:solidFill>
                          <a:latin typeface="Ricty" pitchFamily="1" charset="-128"/>
                          <a:ea typeface="Ricty" pitchFamily="1" charset="-128"/>
                        </a:rPr>
                        <a:t>Nipa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Sanya</a:t>
                      </a:r>
                      <a:r>
                        <a:rPr kumimoji="1" lang="en-US" altLang="ja-JP" b="0" dirty="0" smtClean="0">
                          <a:solidFill>
                            <a:schemeClr val="tx1"/>
                          </a:solidFill>
                          <a:latin typeface="Ricty" pitchFamily="1" charset="-128"/>
                          <a:ea typeface="Ricty" pitchFamily="1" charset="-128"/>
                        </a:rPr>
                        <a:t>', '</a:t>
                      </a:r>
                      <a:r>
                        <a:rPr kumimoji="1" lang="en-US" altLang="ja-JP" b="0" dirty="0" err="1" smtClean="0">
                          <a:solidFill>
                            <a:schemeClr val="tx1"/>
                          </a:solidFill>
                          <a:latin typeface="Ricty" pitchFamily="1" charset="-128"/>
                          <a:ea typeface="Ricty" pitchFamily="1" charset="-128"/>
                        </a:rPr>
                        <a:t>Eira</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となります</a:t>
                      </a:r>
                      <a:r>
                        <a:rPr kumimoji="1" lang="en-US" altLang="ja-JP" b="0" dirty="0" smtClean="0">
                          <a:solidFill>
                            <a:schemeClr val="tx1"/>
                          </a:solidFill>
                          <a:latin typeface="Ricty" pitchFamily="1" charset="-128"/>
                          <a:ea typeface="Ricty" pitchFamily="1" charset="-128"/>
                        </a:rPr>
                        <a:t>.</a:t>
                      </a:r>
                    </a:p>
                    <a:p>
                      <a:r>
                        <a:rPr kumimoji="1" lang="en-US" altLang="ja-JP" b="0" dirty="0" smtClean="0">
                          <a:solidFill>
                            <a:schemeClr val="tx1"/>
                          </a:solidFill>
                          <a:latin typeface="Ricty" pitchFamily="1" charset="-128"/>
                          <a:ea typeface="Ricty" pitchFamily="1" charset="-128"/>
                        </a:rPr>
                        <a:t>print "@{array3}\n";</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56061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642829029"/>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9073008"/>
              </a:tblGrid>
              <a:tr h="5976664">
                <a:tc>
                  <a:txBody>
                    <a:bodyPr/>
                    <a:lstStyle/>
                    <a:p>
                      <a:r>
                        <a:rPr kumimoji="1" lang="en-US" altLang="ja-JP" b="0" dirty="0" smtClean="0">
                          <a:solidFill>
                            <a:schemeClr val="tx1"/>
                          </a:solidFill>
                          <a:latin typeface="Ricty" pitchFamily="1" charset="-128"/>
                          <a:ea typeface="Ricty" pitchFamily="1" charset="-128"/>
                        </a:rPr>
                        <a:t>my @array;</a:t>
                      </a:r>
                    </a:p>
                    <a:p>
                      <a:r>
                        <a:rPr kumimoji="1" lang="en-US" altLang="ja-JP" b="0" dirty="0" smtClean="0">
                          <a:solidFill>
                            <a:schemeClr val="tx1"/>
                          </a:solidFill>
                          <a:latin typeface="Ricty" pitchFamily="1" charset="-128"/>
                          <a:ea typeface="Ricty" pitchFamily="1" charset="-128"/>
                        </a:rPr>
                        <a:t>my @array2;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(1</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endParaRPr kumimoji="1" lang="ja-JP" altLang="en-US"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文字を入力してください</a:t>
                      </a:r>
                      <a:r>
                        <a:rPr kumimoji="1" lang="en-US" altLang="ja-JP" b="0" dirty="0" smtClean="0">
                          <a:solidFill>
                            <a:schemeClr val="tx1"/>
                          </a:solidFill>
                          <a:latin typeface="Ricty" pitchFamily="1" charset="-128"/>
                          <a:ea typeface="Ricty" pitchFamily="1" charset="-128"/>
                        </a:rPr>
                        <a:t>(2</a:t>
                      </a:r>
                      <a:r>
                        <a:rPr kumimoji="1" lang="ja-JP" altLang="en-US" b="0" dirty="0" smtClean="0">
                          <a:solidFill>
                            <a:schemeClr val="tx1"/>
                          </a:solidFill>
                          <a:latin typeface="Ricty" pitchFamily="1" charset="-128"/>
                          <a:ea typeface="Ricty" pitchFamily="1" charset="-128"/>
                        </a:rPr>
                        <a:t>回目</a:t>
                      </a:r>
                      <a:r>
                        <a:rPr kumimoji="1" lang="en-US" altLang="ja-JP" b="0" dirty="0" smtClean="0">
                          <a:solidFill>
                            <a:schemeClr val="tx1"/>
                          </a:solidFill>
                          <a:latin typeface="Ricty" pitchFamily="1" charset="-128"/>
                          <a:ea typeface="Ricty" pitchFamily="1" charset="-128"/>
                        </a:rPr>
                        <a:t>)&gt;&gt;&gt;";</a:t>
                      </a:r>
                    </a:p>
                    <a:p>
                      <a:r>
                        <a:rPr kumimoji="1" lang="en-US" altLang="ja-JP" b="0" dirty="0" smtClean="0">
                          <a:solidFill>
                            <a:schemeClr val="tx1"/>
                          </a:solidFill>
                          <a:latin typeface="Ricty" pitchFamily="1" charset="-128"/>
                          <a:ea typeface="Ricty" pitchFamily="1" charset="-128"/>
                        </a:rPr>
                        <a:t>chomp(my $input = &lt;STDIN&gt;);</a:t>
                      </a:r>
                    </a:p>
                    <a:p>
                      <a:r>
                        <a:rPr kumimoji="1" lang="en-US" altLang="ja-JP" b="0" dirty="0" smtClean="0">
                          <a:solidFill>
                            <a:schemeClr val="tx1"/>
                          </a:solidFill>
                          <a:latin typeface="Ricty" pitchFamily="1" charset="-128"/>
                          <a:ea typeface="Ricty" pitchFamily="1" charset="-128"/>
                        </a:rPr>
                        <a:t>push(@array, $input);</a:t>
                      </a:r>
                    </a:p>
                    <a:p>
                      <a:r>
                        <a:rPr kumimoji="1" lang="en-US" altLang="ja-JP" b="0" dirty="0" err="1" smtClean="0">
                          <a:solidFill>
                            <a:schemeClr val="tx1"/>
                          </a:solidFill>
                          <a:latin typeface="Ricty" pitchFamily="1" charset="-128"/>
                          <a:ea typeface="Ricty" pitchFamily="1" charset="-128"/>
                        </a:rPr>
                        <a:t>unshift</a:t>
                      </a:r>
                      <a:r>
                        <a:rPr kumimoji="1" lang="en-US" altLang="ja-JP" b="0" dirty="0" smtClean="0">
                          <a:solidFill>
                            <a:schemeClr val="tx1"/>
                          </a:solidFill>
                          <a:latin typeface="Ricty" pitchFamily="1" charset="-128"/>
                          <a:ea typeface="Ricty" pitchFamily="1" charset="-128"/>
                        </a:rPr>
                        <a:t>(@array2, $input);</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$pop = shift(@array2);</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"@array\n";</a:t>
                      </a:r>
                    </a:p>
                    <a:p>
                      <a:r>
                        <a:rPr kumimoji="1" lang="en-US" altLang="ja-JP" b="0" dirty="0" smtClean="0">
                          <a:solidFill>
                            <a:schemeClr val="tx1"/>
                          </a:solidFill>
                          <a:latin typeface="Ricty" pitchFamily="1" charset="-128"/>
                          <a:ea typeface="Ricty" pitchFamily="1" charset="-128"/>
                        </a:rPr>
                        <a:t>print "@array2 / $pop\n";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7" name="フローチャート: 処理 6"/>
          <p:cNvSpPr/>
          <p:nvPr/>
        </p:nvSpPr>
        <p:spPr>
          <a:xfrm>
            <a:off x="3203848" y="4509120"/>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645659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reverse</a:t>
            </a:r>
            <a:r>
              <a:rPr lang="ja-JP" altLang="en-US" dirty="0" smtClean="0"/>
              <a:t>は配列に使えば</a:t>
            </a:r>
            <a:r>
              <a:rPr lang="en-US" altLang="ja-JP" dirty="0" smtClean="0"/>
              <a:t>"</a:t>
            </a:r>
            <a:r>
              <a:rPr lang="ja-JP" altLang="en-US" dirty="0" smtClean="0"/>
              <a:t>配列の要素を逆順</a:t>
            </a:r>
            <a:r>
              <a:rPr lang="en-US" altLang="ja-JP" dirty="0" smtClean="0"/>
              <a:t>"</a:t>
            </a:r>
            <a:r>
              <a:rPr lang="ja-JP" altLang="en-US" dirty="0" smtClean="0"/>
              <a:t>にしますが</a:t>
            </a:r>
            <a:r>
              <a:rPr lang="en-US" altLang="ja-JP" dirty="0" smtClean="0"/>
              <a:t>, </a:t>
            </a:r>
            <a:r>
              <a:rPr lang="ja-JP" altLang="en-US" dirty="0" smtClean="0"/>
              <a:t>変数に使えば変数に代入されている文字列を逆順に並べ替えます</a:t>
            </a:r>
            <a:r>
              <a:rPr lang="en-US" altLang="ja-JP" dirty="0" smtClean="0"/>
              <a:t>.</a:t>
            </a:r>
          </a:p>
        </p:txBody>
      </p:sp>
      <p:sp>
        <p:nvSpPr>
          <p:cNvPr id="5" name="コンテンツ プレースホルダー 2"/>
          <p:cNvSpPr txBox="1">
            <a:spLocks/>
          </p:cNvSpPr>
          <p:nvPr/>
        </p:nvSpPr>
        <p:spPr>
          <a:xfrm>
            <a:off x="71500" y="1700808"/>
            <a:ext cx="9001000" cy="136815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a:t>
            </a: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'Perl';</a:t>
            </a:r>
          </a:p>
          <a:p>
            <a:pPr marL="0" indent="0">
              <a:buNone/>
            </a:pPr>
            <a:r>
              <a:rPr lang="en-US" altLang="ja-JP" sz="1800" dirty="0" smtClean="0">
                <a:latin typeface="Ricty" pitchFamily="1" charset="-128"/>
                <a:ea typeface="Ricty" pitchFamily="1" charset="-128"/>
              </a:rPr>
              <a:t>$</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 = reverse $</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print ${</a:t>
            </a:r>
            <a:r>
              <a:rPr lang="en-US" altLang="ja-JP" sz="1800" dirty="0" err="1" smtClean="0">
                <a:latin typeface="Ricty" pitchFamily="1" charset="-128"/>
                <a:ea typeface="Ricty" pitchFamily="1" charset="-128"/>
              </a:rPr>
              <a:t>str</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lreP</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と表示される</a:t>
            </a: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409574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4</a:t>
            </a:r>
            <a:r>
              <a:rPr kumimoji="1" lang="en-US" altLang="ja-JP" sz="4800" dirty="0" smtClean="0"/>
              <a:t>. for</a:t>
            </a:r>
            <a:r>
              <a:rPr kumimoji="1" lang="ja-JP" altLang="en-US" sz="4800" dirty="0" smtClean="0"/>
              <a:t>文</a:t>
            </a:r>
            <a:r>
              <a:rPr kumimoji="1" lang="en-US" altLang="ja-JP" sz="4800" dirty="0" smtClean="0"/>
              <a:t>/while</a:t>
            </a:r>
            <a:r>
              <a:rPr kumimoji="1" lang="ja-JP" altLang="en-US" sz="4800" dirty="0" smtClean="0"/>
              <a:t>文</a:t>
            </a:r>
            <a:endParaRPr kumimoji="1" lang="ja-JP" altLang="en-US" sz="4800" dirty="0"/>
          </a:p>
        </p:txBody>
      </p:sp>
    </p:spTree>
    <p:extLst>
      <p:ext uri="{BB962C8B-B14F-4D97-AF65-F5344CB8AC3E}">
        <p14:creationId xmlns:p14="http://schemas.microsoft.com/office/powerpoint/2010/main" val="341817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f</a:t>
            </a:r>
            <a:r>
              <a:rPr lang="en-US" altLang="ja-JP" sz="4800" dirty="0" smtClean="0"/>
              <a:t>or</a:t>
            </a:r>
            <a:r>
              <a:rPr lang="ja-JP" altLang="en-US" sz="4800" dirty="0" smtClean="0"/>
              <a:t>文</a:t>
            </a:r>
            <a:r>
              <a:rPr lang="en-US" altLang="ja-JP" sz="4800" dirty="0" smtClean="0"/>
              <a:t>/while</a:t>
            </a:r>
            <a:r>
              <a:rPr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2304256"/>
          </a:xfrm>
        </p:spPr>
        <p:txBody>
          <a:bodyPr>
            <a:normAutofit/>
          </a:bodyPr>
          <a:lstStyle/>
          <a:p>
            <a:r>
              <a:rPr lang="ja-JP" altLang="en-US" dirty="0" smtClean="0"/>
              <a:t>プログラムのある部分を複数回繰り返したい</a:t>
            </a:r>
            <a:r>
              <a:rPr lang="en-US" altLang="ja-JP" dirty="0" smtClean="0"/>
              <a:t>, </a:t>
            </a:r>
            <a:r>
              <a:rPr lang="ja-JP" altLang="en-US" dirty="0" smtClean="0"/>
              <a:t>という場合があります</a:t>
            </a:r>
            <a:r>
              <a:rPr lang="en-US" altLang="ja-JP" dirty="0" smtClean="0"/>
              <a:t>.</a:t>
            </a:r>
            <a:br>
              <a:rPr lang="en-US" altLang="ja-JP" dirty="0" smtClean="0"/>
            </a:br>
            <a:r>
              <a:rPr lang="ja-JP" altLang="en-US" dirty="0" smtClean="0"/>
              <a:t>そのような時に使うのが</a:t>
            </a:r>
            <a:r>
              <a:rPr lang="en-US" altLang="ja-JP" dirty="0" smtClean="0"/>
              <a:t>, for</a:t>
            </a:r>
            <a:r>
              <a:rPr lang="ja-JP" altLang="en-US" dirty="0" smtClean="0"/>
              <a:t>文と</a:t>
            </a:r>
            <a:r>
              <a:rPr lang="en-US" altLang="ja-JP" dirty="0" smtClean="0"/>
              <a:t>while</a:t>
            </a:r>
            <a:r>
              <a:rPr lang="ja-JP" altLang="en-US" dirty="0" smtClean="0"/>
              <a:t>文です</a:t>
            </a:r>
            <a:r>
              <a:rPr lang="en-US" altLang="ja-JP" dirty="0" smtClean="0"/>
              <a:t>.</a:t>
            </a:r>
          </a:p>
          <a:p>
            <a:r>
              <a:rPr lang="ja-JP" altLang="en-US" dirty="0"/>
              <a:t>まず</a:t>
            </a:r>
            <a:r>
              <a:rPr lang="en-US" altLang="ja-JP" dirty="0" smtClean="0"/>
              <a:t>, for</a:t>
            </a:r>
            <a:r>
              <a:rPr lang="ja-JP" altLang="en-US" dirty="0" smtClean="0"/>
              <a:t>文を使ったプログラムの簡単な例を示してみます</a:t>
            </a:r>
            <a:r>
              <a:rPr lang="en-US" altLang="ja-JP" dirty="0" smtClean="0"/>
              <a:t>.</a:t>
            </a:r>
          </a:p>
        </p:txBody>
      </p:sp>
      <p:sp>
        <p:nvSpPr>
          <p:cNvPr id="20" name="正方形/長方形 19"/>
          <p:cNvSpPr/>
          <p:nvPr/>
        </p:nvSpPr>
        <p:spPr>
          <a:xfrm>
            <a:off x="-2232" y="2204864"/>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2" name="正方形/長方形 1"/>
          <p:cNvSpPr/>
          <p:nvPr/>
        </p:nvSpPr>
        <p:spPr>
          <a:xfrm>
            <a:off x="23813" y="3028950"/>
            <a:ext cx="9096375" cy="3784426"/>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(1..10)</a:t>
            </a:r>
            <a:r>
              <a:rPr lang="ja-JP" altLang="en-US" dirty="0" smtClean="0">
                <a:latin typeface="Ricty" pitchFamily="1" charset="-128"/>
                <a:ea typeface="Ricty" pitchFamily="1" charset="-128"/>
              </a:rPr>
              <a:t> </a:t>
            </a:r>
            <a:r>
              <a:rPr lang="en-US" altLang="ja-JP" dirty="0" smtClean="0">
                <a:latin typeface="Ricty" pitchFamily="1" charset="-128"/>
                <a:ea typeface="Ricty" pitchFamily="1" charset="-128"/>
              </a:rPr>
              <a:t>{</a:t>
            </a:r>
          </a:p>
          <a:p>
            <a:r>
              <a:rPr lang="en-US" altLang="ja-JP" dirty="0" smtClean="0">
                <a:latin typeface="Ricty" pitchFamily="1" charset="-128"/>
                <a:ea typeface="Ricty" pitchFamily="1" charset="-128"/>
              </a:rPr>
              <a:t>	print "Hello, world!\n";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a:p>
            <a:endParaRPr lang="en-US" altLang="ja-JP" dirty="0" smtClean="0">
              <a:latin typeface="Ricty" pitchFamily="1" charset="-128"/>
              <a:ea typeface="Ricty" pitchFamily="1" charset="-128"/>
            </a:endParaRPr>
          </a:p>
          <a:p>
            <a:r>
              <a:rPr lang="en-US" altLang="ja-JP" dirty="0" smtClean="0">
                <a:latin typeface="Ricty" pitchFamily="1" charset="-128"/>
                <a:ea typeface="Ricty" pitchFamily="1" charset="-128"/>
              </a:rPr>
              <a:t>my $max = 14;</a:t>
            </a:r>
          </a:p>
          <a:p>
            <a:r>
              <a:rPr lang="en-US" altLang="ja-JP" dirty="0" smtClean="0">
                <a:latin typeface="Ricty" pitchFamily="1" charset="-128"/>
                <a:ea typeface="Ricty" pitchFamily="1" charset="-128"/>
              </a:rPr>
              <a:t>for my $</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 (1..$max) {</a:t>
            </a:r>
          </a:p>
          <a:p>
            <a:r>
              <a:rPr lang="en-US" altLang="ja-JP" dirty="0" smtClean="0">
                <a:latin typeface="Ricty" pitchFamily="1" charset="-128"/>
                <a:ea typeface="Ricty" pitchFamily="1" charset="-128"/>
              </a:rPr>
              <a:t>	print "$</a:t>
            </a:r>
            <a:r>
              <a:rPr lang="en-US" altLang="ja-JP" dirty="0">
                <a:latin typeface="Ricty" pitchFamily="1" charset="-128"/>
                <a:ea typeface="Ricty" pitchFamily="1" charset="-128"/>
              </a:rPr>
              <a:t>{</a:t>
            </a:r>
            <a:r>
              <a:rPr lang="en-US" altLang="ja-JP" dirty="0" err="1" smtClean="0">
                <a:latin typeface="Ricty" pitchFamily="1" charset="-128"/>
                <a:ea typeface="Ricty" pitchFamily="1" charset="-128"/>
              </a:rPr>
              <a:t>num</a:t>
            </a:r>
            <a:r>
              <a:rPr lang="en-US" altLang="ja-JP" dirty="0" smtClean="0">
                <a:latin typeface="Ricty" pitchFamily="1" charset="-128"/>
                <a:ea typeface="Ricty" pitchFamily="1" charset="-128"/>
              </a:rPr>
              <a:t>}\n";</a:t>
            </a:r>
            <a:endParaRPr lang="en-US" altLang="ja-JP" dirty="0">
              <a:latin typeface="Ricty" pitchFamily="1" charset="-128"/>
              <a:ea typeface="Ricty" pitchFamily="1" charset="-128"/>
            </a:endParaRPr>
          </a:p>
          <a:p>
            <a:r>
              <a:rPr lang="en-US" altLang="ja-JP" dirty="0" smtClean="0">
                <a:latin typeface="Ricty" pitchFamily="1" charset="-128"/>
                <a:ea typeface="Ricty" pitchFamily="1" charset="-128"/>
              </a:rPr>
              <a:t>}</a:t>
            </a:r>
          </a:p>
        </p:txBody>
      </p:sp>
    </p:spTree>
    <p:extLst>
      <p:ext uri="{BB962C8B-B14F-4D97-AF65-F5344CB8AC3E}">
        <p14:creationId xmlns:p14="http://schemas.microsoft.com/office/powerpoint/2010/main" val="2886055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graphicFrame>
        <p:nvGraphicFramePr>
          <p:cNvPr id="6" name="表 5"/>
          <p:cNvGraphicFramePr>
            <a:graphicFrameLocks noGrp="1"/>
          </p:cNvGraphicFramePr>
          <p:nvPr>
            <p:extLst>
              <p:ext uri="{D42A27DB-BD31-4B8C-83A1-F6EECF244321}">
                <p14:modId xmlns:p14="http://schemas.microsoft.com/office/powerpoint/2010/main" val="103055191"/>
              </p:ext>
            </p:extLst>
          </p:nvPr>
        </p:nvGraphicFramePr>
        <p:xfrm>
          <a:off x="35496" y="836712"/>
          <a:ext cx="9073008" cy="5976664"/>
        </p:xfrm>
        <a:graphic>
          <a:graphicData uri="http://schemas.openxmlformats.org/drawingml/2006/table">
            <a:tbl>
              <a:tblPr firstRow="1" bandRow="1">
                <a:tableStyleId>{5C22544A-7EE6-4342-B048-85BDC9FD1C3A}</a:tableStyleId>
              </a:tblPr>
              <a:tblGrid>
                <a:gridCol w="4536504"/>
                <a:gridCol w="4536504"/>
              </a:tblGrid>
              <a:tr h="5976664">
                <a:tc>
                  <a:txBody>
                    <a:bodyPr/>
                    <a:lstStyle/>
                    <a:p>
                      <a:r>
                        <a:rPr kumimoji="1" lang="en-US" altLang="ja-JP" b="0" dirty="0" smtClean="0">
                          <a:solidFill>
                            <a:schemeClr val="tx1"/>
                          </a:solidFill>
                          <a:latin typeface="Ricty" pitchFamily="1" charset="-128"/>
                          <a:ea typeface="Ricty" pitchFamily="1" charset="-128"/>
                        </a:rPr>
                        <a:t>use strict;</a:t>
                      </a:r>
                    </a:p>
                    <a:p>
                      <a:r>
                        <a:rPr kumimoji="1" lang="en-US" altLang="ja-JP" b="0" dirty="0" smtClean="0">
                          <a:solidFill>
                            <a:schemeClr val="tx1"/>
                          </a:solidFill>
                          <a:latin typeface="Ricty" pitchFamily="1" charset="-128"/>
                          <a:ea typeface="Ricty" pitchFamily="1" charset="-128"/>
                        </a:rPr>
                        <a:t>use warnings;</a:t>
                      </a:r>
                    </a:p>
                    <a:p>
                      <a:r>
                        <a:rPr kumimoji="1" lang="en-US" altLang="ja-JP" b="0" dirty="0" smtClean="0">
                          <a:solidFill>
                            <a:schemeClr val="tx1"/>
                          </a:solidFill>
                          <a:latin typeface="Ricty" pitchFamily="1" charset="-128"/>
                          <a:ea typeface="Ricty" pitchFamily="1" charset="-128"/>
                        </a:rPr>
                        <a:t>use utf8;</a:t>
                      </a:r>
                    </a:p>
                    <a:p>
                      <a:endParaRPr kumimoji="1" lang="en-US" altLang="ja-JP" b="0" dirty="0" smtClean="0">
                        <a:solidFill>
                          <a:schemeClr val="tx1"/>
                        </a:solidFill>
                        <a:latin typeface="Ricty" pitchFamily="1" charset="-128"/>
                        <a:ea typeface="Ricty" pitchFamily="1" charset="-128"/>
                      </a:endParaRP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STDIN, ":utf8";</a:t>
                      </a:r>
                    </a:p>
                    <a:p>
                      <a:r>
                        <a:rPr kumimoji="1" lang="en-US" altLang="ja-JP" b="0" dirty="0" err="1" smtClean="0">
                          <a:solidFill>
                            <a:schemeClr val="tx1"/>
                          </a:solidFill>
                          <a:latin typeface="Ricty" pitchFamily="1" charset="-128"/>
                          <a:ea typeface="Ricty" pitchFamily="1" charset="-128"/>
                        </a:rPr>
                        <a:t>binmode</a:t>
                      </a:r>
                      <a:r>
                        <a:rPr kumimoji="1" lang="en-US" altLang="ja-JP" b="0" dirty="0" smtClean="0">
                          <a:solidFill>
                            <a:schemeClr val="tx1"/>
                          </a:solidFill>
                          <a:latin typeface="Ricty" pitchFamily="1" charset="-128"/>
                          <a:ea typeface="Ricty" pitchFamily="1" charset="-128"/>
                        </a:rPr>
                        <a:t> STDOUT, ":utf8";</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$age;</a:t>
                      </a:r>
                    </a:p>
                    <a:p>
                      <a:r>
                        <a:rPr kumimoji="1" lang="en-US" altLang="ja-JP" b="0" dirty="0" smtClean="0">
                          <a:solidFill>
                            <a:schemeClr val="tx1"/>
                          </a:solidFill>
                          <a:latin typeface="Ricty" pitchFamily="1" charset="-128"/>
                          <a:ea typeface="Ricty" pitchFamily="1" charset="-128"/>
                        </a:rPr>
                        <a:t>$age = 22;</a:t>
                      </a:r>
                    </a:p>
                    <a:p>
                      <a:r>
                        <a:rPr kumimoji="1" lang="en-US" altLang="ja-JP" b="0" dirty="0" smtClean="0">
                          <a:solidFill>
                            <a:schemeClr val="tx1"/>
                          </a:solidFill>
                          <a:latin typeface="Ricty" pitchFamily="1" charset="-128"/>
                          <a:ea typeface="Ricty" pitchFamily="1" charset="-128"/>
                        </a:rPr>
                        <a:t>$age</a:t>
                      </a:r>
                      <a:r>
                        <a:rPr kumimoji="1" lang="en-US" altLang="ja-JP" b="0" baseline="0" dirty="0" smtClean="0">
                          <a:solidFill>
                            <a:schemeClr val="tx1"/>
                          </a:solidFill>
                          <a:latin typeface="Ricty" pitchFamily="1" charset="-128"/>
                          <a:ea typeface="Ricty" pitchFamily="1" charset="-128"/>
                        </a:rPr>
                        <a:t> = 23;</a:t>
                      </a:r>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$school = '</a:t>
                      </a:r>
                      <a:r>
                        <a:rPr kumimoji="1" lang="ja-JP" altLang="en-US" b="0" dirty="0" smtClean="0">
                          <a:solidFill>
                            <a:schemeClr val="tx1"/>
                          </a:solidFill>
                          <a:latin typeface="Ricty" pitchFamily="1" charset="-128"/>
                          <a:ea typeface="Ricty" pitchFamily="1" charset="-128"/>
                        </a:rPr>
                        <a:t>マクド出禁学院大学</a:t>
                      </a:r>
                      <a:r>
                        <a:rPr kumimoji="1" lang="en-US" altLang="ja-JP" b="0" dirty="0" smtClean="0">
                          <a:solidFill>
                            <a:schemeClr val="tx1"/>
                          </a:solidFill>
                          <a:latin typeface="Ricty" pitchFamily="1" charset="-128"/>
                          <a:ea typeface="Ricty" pitchFamily="1" charset="-128"/>
                        </a:rPr>
                        <a:t>';</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$name = &lt;STDIN&gt;;</a:t>
                      </a:r>
                      <a:endParaRPr kumimoji="1" lang="ja-JP" altLang="en-US" b="0" dirty="0" smtClean="0">
                        <a:solidFill>
                          <a:schemeClr val="tx1"/>
                        </a:solidFill>
                        <a:latin typeface="Ricty" pitchFamily="1" charset="-128"/>
                        <a:ea typeface="Ricty" pitchFamily="1" charset="-128"/>
                      </a:endParaRP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chomp($name);</a:t>
                      </a:r>
                    </a:p>
                    <a:p>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solidFill>
                            <a:schemeClr val="tx1"/>
                          </a:solidFill>
                          <a:latin typeface="Ricty" pitchFamily="1" charset="-128"/>
                          <a:ea typeface="Ricty" pitchFamily="1" charset="-128"/>
                        </a:rPr>
                        <a:t>print '</a:t>
                      </a:r>
                      <a:r>
                        <a:rPr kumimoji="1" lang="ja-JP" altLang="en-US" b="0" dirty="0" smtClean="0">
                          <a:solidFill>
                            <a:schemeClr val="tx1"/>
                          </a:solidFill>
                          <a:latin typeface="Ricty" pitchFamily="1" charset="-128"/>
                          <a:ea typeface="Ricty" pitchFamily="1" charset="-128"/>
                        </a:rPr>
                        <a:t>私の名前は</a:t>
                      </a:r>
                      <a:r>
                        <a:rPr kumimoji="1" lang="en-US" altLang="ja-JP" b="0" dirty="0" smtClean="0">
                          <a:solidFill>
                            <a:schemeClr val="tx1"/>
                          </a:solidFill>
                          <a:latin typeface="Ricty" pitchFamily="1" charset="-128"/>
                          <a:ea typeface="Ricty" pitchFamily="1" charset="-128"/>
                        </a:rPr>
                        <a:t>${name}</a:t>
                      </a:r>
                      <a:r>
                        <a:rPr kumimoji="1" lang="ja-JP" altLang="en-US" b="0" dirty="0" err="1" smtClean="0">
                          <a:solidFill>
                            <a:schemeClr val="tx1"/>
                          </a:solidFill>
                          <a:latin typeface="Ricty" pitchFamily="1" charset="-128"/>
                          <a:ea typeface="Ricty" pitchFamily="1" charset="-128"/>
                        </a:rPr>
                        <a:t>です</a:t>
                      </a:r>
                      <a:r>
                        <a:rPr kumimoji="1" lang="en-US" altLang="ja-JP" b="0" dirty="0" smtClean="0">
                          <a:solidFill>
                            <a:schemeClr val="tx1"/>
                          </a:solidFill>
                          <a:latin typeface="Ricty" pitchFamily="1" charset="-128"/>
                          <a:ea typeface="Ricty" pitchFamily="1" charset="-128"/>
                        </a:rPr>
                        <a:t>. </a:t>
                      </a:r>
                      <a:r>
                        <a:rPr kumimoji="1" lang="ja-JP" altLang="en-US" b="0" dirty="0" smtClean="0">
                          <a:solidFill>
                            <a:schemeClr val="tx1"/>
                          </a:solidFill>
                          <a:latin typeface="Ricty" pitchFamily="1" charset="-128"/>
                          <a:ea typeface="Ricty" pitchFamily="1" charset="-128"/>
                        </a:rPr>
                        <a:t>年齢は</a:t>
                      </a:r>
                      <a:r>
                        <a:rPr kumimoji="1" lang="en-US" altLang="ja-JP" b="0" dirty="0" smtClean="0">
                          <a:solidFill>
                            <a:schemeClr val="tx1"/>
                          </a:solidFill>
                          <a:latin typeface="Ricty" pitchFamily="1" charset="-128"/>
                          <a:ea typeface="Ricty" pitchFamily="1" charset="-128"/>
                        </a:rPr>
                        <a:t>${age}</a:t>
                      </a:r>
                      <a:r>
                        <a:rPr kumimoji="1" lang="ja-JP" altLang="en-US" b="0" dirty="0" smtClean="0">
                          <a:solidFill>
                            <a:schemeClr val="tx1"/>
                          </a:solidFill>
                          <a:latin typeface="Ricty" pitchFamily="1" charset="-128"/>
                          <a:ea typeface="Ricty" pitchFamily="1" charset="-128"/>
                        </a:rPr>
                        <a:t>歳です</a:t>
                      </a:r>
                      <a:r>
                        <a:rPr kumimoji="1" lang="en-US" altLang="ja-JP" b="0" dirty="0" smtClean="0">
                          <a:solidFill>
                            <a:schemeClr val="tx1"/>
                          </a:solidFill>
                          <a:latin typeface="Ricty" pitchFamily="1" charset="-128"/>
                          <a:ea typeface="Ricty" pitchFamily="1" charset="-128"/>
                        </a:rPr>
                        <a:t>. ${school}</a:t>
                      </a:r>
                      <a:r>
                        <a:rPr kumimoji="1" lang="ja-JP" altLang="en-US" b="0" dirty="0" smtClean="0">
                          <a:solidFill>
                            <a:schemeClr val="tx1"/>
                          </a:solidFill>
                          <a:latin typeface="Ricty" pitchFamily="1" charset="-128"/>
                          <a:ea typeface="Ricty" pitchFamily="1" charset="-128"/>
                        </a:rPr>
                        <a:t>に通っています</a:t>
                      </a:r>
                      <a:r>
                        <a:rPr kumimoji="1" lang="en-US" altLang="ja-JP" b="0" dirty="0" smtClean="0">
                          <a:solidFill>
                            <a:schemeClr val="tx1"/>
                          </a:solidFill>
                          <a:latin typeface="Ricty" pitchFamily="1" charset="-128"/>
                          <a:ea typeface="Ricty" pitchFamily="1" charset="-128"/>
                        </a:rPr>
                        <a:t>.\n';</a:t>
                      </a:r>
                      <a:endParaRPr kumimoji="1" lang="ja-JP" altLang="en-US"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b="0" dirty="0" smtClean="0">
                          <a:solidFill>
                            <a:schemeClr val="tx1"/>
                          </a:solidFill>
                          <a:latin typeface="Ricty" pitchFamily="1" charset="-128"/>
                          <a:ea typeface="Ricty" pitchFamily="1" charset="-128"/>
                        </a:rPr>
                        <a:t>my $x = 10;</a:t>
                      </a:r>
                    </a:p>
                    <a:p>
                      <a:r>
                        <a:rPr kumimoji="1" lang="en-US" altLang="ja-JP" b="0" dirty="0" smtClean="0">
                          <a:solidFill>
                            <a:schemeClr val="tx1"/>
                          </a:solidFill>
                          <a:latin typeface="Ricty" pitchFamily="1" charset="-128"/>
                          <a:ea typeface="Ricty" pitchFamily="1" charset="-128"/>
                        </a:rPr>
                        <a:t>my $y = 2;</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 = $x + $y;	</a:t>
                      </a:r>
                      <a:endParaRPr kumimoji="1" lang="ja-JP" altLang="en-US"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my $div = $x / 10;</a:t>
                      </a:r>
                    </a:p>
                    <a:p>
                      <a:endParaRPr kumimoji="1" lang="en-US" altLang="ja-JP" b="0" dirty="0" smtClean="0">
                        <a:solidFill>
                          <a:schemeClr val="tx1"/>
                        </a:solidFill>
                        <a:latin typeface="Ricty" pitchFamily="1" charset="-128"/>
                        <a:ea typeface="Ricty" pitchFamily="1" charset="-128"/>
                      </a:endParaRPr>
                    </a:p>
                    <a:p>
                      <a:r>
                        <a:rPr kumimoji="1" lang="en-US" altLang="ja-JP" b="0" dirty="0" smtClean="0">
                          <a:solidFill>
                            <a:schemeClr val="tx1"/>
                          </a:solidFill>
                          <a:latin typeface="Ricty" pitchFamily="1" charset="-128"/>
                          <a:ea typeface="Ricty" pitchFamily="1" charset="-128"/>
                        </a:rPr>
                        <a:t>print "${x} + ${y} = ${</a:t>
                      </a:r>
                      <a:r>
                        <a:rPr kumimoji="1" lang="en-US" altLang="ja-JP" b="0" dirty="0" err="1" smtClean="0">
                          <a:solidFill>
                            <a:schemeClr val="tx1"/>
                          </a:solidFill>
                          <a:latin typeface="Ricty" pitchFamily="1" charset="-128"/>
                          <a:ea typeface="Ricty" pitchFamily="1" charset="-128"/>
                        </a:rPr>
                        <a:t>num</a:t>
                      </a:r>
                      <a:r>
                        <a:rPr kumimoji="1" lang="en-US" altLang="ja-JP" b="0" dirty="0" smtClean="0">
                          <a:solidFill>
                            <a:schemeClr val="tx1"/>
                          </a:solidFill>
                          <a:latin typeface="Ricty" pitchFamily="1" charset="-128"/>
                          <a:ea typeface="Ricty" pitchFamily="1" charset="-128"/>
                        </a:rPr>
                        <a:t>}\n";</a:t>
                      </a:r>
                    </a:p>
                    <a:p>
                      <a:r>
                        <a:rPr kumimoji="1" lang="en-US" altLang="ja-JP" b="0" dirty="0" smtClean="0">
                          <a:solidFill>
                            <a:schemeClr val="tx1"/>
                          </a:solidFill>
                          <a:latin typeface="Ricty" pitchFamily="1" charset="-128"/>
                          <a:ea typeface="Ricty" pitchFamily="1" charset="-128"/>
                        </a:rPr>
                        <a:t>print "${x} / 10 = ${div}\n";</a:t>
                      </a:r>
                      <a:endParaRPr kumimoji="1" lang="ja-JP" altLang="en-US" b="0" dirty="0">
                        <a:solidFill>
                          <a:schemeClr val="tx1"/>
                        </a:solidFill>
                        <a:latin typeface="Ricty" pitchFamily="1" charset="-128"/>
                        <a:ea typeface="Ricty" pitchFamily="1"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42443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これは</a:t>
            </a:r>
            <a:r>
              <a:rPr lang="en-US" altLang="ja-JP" dirty="0" smtClean="0"/>
              <a:t>, "Hello, world!"</a:t>
            </a:r>
            <a:r>
              <a:rPr lang="ja-JP" altLang="en-US" dirty="0" smtClean="0"/>
              <a:t>という文字列を</a:t>
            </a:r>
            <a:r>
              <a:rPr lang="en-US" altLang="ja-JP" dirty="0" smtClean="0"/>
              <a:t>10</a:t>
            </a:r>
            <a:r>
              <a:rPr lang="ja-JP" altLang="en-US" dirty="0" smtClean="0"/>
              <a:t>回表示</a:t>
            </a:r>
            <a:r>
              <a:rPr lang="ja-JP" altLang="en-US" dirty="0"/>
              <a:t>し</a:t>
            </a:r>
            <a:r>
              <a:rPr lang="en-US" altLang="ja-JP" dirty="0" smtClean="0"/>
              <a:t>, </a:t>
            </a:r>
            <a:r>
              <a:rPr lang="ja-JP" altLang="en-US" dirty="0" smtClean="0"/>
              <a:t>その次に</a:t>
            </a:r>
            <a:r>
              <a:rPr lang="en-US" altLang="ja-JP" dirty="0" smtClean="0"/>
              <a:t>1</a:t>
            </a:r>
            <a:r>
              <a:rPr lang="ja-JP" altLang="en-US" dirty="0" smtClean="0"/>
              <a:t>から</a:t>
            </a:r>
            <a:r>
              <a:rPr lang="en-US" altLang="ja-JP" dirty="0" smtClean="0"/>
              <a:t>$max(Sample Code</a:t>
            </a:r>
            <a:r>
              <a:rPr lang="ja-JP" altLang="en-US" dirty="0" smtClean="0"/>
              <a:t>の場合</a:t>
            </a:r>
            <a:r>
              <a:rPr lang="en-US" altLang="ja-JP" dirty="0" smtClean="0"/>
              <a:t>, 14)</a:t>
            </a:r>
            <a:r>
              <a:rPr lang="ja-JP" altLang="en-US" dirty="0" err="1" smtClean="0"/>
              <a:t>までの</a:t>
            </a:r>
            <a:r>
              <a:rPr lang="ja-JP" altLang="en-US" dirty="0" smtClean="0"/>
              <a:t>値を出力するプログラムです</a:t>
            </a:r>
            <a:r>
              <a:rPr lang="en-US" altLang="ja-JP" dirty="0" smtClean="0"/>
              <a:t>.</a:t>
            </a:r>
          </a:p>
          <a:p>
            <a:r>
              <a:rPr lang="en-US" altLang="ja-JP" dirty="0" smtClean="0"/>
              <a:t>for</a:t>
            </a:r>
            <a:r>
              <a:rPr lang="ja-JP" altLang="en-US" dirty="0" smtClean="0"/>
              <a:t>文の構文は</a:t>
            </a:r>
            <a:r>
              <a:rPr lang="en-US" altLang="ja-JP" dirty="0" smtClean="0"/>
              <a:t>, </a:t>
            </a:r>
            <a:r>
              <a:rPr lang="ja-JP" altLang="en-US" dirty="0" smtClean="0"/>
              <a:t>簡単に書けば次のようになります</a:t>
            </a:r>
            <a:r>
              <a:rPr lang="en-US" altLang="ja-JP" dirty="0" smtClean="0"/>
              <a:t>.</a:t>
            </a:r>
          </a:p>
          <a:p>
            <a:endParaRPr lang="en-US" altLang="ja-JP" dirty="0"/>
          </a:p>
          <a:p>
            <a:endParaRPr lang="en-US" altLang="ja-JP" dirty="0" smtClean="0"/>
          </a:p>
          <a:p>
            <a:endParaRPr lang="en-US" altLang="ja-JP" dirty="0"/>
          </a:p>
          <a:p>
            <a:pPr lvl="1"/>
            <a:r>
              <a:rPr lang="ja-JP" altLang="en-US" dirty="0" smtClean="0"/>
              <a:t>ループ内で使う変数</a:t>
            </a:r>
            <a:endParaRPr lang="en-US" altLang="ja-JP" dirty="0" smtClean="0"/>
          </a:p>
          <a:p>
            <a:pPr lvl="2"/>
            <a:r>
              <a:rPr lang="ja-JP" altLang="en-US" dirty="0" smtClean="0"/>
              <a:t>ここで変数を設定することで</a:t>
            </a:r>
            <a:r>
              <a:rPr lang="en-US" altLang="ja-JP" dirty="0" smtClean="0"/>
              <a:t>, "</a:t>
            </a:r>
            <a:r>
              <a:rPr lang="ja-JP" altLang="en-US" dirty="0" smtClean="0"/>
              <a:t>繰り返す値</a:t>
            </a:r>
            <a:r>
              <a:rPr lang="en-US" altLang="ja-JP" dirty="0" smtClean="0"/>
              <a:t>"</a:t>
            </a:r>
            <a:r>
              <a:rPr lang="ja-JP" altLang="en-US" dirty="0" smtClean="0"/>
              <a:t>を</a:t>
            </a:r>
            <a:r>
              <a:rPr lang="en-US" altLang="ja-JP" dirty="0" smtClean="0"/>
              <a:t>"</a:t>
            </a:r>
            <a:r>
              <a:rPr lang="ja-JP" altLang="en-US" dirty="0" smtClean="0"/>
              <a:t>繰り返したい処理</a:t>
            </a:r>
            <a:r>
              <a:rPr lang="en-US" altLang="ja-JP" dirty="0" smtClean="0"/>
              <a:t>"</a:t>
            </a:r>
            <a:r>
              <a:rPr lang="ja-JP" altLang="en-US" dirty="0" smtClean="0"/>
              <a:t>の中で使うことができます</a:t>
            </a:r>
            <a:r>
              <a:rPr lang="en-US" altLang="ja-JP" dirty="0" smtClean="0"/>
              <a:t>. </a:t>
            </a:r>
            <a:r>
              <a:rPr lang="ja-JP" altLang="en-US" dirty="0" smtClean="0"/>
              <a:t>必ずしも設定する必要はありません</a:t>
            </a:r>
            <a:r>
              <a:rPr lang="en-US" altLang="ja-JP" dirty="0" smtClean="0"/>
              <a:t>.</a:t>
            </a:r>
          </a:p>
          <a:p>
            <a:pPr lvl="1"/>
            <a:r>
              <a:rPr lang="ja-JP" altLang="en-US" dirty="0"/>
              <a:t>リスト</a:t>
            </a:r>
            <a:endParaRPr lang="en-US" altLang="ja-JP" dirty="0" smtClean="0"/>
          </a:p>
          <a:p>
            <a:pPr lvl="2"/>
            <a:r>
              <a:rPr lang="en-US" altLang="ja-JP" dirty="0" smtClean="0"/>
              <a:t>"(1, 2, 3)"</a:t>
            </a:r>
            <a:r>
              <a:rPr lang="ja-JP" altLang="en-US" dirty="0" smtClean="0"/>
              <a:t>などのように</a:t>
            </a:r>
            <a:r>
              <a:rPr lang="en-US" altLang="ja-JP" dirty="0" smtClean="0"/>
              <a:t>, </a:t>
            </a:r>
            <a:r>
              <a:rPr lang="ja-JP" altLang="en-US" dirty="0" smtClean="0"/>
              <a:t>スカラ</a:t>
            </a:r>
            <a:r>
              <a:rPr lang="en-US" altLang="ja-JP" dirty="0" smtClean="0"/>
              <a:t>(</a:t>
            </a:r>
            <a:r>
              <a:rPr lang="ja-JP" altLang="en-US" dirty="0" smtClean="0"/>
              <a:t>内部に構造を持たないデータ構造</a:t>
            </a:r>
            <a:r>
              <a:rPr lang="en-US" altLang="ja-JP" dirty="0" smtClean="0"/>
              <a:t>. </a:t>
            </a:r>
            <a:r>
              <a:rPr lang="ja-JP" altLang="en-US" dirty="0" smtClean="0"/>
              <a:t>変数や数値</a:t>
            </a:r>
            <a:r>
              <a:rPr lang="en-US" altLang="ja-JP" dirty="0" smtClean="0"/>
              <a:t>, </a:t>
            </a:r>
            <a:r>
              <a:rPr lang="ja-JP" altLang="en-US" dirty="0" smtClean="0"/>
              <a:t>文字列など</a:t>
            </a:r>
            <a:r>
              <a:rPr lang="en-US" altLang="ja-JP" dirty="0" smtClean="0"/>
              <a:t>)</a:t>
            </a:r>
            <a:r>
              <a:rPr lang="ja-JP" altLang="en-US" dirty="0" smtClean="0"/>
              <a:t>の集合をリストと呼びます</a:t>
            </a:r>
            <a:r>
              <a:rPr lang="en-US" altLang="ja-JP" dirty="0" smtClean="0"/>
              <a:t>.</a:t>
            </a:r>
          </a:p>
          <a:p>
            <a:pPr lvl="2"/>
            <a:r>
              <a:rPr lang="en-US" altLang="ja-JP" dirty="0" smtClean="0"/>
              <a:t>"$</a:t>
            </a:r>
            <a:r>
              <a:rPr lang="en-US" altLang="ja-JP" dirty="0" err="1"/>
              <a:t>x</a:t>
            </a:r>
            <a:r>
              <a:rPr lang="en-US" altLang="ja-JP" dirty="0" err="1" smtClean="0"/>
              <a:t>..$</a:t>
            </a:r>
            <a:r>
              <a:rPr lang="en-US" altLang="ja-JP" dirty="0" err="1"/>
              <a:t>y</a:t>
            </a:r>
            <a:r>
              <a:rPr lang="en-US" altLang="ja-JP" dirty="0" smtClean="0"/>
              <a:t>"</a:t>
            </a:r>
            <a:r>
              <a:rPr lang="ja-JP" altLang="en-US" dirty="0" smtClean="0"/>
              <a:t>は</a:t>
            </a:r>
            <a:r>
              <a:rPr lang="en-US" altLang="ja-JP" dirty="0" smtClean="0"/>
              <a:t>"($x, $x+1, … , $y-1, $y)"</a:t>
            </a:r>
            <a:r>
              <a:rPr lang="ja-JP" altLang="en-US" dirty="0" smtClean="0"/>
              <a:t>というリストになります</a:t>
            </a:r>
            <a:r>
              <a:rPr lang="en-US" altLang="ja-JP" dirty="0" smtClean="0"/>
              <a:t>.</a:t>
            </a:r>
          </a:p>
          <a:p>
            <a:pPr lvl="2"/>
            <a:r>
              <a:rPr lang="en-US" altLang="ja-JP" dirty="0" smtClean="0"/>
              <a:t>for</a:t>
            </a:r>
            <a:r>
              <a:rPr lang="ja-JP" altLang="en-US" dirty="0" smtClean="0"/>
              <a:t>文は</a:t>
            </a:r>
            <a:r>
              <a:rPr lang="en-US" altLang="ja-JP" dirty="0" smtClean="0"/>
              <a:t>, </a:t>
            </a:r>
            <a:r>
              <a:rPr lang="ja-JP" altLang="en-US" dirty="0" smtClean="0"/>
              <a:t>リストの先頭から最後までを</a:t>
            </a:r>
            <a:r>
              <a:rPr lang="en-US" altLang="ja-JP" dirty="0" smtClean="0"/>
              <a:t>"</a:t>
            </a:r>
            <a:r>
              <a:rPr lang="ja-JP" altLang="en-US" dirty="0" smtClean="0"/>
              <a:t>ループ内で使う変数</a:t>
            </a:r>
            <a:r>
              <a:rPr lang="en-US" altLang="ja-JP" dirty="0" smtClean="0"/>
              <a:t>"</a:t>
            </a:r>
            <a:r>
              <a:rPr lang="ja-JP" altLang="en-US" dirty="0" smtClean="0"/>
              <a:t>に代入しながら</a:t>
            </a:r>
            <a:r>
              <a:rPr lang="en-US" altLang="ja-JP" dirty="0" smtClean="0"/>
              <a:t>"</a:t>
            </a:r>
            <a:r>
              <a:rPr lang="ja-JP" altLang="en-US" dirty="0" smtClean="0"/>
              <a:t>繰り返したい処理</a:t>
            </a:r>
            <a:r>
              <a:rPr lang="en-US" altLang="ja-JP" dirty="0" smtClean="0"/>
              <a:t>"</a:t>
            </a:r>
            <a:r>
              <a:rPr lang="ja-JP" altLang="en-US" dirty="0" smtClean="0"/>
              <a:t>を繰り返します</a:t>
            </a:r>
            <a:r>
              <a:rPr lang="en-US" altLang="ja-JP" dirty="0" smtClean="0"/>
              <a:t>.</a:t>
            </a:r>
          </a:p>
          <a:p>
            <a:pPr marL="0" indent="0">
              <a:buNone/>
            </a:pPr>
            <a:endParaRPr lang="en-US" altLang="ja-JP" dirty="0" smtClean="0"/>
          </a:p>
        </p:txBody>
      </p:sp>
      <p:sp>
        <p:nvSpPr>
          <p:cNvPr id="5" name="コンテンツ プレースホルダー 2"/>
          <p:cNvSpPr txBox="1">
            <a:spLocks/>
          </p:cNvSpPr>
          <p:nvPr/>
        </p:nvSpPr>
        <p:spPr>
          <a:xfrm>
            <a:off x="71500" y="2204864"/>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for </a:t>
            </a:r>
            <a:r>
              <a:rPr lang="ja-JP" altLang="en-US" sz="1800" dirty="0" smtClean="0">
                <a:latin typeface="Ricty" pitchFamily="1" charset="-128"/>
                <a:ea typeface="Ricty" pitchFamily="1" charset="-128"/>
              </a:rPr>
              <a:t>ループ内で使う変数 </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リスト</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053975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while</a:t>
            </a:r>
            <a:r>
              <a:rPr kumimoji="1" lang="ja-JP" altLang="en-US" sz="4800" dirty="0" smtClean="0"/>
              <a:t>文</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ja-JP" altLang="en-US" dirty="0" smtClean="0"/>
              <a:t>一方</a:t>
            </a:r>
            <a:r>
              <a:rPr lang="en-US" altLang="ja-JP" dirty="0" smtClean="0"/>
              <a:t>, while</a:t>
            </a:r>
            <a:r>
              <a:rPr lang="ja-JP" altLang="en-US" dirty="0" smtClean="0"/>
              <a:t>文の構文は</a:t>
            </a:r>
            <a:r>
              <a:rPr lang="en-US" altLang="ja-JP" dirty="0" smtClean="0"/>
              <a:t>, </a:t>
            </a:r>
            <a:r>
              <a:rPr lang="ja-JP" altLang="en-US" dirty="0" smtClean="0"/>
              <a:t>次のようになります</a:t>
            </a:r>
            <a:r>
              <a:rPr lang="en-US" altLang="ja-JP" dirty="0" smtClean="0"/>
              <a:t>.</a:t>
            </a:r>
          </a:p>
          <a:p>
            <a:endParaRPr lang="en-US" altLang="ja-JP" dirty="0"/>
          </a:p>
          <a:p>
            <a:endParaRPr lang="en-US" altLang="ja-JP" dirty="0" smtClean="0"/>
          </a:p>
          <a:p>
            <a:endParaRPr lang="en-US" altLang="ja-JP" dirty="0"/>
          </a:p>
          <a:p>
            <a:r>
              <a:rPr lang="en-US" altLang="ja-JP" dirty="0" smtClean="0"/>
              <a:t>while</a:t>
            </a:r>
            <a:r>
              <a:rPr lang="ja-JP" altLang="en-US" dirty="0" smtClean="0"/>
              <a:t>文では</a:t>
            </a:r>
            <a:r>
              <a:rPr lang="en-US" altLang="ja-JP" dirty="0" smtClean="0"/>
              <a:t>, "</a:t>
            </a:r>
            <a:r>
              <a:rPr lang="ja-JP" altLang="en-US" dirty="0" smtClean="0"/>
              <a:t>条件</a:t>
            </a:r>
            <a:r>
              <a:rPr lang="en-US" altLang="ja-JP" dirty="0" smtClean="0"/>
              <a:t>"</a:t>
            </a:r>
            <a:r>
              <a:rPr lang="ja-JP" altLang="en-US" dirty="0" smtClean="0"/>
              <a:t>が真である限り</a:t>
            </a:r>
            <a:r>
              <a:rPr lang="en-US" altLang="ja-JP" dirty="0" smtClean="0"/>
              <a:t>, "</a:t>
            </a:r>
            <a:r>
              <a:rPr lang="ja-JP" altLang="en-US" dirty="0" smtClean="0"/>
              <a:t>繰り返したい</a:t>
            </a:r>
            <a:r>
              <a:rPr lang="ja-JP" altLang="en-US" dirty="0"/>
              <a:t>処理</a:t>
            </a:r>
            <a:r>
              <a:rPr lang="en-US" altLang="ja-JP" dirty="0" smtClean="0"/>
              <a:t>"</a:t>
            </a:r>
            <a:r>
              <a:rPr lang="ja-JP" altLang="en-US" dirty="0" smtClean="0"/>
              <a:t>を繰り返します</a:t>
            </a:r>
            <a:r>
              <a:rPr lang="en-US" altLang="ja-JP" dirty="0" smtClean="0"/>
              <a:t>.</a:t>
            </a:r>
          </a:p>
          <a:p>
            <a:pPr lvl="1"/>
            <a:r>
              <a:rPr lang="en-US" altLang="ja-JP" dirty="0" smtClean="0"/>
              <a:t>Perl</a:t>
            </a:r>
            <a:r>
              <a:rPr lang="ja-JP" altLang="en-US" dirty="0" smtClean="0"/>
              <a:t>では</a:t>
            </a:r>
            <a:r>
              <a:rPr lang="en-US" altLang="ja-JP" dirty="0" smtClean="0"/>
              <a:t>, 1</a:t>
            </a:r>
            <a:r>
              <a:rPr lang="ja-JP" altLang="en-US" dirty="0" smtClean="0"/>
              <a:t>は真となるので</a:t>
            </a:r>
            <a:r>
              <a:rPr lang="en-US" altLang="ja-JP" dirty="0" smtClean="0"/>
              <a:t>, </a:t>
            </a:r>
            <a:r>
              <a:rPr lang="ja-JP" altLang="en-US" dirty="0" smtClean="0"/>
              <a:t>次のようなコードは無限ループとなります</a:t>
            </a:r>
            <a:r>
              <a:rPr lang="en-US" altLang="ja-JP" dirty="0" smtClean="0"/>
              <a:t>.</a:t>
            </a:r>
          </a:p>
          <a:p>
            <a:pPr lvl="1"/>
            <a:endParaRPr lang="en-US" altLang="ja-JP" dirty="0"/>
          </a:p>
          <a:p>
            <a:pPr lvl="1"/>
            <a:endParaRPr lang="en-US" altLang="ja-JP" dirty="0" smtClean="0"/>
          </a:p>
          <a:p>
            <a:pPr lvl="1"/>
            <a:endParaRPr lang="en-US" altLang="ja-JP" dirty="0"/>
          </a:p>
          <a:p>
            <a:pPr lvl="1"/>
            <a:r>
              <a:rPr lang="ja-JP" altLang="en-US" dirty="0"/>
              <a:t>無限</a:t>
            </a:r>
            <a:r>
              <a:rPr lang="ja-JP" altLang="en-US" dirty="0" smtClean="0"/>
              <a:t>ループに陥った場合は</a:t>
            </a:r>
            <a:r>
              <a:rPr lang="en-US" altLang="ja-JP" dirty="0" smtClean="0"/>
              <a:t>, Ctrl</a:t>
            </a:r>
            <a:r>
              <a:rPr lang="ja-JP" altLang="en-US" dirty="0" smtClean="0"/>
              <a:t>キー</a:t>
            </a:r>
            <a:r>
              <a:rPr lang="ja-JP" altLang="en-US" dirty="0" smtClean="0"/>
              <a:t>と</a:t>
            </a:r>
            <a:r>
              <a:rPr lang="en-US" altLang="ja-JP"/>
              <a:t>c</a:t>
            </a:r>
            <a:r>
              <a:rPr lang="ja-JP" altLang="en-US" smtClean="0"/>
              <a:t>キー</a:t>
            </a:r>
            <a:r>
              <a:rPr lang="ja-JP" altLang="en-US" dirty="0" smtClean="0"/>
              <a:t>を同時押し</a:t>
            </a:r>
            <a:r>
              <a:rPr lang="en-US" altLang="ja-JP" dirty="0" smtClean="0"/>
              <a:t>(Mac</a:t>
            </a:r>
            <a:r>
              <a:rPr lang="ja-JP" altLang="en-US" dirty="0" smtClean="0"/>
              <a:t>の場合は</a:t>
            </a:r>
            <a:r>
              <a:rPr lang="en-US" altLang="ja-JP" dirty="0" smtClean="0"/>
              <a:t>, Command</a:t>
            </a:r>
            <a:r>
              <a:rPr lang="ja-JP" altLang="en-US" dirty="0" smtClean="0"/>
              <a:t>キーと</a:t>
            </a:r>
            <a:r>
              <a:rPr lang="en-US" altLang="ja-JP" dirty="0" smtClean="0"/>
              <a:t>.</a:t>
            </a:r>
            <a:r>
              <a:rPr lang="ja-JP" altLang="en-US" dirty="0" smtClean="0"/>
              <a:t>キーを同時押し</a:t>
            </a:r>
            <a:r>
              <a:rPr lang="en-US" altLang="ja-JP" dirty="0" smtClean="0"/>
              <a:t>)</a:t>
            </a:r>
            <a:r>
              <a:rPr lang="ja-JP" altLang="en-US" dirty="0" smtClean="0"/>
              <a:t>で強制終了することができます</a:t>
            </a:r>
            <a:r>
              <a:rPr lang="en-US" altLang="ja-JP" dirty="0" smtClean="0"/>
              <a:t>.</a:t>
            </a:r>
          </a:p>
        </p:txBody>
      </p:sp>
      <p:sp>
        <p:nvSpPr>
          <p:cNvPr id="5" name="コンテンツ プレースホルダー 2"/>
          <p:cNvSpPr txBox="1">
            <a:spLocks/>
          </p:cNvSpPr>
          <p:nvPr/>
        </p:nvSpPr>
        <p:spPr>
          <a:xfrm>
            <a:off x="63910" y="1412776"/>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ja-JP" altLang="en-US" sz="1800" dirty="0" smtClean="0">
                <a:latin typeface="Ricty" pitchFamily="1" charset="-128"/>
                <a:ea typeface="Ricty" pitchFamily="1" charset="-128"/>
              </a:rPr>
              <a:t>条件</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繰り返したい処理</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6" name="コンテンツ プレースホルダー 2"/>
          <p:cNvSpPr txBox="1">
            <a:spLocks/>
          </p:cNvSpPr>
          <p:nvPr/>
        </p:nvSpPr>
        <p:spPr>
          <a:xfrm>
            <a:off x="63910" y="3789040"/>
            <a:ext cx="9001000" cy="1080120"/>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	</a:t>
            </a: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499965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last</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文や</a:t>
            </a:r>
            <a:r>
              <a:rPr lang="en-US" altLang="ja-JP" dirty="0" smtClean="0"/>
              <a:t>while</a:t>
            </a:r>
            <a:r>
              <a:rPr lang="ja-JP" altLang="en-US" dirty="0" smtClean="0"/>
              <a:t>文を強制的に抜けたいときには</a:t>
            </a:r>
            <a:r>
              <a:rPr lang="en-US" altLang="ja-JP" dirty="0" smtClean="0"/>
              <a:t>, last</a:t>
            </a:r>
            <a:r>
              <a:rPr lang="ja-JP" altLang="en-US" dirty="0" smtClean="0"/>
              <a:t>を使います</a:t>
            </a:r>
            <a:r>
              <a:rPr lang="en-US" altLang="ja-JP" dirty="0" smtClean="0"/>
              <a:t>.</a:t>
            </a:r>
          </a:p>
          <a:p>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63910" y="1268760"/>
            <a:ext cx="9001000" cy="129614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while (</a:t>
            </a:r>
            <a:r>
              <a:rPr lang="en-US" altLang="ja-JP" sz="1800" dirty="0">
                <a:latin typeface="Ricty" pitchFamily="1" charset="-128"/>
                <a:ea typeface="Ricty" pitchFamily="1" charset="-128"/>
              </a:rPr>
              <a:t>1</a:t>
            </a:r>
            <a:r>
              <a:rPr lang="en-US" altLang="ja-JP" sz="1800" dirty="0" smtClean="0">
                <a:latin typeface="Ricty" pitchFamily="1" charset="-128"/>
                <a:ea typeface="Ricty" pitchFamily="1" charset="-128"/>
              </a:rPr>
              <a:t>) {</a:t>
            </a:r>
          </a:p>
          <a:p>
            <a:pPr marL="0" indent="0">
              <a:buNone/>
            </a:pPr>
            <a:r>
              <a:rPr lang="en-US" altLang="ja-JP" sz="1800" dirty="0" smtClean="0">
                <a:latin typeface="Ricty" pitchFamily="1" charset="-128"/>
                <a:ea typeface="Ricty" pitchFamily="1" charset="-128"/>
              </a:rPr>
              <a:t>	print "Hello, world!\n";</a:t>
            </a:r>
          </a:p>
          <a:p>
            <a:pPr marL="0" indent="0">
              <a:buNone/>
            </a:pPr>
            <a:r>
              <a:rPr lang="en-US" altLang="ja-JP" sz="1800" dirty="0" smtClean="0">
                <a:latin typeface="Ricty" pitchFamily="1" charset="-128"/>
                <a:ea typeface="Ricty" pitchFamily="1" charset="-128"/>
              </a:rPr>
              <a:t>	last; # "Hello, world!"</a:t>
            </a:r>
            <a:r>
              <a:rPr lang="ja-JP" altLang="en-US" sz="1800" dirty="0" smtClean="0">
                <a:latin typeface="Ricty" pitchFamily="1" charset="-128"/>
                <a:ea typeface="Ricty" pitchFamily="1" charset="-128"/>
              </a:rPr>
              <a:t>を</a:t>
            </a:r>
            <a:r>
              <a:rPr lang="en-US" altLang="ja-JP" sz="1800" dirty="0" smtClean="0">
                <a:latin typeface="Ricty" pitchFamily="1" charset="-128"/>
                <a:ea typeface="Ricty" pitchFamily="1" charset="-128"/>
              </a:rPr>
              <a:t>1</a:t>
            </a:r>
            <a:r>
              <a:rPr lang="ja-JP" altLang="en-US" sz="1800" dirty="0" smtClean="0">
                <a:latin typeface="Ricty" pitchFamily="1" charset="-128"/>
                <a:ea typeface="Ricty" pitchFamily="1" charset="-128"/>
              </a:rPr>
              <a:t>回だけ表示して</a:t>
            </a:r>
            <a:r>
              <a:rPr lang="en-US" altLang="ja-JP" sz="1800" dirty="0" smtClean="0">
                <a:latin typeface="Ricty" pitchFamily="1" charset="-128"/>
                <a:ea typeface="Ricty" pitchFamily="1" charset="-128"/>
              </a:rPr>
              <a:t>, while</a:t>
            </a:r>
            <a:r>
              <a:rPr lang="ja-JP" altLang="en-US" sz="1800" dirty="0" smtClean="0">
                <a:latin typeface="Ricty" pitchFamily="1" charset="-128"/>
                <a:ea typeface="Ricty" pitchFamily="1" charset="-128"/>
              </a:rPr>
              <a:t>のループを抜ける</a:t>
            </a:r>
            <a:endParaRPr lang="en-US" altLang="ja-JP" sz="1800" dirty="0" smtClean="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
        <p:nvSpPr>
          <p:cNvPr id="9" name="正方形/長方形 8"/>
          <p:cNvSpPr/>
          <p:nvPr/>
        </p:nvSpPr>
        <p:spPr>
          <a:xfrm>
            <a:off x="0" y="2646598"/>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3470683"/>
            <a:ext cx="9096375" cy="3358741"/>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smtClean="0">
                <a:latin typeface="Ricty" pitchFamily="1" charset="-128"/>
                <a:ea typeface="Ricty" pitchFamily="1" charset="-128"/>
              </a:rPr>
              <a:t>for my $count (1..10) </a:t>
            </a:r>
            <a:r>
              <a:rPr lang="en-US" altLang="ja-JP" dirty="0">
                <a:latin typeface="Ricty" pitchFamily="1" charset="-128"/>
                <a:ea typeface="Ricty" pitchFamily="1" charset="-128"/>
              </a:rPr>
              <a:t>{</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a:t>
            </a:r>
            <a:r>
              <a:rPr lang="en-US" altLang="ja-JP" dirty="0">
                <a:latin typeface="Ricty" pitchFamily="1" charset="-128"/>
                <a:ea typeface="Ricty" pitchFamily="1" charset="-128"/>
              </a:rPr>
              <a:t>&gt;&gt;&gt;";</a:t>
            </a:r>
          </a:p>
          <a:p>
            <a:r>
              <a:rPr lang="en-US" altLang="ja-JP" dirty="0">
                <a:latin typeface="Ricty" pitchFamily="1" charset="-128"/>
                <a:ea typeface="Ricty" pitchFamily="1" charset="-128"/>
              </a:rPr>
              <a:t>	chomp(my $word2 = &lt;STDIN&gt;);</a:t>
            </a:r>
          </a:p>
          <a:p>
            <a:endParaRPr lang="en-US" altLang="ja-JP" dirty="0">
              <a:latin typeface="Ricty" pitchFamily="1" charset="-128"/>
              <a:ea typeface="Ricty" pitchFamily="1" charset="-128"/>
            </a:endParaRPr>
          </a:p>
          <a:p>
            <a:r>
              <a:rPr lang="en-US" altLang="ja-JP" dirty="0">
                <a:latin typeface="Ricty" pitchFamily="1" charset="-128"/>
                <a:ea typeface="Ricty" pitchFamily="1" charset="-128"/>
              </a:rPr>
              <a:t>	if($word1 </a:t>
            </a:r>
            <a:r>
              <a:rPr lang="en-US" altLang="ja-JP" dirty="0" err="1">
                <a:latin typeface="Ricty" pitchFamily="1" charset="-128"/>
                <a:ea typeface="Ricty" pitchFamily="1" charset="-128"/>
              </a:rPr>
              <a:t>eq</a:t>
            </a:r>
            <a:r>
              <a:rPr lang="en-US" altLang="ja-JP" dirty="0">
                <a:latin typeface="Ricty" pitchFamily="1" charset="-128"/>
                <a:ea typeface="Ricty" pitchFamily="1" charset="-128"/>
              </a:rPr>
              <a:t> $word2) {</a:t>
            </a:r>
          </a:p>
          <a:p>
            <a:r>
              <a:rPr lang="en-US" altLang="ja-JP" dirty="0">
                <a:latin typeface="Ricty" pitchFamily="1" charset="-128"/>
                <a:ea typeface="Ricty" pitchFamily="1" charset="-128"/>
              </a:rPr>
              <a:t>		print </a:t>
            </a:r>
            <a:r>
              <a:rPr lang="en-US" altLang="ja-JP" dirty="0" smtClean="0">
                <a:latin typeface="Ricty" pitchFamily="1" charset="-128"/>
                <a:ea typeface="Ricty" pitchFamily="1" charset="-128"/>
              </a:rPr>
              <a:t>"${count}</a:t>
            </a:r>
            <a:r>
              <a:rPr lang="ja-JP" altLang="en-US" dirty="0" smtClean="0">
                <a:latin typeface="Ricty" pitchFamily="1" charset="-128"/>
                <a:ea typeface="Ricty" pitchFamily="1" charset="-128"/>
              </a:rPr>
              <a:t>回目で正解</a:t>
            </a:r>
            <a:r>
              <a:rPr lang="ja-JP" altLang="en-US" dirty="0">
                <a:latin typeface="Ricty" pitchFamily="1" charset="-128"/>
                <a:ea typeface="Ricty" pitchFamily="1" charset="-128"/>
              </a:rPr>
              <a:t>です</a:t>
            </a:r>
            <a:r>
              <a:rPr lang="en-US" altLang="ja-JP" dirty="0">
                <a:latin typeface="Ricty" pitchFamily="1" charset="-128"/>
                <a:ea typeface="Ricty" pitchFamily="1" charset="-128"/>
              </a:rPr>
              <a:t>!\n";</a:t>
            </a:r>
          </a:p>
          <a:p>
            <a:r>
              <a:rPr lang="en-US" altLang="ja-JP" dirty="0">
                <a:latin typeface="Ricty" pitchFamily="1" charset="-128"/>
                <a:ea typeface="Ricty" pitchFamily="1" charset="-128"/>
              </a:rPr>
              <a:t>		last;</a:t>
            </a:r>
          </a:p>
          <a:p>
            <a:r>
              <a:rPr lang="en-US" altLang="ja-JP" dirty="0">
                <a:latin typeface="Ricty" pitchFamily="1" charset="-128"/>
                <a:ea typeface="Ricty" pitchFamily="1" charset="-128"/>
              </a:rPr>
              <a:t>	}</a:t>
            </a:r>
          </a:p>
          <a:p>
            <a:r>
              <a:rPr lang="en-US" altLang="ja-JP" dirty="0">
                <a:latin typeface="Ricty" pitchFamily="1" charset="-128"/>
                <a:ea typeface="Ricty" pitchFamily="1" charset="-128"/>
              </a:rPr>
              <a:t>}</a:t>
            </a:r>
            <a:endParaRPr lang="en-US" altLang="ja-JP" dirty="0" smtClean="0">
              <a:latin typeface="Ricty" pitchFamily="1" charset="-128"/>
              <a:ea typeface="Ricty" pitchFamily="1" charset="-128"/>
            </a:endParaRPr>
          </a:p>
        </p:txBody>
      </p:sp>
    </p:spTree>
    <p:extLst>
      <p:ext uri="{BB962C8B-B14F-4D97-AF65-F5344CB8AC3E}">
        <p14:creationId xmlns:p14="http://schemas.microsoft.com/office/powerpoint/2010/main" val="3938554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for</a:t>
            </a:r>
            <a:r>
              <a:rPr kumimoji="1" lang="ja-JP" altLang="en-US" sz="4800" dirty="0" smtClean="0"/>
              <a:t>文と配列</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for</a:t>
            </a:r>
            <a:r>
              <a:rPr lang="ja-JP" altLang="en-US" dirty="0" smtClean="0"/>
              <a:t>文の</a:t>
            </a:r>
            <a:r>
              <a:rPr lang="en-US" altLang="ja-JP" dirty="0" smtClean="0"/>
              <a:t>"</a:t>
            </a:r>
            <a:r>
              <a:rPr lang="ja-JP" altLang="en-US" dirty="0"/>
              <a:t>リスト</a:t>
            </a:r>
            <a:r>
              <a:rPr lang="en-US" altLang="ja-JP" dirty="0" smtClean="0"/>
              <a:t>"</a:t>
            </a:r>
            <a:r>
              <a:rPr lang="ja-JP" altLang="en-US" dirty="0" err="1" smtClean="0"/>
              <a:t>には</a:t>
            </a:r>
            <a:r>
              <a:rPr lang="en-US" altLang="ja-JP" dirty="0" smtClean="0"/>
              <a:t>, </a:t>
            </a:r>
            <a:r>
              <a:rPr lang="ja-JP" altLang="en-US" dirty="0" smtClean="0"/>
              <a:t>次</a:t>
            </a:r>
            <a:r>
              <a:rPr lang="ja-JP" altLang="en-US" dirty="0"/>
              <a:t>のように</a:t>
            </a:r>
            <a:r>
              <a:rPr lang="ja-JP" altLang="en-US" dirty="0" smtClean="0"/>
              <a:t>配列を使うこともできます</a:t>
            </a:r>
            <a:r>
              <a:rPr lang="en-US" altLang="ja-JP" dirty="0" smtClean="0"/>
              <a:t>.</a:t>
            </a:r>
          </a:p>
          <a:p>
            <a:endParaRPr lang="en-US" altLang="ja-JP" dirty="0"/>
          </a:p>
          <a:p>
            <a:endParaRPr lang="en-US" altLang="ja-JP" dirty="0" smtClean="0"/>
          </a:p>
          <a:p>
            <a:endParaRPr lang="en-US" altLang="ja-JP" dirty="0"/>
          </a:p>
          <a:p>
            <a:endParaRPr lang="en-US" altLang="ja-JP" dirty="0" smtClean="0"/>
          </a:p>
          <a:p>
            <a:r>
              <a:rPr lang="ja-JP" altLang="en-US" dirty="0" smtClean="0"/>
              <a:t>配列に用いる</a:t>
            </a:r>
            <a:r>
              <a:rPr lang="en-US" altLang="ja-JP" dirty="0" smtClean="0"/>
              <a:t>sort</a:t>
            </a:r>
            <a:r>
              <a:rPr lang="ja-JP" altLang="en-US" dirty="0" smtClean="0"/>
              <a:t>関数を使えば</a:t>
            </a:r>
            <a:r>
              <a:rPr lang="en-US" altLang="ja-JP" dirty="0" smtClean="0"/>
              <a:t>, </a:t>
            </a:r>
            <a:r>
              <a:rPr lang="ja-JP" altLang="en-US" dirty="0" smtClean="0"/>
              <a:t>こんなこともできます</a:t>
            </a:r>
            <a:r>
              <a:rPr lang="en-US" altLang="ja-JP" dirty="0" smtClean="0"/>
              <a:t>.</a:t>
            </a:r>
            <a:endParaRPr lang="en-US" altLang="ja-JP" dirty="0"/>
          </a:p>
          <a:p>
            <a:endParaRPr lang="en-US" altLang="ja-JP" dirty="0" smtClean="0"/>
          </a:p>
          <a:p>
            <a:endParaRPr lang="en-US" altLang="ja-JP" dirty="0"/>
          </a:p>
        </p:txBody>
      </p:sp>
      <p:sp>
        <p:nvSpPr>
          <p:cNvPr id="8" name="コンテンツ プレースホルダー 2"/>
          <p:cNvSpPr txBox="1">
            <a:spLocks/>
          </p:cNvSpPr>
          <p:nvPr/>
        </p:nvSpPr>
        <p:spPr>
          <a:xfrm>
            <a:off x="71500" y="1268760"/>
            <a:ext cx="9001000" cy="172819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(@array) {</a:t>
            </a:r>
          </a:p>
          <a:p>
            <a:pPr marL="0" indent="0">
              <a:buNone/>
            </a:pPr>
            <a:r>
              <a:rPr lang="en-US" altLang="ja-JP" sz="1800" dirty="0" smtClean="0">
                <a:latin typeface="Ricty" pitchFamily="1" charset="-128"/>
                <a:ea typeface="Ricty" pitchFamily="1" charset="-128"/>
              </a:rPr>
              <a:t>	print "${word},";</a:t>
            </a:r>
          </a:p>
          <a:p>
            <a:pPr marL="0" indent="0">
              <a:buNone/>
            </a:pPr>
            <a:r>
              <a:rPr lang="en-US" altLang="ja-JP" sz="1800" dirty="0" smtClean="0">
                <a:latin typeface="Ricty" pitchFamily="1" charset="-128"/>
                <a:ea typeface="Ricty" pitchFamily="1" charset="-128"/>
              </a:rPr>
              <a:t>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
        <p:nvSpPr>
          <p:cNvPr id="11" name="コンテンツ プレースホルダー 2"/>
          <p:cNvSpPr txBox="1">
            <a:spLocks/>
          </p:cNvSpPr>
          <p:nvPr/>
        </p:nvSpPr>
        <p:spPr>
          <a:xfrm>
            <a:off x="85639" y="3501008"/>
            <a:ext cx="9001000" cy="1656184"/>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smtClean="0">
                <a:latin typeface="Ricty" pitchFamily="1" charset="-128"/>
                <a:ea typeface="Ricty" pitchFamily="1" charset="-128"/>
              </a:rPr>
              <a:t>my @array =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for my $word (sort @array) {</a:t>
            </a:r>
          </a:p>
          <a:p>
            <a:pPr marL="0" indent="0">
              <a:buNone/>
            </a:pPr>
            <a:r>
              <a:rPr lang="en-US" altLang="ja-JP" sz="1800" dirty="0" smtClean="0">
                <a:latin typeface="Ricty" pitchFamily="1" charset="-128"/>
                <a:ea typeface="Ricty" pitchFamily="1" charset="-128"/>
              </a:rPr>
              <a:t>	print "${word}\n";</a:t>
            </a:r>
          </a:p>
          <a:p>
            <a:pPr marL="0" indent="0">
              <a:buNone/>
            </a:pPr>
            <a:r>
              <a:rPr lang="en-US" altLang="ja-JP" sz="1800" dirty="0">
                <a:latin typeface="Ricty" pitchFamily="1" charset="-128"/>
                <a:ea typeface="Ricty" pitchFamily="1" charset="-128"/>
              </a:rPr>
              <a:t>	</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ソートされ</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Anzu</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Homura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Madoka</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Mami</a:t>
            </a:r>
            <a:r>
              <a:rPr lang="en-US" altLang="ja-JP" sz="1800" dirty="0" smtClean="0">
                <a:latin typeface="Ricty" pitchFamily="1" charset="-128"/>
                <a:ea typeface="Ricty" pitchFamily="1" charset="-128"/>
              </a:rPr>
              <a:t>, </a:t>
            </a:r>
            <a:r>
              <a:rPr lang="en-US" altLang="ja-JP" sz="1800" dirty="0" err="1" smtClean="0">
                <a:latin typeface="Ricty" pitchFamily="1" charset="-128"/>
                <a:ea typeface="Ricty" pitchFamily="1" charset="-128"/>
              </a:rPr>
              <a:t>Sayaka</a:t>
            </a:r>
            <a:r>
              <a:rPr lang="en-US" altLang="ja-JP" sz="1800" dirty="0" smtClean="0">
                <a:latin typeface="Ricty" pitchFamily="1" charset="-128"/>
                <a:ea typeface="Ricty" pitchFamily="1" charset="-128"/>
              </a:rPr>
              <a:t>"</a:t>
            </a:r>
            <a:r>
              <a:rPr lang="ja-JP" altLang="en-US" sz="1800" dirty="0" smtClean="0">
                <a:latin typeface="Ricty" pitchFamily="1" charset="-128"/>
                <a:ea typeface="Ricty" pitchFamily="1" charset="-128"/>
              </a:rPr>
              <a:t>と表示</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a:p>
            <a:pPr marL="0" indent="0">
              <a:buNone/>
            </a:pPr>
            <a:r>
              <a:rPr lang="en-US" altLang="ja-JP" sz="1800" dirty="0" smtClean="0">
                <a:latin typeface="Ricty" pitchFamily="1" charset="-128"/>
                <a:ea typeface="Ricty" pitchFamily="1" charset="-128"/>
              </a:rPr>
              <a:t>}</a:t>
            </a:r>
          </a:p>
        </p:txBody>
      </p:sp>
    </p:spTree>
    <p:extLst>
      <p:ext uri="{BB962C8B-B14F-4D97-AF65-F5344CB8AC3E}">
        <p14:creationId xmlns:p14="http://schemas.microsoft.com/office/powerpoint/2010/main" val="859628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Sample Code</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&lt;STDIN&gt;); # </a:t>
            </a:r>
            <a:r>
              <a:rPr lang="ja-JP" altLang="en-US" dirty="0">
                <a:solidFill>
                  <a:schemeClr val="tx1"/>
                </a:solidFill>
                <a:latin typeface="Ricty" pitchFamily="1" charset="-128"/>
                <a:ea typeface="Ricty" pitchFamily="1" charset="-128"/>
              </a:rPr>
              <a:t>文字を入力し</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 # </a:t>
            </a:r>
            <a:r>
              <a:rPr lang="ja-JP" altLang="en-US" dirty="0">
                <a:solidFill>
                  <a:schemeClr val="tx1"/>
                </a:solidFill>
                <a:latin typeface="Ricty" pitchFamily="1" charset="-128"/>
                <a:ea typeface="Ricty" pitchFamily="1" charset="-128"/>
              </a:rPr>
              <a:t>入力した文字が</a:t>
            </a:r>
            <a:r>
              <a:rPr lang="en-US" altLang="ja-JP" dirty="0">
                <a:solidFill>
                  <a:schemeClr val="tx1"/>
                </a:solidFill>
                <a:latin typeface="Ricty" pitchFamily="1" charset="-128"/>
                <a:ea typeface="Ricty" pitchFamily="1" charset="-128"/>
              </a:rPr>
              <a:t>'end'</a:t>
            </a:r>
            <a:r>
              <a:rPr lang="ja-JP" altLang="en-US" dirty="0">
                <a:solidFill>
                  <a:schemeClr val="tx1"/>
                </a:solidFill>
                <a:latin typeface="Ricty" pitchFamily="1" charset="-128"/>
                <a:ea typeface="Ricty" pitchFamily="1" charset="-128"/>
              </a:rPr>
              <a:t>なら</a:t>
            </a:r>
            <a:r>
              <a:rPr lang="en-US" altLang="ja-JP" dirty="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ループを終了</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p>
          <a:p>
            <a:r>
              <a:rPr lang="en-US" altLang="ja-JP" dirty="0" smtClean="0">
                <a:solidFill>
                  <a:schemeClr val="tx1"/>
                </a:solidFill>
                <a:latin typeface="Ricty" pitchFamily="1" charset="-128"/>
                <a:ea typeface="Ricty" pitchFamily="1" charset="-128"/>
              </a:rPr>
              <a:t>		# </a:t>
            </a:r>
            <a:r>
              <a:rPr lang="ja-JP" altLang="en-US" dirty="0">
                <a:solidFill>
                  <a:schemeClr val="tx1"/>
                </a:solidFill>
                <a:latin typeface="Ricty" pitchFamily="1" charset="-128"/>
                <a:ea typeface="Ricty" pitchFamily="1" charset="-128"/>
              </a:rPr>
              <a:t>そうでないなら</a:t>
            </a:r>
            <a:r>
              <a:rPr lang="en-US" altLang="ja-JP" dirty="0">
                <a:solidFill>
                  <a:schemeClr val="tx1"/>
                </a:solidFill>
                <a:latin typeface="Ricty" pitchFamily="1" charset="-128"/>
                <a:ea typeface="Ricty" pitchFamily="1" charset="-128"/>
              </a:rPr>
              <a:t>, @array</a:t>
            </a:r>
            <a:r>
              <a:rPr lang="ja-JP" altLang="en-US" dirty="0">
                <a:solidFill>
                  <a:schemeClr val="tx1"/>
                </a:solidFill>
                <a:latin typeface="Ricty" pitchFamily="1" charset="-128"/>
                <a:ea typeface="Ricty" pitchFamily="1" charset="-128"/>
              </a:rPr>
              <a:t>の末尾</a:t>
            </a:r>
            <a:r>
              <a:rPr lang="ja-JP" altLang="en-US" dirty="0" smtClean="0">
                <a:solidFill>
                  <a:schemeClr val="tx1"/>
                </a:solidFill>
                <a:latin typeface="Ricty" pitchFamily="1" charset="-128"/>
                <a:ea typeface="Ricty" pitchFamily="1" charset="-128"/>
              </a:rPr>
              <a:t>に</a:t>
            </a:r>
            <a:endParaRPr lang="en-US" altLang="ja-JP" dirty="0">
              <a:solidFill>
                <a:schemeClr val="tx1"/>
              </a:solidFill>
              <a:latin typeface="Ricty" pitchFamily="1" charset="-128"/>
              <a:ea typeface="Ricty" pitchFamily="1" charset="-128"/>
            </a:endParaRPr>
          </a:p>
          <a:p>
            <a:r>
              <a:rPr lang="en-US" altLang="ja-JP" dirty="0" smtClean="0">
                <a:solidFill>
                  <a:schemeClr val="tx1"/>
                </a:solidFill>
                <a:latin typeface="Ricty" pitchFamily="1" charset="-128"/>
                <a:ea typeface="Ricty" pitchFamily="1" charset="-128"/>
              </a:rPr>
              <a:t>		# $</a:t>
            </a:r>
            <a:r>
              <a:rPr lang="en-US" altLang="ja-JP" dirty="0">
                <a:solidFill>
                  <a:schemeClr val="tx1"/>
                </a:solidFill>
                <a:latin typeface="Ricty" pitchFamily="1" charset="-128"/>
                <a:ea typeface="Ricty" pitchFamily="1" charset="-128"/>
              </a:rPr>
              <a:t>input</a:t>
            </a:r>
            <a:r>
              <a:rPr lang="ja-JP" altLang="en-US" dirty="0">
                <a:solidFill>
                  <a:schemeClr val="tx1"/>
                </a:solidFill>
                <a:latin typeface="Ricty" pitchFamily="1" charset="-128"/>
                <a:ea typeface="Ricty" pitchFamily="1" charset="-128"/>
              </a:rPr>
              <a:t>の中身</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入力した文字列</a:t>
            </a:r>
            <a:r>
              <a:rPr lang="en-US" altLang="ja-JP" dirty="0">
                <a:solidFill>
                  <a:schemeClr val="tx1"/>
                </a:solidFill>
                <a:latin typeface="Ricty" pitchFamily="1" charset="-128"/>
                <a:ea typeface="Ricty" pitchFamily="1" charset="-128"/>
              </a:rPr>
              <a:t>)</a:t>
            </a:r>
            <a:r>
              <a:rPr lang="ja-JP" altLang="en-US" dirty="0">
                <a:solidFill>
                  <a:schemeClr val="tx1"/>
                </a:solidFill>
                <a:latin typeface="Ricty" pitchFamily="1" charset="-128"/>
                <a:ea typeface="Ricty" pitchFamily="1" charset="-128"/>
              </a:rPr>
              <a:t>を挿入する</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Tree>
    <p:extLst>
      <p:ext uri="{BB962C8B-B14F-4D97-AF65-F5344CB8AC3E}">
        <p14:creationId xmlns:p14="http://schemas.microsoft.com/office/powerpoint/2010/main" val="3766891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smtClean="0"/>
              <a:t>Let's Try!</a:t>
            </a:r>
            <a:endParaRPr kumimoji="1" lang="ja-JP" altLang="en-US" sz="4800" dirty="0"/>
          </a:p>
        </p:txBody>
      </p:sp>
      <p:sp>
        <p:nvSpPr>
          <p:cNvPr id="10" name="正方形/長方形 9"/>
          <p:cNvSpPr/>
          <p:nvPr/>
        </p:nvSpPr>
        <p:spPr>
          <a:xfrm>
            <a:off x="23813" y="836713"/>
            <a:ext cx="9096375" cy="5992712"/>
          </a:xfrm>
          <a:prstGeom prst="rect">
            <a:avLst/>
          </a:prstGeom>
          <a:ln w="6350"/>
        </p:spPr>
        <p:style>
          <a:lnRef idx="2">
            <a:schemeClr val="dk1"/>
          </a:lnRef>
          <a:fillRef idx="1">
            <a:schemeClr val="lt1"/>
          </a:fillRef>
          <a:effectRef idx="0">
            <a:schemeClr val="dk1"/>
          </a:effectRef>
          <a:fontRef idx="minor">
            <a:schemeClr val="dk1"/>
          </a:fontRef>
        </p:style>
        <p:txBody>
          <a:bodyPr rtlCol="0" anchor="t"/>
          <a:lstStyle/>
          <a:p>
            <a:r>
              <a:rPr lang="en-US" altLang="ja-JP" dirty="0">
                <a:solidFill>
                  <a:schemeClr val="tx1"/>
                </a:solidFill>
                <a:latin typeface="Ricty" pitchFamily="1" charset="-128"/>
                <a:ea typeface="Ricty" pitchFamily="1" charset="-128"/>
              </a:rPr>
              <a:t>my @array;</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while(1) { # </a:t>
            </a:r>
            <a:r>
              <a:rPr lang="ja-JP" altLang="en-US" dirty="0">
                <a:solidFill>
                  <a:schemeClr val="tx1"/>
                </a:solidFill>
                <a:latin typeface="Ricty" pitchFamily="1" charset="-128"/>
                <a:ea typeface="Ricty" pitchFamily="1" charset="-128"/>
              </a:rPr>
              <a:t>無限ループを発生</a:t>
            </a: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chomp(my $input = &lt;STDIN</a:t>
            </a:r>
            <a:r>
              <a:rPr lang="en-US" altLang="ja-JP" dirty="0" smtClean="0">
                <a:solidFill>
                  <a:schemeClr val="tx1"/>
                </a:solidFill>
                <a:latin typeface="Ricty" pitchFamily="1" charset="-128"/>
                <a:ea typeface="Ricty" pitchFamily="1" charset="-128"/>
              </a:rPr>
              <a:t>&gt;);</a:t>
            </a:r>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	if($input </a:t>
            </a:r>
            <a:r>
              <a:rPr lang="en-US" altLang="ja-JP" dirty="0" err="1">
                <a:solidFill>
                  <a:schemeClr val="tx1"/>
                </a:solidFill>
                <a:latin typeface="Ricty" pitchFamily="1" charset="-128"/>
                <a:ea typeface="Ricty" pitchFamily="1" charset="-128"/>
              </a:rPr>
              <a:t>eq</a:t>
            </a:r>
            <a:r>
              <a:rPr lang="en-US" altLang="ja-JP" dirty="0">
                <a:solidFill>
                  <a:schemeClr val="tx1"/>
                </a:solidFill>
                <a:latin typeface="Ricty" pitchFamily="1" charset="-128"/>
                <a:ea typeface="Ricty" pitchFamily="1" charset="-128"/>
              </a:rPr>
              <a:t> 'end') </a:t>
            </a:r>
            <a:r>
              <a:rPr lang="en-US" altLang="ja-JP" dirty="0" smtClean="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a:p>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last;</a:t>
            </a:r>
          </a:p>
          <a:p>
            <a:r>
              <a:rPr lang="en-US" altLang="ja-JP" dirty="0">
                <a:solidFill>
                  <a:schemeClr val="tx1"/>
                </a:solidFill>
                <a:latin typeface="Ricty" pitchFamily="1" charset="-128"/>
                <a:ea typeface="Ricty" pitchFamily="1" charset="-128"/>
              </a:rPr>
              <a:t>	} else {</a:t>
            </a:r>
          </a:p>
          <a:p>
            <a:r>
              <a:rPr lang="en-US" altLang="ja-JP" dirty="0">
                <a:solidFill>
                  <a:schemeClr val="tx1"/>
                </a:solidFill>
                <a:latin typeface="Ricty" pitchFamily="1" charset="-128"/>
                <a:ea typeface="Ricty" pitchFamily="1" charset="-128"/>
              </a:rPr>
              <a:t>		push(@array, $input</a:t>
            </a:r>
            <a:r>
              <a:rPr lang="en-US" altLang="ja-JP" dirty="0" smtClean="0">
                <a:solidFill>
                  <a:schemeClr val="tx1"/>
                </a:solidFill>
                <a:latin typeface="Ricty" pitchFamily="1" charset="-128"/>
                <a:ea typeface="Ricty" pitchFamily="1" charset="-128"/>
              </a:rPr>
              <a:t>);</a:t>
            </a:r>
          </a:p>
          <a:p>
            <a:r>
              <a:rPr lang="en-US" altLang="ja-JP" dirty="0" smtClean="0">
                <a:solidFill>
                  <a:schemeClr val="tx1"/>
                </a:solidFill>
                <a:latin typeface="Ricty" pitchFamily="1" charset="-128"/>
                <a:ea typeface="Ricty" pitchFamily="1" charset="-128"/>
              </a:rPr>
              <a:t> </a:t>
            </a:r>
            <a:r>
              <a:rPr lang="ja-JP" altLang="en-US" dirty="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p>
          <a:p>
            <a:endParaRPr lang="en-US" altLang="ja-JP" dirty="0">
              <a:solidFill>
                <a:schemeClr val="tx1"/>
              </a:solidFill>
              <a:latin typeface="Ricty" pitchFamily="1" charset="-128"/>
              <a:ea typeface="Ricty" pitchFamily="1" charset="-128"/>
            </a:endParaRPr>
          </a:p>
          <a:p>
            <a:r>
              <a:rPr lang="en-US" altLang="ja-JP" dirty="0">
                <a:solidFill>
                  <a:schemeClr val="tx1"/>
                </a:solidFill>
                <a:latin typeface="Ricty" pitchFamily="1" charset="-128"/>
                <a:ea typeface="Ricty" pitchFamily="1" charset="-128"/>
              </a:rPr>
              <a:t>my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 = 1;</a:t>
            </a:r>
          </a:p>
          <a:p>
            <a:r>
              <a:rPr lang="en-US" altLang="ja-JP" dirty="0">
                <a:solidFill>
                  <a:schemeClr val="tx1"/>
                </a:solidFill>
                <a:latin typeface="Ricty" pitchFamily="1" charset="-128"/>
                <a:ea typeface="Ricty" pitchFamily="1" charset="-128"/>
              </a:rPr>
              <a:t>for my $word </a:t>
            </a:r>
            <a:r>
              <a:rPr lang="en-US" altLang="ja-JP" dirty="0" smtClean="0">
                <a:solidFill>
                  <a:schemeClr val="tx1"/>
                </a:solidFill>
                <a:latin typeface="Ricty" pitchFamily="1" charset="-128"/>
                <a:ea typeface="Ricty" pitchFamily="1" charset="-128"/>
              </a:rPr>
              <a:t>(sort @array</a:t>
            </a:r>
            <a:r>
              <a:rPr lang="en-US" altLang="ja-JP" dirty="0">
                <a:solidFill>
                  <a:schemeClr val="tx1"/>
                </a:solidFill>
                <a:latin typeface="Ricty" pitchFamily="1" charset="-128"/>
                <a:ea typeface="Ricty" pitchFamily="1" charset="-128"/>
              </a:rPr>
              <a:t>) {</a:t>
            </a:r>
          </a:p>
          <a:p>
            <a:r>
              <a:rPr lang="en-US" altLang="ja-JP" dirty="0">
                <a:solidFill>
                  <a:schemeClr val="tx1"/>
                </a:solidFill>
                <a:latin typeface="Ricty" pitchFamily="1" charset="-128"/>
                <a:ea typeface="Ricty" pitchFamily="1" charset="-128"/>
              </a:rPr>
              <a:t>	print </a:t>
            </a:r>
            <a:r>
              <a:rPr lang="en-US" altLang="ja-JP" dirty="0" smtClean="0">
                <a:solidFill>
                  <a:schemeClr val="tx1"/>
                </a:solidFill>
                <a:latin typeface="Ricty" pitchFamily="1" charset="-128"/>
                <a:ea typeface="Ricty" pitchFamily="1" charset="-128"/>
              </a:rPr>
              <a:t>"${</a:t>
            </a:r>
            <a:r>
              <a:rPr lang="en-US" altLang="ja-JP" dirty="0" err="1" smtClean="0">
                <a:solidFill>
                  <a:schemeClr val="tx1"/>
                </a:solidFill>
                <a:latin typeface="Ricty" pitchFamily="1" charset="-128"/>
                <a:ea typeface="Ricty" pitchFamily="1" charset="-128"/>
              </a:rPr>
              <a:t>num</a:t>
            </a:r>
            <a:r>
              <a:rPr lang="en-US" altLang="ja-JP" dirty="0" smtClean="0">
                <a:solidFill>
                  <a:schemeClr val="tx1"/>
                </a:solidFill>
                <a:latin typeface="Ricty" pitchFamily="1" charset="-128"/>
                <a:ea typeface="Ricty" pitchFamily="1" charset="-128"/>
              </a:rPr>
              <a:t>} </a:t>
            </a:r>
            <a:r>
              <a:rPr lang="en-US" altLang="ja-JP" dirty="0">
                <a:solidFill>
                  <a:schemeClr val="tx1"/>
                </a:solidFill>
                <a:latin typeface="Ricty" pitchFamily="1" charset="-128"/>
                <a:ea typeface="Ricty" pitchFamily="1" charset="-128"/>
              </a:rPr>
              <a:t>: </a:t>
            </a:r>
            <a:r>
              <a:rPr lang="en-US" altLang="ja-JP" dirty="0" smtClean="0">
                <a:solidFill>
                  <a:schemeClr val="tx1"/>
                </a:solidFill>
                <a:latin typeface="Ricty" pitchFamily="1" charset="-128"/>
                <a:ea typeface="Ricty" pitchFamily="1" charset="-128"/>
              </a:rPr>
              <a:t>${word}\n</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	$</a:t>
            </a:r>
            <a:r>
              <a:rPr lang="en-US" altLang="ja-JP" dirty="0" err="1">
                <a:solidFill>
                  <a:schemeClr val="tx1"/>
                </a:solidFill>
                <a:latin typeface="Ricty" pitchFamily="1" charset="-128"/>
                <a:ea typeface="Ricty" pitchFamily="1" charset="-128"/>
              </a:rPr>
              <a:t>num</a:t>
            </a:r>
            <a:r>
              <a:rPr lang="en-US" altLang="ja-JP" dirty="0">
                <a:solidFill>
                  <a:schemeClr val="tx1"/>
                </a:solidFill>
                <a:latin typeface="Ricty" pitchFamily="1" charset="-128"/>
                <a:ea typeface="Ricty" pitchFamily="1" charset="-128"/>
              </a:rPr>
              <a:t>++;</a:t>
            </a:r>
          </a:p>
          <a:p>
            <a:r>
              <a:rPr lang="en-US" altLang="ja-JP" dirty="0">
                <a:solidFill>
                  <a:schemeClr val="tx1"/>
                </a:solidFill>
                <a:latin typeface="Ricty" pitchFamily="1" charset="-128"/>
                <a:ea typeface="Ricty" pitchFamily="1" charset="-128"/>
              </a:rPr>
              <a:t>}</a:t>
            </a:r>
            <a:endParaRPr lang="ja-JP" altLang="en-US" dirty="0">
              <a:solidFill>
                <a:schemeClr val="tx1"/>
              </a:solidFill>
              <a:latin typeface="Ricty" pitchFamily="1" charset="-128"/>
              <a:ea typeface="Ricty" pitchFamily="1" charset="-128"/>
            </a:endParaRPr>
          </a:p>
        </p:txBody>
      </p:sp>
      <p:sp>
        <p:nvSpPr>
          <p:cNvPr id="4" name="フローチャート: 処理 3"/>
          <p:cNvSpPr/>
          <p:nvPr/>
        </p:nvSpPr>
        <p:spPr>
          <a:xfrm>
            <a:off x="3347864" y="4763244"/>
            <a:ext cx="5688632" cy="201622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dirty="0" smtClean="0"/>
              <a:t>先程の</a:t>
            </a:r>
            <a:r>
              <a:rPr lang="en-US" altLang="ja-JP" dirty="0" smtClean="0"/>
              <a:t>Sample Code</a:t>
            </a:r>
            <a:r>
              <a:rPr lang="ja-JP" altLang="en-US" dirty="0" smtClean="0"/>
              <a:t>を実際に書いてみましょう</a:t>
            </a:r>
            <a:r>
              <a:rPr lang="en-US" altLang="ja-JP" dirty="0" smtClean="0"/>
              <a:t>.</a:t>
            </a:r>
          </a:p>
          <a:p>
            <a:r>
              <a:rPr kumimoji="1" lang="ja-JP" altLang="en-US" dirty="0" smtClean="0"/>
              <a:t>余裕があるなら</a:t>
            </a:r>
            <a:r>
              <a:rPr kumimoji="1" lang="en-US" altLang="ja-JP" dirty="0" smtClean="0"/>
              <a:t>, </a:t>
            </a:r>
            <a:r>
              <a:rPr kumimoji="1" lang="ja-JP" altLang="en-US" dirty="0" smtClean="0"/>
              <a:t>条件を付け加えたりしてアレンジしても構いません</a:t>
            </a:r>
            <a:r>
              <a:rPr kumimoji="1" lang="en-US" altLang="ja-JP" dirty="0" smtClean="0"/>
              <a:t>.</a:t>
            </a:r>
          </a:p>
          <a:p>
            <a:r>
              <a:rPr lang="ja-JP" altLang="en-US" dirty="0" smtClean="0"/>
              <a:t>きちんと書いたはずなのに動かなかったり</a:t>
            </a:r>
            <a:r>
              <a:rPr lang="en-US" altLang="ja-JP" dirty="0" smtClean="0"/>
              <a:t>, </a:t>
            </a:r>
            <a:r>
              <a:rPr lang="ja-JP" altLang="en-US" dirty="0" smtClean="0"/>
              <a:t>期待通りの動作をしないなら</a:t>
            </a:r>
            <a:r>
              <a:rPr lang="en-US" altLang="ja-JP" dirty="0" smtClean="0"/>
              <a:t>, </a:t>
            </a:r>
            <a:r>
              <a:rPr lang="ja-JP" altLang="en-US" dirty="0" smtClean="0"/>
              <a:t>アシスタントの人を呼んで</a:t>
            </a:r>
            <a:r>
              <a:rPr lang="en-US" altLang="ja-JP" dirty="0" smtClean="0"/>
              <a:t>, </a:t>
            </a:r>
            <a:r>
              <a:rPr lang="ja-JP" altLang="en-US" dirty="0" smtClean="0"/>
              <a:t>その原因を一緒に考えてみましょう</a:t>
            </a:r>
            <a:r>
              <a:rPr lang="en-US" altLang="ja-JP" dirty="0" smtClean="0"/>
              <a:t>.</a:t>
            </a:r>
          </a:p>
          <a:p>
            <a:pPr algn="r"/>
            <a:r>
              <a:rPr lang="ja-JP" altLang="en-US" dirty="0" smtClean="0"/>
              <a:t>目標</a:t>
            </a:r>
            <a:r>
              <a:rPr lang="en-US" altLang="ja-JP" dirty="0" smtClean="0"/>
              <a:t>: 10</a:t>
            </a:r>
            <a:r>
              <a:rPr lang="ja-JP" altLang="en-US" dirty="0" smtClean="0"/>
              <a:t>分</a:t>
            </a:r>
            <a:endParaRPr lang="en-US" altLang="ja-JP" dirty="0" smtClean="0"/>
          </a:p>
        </p:txBody>
      </p:sp>
    </p:spTree>
    <p:extLst>
      <p:ext uri="{BB962C8B-B14F-4D97-AF65-F5344CB8AC3E}">
        <p14:creationId xmlns:p14="http://schemas.microsoft.com/office/powerpoint/2010/main" val="38824219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Tips</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C</a:t>
            </a:r>
            <a:r>
              <a:rPr lang="ja-JP" altLang="en-US" dirty="0" smtClean="0"/>
              <a:t>言語のような</a:t>
            </a:r>
            <a:r>
              <a:rPr lang="en-US" altLang="ja-JP" dirty="0" smtClean="0"/>
              <a:t>for</a:t>
            </a:r>
            <a:r>
              <a:rPr lang="ja-JP" altLang="en-US" dirty="0" smtClean="0"/>
              <a:t>文も使えます</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a:t>
            </a:r>
            <a:r>
              <a:rPr lang="ja-JP" altLang="en-US" dirty="0" smtClean="0"/>
              <a:t>が</a:t>
            </a:r>
            <a:r>
              <a:rPr lang="en-US" altLang="ja-JP" dirty="0" smtClean="0"/>
              <a:t>, </a:t>
            </a:r>
            <a:r>
              <a:rPr lang="ja-JP" altLang="en-US" dirty="0" smtClean="0"/>
              <a:t>あまり使うことはありません</a:t>
            </a:r>
            <a:r>
              <a:rPr lang="en-US" altLang="ja-JP" dirty="0" smtClean="0"/>
              <a:t>.</a:t>
            </a:r>
          </a:p>
        </p:txBody>
      </p:sp>
      <p:sp>
        <p:nvSpPr>
          <p:cNvPr id="5" name="コンテンツ プレースホルダー 2"/>
          <p:cNvSpPr txBox="1">
            <a:spLocks/>
          </p:cNvSpPr>
          <p:nvPr/>
        </p:nvSpPr>
        <p:spPr>
          <a:xfrm>
            <a:off x="71500" y="1268760"/>
            <a:ext cx="9001000" cy="1045815"/>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for(my $number = 1 ; $number &lt;= 10 ; $number++) {</a:t>
            </a:r>
          </a:p>
          <a:p>
            <a:pPr marL="0" indent="0">
              <a:buNone/>
            </a:pPr>
            <a:r>
              <a:rPr lang="en-US" altLang="ja-JP" sz="1800" dirty="0">
                <a:latin typeface="Ricty" pitchFamily="1" charset="-128"/>
                <a:ea typeface="Ricty" pitchFamily="1" charset="-128"/>
              </a:rPr>
              <a:t>	print </a:t>
            </a:r>
            <a:r>
              <a:rPr lang="en-US" altLang="ja-JP" sz="1800" dirty="0" smtClean="0">
                <a:latin typeface="Ricty" pitchFamily="1" charset="-128"/>
                <a:ea typeface="Ricty" pitchFamily="1" charset="-128"/>
              </a:rPr>
              <a:t>"${</a:t>
            </a:r>
            <a:r>
              <a:rPr lang="en-US" altLang="ja-JP" sz="1800" dirty="0">
                <a:latin typeface="Ricty" pitchFamily="1" charset="-128"/>
                <a:ea typeface="Ricty" pitchFamily="1" charset="-128"/>
              </a:rPr>
              <a:t>number} \n";</a:t>
            </a:r>
          </a:p>
          <a:p>
            <a:pPr marL="0" indent="0">
              <a:buNone/>
            </a:pPr>
            <a:r>
              <a:rPr lang="en-US" altLang="ja-JP" sz="1800" dirty="0">
                <a:latin typeface="Ricty" pitchFamily="1" charset="-128"/>
                <a:ea typeface="Ricty" pitchFamily="1" charset="-128"/>
              </a:rPr>
              <a:t>}</a:t>
            </a:r>
          </a:p>
        </p:txBody>
      </p:sp>
    </p:spTree>
    <p:extLst>
      <p:ext uri="{BB962C8B-B14F-4D97-AF65-F5344CB8AC3E}">
        <p14:creationId xmlns:p14="http://schemas.microsoft.com/office/powerpoint/2010/main" val="41497185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5. </a:t>
            </a:r>
            <a:r>
              <a:rPr kumimoji="1" lang="ja-JP" altLang="en-US" sz="4800" dirty="0" smtClean="0"/>
              <a:t>演習問題</a:t>
            </a:r>
            <a:r>
              <a:rPr kumimoji="1" lang="en-US" altLang="ja-JP" sz="4800" dirty="0" smtClean="0"/>
              <a:t> </a:t>
            </a:r>
            <a:endParaRPr kumimoji="1" lang="ja-JP" altLang="en-US" sz="4800" dirty="0"/>
          </a:p>
        </p:txBody>
      </p:sp>
    </p:spTree>
    <p:extLst>
      <p:ext uri="{BB962C8B-B14F-4D97-AF65-F5344CB8AC3E}">
        <p14:creationId xmlns:p14="http://schemas.microsoft.com/office/powerpoint/2010/main" val="38963844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1</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a:t>
            </a:r>
            <a:r>
              <a:rPr lang="en-US" altLang="ja-JP" dirty="0" smtClean="0"/>
              <a:t>10</a:t>
            </a:r>
            <a:r>
              <a:rPr lang="ja-JP" altLang="en-US" dirty="0" smtClean="0"/>
              <a:t>個の数値を入力して</a:t>
            </a:r>
            <a:r>
              <a:rPr lang="en-US" altLang="ja-JP" dirty="0" smtClean="0"/>
              <a:t>, </a:t>
            </a:r>
            <a:r>
              <a:rPr lang="ja-JP" altLang="en-US" dirty="0" smtClean="0"/>
              <a:t>それらの合計</a:t>
            </a:r>
            <a:r>
              <a:rPr lang="en-US" altLang="ja-JP" dirty="0" smtClean="0"/>
              <a:t>(</a:t>
            </a:r>
            <a:r>
              <a:rPr lang="ja-JP" altLang="en-US" dirty="0" smtClean="0"/>
              <a:t>和</a:t>
            </a:r>
            <a:r>
              <a:rPr lang="en-US" altLang="ja-JP" dirty="0" smtClean="0"/>
              <a:t>)</a:t>
            </a:r>
            <a:r>
              <a:rPr lang="ja-JP" altLang="en-US" dirty="0" smtClean="0"/>
              <a:t>を計算するプログラムを書いてみよう</a:t>
            </a:r>
            <a:r>
              <a:rPr lang="en-US" altLang="ja-JP" dirty="0" smtClean="0"/>
              <a:t>.</a:t>
            </a:r>
            <a:endParaRPr lang="en-US" altLang="ja-JP" dirty="0"/>
          </a:p>
          <a:p>
            <a:r>
              <a:rPr lang="en-US" altLang="ja-JP" dirty="0" smtClean="0"/>
              <a:t>[OPTION]</a:t>
            </a:r>
          </a:p>
          <a:p>
            <a:pPr lvl="1"/>
            <a:r>
              <a:rPr lang="en-US" altLang="ja-JP" dirty="0" smtClean="0"/>
              <a:t>'end'</a:t>
            </a:r>
            <a:r>
              <a:rPr lang="ja-JP" altLang="en-US" dirty="0" smtClean="0"/>
              <a:t>と入力するまで数値の入力を続けることができるようにプログラムを書き換えてみよう</a:t>
            </a:r>
            <a:r>
              <a:rPr lang="en-US" altLang="ja-JP" dirty="0" smtClean="0"/>
              <a:t>.</a:t>
            </a:r>
          </a:p>
          <a:p>
            <a:pPr lvl="1"/>
            <a:r>
              <a:rPr lang="ja-JP" altLang="en-US" dirty="0" smtClean="0"/>
              <a:t>入力した値が</a:t>
            </a:r>
            <a:r>
              <a:rPr lang="en-US" altLang="ja-JP" dirty="0" smtClean="0"/>
              <a:t>"1, 2, 3, 4, 5, 6, 7, 8, 9, 10"</a:t>
            </a:r>
            <a:r>
              <a:rPr lang="ja-JP" altLang="en-US" dirty="0" smtClean="0"/>
              <a:t>ならば</a:t>
            </a:r>
            <a:r>
              <a:rPr lang="en-US" altLang="ja-JP" dirty="0" smtClean="0"/>
              <a:t>,</a:t>
            </a:r>
            <a:br>
              <a:rPr lang="en-US" altLang="ja-JP" dirty="0" smtClean="0"/>
            </a:br>
            <a:r>
              <a:rPr lang="en-US" altLang="ja-JP" dirty="0" smtClean="0"/>
              <a:t>"1 + 2 + 3 + 4 + 5 + 6 + 7 + 8 + 9 + 10 = 55"</a:t>
            </a:r>
            <a:r>
              <a:rPr lang="ja-JP" altLang="en-US" dirty="0" err="1" smtClean="0"/>
              <a:t>のように</a:t>
            </a:r>
            <a:r>
              <a:rPr lang="en-US" altLang="ja-JP" dirty="0" smtClean="0"/>
              <a:t>, </a:t>
            </a:r>
            <a:r>
              <a:rPr lang="ja-JP" altLang="en-US" dirty="0" smtClean="0"/>
              <a:t>計算式と計算結果の両方が表示されるよう</a:t>
            </a:r>
            <a:r>
              <a:rPr lang="en-US" altLang="ja-JP" dirty="0" smtClean="0"/>
              <a:t>, </a:t>
            </a:r>
            <a:r>
              <a:rPr lang="ja-JP" altLang="en-US" dirty="0" smtClean="0"/>
              <a:t>プログラムを書き換えてみよう</a:t>
            </a:r>
            <a:r>
              <a:rPr lang="en-US" altLang="ja-JP" dirty="0" smtClean="0"/>
              <a:t>.</a:t>
            </a:r>
          </a:p>
          <a:p>
            <a:pPr marL="457200" lvl="1" indent="0">
              <a:buNone/>
            </a:pPr>
            <a:r>
              <a:rPr lang="en-US" altLang="ja-JP" dirty="0" smtClean="0"/>
              <a:t> </a:t>
            </a:r>
          </a:p>
        </p:txBody>
      </p:sp>
    </p:spTree>
    <p:extLst>
      <p:ext uri="{BB962C8B-B14F-4D97-AF65-F5344CB8AC3E}">
        <p14:creationId xmlns:p14="http://schemas.microsoft.com/office/powerpoint/2010/main" val="1944372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lang="en-US" altLang="ja-JP" sz="4800" dirty="0" smtClean="0"/>
              <a:t>2</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ja-JP" altLang="en-US" dirty="0" smtClean="0"/>
              <a:t>変数</a:t>
            </a:r>
            <a:r>
              <a:rPr lang="en-US" altLang="ja-JP" dirty="0" smtClean="0"/>
              <a:t>$</a:t>
            </a:r>
            <a:r>
              <a:rPr lang="en-US" altLang="ja-JP" dirty="0" err="1" smtClean="0"/>
              <a:t>str</a:t>
            </a:r>
            <a:r>
              <a:rPr lang="ja-JP" altLang="en-US" dirty="0" smtClean="0"/>
              <a:t>に設定した文字列を</a:t>
            </a:r>
            <a:r>
              <a:rPr lang="en-US" altLang="ja-JP" dirty="0" smtClean="0"/>
              <a:t>, </a:t>
            </a:r>
            <a:r>
              <a:rPr lang="ja-JP" altLang="en-US" dirty="0" smtClean="0"/>
              <a:t>キーボードから入力して当てる</a:t>
            </a:r>
            <a:r>
              <a:rPr lang="en-US" altLang="ja-JP" dirty="0" smtClean="0"/>
              <a:t>"</a:t>
            </a:r>
            <a:r>
              <a:rPr lang="ja-JP" altLang="en-US" dirty="0" smtClean="0"/>
              <a:t>文字あてゲーム</a:t>
            </a:r>
            <a:r>
              <a:rPr lang="en-US" altLang="ja-JP" dirty="0" smtClean="0"/>
              <a:t>"</a:t>
            </a:r>
            <a:r>
              <a:rPr lang="ja-JP" altLang="en-US" dirty="0" smtClean="0"/>
              <a:t>を作ってみよう</a:t>
            </a:r>
            <a:r>
              <a:rPr lang="en-US" altLang="ja-JP" dirty="0" smtClean="0"/>
              <a:t>.</a:t>
            </a:r>
          </a:p>
          <a:p>
            <a:pPr lvl="1"/>
            <a:r>
              <a:rPr lang="ja-JP" altLang="en-US" dirty="0" smtClean="0"/>
              <a:t>ただし</a:t>
            </a:r>
            <a:r>
              <a:rPr lang="en-US" altLang="ja-JP" dirty="0" smtClean="0"/>
              <a:t>, </a:t>
            </a:r>
            <a:r>
              <a:rPr lang="ja-JP" altLang="en-US" dirty="0" smtClean="0"/>
              <a:t>正解した際には</a:t>
            </a:r>
            <a:r>
              <a:rPr lang="en-US" altLang="ja-JP" dirty="0" smtClean="0"/>
              <a:t>, </a:t>
            </a:r>
            <a:r>
              <a:rPr lang="ja-JP" altLang="en-US" dirty="0" smtClean="0"/>
              <a:t>以下の情報を表示すること</a:t>
            </a:r>
            <a:r>
              <a:rPr lang="en-US" altLang="ja-JP" dirty="0" smtClean="0"/>
              <a:t>.</a:t>
            </a:r>
          </a:p>
          <a:p>
            <a:pPr lvl="2"/>
            <a:r>
              <a:rPr lang="ja-JP" altLang="en-US" dirty="0" smtClean="0"/>
              <a:t>文字列を入力した回数</a:t>
            </a:r>
            <a:r>
              <a:rPr lang="en-US" altLang="ja-JP" dirty="0" smtClean="0"/>
              <a:t>(</a:t>
            </a:r>
            <a:r>
              <a:rPr lang="ja-JP" altLang="en-US" dirty="0" smtClean="0"/>
              <a:t>回答した回数</a:t>
            </a:r>
            <a:r>
              <a:rPr lang="en-US" altLang="ja-JP" dirty="0" smtClean="0"/>
              <a:t>)</a:t>
            </a:r>
          </a:p>
          <a:p>
            <a:pPr lvl="2"/>
            <a:r>
              <a:rPr lang="ja-JP" altLang="en-US" dirty="0" smtClean="0"/>
              <a:t>正解</a:t>
            </a:r>
            <a:r>
              <a:rPr lang="ja-JP" altLang="en-US" dirty="0"/>
              <a:t>するまで</a:t>
            </a:r>
            <a:r>
              <a:rPr lang="ja-JP" altLang="en-US" dirty="0" smtClean="0"/>
              <a:t>に入力した文字列の一覧</a:t>
            </a:r>
            <a:endParaRPr lang="en-US" altLang="ja-JP" dirty="0" smtClean="0"/>
          </a:p>
          <a:p>
            <a:pPr lvl="1"/>
            <a:r>
              <a:rPr lang="ja-JP" altLang="en-US" dirty="0" smtClean="0"/>
              <a:t>例えば</a:t>
            </a:r>
            <a:r>
              <a:rPr lang="en-US" altLang="ja-JP" dirty="0" smtClean="0"/>
              <a:t>, $</a:t>
            </a:r>
            <a:r>
              <a:rPr lang="en-US" altLang="ja-JP" dirty="0" err="1" smtClean="0"/>
              <a:t>str</a:t>
            </a:r>
            <a:r>
              <a:rPr lang="en-US" altLang="ja-JP" dirty="0" smtClean="0"/>
              <a:t> = 'Perl'</a:t>
            </a:r>
            <a:r>
              <a:rPr lang="ja-JP" altLang="en-US" dirty="0" smtClean="0"/>
              <a:t>で</a:t>
            </a:r>
            <a:r>
              <a:rPr lang="en-US" altLang="ja-JP" dirty="0" smtClean="0"/>
              <a:t>, </a:t>
            </a:r>
            <a:r>
              <a:rPr lang="ja-JP" altLang="en-US" dirty="0" smtClean="0"/>
              <a:t>入力した文字列が</a:t>
            </a:r>
            <a:r>
              <a:rPr lang="en-US" altLang="ja-JP" dirty="0" smtClean="0"/>
              <a:t>'Ruby', 'C', 'Perl'</a:t>
            </a:r>
            <a:r>
              <a:rPr lang="ja-JP" altLang="en-US" dirty="0" smtClean="0"/>
              <a:t>なら</a:t>
            </a:r>
            <a:r>
              <a:rPr lang="en-US" altLang="ja-JP" dirty="0" smtClean="0"/>
              <a:t>,</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err="1" smtClean="0"/>
              <a:t>のように</a:t>
            </a:r>
            <a:r>
              <a:rPr lang="ja-JP" altLang="en-US" dirty="0" smtClean="0"/>
              <a:t>なります</a:t>
            </a:r>
            <a:r>
              <a:rPr lang="en-US" altLang="ja-JP" dirty="0" smtClean="0"/>
              <a:t>. </a:t>
            </a:r>
            <a:r>
              <a:rPr lang="ja-JP" altLang="en-US" dirty="0" smtClean="0"/>
              <a:t>細かい文面は変更しても</a:t>
            </a:r>
            <a:r>
              <a:rPr lang="en-US" altLang="ja-JP" dirty="0" smtClean="0"/>
              <a:t>OK</a:t>
            </a:r>
            <a:r>
              <a:rPr lang="ja-JP" altLang="en-US" dirty="0" err="1" smtClean="0"/>
              <a:t>です</a:t>
            </a:r>
            <a:r>
              <a:rPr lang="en-US" altLang="ja-JP" dirty="0" smtClean="0"/>
              <a:t>.</a:t>
            </a:r>
          </a:p>
          <a:p>
            <a:r>
              <a:rPr lang="en-US" altLang="ja-JP" dirty="0" smtClean="0"/>
              <a:t>[OPTION]</a:t>
            </a:r>
          </a:p>
          <a:p>
            <a:pPr lvl="1"/>
            <a:r>
              <a:rPr lang="ja-JP" altLang="en-US" dirty="0" smtClean="0"/>
              <a:t>文字列を入力する度に</a:t>
            </a:r>
            <a:r>
              <a:rPr lang="en-US" altLang="ja-JP" dirty="0" smtClean="0"/>
              <a:t>, </a:t>
            </a:r>
            <a:r>
              <a:rPr lang="ja-JP" altLang="en-US" dirty="0" smtClean="0"/>
              <a:t>その文字列が</a:t>
            </a:r>
            <a:r>
              <a:rPr lang="en-US" altLang="ja-JP" dirty="0" smtClean="0"/>
              <a:t>$</a:t>
            </a:r>
            <a:r>
              <a:rPr lang="en-US" altLang="ja-JP" dirty="0" err="1" smtClean="0"/>
              <a:t>str</a:t>
            </a:r>
            <a:r>
              <a:rPr lang="ja-JP" altLang="en-US" dirty="0" smtClean="0"/>
              <a:t>と比べて辞書順で前か後ろかを表示するようにしてみよう</a:t>
            </a:r>
            <a:r>
              <a:rPr lang="en-US" altLang="ja-JP" dirty="0" smtClean="0"/>
              <a:t>(</a:t>
            </a:r>
            <a:r>
              <a:rPr lang="ja-JP" altLang="en-US" dirty="0" smtClean="0"/>
              <a:t>文字列の関係演算子を使おう</a:t>
            </a:r>
            <a:r>
              <a:rPr lang="en-US" altLang="ja-JP" dirty="0" smtClean="0"/>
              <a:t>!).</a:t>
            </a:r>
          </a:p>
        </p:txBody>
      </p:sp>
      <p:sp>
        <p:nvSpPr>
          <p:cNvPr id="5" name="コンテンツ プレースホルダー 2"/>
          <p:cNvSpPr txBox="1">
            <a:spLocks/>
          </p:cNvSpPr>
          <p:nvPr/>
        </p:nvSpPr>
        <p:spPr>
          <a:xfrm>
            <a:off x="50912" y="3573016"/>
            <a:ext cx="9001000" cy="648071"/>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ja-JP" altLang="en-US" sz="1800" dirty="0" smtClean="0">
                <a:latin typeface="Ricty" pitchFamily="1" charset="-128"/>
                <a:ea typeface="Ricty" pitchFamily="1" charset="-128"/>
              </a:rPr>
              <a:t>正解です</a:t>
            </a:r>
            <a:r>
              <a:rPr lang="en-US" altLang="ja-JP" sz="1800" dirty="0" smtClean="0">
                <a:latin typeface="Ricty" pitchFamily="1" charset="-128"/>
                <a:ea typeface="Ricty" pitchFamily="1" charset="-128"/>
              </a:rPr>
              <a:t>! </a:t>
            </a:r>
            <a:r>
              <a:rPr lang="ja-JP" altLang="en-US" sz="1800" dirty="0" smtClean="0">
                <a:latin typeface="Ricty" pitchFamily="1" charset="-128"/>
                <a:ea typeface="Ricty" pitchFamily="1" charset="-128"/>
              </a:rPr>
              <a:t>正解するまでに</a:t>
            </a:r>
            <a:r>
              <a:rPr lang="en-US" altLang="ja-JP" sz="1800" dirty="0" smtClean="0">
                <a:latin typeface="Ricty" pitchFamily="1" charset="-128"/>
                <a:ea typeface="Ricty" pitchFamily="1" charset="-128"/>
              </a:rPr>
              <a:t>3</a:t>
            </a:r>
            <a:r>
              <a:rPr lang="ja-JP" altLang="en-US" sz="1800" dirty="0" smtClean="0">
                <a:latin typeface="Ricty" pitchFamily="1" charset="-128"/>
                <a:ea typeface="Ricty" pitchFamily="1" charset="-128"/>
              </a:rPr>
              <a:t>回の入力を必要としました</a:t>
            </a:r>
            <a:r>
              <a:rPr lang="en-US" altLang="ja-JP" sz="1800" dirty="0" smtClean="0">
                <a:latin typeface="Ricty" pitchFamily="1" charset="-128"/>
                <a:ea typeface="Ricty" pitchFamily="1" charset="-128"/>
              </a:rPr>
              <a:t>.</a:t>
            </a:r>
          </a:p>
          <a:p>
            <a:pPr marL="0" indent="0">
              <a:buNone/>
            </a:pPr>
            <a:r>
              <a:rPr lang="ja-JP" altLang="en-US" sz="1800" dirty="0" smtClean="0">
                <a:latin typeface="Ricty" pitchFamily="1" charset="-128"/>
                <a:ea typeface="Ricty" pitchFamily="1" charset="-128"/>
              </a:rPr>
              <a:t>正解までに入力した文字列は</a:t>
            </a:r>
            <a:r>
              <a:rPr lang="en-US" altLang="ja-JP" sz="1800" dirty="0" smtClean="0">
                <a:latin typeface="Ricty" pitchFamily="1" charset="-128"/>
                <a:ea typeface="Ricty" pitchFamily="1" charset="-128"/>
              </a:rPr>
              <a:t>, 'Ruby</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'C</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 'Perl</a:t>
            </a:r>
            <a:r>
              <a:rPr lang="en-US" altLang="ja-JP" sz="1800" dirty="0">
                <a:latin typeface="Ricty" pitchFamily="1" charset="-128"/>
                <a:ea typeface="Ricty" pitchFamily="1" charset="-128"/>
              </a:rPr>
              <a:t>'</a:t>
            </a:r>
            <a:r>
              <a:rPr lang="ja-JP" altLang="en-US" sz="1800" dirty="0" err="1" smtClean="0">
                <a:latin typeface="Ricty" pitchFamily="1" charset="-128"/>
                <a:ea typeface="Ricty" pitchFamily="1" charset="-128"/>
              </a:rPr>
              <a:t>です</a:t>
            </a:r>
            <a:r>
              <a:rPr lang="en-US" altLang="ja-JP" sz="1800" dirty="0" smtClean="0">
                <a:latin typeface="Ricty" pitchFamily="1" charset="-128"/>
                <a:ea typeface="Ricty" pitchFamily="1" charset="-128"/>
              </a:rPr>
              <a:t>!</a:t>
            </a:r>
            <a:endParaRPr lang="en-US" altLang="ja-JP" sz="1800" dirty="0">
              <a:latin typeface="Ricty" pitchFamily="1" charset="-128"/>
              <a:ea typeface="Ricty" pitchFamily="1" charset="-128"/>
            </a:endParaRPr>
          </a:p>
        </p:txBody>
      </p:sp>
    </p:spTree>
    <p:extLst>
      <p:ext uri="{BB962C8B-B14F-4D97-AF65-F5344CB8AC3E}">
        <p14:creationId xmlns:p14="http://schemas.microsoft.com/office/powerpoint/2010/main" val="2423549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お約束</a:t>
            </a:r>
            <a:endParaRPr kumimoji="1" lang="ja-JP" altLang="en-US" sz="4800" dirty="0"/>
          </a:p>
        </p:txBody>
      </p:sp>
      <p:sp>
        <p:nvSpPr>
          <p:cNvPr id="5" name="コンテンツ プレースホルダー 2"/>
          <p:cNvSpPr txBox="1">
            <a:spLocks/>
          </p:cNvSpPr>
          <p:nvPr/>
        </p:nvSpPr>
        <p:spPr>
          <a:xfrm>
            <a:off x="35496" y="836712"/>
            <a:ext cx="9001000" cy="2088232"/>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Font typeface="Wingdings 2"/>
              <a:buNone/>
            </a:pPr>
            <a:r>
              <a:rPr lang="en-US" altLang="ja-JP" sz="1800" dirty="0" smtClean="0">
                <a:latin typeface="Ricty" pitchFamily="1" charset="-128"/>
                <a:ea typeface="Ricty" pitchFamily="1" charset="-128"/>
              </a:rPr>
              <a:t>use strict;</a:t>
            </a:r>
          </a:p>
          <a:p>
            <a:pPr marL="0" indent="0">
              <a:buFont typeface="Wingdings 2"/>
              <a:buNone/>
            </a:pPr>
            <a:r>
              <a:rPr lang="en-US" altLang="ja-JP" sz="1800" dirty="0" smtClean="0">
                <a:latin typeface="Ricty" pitchFamily="1" charset="-128"/>
                <a:ea typeface="Ricty" pitchFamily="1" charset="-128"/>
              </a:rPr>
              <a:t>use warnings;</a:t>
            </a:r>
          </a:p>
          <a:p>
            <a:pPr marL="0" indent="0">
              <a:buFont typeface="Wingdings 2"/>
              <a:buNone/>
            </a:pPr>
            <a:r>
              <a:rPr lang="en-US" altLang="ja-JP" sz="1800" dirty="0" smtClean="0">
                <a:latin typeface="Ricty" pitchFamily="1" charset="-128"/>
                <a:ea typeface="Ricty" pitchFamily="1" charset="-128"/>
              </a:rPr>
              <a:t>use utf8;</a:t>
            </a:r>
          </a:p>
          <a:p>
            <a:pPr marL="0" indent="0">
              <a:buFont typeface="Wingdings 2"/>
              <a:buNone/>
            </a:pPr>
            <a:endParaRPr lang="en-US" altLang="ja-JP" sz="1800" dirty="0" smtClean="0">
              <a:latin typeface="Ricty" pitchFamily="1" charset="-128"/>
              <a:ea typeface="Ricty" pitchFamily="1" charset="-128"/>
            </a:endParaRP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STDIN, ":utf8";</a:t>
            </a:r>
          </a:p>
          <a:p>
            <a:pPr marL="0" indent="0">
              <a:buFont typeface="Wingdings 2"/>
              <a:buNone/>
            </a:pPr>
            <a:r>
              <a:rPr lang="en-US" altLang="ja-JP" sz="1800" dirty="0" err="1" smtClean="0">
                <a:latin typeface="Ricty" pitchFamily="1" charset="-128"/>
                <a:ea typeface="Ricty" pitchFamily="1" charset="-128"/>
              </a:rPr>
              <a:t>binmode</a:t>
            </a:r>
            <a:r>
              <a:rPr lang="en-US" altLang="ja-JP" sz="1800" dirty="0" smtClean="0">
                <a:latin typeface="Ricty" pitchFamily="1" charset="-128"/>
                <a:ea typeface="Ricty" pitchFamily="1" charset="-128"/>
              </a:rPr>
              <a:t> STDOUT, ":utf8";</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2996952"/>
            <a:ext cx="9073008" cy="3861048"/>
          </a:xfrm>
        </p:spPr>
        <p:txBody>
          <a:bodyPr/>
          <a:lstStyle/>
          <a:p>
            <a:r>
              <a:rPr lang="en-US" altLang="ja-JP" dirty="0" smtClean="0"/>
              <a:t>Perl</a:t>
            </a:r>
            <a:r>
              <a:rPr lang="ja-JP" altLang="en-US" dirty="0" smtClean="0"/>
              <a:t>でプログラミングをする際の“お約束”</a:t>
            </a:r>
            <a:r>
              <a:rPr lang="en-US" altLang="ja-JP" dirty="0" smtClean="0"/>
              <a:t>.</a:t>
            </a:r>
            <a:endParaRPr lang="en-US" altLang="ja-JP" dirty="0"/>
          </a:p>
          <a:p>
            <a:pPr lvl="1"/>
            <a:r>
              <a:rPr lang="ja-JP" altLang="en-US" dirty="0" smtClean="0"/>
              <a:t>最初に必ず書くようにします</a:t>
            </a:r>
            <a:r>
              <a:rPr lang="en-US" altLang="ja-JP" dirty="0" smtClean="0"/>
              <a:t>.</a:t>
            </a:r>
          </a:p>
        </p:txBody>
      </p:sp>
    </p:spTree>
    <p:extLst>
      <p:ext uri="{BB962C8B-B14F-4D97-AF65-F5344CB8AC3E}">
        <p14:creationId xmlns:p14="http://schemas.microsoft.com/office/powerpoint/2010/main" val="1647440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問題</a:t>
            </a:r>
            <a:r>
              <a:rPr kumimoji="1" lang="en-US" altLang="ja-JP" sz="4800" dirty="0" smtClean="0"/>
              <a:t>3</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r>
              <a:rPr lang="en-US" altLang="ja-JP" dirty="0" smtClean="0"/>
              <a:t>[</a:t>
            </a:r>
            <a:r>
              <a:rPr lang="ja-JP" altLang="en-US" dirty="0" smtClean="0"/>
              <a:t>目標</a:t>
            </a:r>
            <a:r>
              <a:rPr lang="en-US" altLang="ja-JP" dirty="0" smtClean="0"/>
              <a:t>: 15</a:t>
            </a:r>
            <a:r>
              <a:rPr lang="ja-JP" altLang="en-US" dirty="0" smtClean="0"/>
              <a:t>分</a:t>
            </a:r>
            <a:r>
              <a:rPr lang="en-US" altLang="ja-JP" dirty="0" smtClean="0"/>
              <a:t>]</a:t>
            </a:r>
            <a:br>
              <a:rPr lang="en-US" altLang="ja-JP" dirty="0" smtClean="0"/>
            </a:br>
            <a:r>
              <a:rPr lang="en-US" altLang="ja-JP" dirty="0" smtClean="0"/>
              <a:t>1</a:t>
            </a:r>
            <a:r>
              <a:rPr lang="ja-JP" altLang="en-US" dirty="0" smtClean="0"/>
              <a:t>から</a:t>
            </a:r>
            <a:r>
              <a:rPr lang="en-US" altLang="ja-JP" dirty="0" smtClean="0"/>
              <a:t>36</a:t>
            </a:r>
            <a:r>
              <a:rPr lang="ja-JP" altLang="en-US" dirty="0" err="1" smtClean="0"/>
              <a:t>までの</a:t>
            </a:r>
            <a:r>
              <a:rPr lang="ja-JP" altLang="en-US" dirty="0" smtClean="0"/>
              <a:t>数値について</a:t>
            </a:r>
            <a:r>
              <a:rPr lang="en-US" altLang="ja-JP" dirty="0" smtClean="0"/>
              <a:t>,</a:t>
            </a:r>
          </a:p>
          <a:p>
            <a:pPr lvl="1"/>
            <a:r>
              <a:rPr lang="ja-JP" altLang="en-US" dirty="0" smtClean="0"/>
              <a:t>その数が</a:t>
            </a:r>
            <a:r>
              <a:rPr lang="en-US" altLang="ja-JP" dirty="0" smtClean="0"/>
              <a:t>15</a:t>
            </a:r>
            <a:r>
              <a:rPr lang="ja-JP" altLang="en-US" dirty="0" smtClean="0"/>
              <a:t>の倍数なら</a:t>
            </a:r>
            <a:r>
              <a:rPr lang="en-US" altLang="ja-JP" dirty="0" smtClean="0"/>
              <a:t>, "Fizz Buzz"</a:t>
            </a:r>
          </a:p>
          <a:p>
            <a:pPr lvl="1"/>
            <a:r>
              <a:rPr lang="ja-JP" altLang="en-US" dirty="0" smtClean="0"/>
              <a:t>その数が</a:t>
            </a:r>
            <a:r>
              <a:rPr lang="en-US" altLang="ja-JP" dirty="0" smtClean="0"/>
              <a:t>15</a:t>
            </a:r>
            <a:r>
              <a:rPr lang="ja-JP" altLang="en-US" dirty="0" smtClean="0"/>
              <a:t>の倍数ではないが</a:t>
            </a:r>
            <a:r>
              <a:rPr lang="en-US" altLang="ja-JP" dirty="0" smtClean="0"/>
              <a:t>5</a:t>
            </a:r>
            <a:r>
              <a:rPr lang="ja-JP" altLang="en-US" dirty="0" smtClean="0"/>
              <a:t>の倍数なら</a:t>
            </a:r>
            <a:r>
              <a:rPr lang="en-US" altLang="ja-JP" dirty="0" smtClean="0"/>
              <a:t>"Buzz"</a:t>
            </a:r>
          </a:p>
          <a:p>
            <a:pPr lvl="1"/>
            <a:r>
              <a:rPr lang="ja-JP" altLang="en-US" dirty="0" smtClean="0"/>
              <a:t>その数が</a:t>
            </a:r>
            <a:r>
              <a:rPr lang="en-US" altLang="ja-JP" dirty="0" smtClean="0"/>
              <a:t>15</a:t>
            </a:r>
            <a:r>
              <a:rPr lang="ja-JP" altLang="en-US" dirty="0" smtClean="0"/>
              <a:t>の倍数ではないが</a:t>
            </a:r>
            <a:r>
              <a:rPr lang="en-US" altLang="ja-JP" dirty="0" smtClean="0"/>
              <a:t>3</a:t>
            </a:r>
            <a:r>
              <a:rPr lang="ja-JP" altLang="en-US" dirty="0" smtClean="0"/>
              <a:t>の倍数なら</a:t>
            </a:r>
            <a:r>
              <a:rPr lang="en-US" altLang="ja-JP" dirty="0" smtClean="0"/>
              <a:t>"Fizz"</a:t>
            </a:r>
          </a:p>
          <a:p>
            <a:pPr lvl="1"/>
            <a:r>
              <a:rPr lang="ja-JP" altLang="en-US" dirty="0" smtClean="0"/>
              <a:t>それ以外なら</a:t>
            </a:r>
            <a:r>
              <a:rPr lang="en-US" altLang="ja-JP" dirty="0" smtClean="0"/>
              <a:t>, </a:t>
            </a:r>
            <a:r>
              <a:rPr lang="ja-JP" altLang="en-US" dirty="0" smtClean="0"/>
              <a:t>その数値</a:t>
            </a:r>
            <a:endParaRPr lang="en-US" altLang="ja-JP" dirty="0"/>
          </a:p>
          <a:p>
            <a:pPr marL="0" indent="0">
              <a:buNone/>
            </a:pPr>
            <a:r>
              <a:rPr lang="ja-JP" altLang="en-US" dirty="0" smtClean="0"/>
              <a:t>     と表示するプログラムを書いてみよう</a:t>
            </a:r>
            <a:r>
              <a:rPr lang="en-US" altLang="ja-JP" dirty="0" smtClean="0"/>
              <a:t>.</a:t>
            </a:r>
          </a:p>
          <a:p>
            <a:r>
              <a:rPr lang="ja-JP" altLang="en-US" dirty="0" smtClean="0"/>
              <a:t>ちなみにこのような問題を</a:t>
            </a:r>
            <a:r>
              <a:rPr lang="en-US" altLang="ja-JP" dirty="0" smtClean="0"/>
              <a:t>"</a:t>
            </a:r>
            <a:r>
              <a:rPr lang="en-US" altLang="ja-JP" dirty="0" err="1" smtClean="0"/>
              <a:t>FizzBuzz</a:t>
            </a:r>
            <a:r>
              <a:rPr lang="ja-JP" altLang="en-US" dirty="0" smtClean="0"/>
              <a:t>問題</a:t>
            </a:r>
            <a:r>
              <a:rPr lang="en-US" altLang="ja-JP" dirty="0" smtClean="0"/>
              <a:t>"</a:t>
            </a:r>
            <a:r>
              <a:rPr lang="ja-JP" altLang="en-US" dirty="0" smtClean="0"/>
              <a:t>と言います</a:t>
            </a:r>
            <a:r>
              <a:rPr lang="en-US" altLang="ja-JP" dirty="0" smtClean="0"/>
              <a:t>.</a:t>
            </a:r>
          </a:p>
          <a:p>
            <a:pPr lvl="1"/>
            <a:r>
              <a:rPr lang="ja-JP" altLang="en-US" dirty="0" smtClean="0"/>
              <a:t>答えはこのようになるはず</a:t>
            </a:r>
            <a:r>
              <a:rPr lang="en-US" altLang="ja-JP" dirty="0" smtClean="0"/>
              <a:t>…</a:t>
            </a:r>
            <a:br>
              <a:rPr lang="en-US" altLang="ja-JP" dirty="0" smtClean="0"/>
            </a:br>
            <a:r>
              <a:rPr lang="en-US" altLang="ja-JP" dirty="0" smtClean="0"/>
              <a:t>1</a:t>
            </a:r>
            <a:r>
              <a:rPr lang="en-US" altLang="ja-JP" dirty="0"/>
              <a:t>, 2, Fizz, 4, Buzz, Fizz, 7, 8, Fizz, Buzz, 11, Fizz, 13, 14, Fizz Buzz, 16, 17, Fizz, 19, Buzz, Fizz, 22, 23, Fizz, Buzz, 26, Fizz, 28, 29, Fizz Buzz, 31, 32, Fizz, 34, Buzz, </a:t>
            </a:r>
            <a:r>
              <a:rPr lang="en-US" altLang="ja-JP" dirty="0" smtClean="0"/>
              <a:t>Fizz</a:t>
            </a:r>
          </a:p>
          <a:p>
            <a:r>
              <a:rPr lang="en-US" altLang="ja-JP" dirty="0" smtClean="0"/>
              <a:t>[OPTION]</a:t>
            </a:r>
          </a:p>
          <a:p>
            <a:pPr lvl="1"/>
            <a:r>
              <a:rPr lang="ja-JP" altLang="en-US" dirty="0" smtClean="0"/>
              <a:t>キーボードから整数を入力し</a:t>
            </a:r>
            <a:r>
              <a:rPr lang="en-US" altLang="ja-JP" dirty="0" smtClean="0"/>
              <a:t>, 1</a:t>
            </a:r>
            <a:r>
              <a:rPr lang="ja-JP" altLang="en-US" dirty="0" smtClean="0"/>
              <a:t>から入力した値までの</a:t>
            </a:r>
            <a:r>
              <a:rPr lang="en-US" altLang="ja-JP" dirty="0" err="1" smtClean="0"/>
              <a:t>FizzBuzz</a:t>
            </a:r>
            <a:r>
              <a:rPr lang="ja-JP" altLang="en-US" dirty="0" smtClean="0"/>
              <a:t>問題を解くプログラムを書いてみよう</a:t>
            </a:r>
            <a:r>
              <a:rPr lang="en-US" altLang="ja-JP" dirty="0" smtClean="0"/>
              <a:t>.</a:t>
            </a:r>
          </a:p>
          <a:p>
            <a:pPr lvl="1"/>
            <a:r>
              <a:rPr lang="ja-JP" altLang="en-US" dirty="0" smtClean="0"/>
              <a:t>ただし</a:t>
            </a:r>
            <a:r>
              <a:rPr lang="en-US" altLang="ja-JP" dirty="0" smtClean="0"/>
              <a:t>, 0</a:t>
            </a:r>
            <a:r>
              <a:rPr lang="ja-JP" altLang="en-US" dirty="0" smtClean="0"/>
              <a:t>以下の値が入力された場合は</a:t>
            </a:r>
            <a:r>
              <a:rPr lang="en-US" altLang="ja-JP" dirty="0" smtClean="0"/>
              <a:t>, </a:t>
            </a:r>
            <a:r>
              <a:rPr lang="ja-JP" altLang="en-US" dirty="0" smtClean="0"/>
              <a:t>エラーを表示すること</a:t>
            </a:r>
            <a:r>
              <a:rPr lang="en-US" altLang="ja-JP" dirty="0" smtClean="0"/>
              <a:t>.</a:t>
            </a:r>
          </a:p>
        </p:txBody>
      </p:sp>
    </p:spTree>
    <p:extLst>
      <p:ext uri="{BB962C8B-B14F-4D97-AF65-F5344CB8AC3E}">
        <p14:creationId xmlns:p14="http://schemas.microsoft.com/office/powerpoint/2010/main" val="417286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変数と文字の入力</a:t>
            </a:r>
            <a:endParaRPr kumimoji="1" lang="ja-JP" altLang="en-US" sz="4800" dirty="0"/>
          </a:p>
        </p:txBody>
      </p:sp>
      <p:sp>
        <p:nvSpPr>
          <p:cNvPr id="5" name="コンテンツ プレースホルダー 2"/>
          <p:cNvSpPr txBox="1">
            <a:spLocks/>
          </p:cNvSpPr>
          <p:nvPr/>
        </p:nvSpPr>
        <p:spPr>
          <a:xfrm>
            <a:off x="35496" y="836712"/>
            <a:ext cx="9001000" cy="2160240"/>
          </a:xfrm>
          <a:prstGeom prst="rect">
            <a:avLst/>
          </a:prstGeom>
        </p:spPr>
        <p:style>
          <a:lnRef idx="2">
            <a:schemeClr val="dk1"/>
          </a:lnRef>
          <a:fillRef idx="1">
            <a:schemeClr val="lt1"/>
          </a:fillRef>
          <a:effectRef idx="0">
            <a:schemeClr val="dk1"/>
          </a:effectRef>
          <a:fontRef idx="minor">
            <a:schemeClr val="dk1"/>
          </a:fontRef>
        </p:style>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$age;</a:t>
            </a:r>
          </a:p>
          <a:p>
            <a:pPr marL="0" indent="0">
              <a:buNone/>
            </a:pPr>
            <a:r>
              <a:rPr lang="en-US" altLang="ja-JP" sz="1800" dirty="0">
                <a:latin typeface="Ricty" pitchFamily="1" charset="-128"/>
                <a:ea typeface="Ricty" pitchFamily="1" charset="-128"/>
              </a:rPr>
              <a:t>$age = 22</a:t>
            </a:r>
            <a:r>
              <a:rPr lang="en-US" altLang="ja-JP" sz="1800" dirty="0" smtClean="0">
                <a:latin typeface="Ricty" pitchFamily="1" charset="-128"/>
                <a:ea typeface="Ricty" pitchFamily="1" charset="-128"/>
              </a:rPr>
              <a:t>;</a:t>
            </a:r>
          </a:p>
          <a:p>
            <a:pPr marL="0" indent="0">
              <a:buNone/>
            </a:pPr>
            <a:r>
              <a:rPr lang="en-US" altLang="ja-JP" sz="1800" dirty="0" smtClean="0">
                <a:latin typeface="Ricty" pitchFamily="1" charset="-128"/>
                <a:ea typeface="Ricty" pitchFamily="1" charset="-128"/>
              </a:rPr>
              <a:t>$age = 23;</a:t>
            </a: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$school = '</a:t>
            </a:r>
            <a:r>
              <a:rPr lang="ja-JP" altLang="en-US" sz="1800" dirty="0">
                <a:latin typeface="Ricty" pitchFamily="1" charset="-128"/>
                <a:ea typeface="Ricty" pitchFamily="1" charset="-128"/>
              </a:rPr>
              <a:t>マクド出禁学院大学</a:t>
            </a:r>
            <a:r>
              <a:rPr lang="en-US" altLang="ja-JP" sz="1800" dirty="0">
                <a:latin typeface="Ricty" pitchFamily="1" charset="-128"/>
                <a:ea typeface="Ricty" pitchFamily="1" charset="-128"/>
              </a:rPr>
              <a:t>';</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$name = &lt;STDIN&gt;;</a:t>
            </a:r>
            <a:endParaRPr lang="ja-JP" altLang="en-US" sz="1800" dirty="0">
              <a:latin typeface="Ricty" pitchFamily="1" charset="-128"/>
              <a:ea typeface="Ricty" pitchFamily="1" charset="-128"/>
            </a:endParaRPr>
          </a:p>
          <a:p>
            <a:pPr marL="0" indent="0">
              <a:buNone/>
            </a:pP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chomp($name);</a:t>
            </a:r>
          </a:p>
        </p:txBody>
      </p:sp>
      <p:sp>
        <p:nvSpPr>
          <p:cNvPr id="7" name="コンテンツ プレースホルダー 1"/>
          <p:cNvSpPr>
            <a:spLocks noGrp="1"/>
          </p:cNvSpPr>
          <p:nvPr>
            <p:ph idx="1"/>
          </p:nvPr>
        </p:nvSpPr>
        <p:spPr>
          <a:xfrm>
            <a:off x="35496" y="3068960"/>
            <a:ext cx="9073008" cy="3789040"/>
          </a:xfrm>
        </p:spPr>
        <p:txBody>
          <a:bodyPr/>
          <a:lstStyle/>
          <a:p>
            <a:r>
              <a:rPr lang="ja-JP" altLang="en-US" dirty="0" smtClean="0"/>
              <a:t>変数の名前には“</a:t>
            </a:r>
            <a:r>
              <a:rPr lang="en-US" altLang="ja-JP" dirty="0" smtClean="0"/>
              <a:t>$</a:t>
            </a:r>
            <a:r>
              <a:rPr lang="ja-JP" altLang="en-US" dirty="0" smtClean="0"/>
              <a:t>”を付けます</a:t>
            </a:r>
            <a:r>
              <a:rPr lang="en-US" altLang="ja-JP" dirty="0" smtClean="0"/>
              <a:t>.</a:t>
            </a:r>
          </a:p>
          <a:p>
            <a:r>
              <a:rPr lang="ja-JP" altLang="en-US" dirty="0" smtClean="0"/>
              <a:t>変数は“</a:t>
            </a:r>
            <a:r>
              <a:rPr lang="en-US" altLang="ja-JP" dirty="0" smtClean="0"/>
              <a:t>my</a:t>
            </a:r>
            <a:r>
              <a:rPr lang="ja-JP" altLang="en-US" dirty="0" smtClean="0"/>
              <a:t>”をつけて宣言します</a:t>
            </a:r>
            <a:r>
              <a:rPr lang="en-US" altLang="ja-JP" dirty="0" smtClean="0"/>
              <a:t>(1</a:t>
            </a:r>
            <a:r>
              <a:rPr lang="ja-JP" altLang="en-US" dirty="0" smtClean="0"/>
              <a:t>行目</a:t>
            </a:r>
            <a:r>
              <a:rPr lang="en-US" altLang="ja-JP" dirty="0" smtClean="0"/>
              <a:t>).</a:t>
            </a:r>
          </a:p>
          <a:p>
            <a:pPr lvl="1"/>
            <a:r>
              <a:rPr lang="ja-JP" altLang="en-US" dirty="0" smtClean="0"/>
              <a:t>宣言しないと</a:t>
            </a:r>
            <a:r>
              <a:rPr lang="en-US" altLang="ja-JP" dirty="0" smtClean="0"/>
              <a:t>, </a:t>
            </a:r>
            <a:r>
              <a:rPr lang="ja-JP" altLang="en-US" dirty="0" smtClean="0"/>
              <a:t>実行時に警告されます</a:t>
            </a:r>
            <a:r>
              <a:rPr lang="en-US" altLang="ja-JP" dirty="0" smtClean="0"/>
              <a:t>(use strict;</a:t>
            </a:r>
            <a:r>
              <a:rPr lang="ja-JP" altLang="en-US" dirty="0" smtClean="0"/>
              <a:t>の効果</a:t>
            </a:r>
            <a:r>
              <a:rPr lang="en-US" altLang="ja-JP" dirty="0" smtClean="0"/>
              <a:t>).</a:t>
            </a:r>
          </a:p>
          <a:p>
            <a:r>
              <a:rPr lang="ja-JP" altLang="en-US" dirty="0" smtClean="0"/>
              <a:t>変数には値や文字列を代入することができます</a:t>
            </a:r>
            <a:r>
              <a:rPr lang="en-US" altLang="ja-JP" dirty="0" smtClean="0"/>
              <a:t>(2</a:t>
            </a:r>
            <a:r>
              <a:rPr lang="ja-JP" altLang="en-US" dirty="0"/>
              <a:t>･</a:t>
            </a:r>
            <a:r>
              <a:rPr lang="en-US" altLang="ja-JP" dirty="0" smtClean="0"/>
              <a:t>4</a:t>
            </a:r>
            <a:r>
              <a:rPr lang="ja-JP" altLang="en-US" dirty="0" smtClean="0"/>
              <a:t>行目</a:t>
            </a:r>
            <a:r>
              <a:rPr lang="en-US" altLang="ja-JP" dirty="0" smtClean="0"/>
              <a:t>).</a:t>
            </a:r>
            <a:endParaRPr lang="en-US" altLang="ja-JP" dirty="0"/>
          </a:p>
          <a:p>
            <a:pPr lvl="1"/>
            <a:r>
              <a:rPr lang="ja-JP" altLang="en-US" dirty="0" smtClean="0"/>
              <a:t>変数の中身は一番最後に代入されたものになります</a:t>
            </a:r>
            <a:r>
              <a:rPr lang="en-US" altLang="ja-JP" dirty="0" smtClean="0"/>
              <a:t>(2</a:t>
            </a:r>
            <a:r>
              <a:rPr lang="ja-JP" altLang="en-US" dirty="0"/>
              <a:t>･</a:t>
            </a:r>
            <a:r>
              <a:rPr lang="en-US" altLang="ja-JP" dirty="0" smtClean="0"/>
              <a:t>3</a:t>
            </a:r>
            <a:r>
              <a:rPr lang="ja-JP" altLang="en-US" dirty="0" smtClean="0"/>
              <a:t>行目</a:t>
            </a:r>
            <a:r>
              <a:rPr lang="en-US" altLang="ja-JP" dirty="0" smtClean="0"/>
              <a:t>).</a:t>
            </a:r>
            <a:endParaRPr lang="en-US" altLang="ja-JP" dirty="0"/>
          </a:p>
          <a:p>
            <a:r>
              <a:rPr lang="ja-JP" altLang="en-US" dirty="0" smtClean="0"/>
              <a:t>変数の宣言と代入は同時に行えます</a:t>
            </a:r>
            <a:r>
              <a:rPr lang="en-US" altLang="ja-JP" dirty="0" smtClean="0"/>
              <a:t>(4</a:t>
            </a:r>
            <a:r>
              <a:rPr lang="ja-JP" altLang="en-US" dirty="0" smtClean="0"/>
              <a:t>行目</a:t>
            </a:r>
            <a:r>
              <a:rPr lang="en-US" altLang="ja-JP" dirty="0" smtClean="0"/>
              <a:t>).</a:t>
            </a:r>
          </a:p>
          <a:p>
            <a:r>
              <a:rPr lang="en-US" altLang="ja-JP" dirty="0" smtClean="0"/>
              <a:t>&lt;STDIN&gt;</a:t>
            </a:r>
            <a:r>
              <a:rPr lang="ja-JP" altLang="en-US" dirty="0" smtClean="0"/>
              <a:t>で</a:t>
            </a:r>
            <a:r>
              <a:rPr lang="en-US" altLang="ja-JP" dirty="0" smtClean="0"/>
              <a:t>, </a:t>
            </a:r>
            <a:r>
              <a:rPr lang="ja-JP" altLang="en-US" dirty="0" smtClean="0"/>
              <a:t>キーボードから文字列を入力します</a:t>
            </a:r>
            <a:r>
              <a:rPr lang="en-US" altLang="ja-JP" dirty="0" smtClean="0"/>
              <a:t>(5</a:t>
            </a:r>
            <a:r>
              <a:rPr lang="ja-JP" altLang="en-US" dirty="0" smtClean="0"/>
              <a:t>行目</a:t>
            </a:r>
            <a:r>
              <a:rPr lang="en-US" altLang="ja-JP" dirty="0" smtClean="0"/>
              <a:t>).</a:t>
            </a:r>
            <a:endParaRPr lang="en-US" altLang="ja-JP" dirty="0"/>
          </a:p>
          <a:p>
            <a:r>
              <a:rPr lang="en-US" altLang="ja-JP" dirty="0" smtClean="0"/>
              <a:t>chomp</a:t>
            </a:r>
            <a:r>
              <a:rPr lang="ja-JP" altLang="en-US" dirty="0" smtClean="0"/>
              <a:t>関数で変数の末尾の改行コードを取り除きます</a:t>
            </a:r>
            <a:r>
              <a:rPr lang="en-US" altLang="ja-JP" dirty="0" smtClean="0"/>
              <a:t>(6</a:t>
            </a:r>
            <a:r>
              <a:rPr lang="ja-JP" altLang="en-US" dirty="0" smtClean="0"/>
              <a:t>行目</a:t>
            </a:r>
            <a:r>
              <a:rPr lang="en-US" altLang="ja-JP" dirty="0" smtClean="0"/>
              <a:t>).</a:t>
            </a:r>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t>文字の出力</a:t>
            </a:r>
            <a:endParaRPr kumimoji="1" lang="ja-JP" altLang="en-US" sz="4800" dirty="0"/>
          </a:p>
        </p:txBody>
      </p:sp>
      <p:sp>
        <p:nvSpPr>
          <p:cNvPr id="5" name="コンテンツ プレースホルダー 2"/>
          <p:cNvSpPr txBox="1">
            <a:spLocks/>
          </p:cNvSpPr>
          <p:nvPr/>
        </p:nvSpPr>
        <p:spPr>
          <a:xfrm>
            <a:off x="35496" y="836712"/>
            <a:ext cx="9001000" cy="648072"/>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print "</a:t>
            </a:r>
            <a:r>
              <a:rPr lang="ja-JP" altLang="en-US" sz="1800" dirty="0">
                <a:latin typeface="Ricty" pitchFamily="1" charset="-128"/>
                <a:ea typeface="Ricty" pitchFamily="1" charset="-128"/>
              </a:rPr>
              <a:t>私の名前は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.\n";</a:t>
            </a:r>
          </a:p>
          <a:p>
            <a:pPr marL="0" indent="0">
              <a:spcBef>
                <a:spcPts val="0"/>
              </a:spcBef>
              <a:buClrTx/>
              <a:buSzTx/>
              <a:buNone/>
              <a:defRPr/>
            </a:pPr>
            <a:r>
              <a:rPr lang="en-US" altLang="ja-JP" sz="1800" dirty="0">
                <a:latin typeface="Ricty" pitchFamily="1" charset="-128"/>
                <a:ea typeface="Ricty" pitchFamily="1" charset="-128"/>
              </a:rPr>
              <a:t>print '</a:t>
            </a:r>
            <a:r>
              <a:rPr lang="ja-JP" altLang="en-US" sz="1800" dirty="0" smtClean="0">
                <a:latin typeface="Ricty" pitchFamily="1" charset="-128"/>
                <a:ea typeface="Ricty" pitchFamily="1" charset="-128"/>
              </a:rPr>
              <a:t>私</a:t>
            </a:r>
            <a:r>
              <a:rPr lang="ja-JP" altLang="en-US" sz="1800" dirty="0">
                <a:latin typeface="Ricty" pitchFamily="1" charset="-128"/>
                <a:ea typeface="Ricty" pitchFamily="1" charset="-128"/>
              </a:rPr>
              <a:t>の名前は</a:t>
            </a:r>
            <a:r>
              <a:rPr lang="en-US" altLang="ja-JP" sz="1800" dirty="0">
                <a:latin typeface="Ricty" pitchFamily="1" charset="-128"/>
                <a:ea typeface="Ricty" pitchFamily="1" charset="-128"/>
              </a:rPr>
              <a:t>${name}</a:t>
            </a:r>
            <a:r>
              <a:rPr lang="ja-JP" altLang="en-US" sz="1800" dirty="0" err="1">
                <a:latin typeface="Ricty" pitchFamily="1" charset="-128"/>
                <a:ea typeface="Ricty" pitchFamily="1" charset="-128"/>
              </a:rPr>
              <a:t>です</a:t>
            </a:r>
            <a:r>
              <a:rPr lang="en-US" altLang="ja-JP" sz="1800" dirty="0">
                <a:latin typeface="Ricty" pitchFamily="1" charset="-128"/>
                <a:ea typeface="Ricty" pitchFamily="1" charset="-128"/>
              </a:rPr>
              <a:t>. </a:t>
            </a:r>
            <a:r>
              <a:rPr lang="ja-JP" altLang="en-US" sz="1800" dirty="0">
                <a:latin typeface="Ricty" pitchFamily="1" charset="-128"/>
                <a:ea typeface="Ricty" pitchFamily="1" charset="-128"/>
              </a:rPr>
              <a:t>年齢は</a:t>
            </a:r>
            <a:r>
              <a:rPr lang="en-US" altLang="ja-JP" sz="1800" dirty="0">
                <a:latin typeface="Ricty" pitchFamily="1" charset="-128"/>
                <a:ea typeface="Ricty" pitchFamily="1" charset="-128"/>
              </a:rPr>
              <a:t>${age}</a:t>
            </a:r>
            <a:r>
              <a:rPr lang="ja-JP" altLang="en-US" sz="1800" dirty="0">
                <a:latin typeface="Ricty" pitchFamily="1" charset="-128"/>
                <a:ea typeface="Ricty" pitchFamily="1" charset="-128"/>
              </a:rPr>
              <a:t>歳です</a:t>
            </a:r>
            <a:r>
              <a:rPr lang="en-US" altLang="ja-JP" sz="1800" dirty="0">
                <a:latin typeface="Ricty" pitchFamily="1" charset="-128"/>
                <a:ea typeface="Ricty" pitchFamily="1" charset="-128"/>
              </a:rPr>
              <a:t>. ${school}</a:t>
            </a:r>
            <a:r>
              <a:rPr lang="ja-JP" altLang="en-US" sz="1800" dirty="0">
                <a:latin typeface="Ricty" pitchFamily="1" charset="-128"/>
                <a:ea typeface="Ricty" pitchFamily="1" charset="-128"/>
              </a:rPr>
              <a:t>に通っています</a:t>
            </a:r>
            <a:r>
              <a:rPr lang="en-US" altLang="ja-JP" sz="1800" dirty="0">
                <a:latin typeface="Ricty" pitchFamily="1" charset="-128"/>
                <a:ea typeface="Ricty" pitchFamily="1" charset="-128"/>
              </a:rPr>
              <a:t>.\</a:t>
            </a:r>
            <a:r>
              <a:rPr lang="en-US" altLang="ja-JP" sz="1800" dirty="0" smtClean="0">
                <a:latin typeface="Ricty" pitchFamily="1" charset="-128"/>
                <a:ea typeface="Ricty" pitchFamily="1" charset="-128"/>
              </a:rPr>
              <a:t>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1556792"/>
            <a:ext cx="9073008" cy="5301208"/>
          </a:xfrm>
        </p:spPr>
        <p:txBody>
          <a:bodyPr/>
          <a:lstStyle/>
          <a:p>
            <a:r>
              <a:rPr lang="en-US" altLang="ja-JP" dirty="0" smtClean="0"/>
              <a:t>print</a:t>
            </a:r>
            <a:r>
              <a:rPr lang="ja-JP" altLang="en-US" dirty="0" smtClean="0"/>
              <a:t>関数で文字を出力することができます</a:t>
            </a:r>
            <a:r>
              <a:rPr lang="en-US" altLang="ja-JP" dirty="0" smtClean="0"/>
              <a:t>.</a:t>
            </a:r>
          </a:p>
          <a:p>
            <a:pPr lvl="1"/>
            <a:r>
              <a:rPr lang="ja-JP" altLang="en-US" dirty="0" smtClean="0"/>
              <a:t>出力したい文字列を</a:t>
            </a:r>
            <a:r>
              <a:rPr lang="en-US" altLang="ja-JP" dirty="0" smtClean="0"/>
              <a:t>””(</a:t>
            </a:r>
            <a:r>
              <a:rPr lang="ja-JP" altLang="en-US" dirty="0" smtClean="0"/>
              <a:t>ダブルクォーテーション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その中の変数は展開されます</a:t>
            </a:r>
            <a:r>
              <a:rPr lang="en-US" altLang="ja-JP" dirty="0" smtClean="0"/>
              <a:t>.</a:t>
            </a:r>
          </a:p>
          <a:p>
            <a:pPr lvl="2"/>
            <a:r>
              <a:rPr lang="en-US" altLang="ja-JP" dirty="0" smtClean="0"/>
              <a:t>$name = ‘</a:t>
            </a:r>
            <a:r>
              <a:rPr lang="en-US" altLang="ja-JP" dirty="0" err="1" smtClean="0"/>
              <a:t>papix</a:t>
            </a:r>
            <a:r>
              <a:rPr lang="en-US" altLang="ja-JP" dirty="0" smtClean="0"/>
              <a:t>‘, $age = 23, $school = ‘Perl</a:t>
            </a:r>
            <a:r>
              <a:rPr lang="ja-JP" altLang="en-US" dirty="0" smtClean="0"/>
              <a:t>入学式</a:t>
            </a:r>
            <a:r>
              <a:rPr lang="en-US" altLang="ja-JP" dirty="0" smtClean="0"/>
              <a:t>‘</a:t>
            </a:r>
            <a:r>
              <a:rPr lang="ja-JP" altLang="en-US" dirty="0" smtClean="0"/>
              <a:t>なら</a:t>
            </a:r>
            <a:r>
              <a:rPr lang="en-US" altLang="ja-JP" dirty="0" smtClean="0"/>
              <a:t>,</a:t>
            </a:r>
            <a:br>
              <a:rPr lang="en-US" altLang="ja-JP" dirty="0" smtClean="0"/>
            </a:br>
            <a:r>
              <a:rPr lang="ja-JP" altLang="en-US" dirty="0" smtClean="0"/>
              <a:t>私の名前は</a:t>
            </a:r>
            <a:r>
              <a:rPr lang="en-US" altLang="ja-JP" dirty="0" err="1" smtClean="0"/>
              <a:t>papix</a:t>
            </a:r>
            <a:r>
              <a:rPr lang="ja-JP" altLang="en-US" dirty="0" err="1" smtClean="0"/>
              <a:t>です</a:t>
            </a:r>
            <a:r>
              <a:rPr lang="en-US" altLang="ja-JP" dirty="0" smtClean="0"/>
              <a:t>. </a:t>
            </a:r>
            <a:r>
              <a:rPr lang="ja-JP" altLang="en-US" dirty="0" smtClean="0"/>
              <a:t>年齢は</a:t>
            </a:r>
            <a:r>
              <a:rPr lang="en-US" altLang="ja-JP" dirty="0" smtClean="0"/>
              <a:t>23</a:t>
            </a:r>
            <a:r>
              <a:rPr lang="ja-JP" altLang="en-US" dirty="0" smtClean="0"/>
              <a:t>歳です</a:t>
            </a:r>
            <a:r>
              <a:rPr lang="en-US" altLang="ja-JP" dirty="0" smtClean="0"/>
              <a:t>. Perl</a:t>
            </a:r>
            <a:r>
              <a:rPr lang="ja-JP" altLang="en-US" dirty="0" smtClean="0"/>
              <a:t>入学式に通っています</a:t>
            </a:r>
            <a:r>
              <a:rPr lang="en-US" altLang="ja-JP" dirty="0" smtClean="0"/>
              <a:t>.</a:t>
            </a:r>
            <a:br>
              <a:rPr lang="en-US" altLang="ja-JP" dirty="0" smtClean="0"/>
            </a:br>
            <a:r>
              <a:rPr lang="ja-JP" altLang="en-US" dirty="0" smtClean="0"/>
              <a:t>と表示されます</a:t>
            </a:r>
            <a:r>
              <a:rPr lang="en-US" altLang="ja-JP" dirty="0" smtClean="0"/>
              <a:t>.</a:t>
            </a:r>
          </a:p>
          <a:p>
            <a:pPr lvl="1"/>
            <a:r>
              <a:rPr lang="ja-JP" altLang="en-US" dirty="0" smtClean="0"/>
              <a:t>出力したい文字列を</a:t>
            </a:r>
            <a:r>
              <a:rPr lang="en-US" altLang="ja-JP" dirty="0" smtClean="0"/>
              <a:t>’’(</a:t>
            </a:r>
            <a:r>
              <a:rPr lang="ja-JP" altLang="en-US" dirty="0" smtClean="0"/>
              <a:t>シングルクォーテーション</a:t>
            </a:r>
            <a:r>
              <a:rPr lang="en-US" altLang="ja-JP" dirty="0" smtClean="0"/>
              <a:t>)</a:t>
            </a:r>
            <a:r>
              <a:rPr lang="ja-JP" altLang="en-US" dirty="0" smtClean="0"/>
              <a:t>で囲むと</a:t>
            </a:r>
            <a:r>
              <a:rPr lang="en-US" altLang="ja-JP" dirty="0" smtClean="0"/>
              <a:t>, </a:t>
            </a:r>
            <a:r>
              <a:rPr lang="ja-JP" altLang="en-US" dirty="0" smtClean="0"/>
              <a:t>その中の変数は展開されず</a:t>
            </a:r>
            <a:r>
              <a:rPr lang="en-US" altLang="ja-JP" dirty="0" smtClean="0"/>
              <a:t>, </a:t>
            </a:r>
            <a:r>
              <a:rPr lang="ja-JP" altLang="en-US" dirty="0" smtClean="0"/>
              <a:t>そのまま出力されます</a:t>
            </a:r>
            <a:r>
              <a:rPr lang="en-US" altLang="ja-JP" dirty="0" smtClean="0"/>
              <a:t>.</a:t>
            </a:r>
          </a:p>
          <a:p>
            <a:pPr lvl="2"/>
            <a:r>
              <a:rPr lang="ja-JP" altLang="en-US" dirty="0" smtClean="0"/>
              <a:t>私の名前は</a:t>
            </a:r>
            <a:r>
              <a:rPr lang="en-US" altLang="ja-JP" dirty="0" smtClean="0"/>
              <a:t>${name}</a:t>
            </a:r>
            <a:r>
              <a:rPr lang="ja-JP" altLang="en-US" dirty="0" err="1" smtClean="0"/>
              <a:t>です</a:t>
            </a:r>
            <a:r>
              <a:rPr lang="en-US" altLang="ja-JP" dirty="0" smtClean="0"/>
              <a:t>. </a:t>
            </a:r>
            <a:r>
              <a:rPr lang="ja-JP" altLang="en-US" dirty="0" smtClean="0"/>
              <a:t>年齢は</a:t>
            </a:r>
            <a:r>
              <a:rPr lang="en-US" altLang="ja-JP" dirty="0" smtClean="0"/>
              <a:t>${age}</a:t>
            </a:r>
            <a:r>
              <a:rPr lang="ja-JP" altLang="en-US" dirty="0" err="1" smtClean="0"/>
              <a:t>です</a:t>
            </a:r>
            <a:r>
              <a:rPr lang="en-US" altLang="ja-JP" dirty="0" smtClean="0"/>
              <a:t>. ${school}</a:t>
            </a:r>
            <a:r>
              <a:rPr lang="ja-JP" altLang="en-US" dirty="0" smtClean="0"/>
              <a:t>に通っています</a:t>
            </a:r>
            <a:r>
              <a:rPr lang="en-US" altLang="ja-JP" dirty="0" smtClean="0"/>
              <a:t>.\n</a:t>
            </a:r>
            <a:r>
              <a:rPr lang="en-US" altLang="ja-JP" dirty="0"/>
              <a:t/>
            </a:r>
            <a:br>
              <a:rPr lang="en-US" altLang="ja-JP" dirty="0"/>
            </a:br>
            <a:r>
              <a:rPr lang="ja-JP" altLang="en-US" dirty="0" smtClean="0"/>
              <a:t>と表示されます</a:t>
            </a:r>
            <a:r>
              <a:rPr lang="en-US" altLang="ja-JP" dirty="0" smtClean="0"/>
              <a:t>.</a:t>
            </a:r>
          </a:p>
        </p:txBody>
      </p:sp>
      <p:sp>
        <p:nvSpPr>
          <p:cNvPr id="2" name="正方形/長方形 1"/>
          <p:cNvSpPr/>
          <p:nvPr/>
        </p:nvSpPr>
        <p:spPr>
          <a:xfrm>
            <a:off x="1259632" y="2996952"/>
            <a:ext cx="7200800" cy="288032"/>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1259632" y="4337622"/>
            <a:ext cx="7776864" cy="307649"/>
          </a:xfrm>
          <a:prstGeom prst="rect">
            <a:avLst/>
          </a:prstGeom>
          <a:noFill/>
          <a:ln w="31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667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演算</a:t>
            </a:r>
            <a:endParaRPr kumimoji="1" lang="ja-JP" altLang="en-US" sz="4800" dirty="0"/>
          </a:p>
        </p:txBody>
      </p:sp>
      <p:sp>
        <p:nvSpPr>
          <p:cNvPr id="5" name="コンテンツ プレースホルダー 2"/>
          <p:cNvSpPr txBox="1">
            <a:spLocks/>
          </p:cNvSpPr>
          <p:nvPr/>
        </p:nvSpPr>
        <p:spPr>
          <a:xfrm>
            <a:off x="35496" y="836712"/>
            <a:ext cx="9001000" cy="2376264"/>
          </a:xfrm>
          <a:prstGeom prst="rect">
            <a:avLst/>
          </a:prstGeom>
        </p:spPr>
        <p:style>
          <a:lnRef idx="2">
            <a:schemeClr val="dk1"/>
          </a:lnRef>
          <a:fillRef idx="1">
            <a:schemeClr val="lt1"/>
          </a:fillRef>
          <a:effectRef idx="0">
            <a:schemeClr val="dk1"/>
          </a:effectRef>
          <a:fontRef idx="minor">
            <a:schemeClr val="dk1"/>
          </a:fontRef>
        </p:style>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a:lstStyle>
          <a:p>
            <a:pPr marL="0" indent="0">
              <a:buNone/>
            </a:pPr>
            <a:r>
              <a:rPr lang="en-US" altLang="ja-JP" sz="1800" dirty="0">
                <a:latin typeface="Ricty" pitchFamily="1" charset="-128"/>
                <a:ea typeface="Ricty" pitchFamily="1" charset="-128"/>
              </a:rPr>
              <a:t>my $x = 10;</a:t>
            </a:r>
          </a:p>
          <a:p>
            <a:pPr marL="0" indent="0">
              <a:buNone/>
            </a:pPr>
            <a:r>
              <a:rPr lang="en-US" altLang="ja-JP" sz="1800" dirty="0">
                <a:latin typeface="Ricty" pitchFamily="1" charset="-128"/>
                <a:ea typeface="Ricty" pitchFamily="1" charset="-128"/>
              </a:rPr>
              <a:t>my $y = 2;</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 = $x + $y;	</a:t>
            </a:r>
            <a:endParaRPr lang="ja-JP" altLang="en-US"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my $div = $x / 10;</a:t>
            </a:r>
          </a:p>
          <a:p>
            <a:pPr marL="0" indent="0">
              <a:buNone/>
            </a:pPr>
            <a:endParaRPr lang="en-US" altLang="ja-JP" sz="1800" dirty="0">
              <a:latin typeface="Ricty" pitchFamily="1" charset="-128"/>
              <a:ea typeface="Ricty" pitchFamily="1" charset="-128"/>
            </a:endParaRPr>
          </a:p>
          <a:p>
            <a:pPr marL="0" indent="0">
              <a:buNone/>
            </a:pPr>
            <a:r>
              <a:rPr lang="en-US" altLang="ja-JP" sz="1800" dirty="0">
                <a:latin typeface="Ricty" pitchFamily="1" charset="-128"/>
                <a:ea typeface="Ricty" pitchFamily="1" charset="-128"/>
              </a:rPr>
              <a:t>print "${x} + ${y} = ${</a:t>
            </a:r>
            <a:r>
              <a:rPr lang="en-US" altLang="ja-JP" sz="1800" dirty="0" err="1">
                <a:latin typeface="Ricty" pitchFamily="1" charset="-128"/>
                <a:ea typeface="Ricty" pitchFamily="1" charset="-128"/>
              </a:rPr>
              <a:t>num</a:t>
            </a:r>
            <a:r>
              <a:rPr lang="en-US" altLang="ja-JP" sz="1800" dirty="0">
                <a:latin typeface="Ricty" pitchFamily="1" charset="-128"/>
                <a:ea typeface="Ricty" pitchFamily="1" charset="-128"/>
              </a:rPr>
              <a:t>}\n";</a:t>
            </a:r>
          </a:p>
          <a:p>
            <a:pPr marL="0" indent="0">
              <a:buNone/>
            </a:pPr>
            <a:r>
              <a:rPr lang="en-US" altLang="ja-JP" sz="1800" dirty="0">
                <a:latin typeface="Ricty" pitchFamily="1" charset="-128"/>
                <a:ea typeface="Ricty" pitchFamily="1" charset="-128"/>
              </a:rPr>
              <a:t>print "${x} / 10 = ${div}\n";</a:t>
            </a:r>
            <a:endParaRPr lang="ja-JP" altLang="en-US" sz="1800" dirty="0">
              <a:latin typeface="Ricty" pitchFamily="1" charset="-128"/>
              <a:ea typeface="Ricty" pitchFamily="1" charset="-128"/>
            </a:endParaRPr>
          </a:p>
        </p:txBody>
      </p:sp>
      <p:sp>
        <p:nvSpPr>
          <p:cNvPr id="7" name="コンテンツ プレースホルダー 1"/>
          <p:cNvSpPr>
            <a:spLocks noGrp="1"/>
          </p:cNvSpPr>
          <p:nvPr>
            <p:ph idx="1"/>
          </p:nvPr>
        </p:nvSpPr>
        <p:spPr>
          <a:xfrm>
            <a:off x="35496" y="3284984"/>
            <a:ext cx="9073008" cy="3573016"/>
          </a:xfrm>
        </p:spPr>
        <p:txBody>
          <a:bodyPr>
            <a:normAutofit/>
          </a:bodyPr>
          <a:lstStyle/>
          <a:p>
            <a:r>
              <a:rPr lang="ja-JP" altLang="en-US" dirty="0" smtClean="0"/>
              <a:t>よく使う演算子として</a:t>
            </a:r>
            <a:r>
              <a:rPr lang="en-US" altLang="ja-JP" dirty="0" smtClean="0"/>
              <a:t>, </a:t>
            </a:r>
            <a:r>
              <a:rPr lang="ja-JP" altLang="en-US" dirty="0" smtClean="0"/>
              <a:t>以下</a:t>
            </a:r>
            <a:r>
              <a:rPr lang="ja-JP" altLang="en-US" dirty="0"/>
              <a:t>のよう</a:t>
            </a:r>
            <a:r>
              <a:rPr lang="ja-JP" altLang="en-US" dirty="0" smtClean="0"/>
              <a:t>なものがあります</a:t>
            </a:r>
            <a:r>
              <a:rPr lang="en-US" altLang="ja-JP" dirty="0" smtClean="0"/>
              <a:t>.</a:t>
            </a:r>
          </a:p>
          <a:p>
            <a:pPr lvl="1"/>
            <a:r>
              <a:rPr lang="en-US" altLang="ja-JP" dirty="0" smtClean="0"/>
              <a:t>+ (</a:t>
            </a:r>
            <a:r>
              <a:rPr lang="ja-JP" altLang="en-US" dirty="0"/>
              <a:t>加算</a:t>
            </a:r>
            <a:r>
              <a:rPr lang="en-US" altLang="ja-JP" dirty="0" smtClean="0"/>
              <a:t>), - (</a:t>
            </a:r>
            <a:r>
              <a:rPr lang="ja-JP" altLang="en-US" dirty="0"/>
              <a:t>減算</a:t>
            </a:r>
            <a:r>
              <a:rPr lang="en-US" altLang="ja-JP" dirty="0" smtClean="0"/>
              <a:t>), * (</a:t>
            </a:r>
            <a:r>
              <a:rPr lang="ja-JP" altLang="en-US" dirty="0" smtClean="0"/>
              <a:t>乗算</a:t>
            </a:r>
            <a:r>
              <a:rPr lang="en-US" altLang="ja-JP" dirty="0" smtClean="0"/>
              <a:t>), / (</a:t>
            </a:r>
            <a:r>
              <a:rPr lang="ja-JP" altLang="en-US" dirty="0"/>
              <a:t>除算</a:t>
            </a:r>
            <a:r>
              <a:rPr lang="en-US" altLang="ja-JP" dirty="0" smtClean="0"/>
              <a:t>)</a:t>
            </a:r>
          </a:p>
          <a:p>
            <a:pPr lvl="1"/>
            <a:r>
              <a:rPr lang="en-US" altLang="ja-JP" dirty="0" smtClean="0"/>
              <a:t>% (</a:t>
            </a:r>
            <a:r>
              <a:rPr lang="ja-JP" altLang="en-US" dirty="0"/>
              <a:t>剰余算</a:t>
            </a:r>
            <a:r>
              <a:rPr lang="en-US" altLang="ja-JP" dirty="0" smtClean="0"/>
              <a:t>) … </a:t>
            </a:r>
            <a:r>
              <a:rPr lang="ja-JP" altLang="en-US" dirty="0" smtClean="0"/>
              <a:t>あまりを求める</a:t>
            </a:r>
            <a:r>
              <a:rPr lang="en-US" altLang="ja-JP" dirty="0" smtClean="0"/>
              <a:t>.</a:t>
            </a:r>
            <a:r>
              <a:rPr lang="en-US" altLang="ja-JP" sz="1800" dirty="0" smtClean="0"/>
              <a:t>   </a:t>
            </a:r>
            <a:r>
              <a:rPr lang="ja-JP" altLang="en-US" sz="1800" dirty="0" smtClean="0"/>
              <a:t>例</a:t>
            </a:r>
            <a:r>
              <a:rPr lang="en-US" altLang="ja-JP" sz="1800" dirty="0" smtClean="0"/>
              <a:t>: 5 % 3 = 1</a:t>
            </a:r>
            <a:endParaRPr lang="en-US" altLang="ja-JP" dirty="0" smtClean="0"/>
          </a:p>
          <a:p>
            <a:pPr lvl="1"/>
            <a:r>
              <a:rPr lang="en-US" altLang="ja-JP" dirty="0" smtClean="0"/>
              <a:t>** (</a:t>
            </a:r>
            <a:r>
              <a:rPr lang="ja-JP" altLang="en-US" dirty="0" smtClean="0"/>
              <a:t>指数演算</a:t>
            </a:r>
            <a:r>
              <a:rPr lang="en-US" altLang="ja-JP" dirty="0" smtClean="0"/>
              <a:t>) … </a:t>
            </a:r>
            <a:r>
              <a:rPr lang="ja-JP" altLang="en-US" dirty="0" smtClean="0"/>
              <a:t>左の数を右の数だけ掛け合わせる</a:t>
            </a:r>
            <a:r>
              <a:rPr lang="en-US" altLang="ja-JP" dirty="0" smtClean="0"/>
              <a:t>.</a:t>
            </a:r>
            <a:r>
              <a:rPr lang="en-US" altLang="ja-JP" sz="1800" dirty="0" smtClean="0"/>
              <a:t>   </a:t>
            </a:r>
            <a:r>
              <a:rPr lang="ja-JP" altLang="en-US" sz="1800" dirty="0" smtClean="0"/>
              <a:t>例</a:t>
            </a:r>
            <a:r>
              <a:rPr lang="en-US" altLang="ja-JP" sz="1800" dirty="0" smtClean="0"/>
              <a:t>: 2 ** 3 = 2 * 2 * 2 = 8</a:t>
            </a:r>
            <a:endParaRPr lang="en-US" altLang="ja-JP" dirty="0"/>
          </a:p>
          <a:p>
            <a:pPr lvl="1"/>
            <a:r>
              <a:rPr lang="en-US" altLang="ja-JP" dirty="0" smtClean="0"/>
              <a:t>. (</a:t>
            </a:r>
            <a:r>
              <a:rPr lang="ja-JP" altLang="en-US" dirty="0" smtClean="0"/>
              <a:t>文字列結合</a:t>
            </a:r>
            <a:r>
              <a:rPr lang="en-US" altLang="ja-JP" dirty="0" smtClean="0"/>
              <a:t>) … </a:t>
            </a:r>
            <a:r>
              <a:rPr lang="ja-JP" altLang="en-US" dirty="0" smtClean="0"/>
              <a:t>左の文字列と右の文字列を結合する</a:t>
            </a:r>
            <a:r>
              <a:rPr lang="en-US" altLang="ja-JP" dirty="0" smtClean="0"/>
              <a:t/>
            </a:r>
            <a:br>
              <a:rPr lang="en-US" altLang="ja-JP" dirty="0" smtClean="0"/>
            </a:br>
            <a:r>
              <a:rPr lang="ja-JP" altLang="en-US" sz="1800" dirty="0" smtClean="0"/>
              <a:t>例</a:t>
            </a:r>
            <a:r>
              <a:rPr lang="en-US" altLang="ja-JP" sz="1800" dirty="0" smtClean="0"/>
              <a:t>: ‘Perl ‘ . ‘Entrance‘ = ‘</a:t>
            </a:r>
            <a:r>
              <a:rPr lang="en-US" altLang="ja-JP" sz="1800" dirty="0" err="1" smtClean="0"/>
              <a:t>PerlEntrance</a:t>
            </a:r>
            <a:r>
              <a:rPr lang="en-US" altLang="ja-JP" sz="1800" dirty="0" smtClean="0"/>
              <a:t>‘</a:t>
            </a:r>
            <a:endParaRPr lang="en-US" altLang="ja-JP" sz="1800" dirty="0"/>
          </a:p>
          <a:p>
            <a:r>
              <a:rPr lang="ja-JP" altLang="en-US" dirty="0" smtClean="0"/>
              <a:t>演算を“</a:t>
            </a:r>
            <a:r>
              <a:rPr lang="en-US" altLang="ja-JP" dirty="0" smtClean="0"/>
              <a:t>()</a:t>
            </a:r>
            <a:r>
              <a:rPr lang="ja-JP" altLang="en-US" dirty="0" smtClean="0"/>
              <a:t>”でくくることによって</a:t>
            </a:r>
            <a:r>
              <a:rPr lang="en-US" altLang="ja-JP" dirty="0" smtClean="0"/>
              <a:t>, </a:t>
            </a:r>
            <a:r>
              <a:rPr lang="ja-JP" altLang="en-US" dirty="0" smtClean="0"/>
              <a:t>演算順序を変更できます</a:t>
            </a:r>
            <a:r>
              <a:rPr lang="en-US" altLang="ja-JP" dirty="0" smtClean="0"/>
              <a:t>.</a:t>
            </a:r>
          </a:p>
          <a:p>
            <a:pPr lvl="1"/>
            <a:r>
              <a:rPr lang="ja-JP" altLang="en-US" dirty="0" smtClean="0"/>
              <a:t>例</a:t>
            </a:r>
            <a:r>
              <a:rPr lang="en-US" altLang="ja-JP" dirty="0" smtClean="0"/>
              <a:t>: 2 + 4 * 3 = 2 + 12 = 14     (2 + 4) * 3 = 6 * 3 = 18</a:t>
            </a:r>
          </a:p>
          <a:p>
            <a:r>
              <a:rPr lang="ja-JP" altLang="en-US" dirty="0" smtClean="0"/>
              <a:t>演算の順序やその機能は</a:t>
            </a:r>
            <a:r>
              <a:rPr lang="en-US" altLang="ja-JP" dirty="0" smtClean="0"/>
              <a:t>, </a:t>
            </a:r>
            <a:r>
              <a:rPr lang="ja-JP" altLang="en-US" dirty="0" smtClean="0"/>
              <a:t>中学･高校の数学と同じイメージです</a:t>
            </a:r>
            <a:r>
              <a:rPr lang="en-US" altLang="ja-JP" dirty="0" smtClean="0"/>
              <a:t>.</a:t>
            </a:r>
          </a:p>
        </p:txBody>
      </p:sp>
    </p:spTree>
    <p:extLst>
      <p:ext uri="{BB962C8B-B14F-4D97-AF65-F5344CB8AC3E}">
        <p14:creationId xmlns:p14="http://schemas.microsoft.com/office/powerpoint/2010/main" val="138244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9144000" cy="7647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smtClean="0"/>
              <a:t>Let</a:t>
            </a:r>
            <a:r>
              <a:rPr lang="en-US" altLang="ja-JP" sz="4800" dirty="0"/>
              <a:t>'</a:t>
            </a:r>
            <a:r>
              <a:rPr kumimoji="1" lang="en-US" altLang="ja-JP" sz="4800" dirty="0" smtClean="0"/>
              <a:t>s try!</a:t>
            </a:r>
            <a:endParaRPr kumimoji="1" lang="ja-JP" altLang="en-US" sz="4800" dirty="0"/>
          </a:p>
        </p:txBody>
      </p:sp>
      <p:sp>
        <p:nvSpPr>
          <p:cNvPr id="7" name="コンテンツ プレースホルダー 1"/>
          <p:cNvSpPr>
            <a:spLocks noGrp="1"/>
          </p:cNvSpPr>
          <p:nvPr>
            <p:ph idx="1"/>
          </p:nvPr>
        </p:nvSpPr>
        <p:spPr>
          <a:xfrm>
            <a:off x="35496" y="836712"/>
            <a:ext cx="9073008" cy="6021288"/>
          </a:xfrm>
        </p:spPr>
        <p:txBody>
          <a:bodyPr>
            <a:normAutofit/>
          </a:bodyPr>
          <a:lstStyle/>
          <a:p>
            <a:pPr marL="457200" indent="-457200">
              <a:buFont typeface="+mj-lt"/>
              <a:buAutoNum type="arabicPeriod"/>
            </a:pPr>
            <a:r>
              <a:rPr lang="en-US" altLang="ja-JP" dirty="0" smtClean="0"/>
              <a:t>[</a:t>
            </a:r>
            <a:r>
              <a:rPr lang="ja-JP" altLang="en-US" dirty="0" smtClean="0"/>
              <a:t>目標</a:t>
            </a:r>
            <a:r>
              <a:rPr lang="en-US" altLang="ja-JP" dirty="0" smtClean="0"/>
              <a:t>: 10</a:t>
            </a:r>
            <a:r>
              <a:rPr lang="ja-JP" altLang="en-US" dirty="0" smtClean="0"/>
              <a:t>分</a:t>
            </a:r>
            <a:r>
              <a:rPr lang="en-US" altLang="ja-JP" dirty="0" smtClean="0"/>
              <a:t>]</a:t>
            </a:r>
            <a:br>
              <a:rPr lang="en-US" altLang="ja-JP" dirty="0" smtClean="0"/>
            </a:br>
            <a:r>
              <a:rPr lang="ja-JP" altLang="en-US" dirty="0" smtClean="0"/>
              <a:t>キーボードから半径を入力して</a:t>
            </a:r>
            <a:r>
              <a:rPr lang="en-US" altLang="ja-JP" dirty="0" smtClean="0"/>
              <a:t>, </a:t>
            </a:r>
            <a:r>
              <a:rPr lang="ja-JP" altLang="en-US" dirty="0" smtClean="0"/>
              <a:t>その円の面積を求めるプログラムを書いてみよう</a:t>
            </a:r>
            <a:r>
              <a:rPr lang="en-US" altLang="ja-JP" dirty="0" smtClean="0"/>
              <a:t>. </a:t>
            </a:r>
            <a:r>
              <a:rPr lang="ja-JP" altLang="en-US" dirty="0" smtClean="0"/>
              <a:t>ただし</a:t>
            </a:r>
            <a:r>
              <a:rPr lang="en-US" altLang="ja-JP" dirty="0" smtClean="0"/>
              <a:t>, </a:t>
            </a:r>
            <a:r>
              <a:rPr lang="ja-JP" altLang="en-US" dirty="0" smtClean="0"/>
              <a:t>円周率は</a:t>
            </a:r>
            <a:r>
              <a:rPr lang="en-US" altLang="ja-JP" dirty="0" smtClean="0"/>
              <a:t>3.14</a:t>
            </a:r>
            <a:r>
              <a:rPr lang="ja-JP" altLang="en-US" dirty="0" smtClean="0"/>
              <a:t>とします</a:t>
            </a:r>
            <a:r>
              <a:rPr lang="en-US" altLang="ja-JP" dirty="0" smtClean="0"/>
              <a:t>.</a:t>
            </a:r>
            <a:br>
              <a:rPr lang="en-US" altLang="ja-JP" dirty="0" smtClean="0"/>
            </a:br>
            <a:r>
              <a:rPr lang="en-US" altLang="ja-JP" dirty="0" smtClean="0"/>
              <a:t/>
            </a:r>
            <a:br>
              <a:rPr lang="en-US" altLang="ja-JP" dirty="0" smtClean="0"/>
            </a:br>
            <a:r>
              <a:rPr lang="ja-JP" altLang="en-US" dirty="0" smtClean="0"/>
              <a:t>半径が</a:t>
            </a:r>
            <a:r>
              <a:rPr lang="en-US" altLang="ja-JP" dirty="0" smtClean="0"/>
              <a:t>1</a:t>
            </a:r>
            <a:r>
              <a:rPr lang="ja-JP" altLang="en-US" dirty="0" smtClean="0"/>
              <a:t>なら面積は</a:t>
            </a:r>
            <a:r>
              <a:rPr lang="en-US" altLang="ja-JP" dirty="0" smtClean="0"/>
              <a:t>3.14, </a:t>
            </a:r>
            <a:r>
              <a:rPr lang="ja-JP" altLang="en-US" dirty="0" smtClean="0"/>
              <a:t>半径が</a:t>
            </a:r>
            <a:r>
              <a:rPr lang="en-US" altLang="ja-JP" dirty="0" smtClean="0"/>
              <a:t>5</a:t>
            </a:r>
            <a:r>
              <a:rPr lang="ja-JP" altLang="en-US" dirty="0" smtClean="0"/>
              <a:t>なら</a:t>
            </a:r>
            <a:r>
              <a:rPr lang="en-US" altLang="ja-JP" dirty="0" smtClean="0"/>
              <a:t>78.5</a:t>
            </a:r>
            <a:r>
              <a:rPr lang="ja-JP" altLang="en-US" dirty="0" smtClean="0"/>
              <a:t>くらいになるはずです</a:t>
            </a:r>
            <a:r>
              <a:rPr lang="en-US" altLang="ja-JP" dirty="0" smtClean="0"/>
              <a:t>.</a:t>
            </a:r>
            <a:br>
              <a:rPr lang="en-US" altLang="ja-JP" dirty="0" smtClean="0"/>
            </a:br>
            <a:r>
              <a:rPr lang="en-US" altLang="ja-JP" dirty="0" smtClean="0"/>
              <a:t/>
            </a:r>
            <a:br>
              <a:rPr lang="en-US" altLang="ja-JP" dirty="0" smtClean="0"/>
            </a:br>
            <a:r>
              <a:rPr lang="en-US" altLang="ja-JP" dirty="0" smtClean="0"/>
              <a:t>※</a:t>
            </a:r>
            <a:r>
              <a:rPr lang="ja-JP" altLang="en-US" dirty="0" smtClean="0"/>
              <a:t>円の面積は</a:t>
            </a:r>
            <a:r>
              <a:rPr lang="en-US" altLang="ja-JP" dirty="0" smtClean="0"/>
              <a:t>, “</a:t>
            </a:r>
            <a:r>
              <a:rPr lang="ja-JP" altLang="en-US" dirty="0" smtClean="0"/>
              <a:t>半径</a:t>
            </a:r>
            <a:r>
              <a:rPr lang="en-US" altLang="ja-JP" dirty="0" smtClean="0"/>
              <a:t>×</a:t>
            </a:r>
            <a:r>
              <a:rPr lang="ja-JP" altLang="en-US" dirty="0" smtClean="0"/>
              <a:t>半径</a:t>
            </a:r>
            <a:r>
              <a:rPr lang="en-US" altLang="ja-JP" dirty="0" smtClean="0"/>
              <a:t>×</a:t>
            </a:r>
            <a:r>
              <a:rPr lang="ja-JP" altLang="en-US" dirty="0" smtClean="0"/>
              <a:t>円周率</a:t>
            </a:r>
            <a:r>
              <a:rPr lang="en-US" altLang="ja-JP" dirty="0" smtClean="0"/>
              <a:t>”</a:t>
            </a:r>
            <a:r>
              <a:rPr lang="ja-JP" altLang="en-US" dirty="0" smtClean="0"/>
              <a:t>で求めることができます</a:t>
            </a:r>
            <a:r>
              <a:rPr lang="en-US" altLang="ja-JP" dirty="0" smtClean="0"/>
              <a:t>.</a:t>
            </a:r>
            <a:endParaRPr lang="en-US" altLang="ja-JP" dirty="0"/>
          </a:p>
        </p:txBody>
      </p:sp>
    </p:spTree>
    <p:extLst>
      <p:ext uri="{BB962C8B-B14F-4D97-AF65-F5344CB8AC3E}">
        <p14:creationId xmlns:p14="http://schemas.microsoft.com/office/powerpoint/2010/main" val="343553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290564"/>
            <a:ext cx="9144000" cy="227687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dirty="0"/>
              <a:t>2</a:t>
            </a:r>
            <a:r>
              <a:rPr kumimoji="1" lang="en-US" altLang="ja-JP" sz="4800" dirty="0" smtClean="0"/>
              <a:t>. </a:t>
            </a:r>
            <a:r>
              <a:rPr kumimoji="1" lang="ja-JP" altLang="en-US" sz="4800" dirty="0" smtClean="0"/>
              <a:t>条件分岐</a:t>
            </a:r>
            <a:endParaRPr kumimoji="1" lang="ja-JP" altLang="en-US" sz="4800" dirty="0"/>
          </a:p>
        </p:txBody>
      </p:sp>
    </p:spTree>
    <p:extLst>
      <p:ext uri="{BB962C8B-B14F-4D97-AF65-F5344CB8AC3E}">
        <p14:creationId xmlns:p14="http://schemas.microsoft.com/office/powerpoint/2010/main" val="144598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921</TotalTime>
  <Words>3270</Words>
  <Application>Microsoft Office PowerPoint</Application>
  <PresentationFormat>画面に合わせる (4:3)</PresentationFormat>
  <Paragraphs>578</Paragraphs>
  <Slides>40</Slides>
  <Notes>0</Notes>
  <HiddenSlides>0</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Perl入学式 #3</dc:title>
  <dc:creator>Fukumoto</dc:creator>
  <cp:lastModifiedBy>Takayuki</cp:lastModifiedBy>
  <cp:revision>80</cp:revision>
  <dcterms:created xsi:type="dcterms:W3CDTF">2012-03-14T14:37:25Z</dcterms:created>
  <dcterms:modified xsi:type="dcterms:W3CDTF">2012-03-21T00:40:33Z</dcterms:modified>
</cp:coreProperties>
</file>