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7" r:id="rId2"/>
  </p:sldIdLst>
  <p:sldSz cx="51206400" cy="28803600"/>
  <p:notesSz cx="5856288" cy="8099425"/>
  <p:defaultTextStyle>
    <a:defPPr>
      <a:defRPr lang="en-GB"/>
    </a:defPPr>
    <a:lvl1pPr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Droid Sans Fallback" charset="0"/>
        <a:cs typeface="Droid Sans Fallback" charset="0"/>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Droid Sans Fallback" charset="0"/>
        <a:cs typeface="Droid Sans Fallback"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Droid Sans Fallback" charset="0"/>
        <a:cs typeface="Droid Sans Fallback"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Droid Sans Fallback" charset="0"/>
        <a:cs typeface="Droid Sans Fallback"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Droid Sans Fallback" charset="0"/>
        <a:cs typeface="Droid Sans Fallback" charset="0"/>
      </a:defRPr>
    </a:lvl5pPr>
    <a:lvl6pPr marL="2286000" algn="l" defTabSz="914400" rtl="0" eaLnBrk="1" latinLnBrk="0" hangingPunct="1">
      <a:defRPr sz="2400" kern="1200">
        <a:solidFill>
          <a:schemeClr val="bg1"/>
        </a:solidFill>
        <a:latin typeface="Times New Roman" panose="02020603050405020304" pitchFamily="18" charset="0"/>
        <a:ea typeface="Droid Sans Fallback" charset="0"/>
        <a:cs typeface="Droid Sans Fallback" charset="0"/>
      </a:defRPr>
    </a:lvl6pPr>
    <a:lvl7pPr marL="2743200" algn="l" defTabSz="914400" rtl="0" eaLnBrk="1" latinLnBrk="0" hangingPunct="1">
      <a:defRPr sz="2400" kern="1200">
        <a:solidFill>
          <a:schemeClr val="bg1"/>
        </a:solidFill>
        <a:latin typeface="Times New Roman" panose="02020603050405020304" pitchFamily="18" charset="0"/>
        <a:ea typeface="Droid Sans Fallback" charset="0"/>
        <a:cs typeface="Droid Sans Fallback" charset="0"/>
      </a:defRPr>
    </a:lvl7pPr>
    <a:lvl8pPr marL="3200400" algn="l" defTabSz="914400" rtl="0" eaLnBrk="1" latinLnBrk="0" hangingPunct="1">
      <a:defRPr sz="2400" kern="1200">
        <a:solidFill>
          <a:schemeClr val="bg1"/>
        </a:solidFill>
        <a:latin typeface="Times New Roman" panose="02020603050405020304" pitchFamily="18" charset="0"/>
        <a:ea typeface="Droid Sans Fallback" charset="0"/>
        <a:cs typeface="Droid Sans Fallback" charset="0"/>
      </a:defRPr>
    </a:lvl8pPr>
    <a:lvl9pPr marL="3657600" algn="l" defTabSz="914400" rtl="0" eaLnBrk="1" latinLnBrk="0" hangingPunct="1">
      <a:defRPr sz="2400" kern="1200">
        <a:solidFill>
          <a:schemeClr val="bg1"/>
        </a:solidFill>
        <a:latin typeface="Times New Roman" panose="02020603050405020304" pitchFamily="18" charset="0"/>
        <a:ea typeface="Droid Sans Fallback" charset="0"/>
        <a:cs typeface="Droid Sans Fallback" charset="0"/>
      </a:defRPr>
    </a:lvl9pPr>
  </p:defaultTextStyle>
  <p:extLst>
    <p:ext uri="{EFAFB233-063F-42B5-8137-9DF3F51BA10A}">
      <p15:sldGuideLst xmlns="" xmlns:p15="http://schemas.microsoft.com/office/powerpoint/2012/main">
        <p15:guide id="1" orient="horz" pos="2749" userDrawn="1">
          <p15:clr>
            <a:srgbClr val="A4A3A4"/>
          </p15:clr>
        </p15:guide>
        <p15:guide id="2" pos="4603" userDrawn="1">
          <p15:clr>
            <a:srgbClr val="A4A3A4"/>
          </p15:clr>
        </p15:guide>
      </p15:sldGuideLst>
    </p:ext>
    <p:ext uri="{2D200454-40CA-4A62-9FC3-DE9A4176ACB9}">
      <p15:notesGuideLst xmlns="" xmlns:p15="http://schemas.microsoft.com/office/powerpoint/2012/main">
        <p15:guide id="1" orient="horz" pos="1660">
          <p15:clr>
            <a:srgbClr val="A4A3A4"/>
          </p15:clr>
        </p15:guide>
        <p15:guide id="2" pos="12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930" autoAdjust="0"/>
    <p:restoredTop sz="98336" autoAdjust="0"/>
  </p:normalViewPr>
  <p:slideViewPr>
    <p:cSldViewPr>
      <p:cViewPr>
        <p:scale>
          <a:sx n="60" d="100"/>
          <a:sy n="60" d="100"/>
        </p:scale>
        <p:origin x="5682" y="2244"/>
      </p:cViewPr>
      <p:guideLst>
        <p:guide orient="horz" pos="2749"/>
        <p:guide pos="4603"/>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1660"/>
        <p:guide pos="1262"/>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477110-E9DB-4750-A1E9-E94608472B54}" type="doc">
      <dgm:prSet loTypeId="urn:microsoft.com/office/officeart/2008/layout/AlternatingPictureBlocks" loCatId="picture" qsTypeId="urn:microsoft.com/office/officeart/2005/8/quickstyle/simple1" qsCatId="simple" csTypeId="urn:microsoft.com/office/officeart/2005/8/colors/accent2_5" csCatId="accent2" phldr="1"/>
      <dgm:spPr/>
    </dgm:pt>
    <dgm:pt modelId="{63C158B5-C6ED-4AC2-8C72-2B60BA9DC6D7}">
      <dgm:prSet phldrT="[Text]" custT="1"/>
      <dgm:spPr/>
      <dgm:t>
        <a:bodyPr/>
        <a:lstStyle/>
        <a:p>
          <a:pPr algn="ctr"/>
          <a:r>
            <a:rPr lang="en-US" sz="2000" dirty="0" smtClean="0">
              <a:latin typeface="+mj-lt"/>
            </a:rPr>
            <a:t>- Low correlation between the number of customers and volume of sales.</a:t>
          </a:r>
        </a:p>
        <a:p>
          <a:pPr algn="ctr"/>
          <a:endParaRPr lang="en-US" sz="2000" dirty="0" smtClean="0">
            <a:latin typeface="+mj-lt"/>
          </a:endParaRPr>
        </a:p>
        <a:p>
          <a:pPr algn="ctr"/>
          <a:r>
            <a:rPr lang="en-US" sz="2000" dirty="0" smtClean="0">
              <a:latin typeface="+mj-lt"/>
            </a:rPr>
            <a:t>- We use this information to concur that </a:t>
          </a:r>
          <a:r>
            <a:rPr lang="en-US" sz="2000" b="1" dirty="0" smtClean="0">
              <a:latin typeface="+mj-lt"/>
            </a:rPr>
            <a:t>or</a:t>
          </a:r>
          <a:r>
            <a:rPr lang="en-US" sz="2000" dirty="0" smtClean="0">
              <a:latin typeface="+mj-lt"/>
            </a:rPr>
            <a:t> assess whether predicting the sales amount does not depend on the customers.</a:t>
          </a:r>
          <a:endParaRPr lang="en-US" sz="2000" dirty="0">
            <a:latin typeface="+mj-lt"/>
          </a:endParaRPr>
        </a:p>
      </dgm:t>
    </dgm:pt>
    <dgm:pt modelId="{8CCD04AA-E702-4CD6-9B54-155E1BDAB8F0}" type="parTrans" cxnId="{75CB06FD-CB29-4AE1-BB5D-F54DE40BF1CB}">
      <dgm:prSet/>
      <dgm:spPr/>
      <dgm:t>
        <a:bodyPr/>
        <a:lstStyle/>
        <a:p>
          <a:pPr algn="ctr"/>
          <a:endParaRPr lang="en-US" sz="2000">
            <a:solidFill>
              <a:schemeClr val="bg1"/>
            </a:solidFill>
            <a:latin typeface="Oswald Regular" panose="02000503000000000000" pitchFamily="2" charset="0"/>
          </a:endParaRPr>
        </a:p>
      </dgm:t>
    </dgm:pt>
    <dgm:pt modelId="{065D54AE-29F5-4E8C-A59F-6EF9800155D5}" type="sibTrans" cxnId="{75CB06FD-CB29-4AE1-BB5D-F54DE40BF1CB}">
      <dgm:prSet/>
      <dgm:spPr/>
      <dgm:t>
        <a:bodyPr/>
        <a:lstStyle/>
        <a:p>
          <a:pPr algn="ctr"/>
          <a:endParaRPr lang="en-US" sz="2000">
            <a:solidFill>
              <a:schemeClr val="bg1"/>
            </a:solidFill>
            <a:latin typeface="Oswald Regular" panose="02000503000000000000" pitchFamily="2" charset="0"/>
          </a:endParaRPr>
        </a:p>
      </dgm:t>
    </dgm:pt>
    <dgm:pt modelId="{44B002A8-74C8-4783-AC5A-D910CF6B4F7D}">
      <dgm:prSet phldrT="[Text]" custT="1"/>
      <dgm:spPr/>
      <dgm:t>
        <a:bodyPr/>
        <a:lstStyle/>
        <a:p>
          <a:pPr algn="ctr"/>
          <a:r>
            <a:rPr lang="en-US" sz="2000" smtClean="0">
              <a:latin typeface="+mj-lt"/>
            </a:rPr>
            <a:t>- Substantial increase to sales when on promotion</a:t>
          </a:r>
          <a:endParaRPr lang="en-US" sz="2000" dirty="0">
            <a:latin typeface="+mj-lt"/>
          </a:endParaRPr>
        </a:p>
      </dgm:t>
    </dgm:pt>
    <dgm:pt modelId="{283E4610-88B4-45B7-A485-CB72C64D0359}" type="parTrans" cxnId="{BD1F1913-DE0C-4514-86EF-A2EE94FCDEFF}">
      <dgm:prSet/>
      <dgm:spPr/>
      <dgm:t>
        <a:bodyPr/>
        <a:lstStyle/>
        <a:p>
          <a:pPr algn="ctr"/>
          <a:endParaRPr lang="en-US" sz="2000">
            <a:solidFill>
              <a:schemeClr val="bg1"/>
            </a:solidFill>
            <a:latin typeface="Oswald Regular" panose="02000503000000000000" pitchFamily="2" charset="0"/>
          </a:endParaRPr>
        </a:p>
      </dgm:t>
    </dgm:pt>
    <dgm:pt modelId="{52A1BA77-72DB-4A93-A259-5F86D0C89604}" type="sibTrans" cxnId="{BD1F1913-DE0C-4514-86EF-A2EE94FCDEFF}">
      <dgm:prSet/>
      <dgm:spPr/>
      <dgm:t>
        <a:bodyPr/>
        <a:lstStyle/>
        <a:p>
          <a:pPr algn="ctr"/>
          <a:endParaRPr lang="en-US" sz="2000">
            <a:solidFill>
              <a:schemeClr val="bg1"/>
            </a:solidFill>
            <a:latin typeface="Oswald Regular" panose="02000503000000000000" pitchFamily="2" charset="0"/>
          </a:endParaRPr>
        </a:p>
      </dgm:t>
    </dgm:pt>
    <dgm:pt modelId="{9801524C-9758-4B4F-ADCF-45D0B5AA4768}">
      <dgm:prSet phldrT="[Text]" custT="1"/>
      <dgm:spPr/>
      <dgm:t>
        <a:bodyPr/>
        <a:lstStyle/>
        <a:p>
          <a:pPr algn="ctr"/>
          <a:r>
            <a:rPr lang="en-US" sz="2000" dirty="0" smtClean="0">
              <a:latin typeface="+mj-lt"/>
            </a:rPr>
            <a:t>- Locality of nearest Competitor does not significantly impact sales. </a:t>
          </a:r>
        </a:p>
        <a:p>
          <a:pPr algn="ctr"/>
          <a:r>
            <a:rPr lang="en-US" sz="2000" dirty="0" smtClean="0">
              <a:latin typeface="+mj-lt"/>
            </a:rPr>
            <a:t>- Data dictionary shown below for the first 8 features of the dataset</a:t>
          </a:r>
        </a:p>
        <a:p>
          <a:pPr algn="ctr"/>
          <a:endParaRPr lang="en-US" sz="2000" dirty="0" smtClean="0">
            <a:latin typeface="+mj-lt"/>
          </a:endParaRPr>
        </a:p>
        <a:p>
          <a:pPr algn="ctr"/>
          <a:endParaRPr lang="en-US" sz="2000" dirty="0" smtClean="0">
            <a:latin typeface="+mj-lt"/>
          </a:endParaRPr>
        </a:p>
        <a:p>
          <a:pPr algn="ctr"/>
          <a:endParaRPr lang="en-US" sz="2000" dirty="0" smtClean="0">
            <a:latin typeface="+mj-lt"/>
          </a:endParaRPr>
        </a:p>
        <a:p>
          <a:pPr algn="ctr"/>
          <a:endParaRPr lang="en-US" sz="2000" dirty="0" smtClean="0">
            <a:latin typeface="+mj-lt"/>
          </a:endParaRPr>
        </a:p>
        <a:p>
          <a:pPr algn="ctr"/>
          <a:endParaRPr lang="en-US" sz="2000" dirty="0" smtClean="0">
            <a:latin typeface="+mj-lt"/>
          </a:endParaRPr>
        </a:p>
        <a:p>
          <a:pPr algn="ctr"/>
          <a:endParaRPr lang="en-US" sz="2000" dirty="0" smtClean="0">
            <a:latin typeface="+mj-lt"/>
          </a:endParaRPr>
        </a:p>
      </dgm:t>
    </dgm:pt>
    <dgm:pt modelId="{1997D854-DCC9-4C0E-82BA-CA3C5E0880B2}" type="parTrans" cxnId="{B2EBDFB7-2AE7-43C7-9E01-0BC59BFB2B01}">
      <dgm:prSet/>
      <dgm:spPr/>
      <dgm:t>
        <a:bodyPr/>
        <a:lstStyle/>
        <a:p>
          <a:pPr algn="ctr"/>
          <a:endParaRPr lang="en-US" sz="2000">
            <a:solidFill>
              <a:schemeClr val="bg1"/>
            </a:solidFill>
            <a:latin typeface="Oswald Regular" panose="02000503000000000000" pitchFamily="2" charset="0"/>
          </a:endParaRPr>
        </a:p>
      </dgm:t>
    </dgm:pt>
    <dgm:pt modelId="{49B50456-A074-4DE5-A7ED-78274FCD16DB}" type="sibTrans" cxnId="{B2EBDFB7-2AE7-43C7-9E01-0BC59BFB2B01}">
      <dgm:prSet/>
      <dgm:spPr/>
      <dgm:t>
        <a:bodyPr/>
        <a:lstStyle/>
        <a:p>
          <a:pPr algn="ctr"/>
          <a:endParaRPr lang="en-US" sz="2000">
            <a:solidFill>
              <a:schemeClr val="bg1"/>
            </a:solidFill>
            <a:latin typeface="Oswald Regular" panose="02000503000000000000" pitchFamily="2" charset="0"/>
          </a:endParaRPr>
        </a:p>
      </dgm:t>
    </dgm:pt>
    <dgm:pt modelId="{857E7ED2-417E-4CE0-A61A-9126A1A0DE83}" type="pres">
      <dgm:prSet presAssocID="{D1477110-E9DB-4750-A1E9-E94608472B54}" presName="linearFlow" presStyleCnt="0">
        <dgm:presLayoutVars>
          <dgm:dir/>
          <dgm:resizeHandles val="exact"/>
        </dgm:presLayoutVars>
      </dgm:prSet>
      <dgm:spPr/>
    </dgm:pt>
    <dgm:pt modelId="{39E199F7-BD9E-435D-9B33-E37C0855EA08}" type="pres">
      <dgm:prSet presAssocID="{63C158B5-C6ED-4AC2-8C72-2B60BA9DC6D7}" presName="comp" presStyleCnt="0"/>
      <dgm:spPr/>
    </dgm:pt>
    <dgm:pt modelId="{FF9A08E8-15BF-4DCE-8CBD-24995B3AC9A2}" type="pres">
      <dgm:prSet presAssocID="{63C158B5-C6ED-4AC2-8C72-2B60BA9DC6D7}" presName="rect2" presStyleLbl="node1" presStyleIdx="0" presStyleCnt="3" custLinFactNeighborX="73" custLinFactNeighborY="-4774">
        <dgm:presLayoutVars>
          <dgm:bulletEnabled val="1"/>
        </dgm:presLayoutVars>
      </dgm:prSet>
      <dgm:spPr/>
      <dgm:t>
        <a:bodyPr/>
        <a:lstStyle/>
        <a:p>
          <a:endParaRPr lang="en-US"/>
        </a:p>
      </dgm:t>
    </dgm:pt>
    <dgm:pt modelId="{0946292D-0AE7-40EF-9DB5-B59EA5B4B08D}" type="pres">
      <dgm:prSet presAssocID="{63C158B5-C6ED-4AC2-8C72-2B60BA9DC6D7}" presName="rect1" presStyleLbl="lnNode1" presStyleIdx="0" presStyleCnt="3"/>
      <dgm:spPr>
        <a:blipFill rotWithShape="1">
          <a:blip xmlns:r="http://schemas.openxmlformats.org/officeDocument/2006/relationships" r:embed="rId1"/>
          <a:stretch>
            <a:fillRect/>
          </a:stretch>
        </a:blipFill>
      </dgm:spPr>
    </dgm:pt>
    <dgm:pt modelId="{03AA4F2F-DB6B-41F3-9645-313CD0702776}" type="pres">
      <dgm:prSet presAssocID="{065D54AE-29F5-4E8C-A59F-6EF9800155D5}" presName="sibTrans" presStyleCnt="0"/>
      <dgm:spPr/>
    </dgm:pt>
    <dgm:pt modelId="{8A526A34-5CE6-4421-B681-8C2DFE2B55CC}" type="pres">
      <dgm:prSet presAssocID="{44B002A8-74C8-4783-AC5A-D910CF6B4F7D}" presName="comp" presStyleCnt="0"/>
      <dgm:spPr/>
    </dgm:pt>
    <dgm:pt modelId="{7CB73F7C-0101-4926-8688-111E2ED93AA9}" type="pres">
      <dgm:prSet presAssocID="{44B002A8-74C8-4783-AC5A-D910CF6B4F7D}" presName="rect2" presStyleLbl="node1" presStyleIdx="1" presStyleCnt="3">
        <dgm:presLayoutVars>
          <dgm:bulletEnabled val="1"/>
        </dgm:presLayoutVars>
      </dgm:prSet>
      <dgm:spPr/>
      <dgm:t>
        <a:bodyPr/>
        <a:lstStyle/>
        <a:p>
          <a:endParaRPr lang="en-US"/>
        </a:p>
      </dgm:t>
    </dgm:pt>
    <dgm:pt modelId="{1553C7E0-0374-46C7-A1C3-0A6B42CC5A69}" type="pres">
      <dgm:prSet presAssocID="{44B002A8-74C8-4783-AC5A-D910CF6B4F7D}" presName="rect1" presStyleLbl="lnNode1" presStyleIdx="1" presStyleCnt="3"/>
      <dgm:spPr>
        <a:blipFill rotWithShape="1">
          <a:blip xmlns:r="http://schemas.openxmlformats.org/officeDocument/2006/relationships" r:embed="rId2"/>
          <a:stretch>
            <a:fillRect/>
          </a:stretch>
        </a:blipFill>
      </dgm:spPr>
    </dgm:pt>
    <dgm:pt modelId="{538B524F-79FF-42D2-AA60-A770501080E4}" type="pres">
      <dgm:prSet presAssocID="{52A1BA77-72DB-4A93-A259-5F86D0C89604}" presName="sibTrans" presStyleCnt="0"/>
      <dgm:spPr/>
    </dgm:pt>
    <dgm:pt modelId="{746C598B-06CB-4CC0-B8BF-23B11AEFD637}" type="pres">
      <dgm:prSet presAssocID="{9801524C-9758-4B4F-ADCF-45D0B5AA4768}" presName="comp" presStyleCnt="0"/>
      <dgm:spPr/>
    </dgm:pt>
    <dgm:pt modelId="{E22DC41C-C51B-4219-A688-8A22159811D0}" type="pres">
      <dgm:prSet presAssocID="{9801524C-9758-4B4F-ADCF-45D0B5AA4768}" presName="rect2" presStyleLbl="node1" presStyleIdx="2" presStyleCnt="3" custScaleY="150444" custLinFactNeighborX="12" custLinFactNeighborY="7071">
        <dgm:presLayoutVars>
          <dgm:bulletEnabled val="1"/>
        </dgm:presLayoutVars>
      </dgm:prSet>
      <dgm:spPr/>
      <dgm:t>
        <a:bodyPr/>
        <a:lstStyle/>
        <a:p>
          <a:endParaRPr lang="en-US"/>
        </a:p>
      </dgm:t>
    </dgm:pt>
    <dgm:pt modelId="{23B90CA7-C3BC-4BA9-BB1A-67DF8A0F55E1}" type="pres">
      <dgm:prSet presAssocID="{9801524C-9758-4B4F-ADCF-45D0B5AA4768}" presName="rect1" presStyleLbl="lnNode1" presStyleIdx="2" presStyleCnt="3" custScaleX="108215" custLinFactNeighborX="4208" custLinFactNeighborY="-7580"/>
      <dgm:spPr>
        <a:blipFill rotWithShape="1">
          <a:blip xmlns:r="http://schemas.openxmlformats.org/officeDocument/2006/relationships" r:embed="rId3"/>
          <a:stretch>
            <a:fillRect/>
          </a:stretch>
        </a:blipFill>
      </dgm:spPr>
    </dgm:pt>
  </dgm:ptLst>
  <dgm:cxnLst>
    <dgm:cxn modelId="{BD1F1913-DE0C-4514-86EF-A2EE94FCDEFF}" srcId="{D1477110-E9DB-4750-A1E9-E94608472B54}" destId="{44B002A8-74C8-4783-AC5A-D910CF6B4F7D}" srcOrd="1" destOrd="0" parTransId="{283E4610-88B4-45B7-A485-CB72C64D0359}" sibTransId="{52A1BA77-72DB-4A93-A259-5F86D0C89604}"/>
    <dgm:cxn modelId="{D9C362AA-4231-46CB-AE37-B8E442CB4FE1}" type="presOf" srcId="{D1477110-E9DB-4750-A1E9-E94608472B54}" destId="{857E7ED2-417E-4CE0-A61A-9126A1A0DE83}" srcOrd="0" destOrd="0" presId="urn:microsoft.com/office/officeart/2008/layout/AlternatingPictureBlocks"/>
    <dgm:cxn modelId="{9ED857F6-9944-4C88-83D3-C44056B2F289}" type="presOf" srcId="{44B002A8-74C8-4783-AC5A-D910CF6B4F7D}" destId="{7CB73F7C-0101-4926-8688-111E2ED93AA9}" srcOrd="0" destOrd="0" presId="urn:microsoft.com/office/officeart/2008/layout/AlternatingPictureBlocks"/>
    <dgm:cxn modelId="{B2EBDFB7-2AE7-43C7-9E01-0BC59BFB2B01}" srcId="{D1477110-E9DB-4750-A1E9-E94608472B54}" destId="{9801524C-9758-4B4F-ADCF-45D0B5AA4768}" srcOrd="2" destOrd="0" parTransId="{1997D854-DCC9-4C0E-82BA-CA3C5E0880B2}" sibTransId="{49B50456-A074-4DE5-A7ED-78274FCD16DB}"/>
    <dgm:cxn modelId="{75CB06FD-CB29-4AE1-BB5D-F54DE40BF1CB}" srcId="{D1477110-E9DB-4750-A1E9-E94608472B54}" destId="{63C158B5-C6ED-4AC2-8C72-2B60BA9DC6D7}" srcOrd="0" destOrd="0" parTransId="{8CCD04AA-E702-4CD6-9B54-155E1BDAB8F0}" sibTransId="{065D54AE-29F5-4E8C-A59F-6EF9800155D5}"/>
    <dgm:cxn modelId="{EF1CF8E2-7E54-44F3-9951-FB8AEC6CDA94}" type="presOf" srcId="{63C158B5-C6ED-4AC2-8C72-2B60BA9DC6D7}" destId="{FF9A08E8-15BF-4DCE-8CBD-24995B3AC9A2}" srcOrd="0" destOrd="0" presId="urn:microsoft.com/office/officeart/2008/layout/AlternatingPictureBlocks"/>
    <dgm:cxn modelId="{3789227F-022C-443E-AC3E-C95B42B329AC}" type="presOf" srcId="{9801524C-9758-4B4F-ADCF-45D0B5AA4768}" destId="{E22DC41C-C51B-4219-A688-8A22159811D0}" srcOrd="0" destOrd="0" presId="urn:microsoft.com/office/officeart/2008/layout/AlternatingPictureBlocks"/>
    <dgm:cxn modelId="{D06044A0-3F8E-4F86-9DA9-F07D20F78852}" type="presParOf" srcId="{857E7ED2-417E-4CE0-A61A-9126A1A0DE83}" destId="{39E199F7-BD9E-435D-9B33-E37C0855EA08}" srcOrd="0" destOrd="0" presId="urn:microsoft.com/office/officeart/2008/layout/AlternatingPictureBlocks"/>
    <dgm:cxn modelId="{25C7BC2F-FC8D-496C-AC69-58284A86B847}" type="presParOf" srcId="{39E199F7-BD9E-435D-9B33-E37C0855EA08}" destId="{FF9A08E8-15BF-4DCE-8CBD-24995B3AC9A2}" srcOrd="0" destOrd="0" presId="urn:microsoft.com/office/officeart/2008/layout/AlternatingPictureBlocks"/>
    <dgm:cxn modelId="{4F2F0C9F-F024-491A-8AB5-6AC20A5DF887}" type="presParOf" srcId="{39E199F7-BD9E-435D-9B33-E37C0855EA08}" destId="{0946292D-0AE7-40EF-9DB5-B59EA5B4B08D}" srcOrd="1" destOrd="0" presId="urn:microsoft.com/office/officeart/2008/layout/AlternatingPictureBlocks"/>
    <dgm:cxn modelId="{1C5926BF-D56F-47E5-9C51-0BB84D7D57D7}" type="presParOf" srcId="{857E7ED2-417E-4CE0-A61A-9126A1A0DE83}" destId="{03AA4F2F-DB6B-41F3-9645-313CD0702776}" srcOrd="1" destOrd="0" presId="urn:microsoft.com/office/officeart/2008/layout/AlternatingPictureBlocks"/>
    <dgm:cxn modelId="{B89BC807-272F-4FC2-843F-F4B379FDE9A2}" type="presParOf" srcId="{857E7ED2-417E-4CE0-A61A-9126A1A0DE83}" destId="{8A526A34-5CE6-4421-B681-8C2DFE2B55CC}" srcOrd="2" destOrd="0" presId="urn:microsoft.com/office/officeart/2008/layout/AlternatingPictureBlocks"/>
    <dgm:cxn modelId="{DEFD6676-7C07-4F29-91D3-79FB72437BEA}" type="presParOf" srcId="{8A526A34-5CE6-4421-B681-8C2DFE2B55CC}" destId="{7CB73F7C-0101-4926-8688-111E2ED93AA9}" srcOrd="0" destOrd="0" presId="urn:microsoft.com/office/officeart/2008/layout/AlternatingPictureBlocks"/>
    <dgm:cxn modelId="{D2826664-98D3-402B-B24A-327446BE4DBD}" type="presParOf" srcId="{8A526A34-5CE6-4421-B681-8C2DFE2B55CC}" destId="{1553C7E0-0374-46C7-A1C3-0A6B42CC5A69}" srcOrd="1" destOrd="0" presId="urn:microsoft.com/office/officeart/2008/layout/AlternatingPictureBlocks"/>
    <dgm:cxn modelId="{D0057BDB-534F-4212-AFB5-89A2191CD3E3}" type="presParOf" srcId="{857E7ED2-417E-4CE0-A61A-9126A1A0DE83}" destId="{538B524F-79FF-42D2-AA60-A770501080E4}" srcOrd="3" destOrd="0" presId="urn:microsoft.com/office/officeart/2008/layout/AlternatingPictureBlocks"/>
    <dgm:cxn modelId="{956EADCC-FB3A-4E34-8BF4-F4DD182FCFA2}" type="presParOf" srcId="{857E7ED2-417E-4CE0-A61A-9126A1A0DE83}" destId="{746C598B-06CB-4CC0-B8BF-23B11AEFD637}" srcOrd="4" destOrd="0" presId="urn:microsoft.com/office/officeart/2008/layout/AlternatingPictureBlocks"/>
    <dgm:cxn modelId="{2F0B0A58-93FA-4C9D-BE17-30F7EB1D9824}" type="presParOf" srcId="{746C598B-06CB-4CC0-B8BF-23B11AEFD637}" destId="{E22DC41C-C51B-4219-A688-8A22159811D0}" srcOrd="0" destOrd="0" presId="urn:microsoft.com/office/officeart/2008/layout/AlternatingPictureBlocks"/>
    <dgm:cxn modelId="{17F3D5C8-6900-4DC0-8598-FC5F6834AD47}" type="presParOf" srcId="{746C598B-06CB-4CC0-B8BF-23B11AEFD637}" destId="{23B90CA7-C3BC-4BA9-BB1A-67DF8A0F55E1}" srcOrd="1" destOrd="0" presId="urn:microsoft.com/office/officeart/2008/layout/AlternatingPictureBlocks"/>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477110-E9DB-4750-A1E9-E94608472B54}" type="doc">
      <dgm:prSet loTypeId="urn:microsoft.com/office/officeart/2008/layout/AlternatingPictureBlocks" loCatId="picture" qsTypeId="urn:microsoft.com/office/officeart/2005/8/quickstyle/simple1" qsCatId="simple" csTypeId="urn:microsoft.com/office/officeart/2005/8/colors/accent2_5" csCatId="accent2" phldr="1"/>
      <dgm:spPr/>
    </dgm:pt>
    <dgm:pt modelId="{63C158B5-C6ED-4AC2-8C72-2B60BA9DC6D7}">
      <dgm:prSet phldrT="[Text]" custT="1"/>
      <dgm:spPr/>
      <dgm:t>
        <a:bodyPr/>
        <a:lstStyle/>
        <a:p>
          <a:pPr algn="ctr"/>
          <a:r>
            <a:rPr lang="en-US" sz="2000" dirty="0" smtClean="0">
              <a:latin typeface="+mj-lt"/>
            </a:rPr>
            <a:t>- School Holidays do not impact sales exclusively, when combined with Promotions there is a noticeable increases in </a:t>
          </a:r>
          <a:r>
            <a:rPr lang="en-US" sz="2000" dirty="0" smtClean="0">
              <a:latin typeface="+mj-lt"/>
            </a:rPr>
            <a:t>sales.</a:t>
          </a:r>
          <a:endParaRPr lang="en-US" sz="2000" dirty="0" smtClean="0">
            <a:latin typeface="+mj-lt"/>
          </a:endParaRPr>
        </a:p>
        <a:p>
          <a:pPr algn="ctr"/>
          <a:r>
            <a:rPr lang="en-US" sz="2000" dirty="0" smtClean="0">
              <a:latin typeface="+mj-lt"/>
            </a:rPr>
            <a:t> </a:t>
          </a:r>
        </a:p>
        <a:p>
          <a:pPr algn="ctr"/>
          <a:r>
            <a:rPr lang="en-US" sz="2000" dirty="0" smtClean="0">
              <a:latin typeface="+mj-lt"/>
            </a:rPr>
            <a:t>- We </a:t>
          </a:r>
          <a:r>
            <a:rPr lang="en-US" sz="2000" dirty="0" smtClean="0">
              <a:solidFill>
                <a:schemeClr val="bg1"/>
              </a:solidFill>
              <a:latin typeface="+mj-lt"/>
            </a:rPr>
            <a:t>considered this aspect while evaluating whether </a:t>
          </a:r>
          <a:r>
            <a:rPr lang="en-US" sz="2000" dirty="0" smtClean="0">
              <a:latin typeface="+mj-lt"/>
            </a:rPr>
            <a:t>to consider school holidays as representative variable of the sales forecast we will perform.</a:t>
          </a:r>
          <a:endParaRPr lang="en-US" sz="2000" dirty="0">
            <a:latin typeface="+mj-lt"/>
          </a:endParaRPr>
        </a:p>
      </dgm:t>
    </dgm:pt>
    <dgm:pt modelId="{8CCD04AA-E702-4CD6-9B54-155E1BDAB8F0}" type="parTrans" cxnId="{75CB06FD-CB29-4AE1-BB5D-F54DE40BF1CB}">
      <dgm:prSet/>
      <dgm:spPr/>
      <dgm:t>
        <a:bodyPr/>
        <a:lstStyle/>
        <a:p>
          <a:pPr algn="ctr"/>
          <a:endParaRPr lang="en-US" sz="2000">
            <a:latin typeface="Oswald Regular" panose="02000503000000000000" pitchFamily="2" charset="0"/>
          </a:endParaRPr>
        </a:p>
      </dgm:t>
    </dgm:pt>
    <dgm:pt modelId="{065D54AE-29F5-4E8C-A59F-6EF9800155D5}" type="sibTrans" cxnId="{75CB06FD-CB29-4AE1-BB5D-F54DE40BF1CB}">
      <dgm:prSet/>
      <dgm:spPr/>
      <dgm:t>
        <a:bodyPr/>
        <a:lstStyle/>
        <a:p>
          <a:pPr algn="ctr"/>
          <a:endParaRPr lang="en-US" sz="2000">
            <a:latin typeface="Oswald Regular" panose="02000503000000000000" pitchFamily="2" charset="0"/>
          </a:endParaRPr>
        </a:p>
      </dgm:t>
    </dgm:pt>
    <dgm:pt modelId="{44B002A8-74C8-4783-AC5A-D910CF6B4F7D}">
      <dgm:prSet phldrT="[Text]" custT="1"/>
      <dgm:spPr/>
      <dgm:t>
        <a:bodyPr/>
        <a:lstStyle/>
        <a:p>
          <a:pPr algn="ctr"/>
          <a:r>
            <a:rPr lang="en-US" sz="2000" dirty="0" smtClean="0">
              <a:latin typeface="+mj-lt"/>
            </a:rPr>
            <a:t>- Promotions only occur during weekdays  - negligible impact on weekend </a:t>
          </a:r>
          <a:r>
            <a:rPr lang="en-US" sz="2000" dirty="0" smtClean="0">
              <a:latin typeface="+mj-lt"/>
            </a:rPr>
            <a:t>sales.</a:t>
          </a:r>
          <a:endParaRPr lang="en-US" sz="2000" dirty="0">
            <a:latin typeface="+mj-lt"/>
          </a:endParaRPr>
        </a:p>
      </dgm:t>
    </dgm:pt>
    <dgm:pt modelId="{283E4610-88B4-45B7-A485-CB72C64D0359}" type="parTrans" cxnId="{BD1F1913-DE0C-4514-86EF-A2EE94FCDEFF}">
      <dgm:prSet/>
      <dgm:spPr/>
      <dgm:t>
        <a:bodyPr/>
        <a:lstStyle/>
        <a:p>
          <a:pPr algn="ctr"/>
          <a:endParaRPr lang="en-US" sz="2000">
            <a:latin typeface="Oswald Regular" panose="02000503000000000000" pitchFamily="2" charset="0"/>
          </a:endParaRPr>
        </a:p>
      </dgm:t>
    </dgm:pt>
    <dgm:pt modelId="{52A1BA77-72DB-4A93-A259-5F86D0C89604}" type="sibTrans" cxnId="{BD1F1913-DE0C-4514-86EF-A2EE94FCDEFF}">
      <dgm:prSet/>
      <dgm:spPr/>
      <dgm:t>
        <a:bodyPr/>
        <a:lstStyle/>
        <a:p>
          <a:pPr algn="ctr"/>
          <a:endParaRPr lang="en-US" sz="2000">
            <a:latin typeface="Oswald Regular" panose="02000503000000000000" pitchFamily="2" charset="0"/>
          </a:endParaRPr>
        </a:p>
      </dgm:t>
    </dgm:pt>
    <dgm:pt modelId="{9801524C-9758-4B4F-ADCF-45D0B5AA4768}">
      <dgm:prSet phldrT="[Text]" custT="1"/>
      <dgm:spPr/>
      <dgm:t>
        <a:bodyPr/>
        <a:lstStyle/>
        <a:p>
          <a:pPr algn="ctr"/>
          <a:r>
            <a:rPr lang="en-US" sz="2000" dirty="0" smtClean="0">
              <a:latin typeface="+mj-lt"/>
            </a:rPr>
            <a:t>- Different store types are selling the same amount on average with the exception of stores with more </a:t>
          </a:r>
          <a:r>
            <a:rPr lang="en-US" sz="2000" dirty="0" smtClean="0">
              <a:latin typeface="+mj-lt"/>
            </a:rPr>
            <a:t>assortments.</a:t>
          </a:r>
          <a:endParaRPr lang="en-US" sz="2000" dirty="0">
            <a:latin typeface="+mj-lt"/>
          </a:endParaRPr>
        </a:p>
      </dgm:t>
    </dgm:pt>
    <dgm:pt modelId="{1997D854-DCC9-4C0E-82BA-CA3C5E0880B2}" type="parTrans" cxnId="{B2EBDFB7-2AE7-43C7-9E01-0BC59BFB2B01}">
      <dgm:prSet/>
      <dgm:spPr/>
      <dgm:t>
        <a:bodyPr/>
        <a:lstStyle/>
        <a:p>
          <a:pPr algn="ctr"/>
          <a:endParaRPr lang="en-US" sz="2000">
            <a:latin typeface="Oswald Regular" panose="02000503000000000000" pitchFamily="2" charset="0"/>
          </a:endParaRPr>
        </a:p>
      </dgm:t>
    </dgm:pt>
    <dgm:pt modelId="{49B50456-A074-4DE5-A7ED-78274FCD16DB}" type="sibTrans" cxnId="{B2EBDFB7-2AE7-43C7-9E01-0BC59BFB2B01}">
      <dgm:prSet/>
      <dgm:spPr/>
      <dgm:t>
        <a:bodyPr/>
        <a:lstStyle/>
        <a:p>
          <a:pPr algn="ctr"/>
          <a:endParaRPr lang="en-US" sz="2000">
            <a:latin typeface="Oswald Regular" panose="02000503000000000000" pitchFamily="2" charset="0"/>
          </a:endParaRPr>
        </a:p>
      </dgm:t>
    </dgm:pt>
    <dgm:pt modelId="{857E7ED2-417E-4CE0-A61A-9126A1A0DE83}" type="pres">
      <dgm:prSet presAssocID="{D1477110-E9DB-4750-A1E9-E94608472B54}" presName="linearFlow" presStyleCnt="0">
        <dgm:presLayoutVars>
          <dgm:dir/>
          <dgm:resizeHandles val="exact"/>
        </dgm:presLayoutVars>
      </dgm:prSet>
      <dgm:spPr/>
    </dgm:pt>
    <dgm:pt modelId="{39E199F7-BD9E-435D-9B33-E37C0855EA08}" type="pres">
      <dgm:prSet presAssocID="{63C158B5-C6ED-4AC2-8C72-2B60BA9DC6D7}" presName="comp" presStyleCnt="0"/>
      <dgm:spPr/>
    </dgm:pt>
    <dgm:pt modelId="{FF9A08E8-15BF-4DCE-8CBD-24995B3AC9A2}" type="pres">
      <dgm:prSet presAssocID="{63C158B5-C6ED-4AC2-8C72-2B60BA9DC6D7}" presName="rect2" presStyleLbl="node1" presStyleIdx="0" presStyleCnt="3" custScaleY="131765" custLinFactNeighborY="-3545">
        <dgm:presLayoutVars>
          <dgm:bulletEnabled val="1"/>
        </dgm:presLayoutVars>
      </dgm:prSet>
      <dgm:spPr/>
      <dgm:t>
        <a:bodyPr/>
        <a:lstStyle/>
        <a:p>
          <a:endParaRPr lang="en-US"/>
        </a:p>
      </dgm:t>
    </dgm:pt>
    <dgm:pt modelId="{0946292D-0AE7-40EF-9DB5-B59EA5B4B08D}" type="pres">
      <dgm:prSet presAssocID="{63C158B5-C6ED-4AC2-8C72-2B60BA9DC6D7}" presName="rect1" presStyleLbl="lnNode1" presStyleIdx="0" presStyleCnt="3" custLinFactNeighborX="1204" custLinFactNeighborY="1375"/>
      <dgm:spPr>
        <a:blipFill rotWithShape="1">
          <a:blip xmlns:r="http://schemas.openxmlformats.org/officeDocument/2006/relationships" r:embed="rId1"/>
          <a:stretch>
            <a:fillRect/>
          </a:stretch>
        </a:blipFill>
      </dgm:spPr>
    </dgm:pt>
    <dgm:pt modelId="{03AA4F2F-DB6B-41F3-9645-313CD0702776}" type="pres">
      <dgm:prSet presAssocID="{065D54AE-29F5-4E8C-A59F-6EF9800155D5}" presName="sibTrans" presStyleCnt="0"/>
      <dgm:spPr/>
    </dgm:pt>
    <dgm:pt modelId="{8A526A34-5CE6-4421-B681-8C2DFE2B55CC}" type="pres">
      <dgm:prSet presAssocID="{44B002A8-74C8-4783-AC5A-D910CF6B4F7D}" presName="comp" presStyleCnt="0"/>
      <dgm:spPr/>
    </dgm:pt>
    <dgm:pt modelId="{7CB73F7C-0101-4926-8688-111E2ED93AA9}" type="pres">
      <dgm:prSet presAssocID="{44B002A8-74C8-4783-AC5A-D910CF6B4F7D}" presName="rect2" presStyleLbl="node1" presStyleIdx="1" presStyleCnt="3" custScaleY="86258">
        <dgm:presLayoutVars>
          <dgm:bulletEnabled val="1"/>
        </dgm:presLayoutVars>
      </dgm:prSet>
      <dgm:spPr/>
      <dgm:t>
        <a:bodyPr/>
        <a:lstStyle/>
        <a:p>
          <a:endParaRPr lang="en-US"/>
        </a:p>
      </dgm:t>
    </dgm:pt>
    <dgm:pt modelId="{1553C7E0-0374-46C7-A1C3-0A6B42CC5A69}" type="pres">
      <dgm:prSet presAssocID="{44B002A8-74C8-4783-AC5A-D910CF6B4F7D}" presName="rect1" presStyleLbl="lnNode1" presStyleIdx="1" presStyleCnt="3" custLinFactNeighborX="-934" custLinFactNeighborY="-6042"/>
      <dgm:spPr>
        <a:blipFill rotWithShape="1">
          <a:blip xmlns:r="http://schemas.openxmlformats.org/officeDocument/2006/relationships" r:embed="rId2"/>
          <a:stretch>
            <a:fillRect/>
          </a:stretch>
        </a:blipFill>
      </dgm:spPr>
    </dgm:pt>
    <dgm:pt modelId="{538B524F-79FF-42D2-AA60-A770501080E4}" type="pres">
      <dgm:prSet presAssocID="{52A1BA77-72DB-4A93-A259-5F86D0C89604}" presName="sibTrans" presStyleCnt="0"/>
      <dgm:spPr/>
    </dgm:pt>
    <dgm:pt modelId="{746C598B-06CB-4CC0-B8BF-23B11AEFD637}" type="pres">
      <dgm:prSet presAssocID="{9801524C-9758-4B4F-ADCF-45D0B5AA4768}" presName="comp" presStyleCnt="0"/>
      <dgm:spPr/>
    </dgm:pt>
    <dgm:pt modelId="{E22DC41C-C51B-4219-A688-8A22159811D0}" type="pres">
      <dgm:prSet presAssocID="{9801524C-9758-4B4F-ADCF-45D0B5AA4768}" presName="rect2" presStyleLbl="node1" presStyleIdx="2" presStyleCnt="3">
        <dgm:presLayoutVars>
          <dgm:bulletEnabled val="1"/>
        </dgm:presLayoutVars>
      </dgm:prSet>
      <dgm:spPr/>
      <dgm:t>
        <a:bodyPr/>
        <a:lstStyle/>
        <a:p>
          <a:endParaRPr lang="en-US"/>
        </a:p>
      </dgm:t>
    </dgm:pt>
    <dgm:pt modelId="{23B90CA7-C3BC-4BA9-BB1A-67DF8A0F55E1}" type="pres">
      <dgm:prSet presAssocID="{9801524C-9758-4B4F-ADCF-45D0B5AA4768}" presName="rect1" presStyleLbl="lnNode1" presStyleIdx="2" presStyleCnt="3"/>
      <dgm:spPr>
        <a:blipFill rotWithShape="1">
          <a:blip xmlns:r="http://schemas.openxmlformats.org/officeDocument/2006/relationships" r:embed="rId3"/>
          <a:stretch>
            <a:fillRect/>
          </a:stretch>
        </a:blipFill>
      </dgm:spPr>
    </dgm:pt>
  </dgm:ptLst>
  <dgm:cxnLst>
    <dgm:cxn modelId="{BD1F1913-DE0C-4514-86EF-A2EE94FCDEFF}" srcId="{D1477110-E9DB-4750-A1E9-E94608472B54}" destId="{44B002A8-74C8-4783-AC5A-D910CF6B4F7D}" srcOrd="1" destOrd="0" parTransId="{283E4610-88B4-45B7-A485-CB72C64D0359}" sibTransId="{52A1BA77-72DB-4A93-A259-5F86D0C89604}"/>
    <dgm:cxn modelId="{733007F1-FFBF-496C-845F-F1221A77516E}" type="presOf" srcId="{D1477110-E9DB-4750-A1E9-E94608472B54}" destId="{857E7ED2-417E-4CE0-A61A-9126A1A0DE83}" srcOrd="0" destOrd="0" presId="urn:microsoft.com/office/officeart/2008/layout/AlternatingPictureBlocks"/>
    <dgm:cxn modelId="{B2EBDFB7-2AE7-43C7-9E01-0BC59BFB2B01}" srcId="{D1477110-E9DB-4750-A1E9-E94608472B54}" destId="{9801524C-9758-4B4F-ADCF-45D0B5AA4768}" srcOrd="2" destOrd="0" parTransId="{1997D854-DCC9-4C0E-82BA-CA3C5E0880B2}" sibTransId="{49B50456-A074-4DE5-A7ED-78274FCD16DB}"/>
    <dgm:cxn modelId="{B3FEDFA0-0572-48C4-9153-5FE25F7BED11}" type="presOf" srcId="{44B002A8-74C8-4783-AC5A-D910CF6B4F7D}" destId="{7CB73F7C-0101-4926-8688-111E2ED93AA9}" srcOrd="0" destOrd="0" presId="urn:microsoft.com/office/officeart/2008/layout/AlternatingPictureBlocks"/>
    <dgm:cxn modelId="{75CB06FD-CB29-4AE1-BB5D-F54DE40BF1CB}" srcId="{D1477110-E9DB-4750-A1E9-E94608472B54}" destId="{63C158B5-C6ED-4AC2-8C72-2B60BA9DC6D7}" srcOrd="0" destOrd="0" parTransId="{8CCD04AA-E702-4CD6-9B54-155E1BDAB8F0}" sibTransId="{065D54AE-29F5-4E8C-A59F-6EF9800155D5}"/>
    <dgm:cxn modelId="{71035339-1991-4BBC-8FC5-CEA543543ABA}" type="presOf" srcId="{9801524C-9758-4B4F-ADCF-45D0B5AA4768}" destId="{E22DC41C-C51B-4219-A688-8A22159811D0}" srcOrd="0" destOrd="0" presId="urn:microsoft.com/office/officeart/2008/layout/AlternatingPictureBlocks"/>
    <dgm:cxn modelId="{BE09FE04-4F24-4BDD-9B5F-D3D8751C1D79}" type="presOf" srcId="{63C158B5-C6ED-4AC2-8C72-2B60BA9DC6D7}" destId="{FF9A08E8-15BF-4DCE-8CBD-24995B3AC9A2}" srcOrd="0" destOrd="0" presId="urn:microsoft.com/office/officeart/2008/layout/AlternatingPictureBlocks"/>
    <dgm:cxn modelId="{783304C2-5CF9-4612-A92B-AEE0A9EE9ADC}" type="presParOf" srcId="{857E7ED2-417E-4CE0-A61A-9126A1A0DE83}" destId="{39E199F7-BD9E-435D-9B33-E37C0855EA08}" srcOrd="0" destOrd="0" presId="urn:microsoft.com/office/officeart/2008/layout/AlternatingPictureBlocks"/>
    <dgm:cxn modelId="{C5C1A867-4547-41FA-8291-8A38686CF8A1}" type="presParOf" srcId="{39E199F7-BD9E-435D-9B33-E37C0855EA08}" destId="{FF9A08E8-15BF-4DCE-8CBD-24995B3AC9A2}" srcOrd="0" destOrd="0" presId="urn:microsoft.com/office/officeart/2008/layout/AlternatingPictureBlocks"/>
    <dgm:cxn modelId="{427577E3-04E0-455D-8CA5-579589429543}" type="presParOf" srcId="{39E199F7-BD9E-435D-9B33-E37C0855EA08}" destId="{0946292D-0AE7-40EF-9DB5-B59EA5B4B08D}" srcOrd="1" destOrd="0" presId="urn:microsoft.com/office/officeart/2008/layout/AlternatingPictureBlocks"/>
    <dgm:cxn modelId="{17F2562C-4C96-4561-BCA8-DB404176662D}" type="presParOf" srcId="{857E7ED2-417E-4CE0-A61A-9126A1A0DE83}" destId="{03AA4F2F-DB6B-41F3-9645-313CD0702776}" srcOrd="1" destOrd="0" presId="urn:microsoft.com/office/officeart/2008/layout/AlternatingPictureBlocks"/>
    <dgm:cxn modelId="{C36421CA-452C-4192-A42C-FAFA03B93440}" type="presParOf" srcId="{857E7ED2-417E-4CE0-A61A-9126A1A0DE83}" destId="{8A526A34-5CE6-4421-B681-8C2DFE2B55CC}" srcOrd="2" destOrd="0" presId="urn:microsoft.com/office/officeart/2008/layout/AlternatingPictureBlocks"/>
    <dgm:cxn modelId="{81A360D8-B913-4636-B048-385C1C5BAB30}" type="presParOf" srcId="{8A526A34-5CE6-4421-B681-8C2DFE2B55CC}" destId="{7CB73F7C-0101-4926-8688-111E2ED93AA9}" srcOrd="0" destOrd="0" presId="urn:microsoft.com/office/officeart/2008/layout/AlternatingPictureBlocks"/>
    <dgm:cxn modelId="{4BCAAEBD-52C4-4FB6-9E70-B5CF3B793C6F}" type="presParOf" srcId="{8A526A34-5CE6-4421-B681-8C2DFE2B55CC}" destId="{1553C7E0-0374-46C7-A1C3-0A6B42CC5A69}" srcOrd="1" destOrd="0" presId="urn:microsoft.com/office/officeart/2008/layout/AlternatingPictureBlocks"/>
    <dgm:cxn modelId="{1B795690-169F-4025-B2D2-14BC5CBB0600}" type="presParOf" srcId="{857E7ED2-417E-4CE0-A61A-9126A1A0DE83}" destId="{538B524F-79FF-42D2-AA60-A770501080E4}" srcOrd="3" destOrd="0" presId="urn:microsoft.com/office/officeart/2008/layout/AlternatingPictureBlocks"/>
    <dgm:cxn modelId="{FC95CA31-C637-4BF9-B188-753B465CB715}" type="presParOf" srcId="{857E7ED2-417E-4CE0-A61A-9126A1A0DE83}" destId="{746C598B-06CB-4CC0-B8BF-23B11AEFD637}" srcOrd="4" destOrd="0" presId="urn:microsoft.com/office/officeart/2008/layout/AlternatingPictureBlocks"/>
    <dgm:cxn modelId="{E3E49033-AEE9-452B-93CF-82C938AE7BD5}" type="presParOf" srcId="{746C598B-06CB-4CC0-B8BF-23B11AEFD637}" destId="{E22DC41C-C51B-4219-A688-8A22159811D0}" srcOrd="0" destOrd="0" presId="urn:microsoft.com/office/officeart/2008/layout/AlternatingPictureBlocks"/>
    <dgm:cxn modelId="{37D1235B-2795-4CE4-AAAF-4B9068704943}" type="presParOf" srcId="{746C598B-06CB-4CC0-B8BF-23B11AEFD637}" destId="{23B90CA7-C3BC-4BA9-BB1A-67DF8A0F55E1}" srcOrd="1" destOrd="0" presId="urn:microsoft.com/office/officeart/2008/layout/AlternatingPictureBlocks"/>
  </dgm:cxnLst>
  <dgm:bg>
    <a:noFill/>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A08E8-15BF-4DCE-8CBD-24995B3AC9A2}">
      <dsp:nvSpPr>
        <dsp:cNvPr id="0" name=""/>
        <dsp:cNvSpPr/>
      </dsp:nvSpPr>
      <dsp:spPr>
        <a:xfrm>
          <a:off x="2481535" y="0"/>
          <a:ext cx="5023389" cy="2271998"/>
        </a:xfrm>
        <a:prstGeom prst="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mj-lt"/>
            </a:rPr>
            <a:t>- Low correlation between the number of customers and volume of sales.</a:t>
          </a:r>
        </a:p>
        <a:p>
          <a:pPr lvl="0" algn="ctr" defTabSz="889000">
            <a:lnSpc>
              <a:spcPct val="90000"/>
            </a:lnSpc>
            <a:spcBef>
              <a:spcPct val="0"/>
            </a:spcBef>
            <a:spcAft>
              <a:spcPct val="35000"/>
            </a:spcAft>
          </a:pPr>
          <a:endParaRPr lang="en-US" sz="2000" kern="1200" dirty="0" smtClean="0">
            <a:latin typeface="+mj-lt"/>
          </a:endParaRPr>
        </a:p>
        <a:p>
          <a:pPr lvl="0" algn="ctr" defTabSz="889000">
            <a:lnSpc>
              <a:spcPct val="90000"/>
            </a:lnSpc>
            <a:spcBef>
              <a:spcPct val="0"/>
            </a:spcBef>
            <a:spcAft>
              <a:spcPct val="35000"/>
            </a:spcAft>
          </a:pPr>
          <a:r>
            <a:rPr lang="en-US" sz="2000" kern="1200" dirty="0" smtClean="0">
              <a:latin typeface="+mj-lt"/>
            </a:rPr>
            <a:t>- We use this information to concur that </a:t>
          </a:r>
          <a:r>
            <a:rPr lang="en-US" sz="2000" b="1" kern="1200" dirty="0" smtClean="0">
              <a:latin typeface="+mj-lt"/>
            </a:rPr>
            <a:t>or</a:t>
          </a:r>
          <a:r>
            <a:rPr lang="en-US" sz="2000" kern="1200" dirty="0" smtClean="0">
              <a:latin typeface="+mj-lt"/>
            </a:rPr>
            <a:t> assess whether predicting the sales amount does not depend on the customers.</a:t>
          </a:r>
          <a:endParaRPr lang="en-US" sz="2000" kern="1200" dirty="0">
            <a:latin typeface="+mj-lt"/>
          </a:endParaRPr>
        </a:p>
      </dsp:txBody>
      <dsp:txXfrm>
        <a:off x="2481535" y="0"/>
        <a:ext cx="5023389" cy="2271998"/>
      </dsp:txXfrm>
    </dsp:sp>
    <dsp:sp modelId="{0946292D-0AE7-40EF-9DB5-B59EA5B4B08D}">
      <dsp:nvSpPr>
        <dsp:cNvPr id="0" name=""/>
        <dsp:cNvSpPr/>
      </dsp:nvSpPr>
      <dsp:spPr>
        <a:xfrm>
          <a:off x="3664" y="88062"/>
          <a:ext cx="2249278" cy="2271998"/>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B73F7C-0101-4926-8688-111E2ED93AA9}">
      <dsp:nvSpPr>
        <dsp:cNvPr id="0" name=""/>
        <dsp:cNvSpPr/>
      </dsp:nvSpPr>
      <dsp:spPr>
        <a:xfrm>
          <a:off x="3664" y="2734941"/>
          <a:ext cx="5023389" cy="2271998"/>
        </a:xfrm>
        <a:prstGeom prst="rect">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latin typeface="+mj-lt"/>
            </a:rPr>
            <a:t>- Substantial increase to sales when on promotion</a:t>
          </a:r>
          <a:endParaRPr lang="en-US" sz="2000" kern="1200" dirty="0">
            <a:latin typeface="+mj-lt"/>
          </a:endParaRPr>
        </a:p>
      </dsp:txBody>
      <dsp:txXfrm>
        <a:off x="3664" y="2734941"/>
        <a:ext cx="5023389" cy="2271998"/>
      </dsp:txXfrm>
    </dsp:sp>
    <dsp:sp modelId="{1553C7E0-0374-46C7-A1C3-0A6B42CC5A69}">
      <dsp:nvSpPr>
        <dsp:cNvPr id="0" name=""/>
        <dsp:cNvSpPr/>
      </dsp:nvSpPr>
      <dsp:spPr>
        <a:xfrm>
          <a:off x="5251981" y="2734941"/>
          <a:ext cx="2249278" cy="2271998"/>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2DC41C-C51B-4219-A688-8A22159811D0}">
      <dsp:nvSpPr>
        <dsp:cNvPr id="0" name=""/>
        <dsp:cNvSpPr/>
      </dsp:nvSpPr>
      <dsp:spPr>
        <a:xfrm>
          <a:off x="2524065" y="5469882"/>
          <a:ext cx="5023389" cy="3418085"/>
        </a:xfrm>
        <a:prstGeom prst="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mj-lt"/>
            </a:rPr>
            <a:t>- Locality of nearest Competitor does not significantly impact sales. </a:t>
          </a:r>
        </a:p>
        <a:p>
          <a:pPr lvl="0" algn="ctr" defTabSz="889000">
            <a:lnSpc>
              <a:spcPct val="90000"/>
            </a:lnSpc>
            <a:spcBef>
              <a:spcPct val="0"/>
            </a:spcBef>
            <a:spcAft>
              <a:spcPct val="35000"/>
            </a:spcAft>
          </a:pPr>
          <a:r>
            <a:rPr lang="en-US" sz="2000" kern="1200" dirty="0" smtClean="0">
              <a:latin typeface="+mj-lt"/>
            </a:rPr>
            <a:t>- Data dictionary shown below for the first 8 features of the dataset</a:t>
          </a:r>
        </a:p>
        <a:p>
          <a:pPr lvl="0" algn="ctr" defTabSz="889000">
            <a:lnSpc>
              <a:spcPct val="90000"/>
            </a:lnSpc>
            <a:spcBef>
              <a:spcPct val="0"/>
            </a:spcBef>
            <a:spcAft>
              <a:spcPct val="35000"/>
            </a:spcAft>
          </a:pPr>
          <a:endParaRPr lang="en-US" sz="2000" kern="1200" dirty="0" smtClean="0">
            <a:latin typeface="+mj-lt"/>
          </a:endParaRPr>
        </a:p>
        <a:p>
          <a:pPr lvl="0" algn="ctr" defTabSz="889000">
            <a:lnSpc>
              <a:spcPct val="90000"/>
            </a:lnSpc>
            <a:spcBef>
              <a:spcPct val="0"/>
            </a:spcBef>
            <a:spcAft>
              <a:spcPct val="35000"/>
            </a:spcAft>
          </a:pPr>
          <a:endParaRPr lang="en-US" sz="2000" kern="1200" dirty="0" smtClean="0">
            <a:latin typeface="+mj-lt"/>
          </a:endParaRPr>
        </a:p>
        <a:p>
          <a:pPr lvl="0" algn="ctr" defTabSz="889000">
            <a:lnSpc>
              <a:spcPct val="90000"/>
            </a:lnSpc>
            <a:spcBef>
              <a:spcPct val="0"/>
            </a:spcBef>
            <a:spcAft>
              <a:spcPct val="35000"/>
            </a:spcAft>
          </a:pPr>
          <a:endParaRPr lang="en-US" sz="2000" kern="1200" dirty="0" smtClean="0">
            <a:latin typeface="+mj-lt"/>
          </a:endParaRPr>
        </a:p>
        <a:p>
          <a:pPr lvl="0" algn="ctr" defTabSz="889000">
            <a:lnSpc>
              <a:spcPct val="90000"/>
            </a:lnSpc>
            <a:spcBef>
              <a:spcPct val="0"/>
            </a:spcBef>
            <a:spcAft>
              <a:spcPct val="35000"/>
            </a:spcAft>
          </a:pPr>
          <a:endParaRPr lang="en-US" sz="2000" kern="1200" dirty="0" smtClean="0">
            <a:latin typeface="+mj-lt"/>
          </a:endParaRPr>
        </a:p>
        <a:p>
          <a:pPr lvl="0" algn="ctr" defTabSz="889000">
            <a:lnSpc>
              <a:spcPct val="90000"/>
            </a:lnSpc>
            <a:spcBef>
              <a:spcPct val="0"/>
            </a:spcBef>
            <a:spcAft>
              <a:spcPct val="35000"/>
            </a:spcAft>
          </a:pPr>
          <a:endParaRPr lang="en-US" sz="2000" kern="1200" dirty="0" smtClean="0">
            <a:latin typeface="+mj-lt"/>
          </a:endParaRPr>
        </a:p>
        <a:p>
          <a:pPr lvl="0" algn="ctr" defTabSz="889000">
            <a:lnSpc>
              <a:spcPct val="90000"/>
            </a:lnSpc>
            <a:spcBef>
              <a:spcPct val="0"/>
            </a:spcBef>
            <a:spcAft>
              <a:spcPct val="35000"/>
            </a:spcAft>
          </a:pPr>
          <a:endParaRPr lang="en-US" sz="2000" kern="1200" dirty="0" smtClean="0">
            <a:latin typeface="+mj-lt"/>
          </a:endParaRPr>
        </a:p>
      </dsp:txBody>
      <dsp:txXfrm>
        <a:off x="2524065" y="5469882"/>
        <a:ext cx="5023389" cy="3418085"/>
      </dsp:txXfrm>
    </dsp:sp>
    <dsp:sp modelId="{23B90CA7-C3BC-4BA9-BB1A-67DF8A0F55E1}">
      <dsp:nvSpPr>
        <dsp:cNvPr id="0" name=""/>
        <dsp:cNvSpPr/>
      </dsp:nvSpPr>
      <dsp:spPr>
        <a:xfrm>
          <a:off x="52119" y="5782645"/>
          <a:ext cx="2434057" cy="2271998"/>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A08E8-15BF-4DCE-8CBD-24995B3AC9A2}">
      <dsp:nvSpPr>
        <dsp:cNvPr id="0" name=""/>
        <dsp:cNvSpPr/>
      </dsp:nvSpPr>
      <dsp:spPr>
        <a:xfrm>
          <a:off x="2478630" y="218187"/>
          <a:ext cx="5024928" cy="2994616"/>
        </a:xfrm>
        <a:prstGeom prst="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mj-lt"/>
            </a:rPr>
            <a:t>- School Holidays do not impact sales exclusively, when combined with Promotions there is a noticeable increases in </a:t>
          </a:r>
          <a:r>
            <a:rPr lang="en-US" sz="2000" kern="1200" dirty="0" smtClean="0">
              <a:latin typeface="+mj-lt"/>
            </a:rPr>
            <a:t>sales.</a:t>
          </a:r>
          <a:endParaRPr lang="en-US" sz="2000" kern="1200" dirty="0" smtClean="0">
            <a:latin typeface="+mj-lt"/>
          </a:endParaRPr>
        </a:p>
        <a:p>
          <a:pPr lvl="0" algn="ctr" defTabSz="889000">
            <a:lnSpc>
              <a:spcPct val="90000"/>
            </a:lnSpc>
            <a:spcBef>
              <a:spcPct val="0"/>
            </a:spcBef>
            <a:spcAft>
              <a:spcPct val="35000"/>
            </a:spcAft>
          </a:pPr>
          <a:r>
            <a:rPr lang="en-US" sz="2000" kern="1200" dirty="0" smtClean="0">
              <a:latin typeface="+mj-lt"/>
            </a:rPr>
            <a:t> </a:t>
          </a:r>
        </a:p>
        <a:p>
          <a:pPr lvl="0" algn="ctr" defTabSz="889000">
            <a:lnSpc>
              <a:spcPct val="90000"/>
            </a:lnSpc>
            <a:spcBef>
              <a:spcPct val="0"/>
            </a:spcBef>
            <a:spcAft>
              <a:spcPct val="35000"/>
            </a:spcAft>
          </a:pPr>
          <a:r>
            <a:rPr lang="en-US" sz="2000" kern="1200" dirty="0" smtClean="0">
              <a:latin typeface="+mj-lt"/>
            </a:rPr>
            <a:t>- We </a:t>
          </a:r>
          <a:r>
            <a:rPr lang="en-US" sz="2000" kern="1200" dirty="0" smtClean="0">
              <a:solidFill>
                <a:schemeClr val="bg1"/>
              </a:solidFill>
              <a:latin typeface="+mj-lt"/>
            </a:rPr>
            <a:t>considered this aspect while evaluating whether </a:t>
          </a:r>
          <a:r>
            <a:rPr lang="en-US" sz="2000" kern="1200" dirty="0" smtClean="0">
              <a:latin typeface="+mj-lt"/>
            </a:rPr>
            <a:t>to consider school holidays as representative variable of the sales forecast we will perform.</a:t>
          </a:r>
          <a:endParaRPr lang="en-US" sz="2000" kern="1200" dirty="0">
            <a:latin typeface="+mj-lt"/>
          </a:endParaRPr>
        </a:p>
      </dsp:txBody>
      <dsp:txXfrm>
        <a:off x="2478630" y="218187"/>
        <a:ext cx="5024928" cy="2994616"/>
      </dsp:txXfrm>
    </dsp:sp>
    <dsp:sp modelId="{0946292D-0AE7-40EF-9DB5-B59EA5B4B08D}">
      <dsp:nvSpPr>
        <dsp:cNvPr id="0" name=""/>
        <dsp:cNvSpPr/>
      </dsp:nvSpPr>
      <dsp:spPr>
        <a:xfrm>
          <a:off x="30755" y="690965"/>
          <a:ext cx="2249967" cy="2272694"/>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B73F7C-0101-4926-8688-111E2ED93AA9}">
      <dsp:nvSpPr>
        <dsp:cNvPr id="0" name=""/>
        <dsp:cNvSpPr/>
      </dsp:nvSpPr>
      <dsp:spPr>
        <a:xfrm>
          <a:off x="3665" y="3824522"/>
          <a:ext cx="5024928" cy="1960381"/>
        </a:xfrm>
        <a:prstGeom prst="rect">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mj-lt"/>
            </a:rPr>
            <a:t>- Promotions only occur during weekdays  - negligible impact on weekend </a:t>
          </a:r>
          <a:r>
            <a:rPr lang="en-US" sz="2000" kern="1200" dirty="0" smtClean="0">
              <a:latin typeface="+mj-lt"/>
            </a:rPr>
            <a:t>sales.</a:t>
          </a:r>
          <a:endParaRPr lang="en-US" sz="2000" kern="1200" dirty="0">
            <a:latin typeface="+mj-lt"/>
          </a:endParaRPr>
        </a:p>
      </dsp:txBody>
      <dsp:txXfrm>
        <a:off x="3665" y="3824522"/>
        <a:ext cx="5024928" cy="1960381"/>
      </dsp:txXfrm>
    </dsp:sp>
    <dsp:sp modelId="{1553C7E0-0374-46C7-A1C3-0A6B42CC5A69}">
      <dsp:nvSpPr>
        <dsp:cNvPr id="0" name=""/>
        <dsp:cNvSpPr/>
      </dsp:nvSpPr>
      <dsp:spPr>
        <a:xfrm>
          <a:off x="5232575" y="3531049"/>
          <a:ext cx="2249967" cy="2272694"/>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2DC41C-C51B-4219-A688-8A22159811D0}">
      <dsp:nvSpPr>
        <dsp:cNvPr id="0" name=""/>
        <dsp:cNvSpPr/>
      </dsp:nvSpPr>
      <dsp:spPr>
        <a:xfrm>
          <a:off x="2478630" y="6316055"/>
          <a:ext cx="5024928" cy="2272694"/>
        </a:xfrm>
        <a:prstGeom prst="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mj-lt"/>
            </a:rPr>
            <a:t>- Different store types are selling the same amount on average with the exception of stores with more </a:t>
          </a:r>
          <a:r>
            <a:rPr lang="en-US" sz="2000" kern="1200" dirty="0" smtClean="0">
              <a:latin typeface="+mj-lt"/>
            </a:rPr>
            <a:t>assortments.</a:t>
          </a:r>
          <a:endParaRPr lang="en-US" sz="2000" kern="1200" dirty="0">
            <a:latin typeface="+mj-lt"/>
          </a:endParaRPr>
        </a:p>
      </dsp:txBody>
      <dsp:txXfrm>
        <a:off x="2478630" y="6316055"/>
        <a:ext cx="5024928" cy="2272694"/>
      </dsp:txXfrm>
    </dsp:sp>
    <dsp:sp modelId="{23B90CA7-C3BC-4BA9-BB1A-67DF8A0F55E1}">
      <dsp:nvSpPr>
        <dsp:cNvPr id="0" name=""/>
        <dsp:cNvSpPr/>
      </dsp:nvSpPr>
      <dsp:spPr>
        <a:xfrm>
          <a:off x="3665" y="6316055"/>
          <a:ext cx="2249967" cy="2272694"/>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5856288" cy="8099425"/>
          </a:xfrm>
          <a:prstGeom prst="roundRect">
            <a:avLst>
              <a:gd name="adj" fmla="val 14"/>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3006" tIns="26503" rIns="53006" bIns="26503" anchor="ctr"/>
          <a:lstStyle/>
          <a:p>
            <a:endParaRPr lang="en-US" altLang="en-US"/>
          </a:p>
        </p:txBody>
      </p:sp>
      <p:sp>
        <p:nvSpPr>
          <p:cNvPr id="3075" name="AutoShape 2"/>
          <p:cNvSpPr>
            <a:spLocks noChangeArrowheads="1"/>
          </p:cNvSpPr>
          <p:nvPr/>
        </p:nvSpPr>
        <p:spPr bwMode="auto">
          <a:xfrm>
            <a:off x="0" y="0"/>
            <a:ext cx="5856288" cy="8099425"/>
          </a:xfrm>
          <a:prstGeom prst="roundRect">
            <a:avLst>
              <a:gd name="adj" fmla="val 14"/>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3006" tIns="26503" rIns="53006" bIns="26503" anchor="ctr"/>
          <a:lstStyle/>
          <a:p>
            <a:endParaRPr lang="en-US" altLang="en-US"/>
          </a:p>
        </p:txBody>
      </p:sp>
      <p:sp>
        <p:nvSpPr>
          <p:cNvPr id="3076" name="Rectangle 3"/>
          <p:cNvSpPr>
            <a:spLocks noGrp="1" noRot="1" noChangeAspect="1" noChangeArrowheads="1"/>
          </p:cNvSpPr>
          <p:nvPr>
            <p:ph type="sldImg"/>
          </p:nvPr>
        </p:nvSpPr>
        <p:spPr bwMode="auto">
          <a:xfrm>
            <a:off x="-10037763" y="-6799263"/>
            <a:ext cx="13177838" cy="74136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2" name="Rectangle 4"/>
          <p:cNvSpPr>
            <a:spLocks noGrp="1" noChangeArrowheads="1"/>
          </p:cNvSpPr>
          <p:nvPr>
            <p:ph type="body"/>
          </p:nvPr>
        </p:nvSpPr>
        <p:spPr bwMode="auto">
          <a:xfrm>
            <a:off x="585788" y="3846513"/>
            <a:ext cx="4681537" cy="3643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Tree>
    <p:extLst>
      <p:ext uri="{BB962C8B-B14F-4D97-AF65-F5344CB8AC3E}">
        <p14:creationId xmlns:p14="http://schemas.microsoft.com/office/powerpoint/2010/main" val="288448487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799" y="8947966"/>
            <a:ext cx="43524805" cy="6174076"/>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1595" y="16322108"/>
            <a:ext cx="35843212" cy="7359999"/>
          </a:xfrm>
        </p:spPr>
        <p:txBody>
          <a:bodyPr/>
          <a:lstStyle>
            <a:lvl1pPr marL="0" indent="0" algn="ctr">
              <a:buNone/>
              <a:defRPr/>
            </a:lvl1pPr>
            <a:lvl2pPr marL="581872" indent="0" algn="ctr">
              <a:buNone/>
              <a:defRPr/>
            </a:lvl2pPr>
            <a:lvl3pPr marL="1163746" indent="0" algn="ctr">
              <a:buNone/>
              <a:defRPr/>
            </a:lvl3pPr>
            <a:lvl4pPr marL="1745618" indent="0" algn="ctr">
              <a:buNone/>
              <a:defRPr/>
            </a:lvl4pPr>
            <a:lvl5pPr marL="2327492" indent="0" algn="ctr">
              <a:buNone/>
              <a:defRPr/>
            </a:lvl5pPr>
            <a:lvl6pPr marL="2909364" indent="0" algn="ctr">
              <a:buNone/>
              <a:defRPr/>
            </a:lvl6pPr>
            <a:lvl7pPr marL="3491237" indent="0" algn="ctr">
              <a:buNone/>
              <a:defRPr/>
            </a:lvl7pPr>
            <a:lvl8pPr marL="4073110" indent="0" algn="ctr">
              <a:buNone/>
              <a:defRPr/>
            </a:lvl8pPr>
            <a:lvl9pPr marL="4654983"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021307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943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860490" y="2519331"/>
            <a:ext cx="10500039" cy="230537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57836" y="2519331"/>
            <a:ext cx="31259115" cy="230537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0894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3875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3746" y="18508086"/>
            <a:ext cx="43527343" cy="5721526"/>
          </a:xfrm>
        </p:spPr>
        <p:txBody>
          <a:bodyPr anchor="t"/>
          <a:lstStyle>
            <a:lvl1pPr algn="l">
              <a:defRPr sz="5091" b="1" cap="all"/>
            </a:lvl1pPr>
          </a:lstStyle>
          <a:p>
            <a:r>
              <a:rPr lang="en-US" smtClean="0"/>
              <a:t>Click to edit Master title style</a:t>
            </a:r>
            <a:endParaRPr lang="en-US"/>
          </a:p>
        </p:txBody>
      </p:sp>
      <p:sp>
        <p:nvSpPr>
          <p:cNvPr id="3" name="Text Placeholder 2"/>
          <p:cNvSpPr>
            <a:spLocks noGrp="1"/>
          </p:cNvSpPr>
          <p:nvPr>
            <p:ph type="body" idx="1"/>
          </p:nvPr>
        </p:nvSpPr>
        <p:spPr>
          <a:xfrm>
            <a:off x="4043746" y="12208751"/>
            <a:ext cx="43527343" cy="6299335"/>
          </a:xfrm>
        </p:spPr>
        <p:txBody>
          <a:bodyPr anchor="b"/>
          <a:lstStyle>
            <a:lvl1pPr marL="0" indent="0">
              <a:buNone/>
              <a:defRPr sz="2545"/>
            </a:lvl1pPr>
            <a:lvl2pPr marL="581872" indent="0">
              <a:buNone/>
              <a:defRPr sz="2291"/>
            </a:lvl2pPr>
            <a:lvl3pPr marL="1163746" indent="0">
              <a:buNone/>
              <a:defRPr sz="2036"/>
            </a:lvl3pPr>
            <a:lvl4pPr marL="1745618" indent="0">
              <a:buNone/>
              <a:defRPr sz="1782"/>
            </a:lvl4pPr>
            <a:lvl5pPr marL="2327492" indent="0">
              <a:buNone/>
              <a:defRPr sz="1782"/>
            </a:lvl5pPr>
            <a:lvl6pPr marL="2909364" indent="0">
              <a:buNone/>
              <a:defRPr sz="1782"/>
            </a:lvl6pPr>
            <a:lvl7pPr marL="3491237" indent="0">
              <a:buNone/>
              <a:defRPr sz="1782"/>
            </a:lvl7pPr>
            <a:lvl8pPr marL="4073110" indent="0">
              <a:buNone/>
              <a:defRPr sz="1782"/>
            </a:lvl8pPr>
            <a:lvl9pPr marL="4654983" indent="0">
              <a:buNone/>
              <a:defRPr sz="1782"/>
            </a:lvl9pPr>
          </a:lstStyle>
          <a:p>
            <a:pPr lvl="0"/>
            <a:r>
              <a:rPr lang="en-US" smtClean="0"/>
              <a:t>Click to edit Master text styles</a:t>
            </a:r>
          </a:p>
        </p:txBody>
      </p:sp>
    </p:spTree>
    <p:extLst>
      <p:ext uri="{BB962C8B-B14F-4D97-AF65-F5344CB8AC3E}">
        <p14:creationId xmlns:p14="http://schemas.microsoft.com/office/powerpoint/2010/main" val="1404182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57838" y="8333792"/>
            <a:ext cx="20878308" cy="17239329"/>
          </a:xfrm>
        </p:spPr>
        <p:txBody>
          <a:bodyPr/>
          <a:lstStyle>
            <a:lvl1pPr>
              <a:defRPr sz="3564"/>
            </a:lvl1pPr>
            <a:lvl2pPr>
              <a:defRPr sz="3054"/>
            </a:lvl2pPr>
            <a:lvl3pPr>
              <a:defRPr sz="2545"/>
            </a:lvl3pPr>
            <a:lvl4pPr>
              <a:defRPr sz="2291"/>
            </a:lvl4pPr>
            <a:lvl5pPr>
              <a:defRPr sz="2291"/>
            </a:lvl5pPr>
            <a:lvl6pPr>
              <a:defRPr sz="2291"/>
            </a:lvl6pPr>
            <a:lvl7pPr>
              <a:defRPr sz="2291"/>
            </a:lvl7pPr>
            <a:lvl8pPr>
              <a:defRPr sz="2291"/>
            </a:lvl8pPr>
            <a:lvl9pPr>
              <a:defRPr sz="229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479684" y="8333792"/>
            <a:ext cx="20880846" cy="17239329"/>
          </a:xfrm>
        </p:spPr>
        <p:txBody>
          <a:bodyPr/>
          <a:lstStyle>
            <a:lvl1pPr>
              <a:defRPr sz="3564"/>
            </a:lvl1pPr>
            <a:lvl2pPr>
              <a:defRPr sz="3054"/>
            </a:lvl2pPr>
            <a:lvl3pPr>
              <a:defRPr sz="2545"/>
            </a:lvl3pPr>
            <a:lvl4pPr>
              <a:defRPr sz="2291"/>
            </a:lvl4pPr>
            <a:lvl5pPr>
              <a:defRPr sz="2291"/>
            </a:lvl5pPr>
            <a:lvl6pPr>
              <a:defRPr sz="2291"/>
            </a:lvl6pPr>
            <a:lvl7pPr>
              <a:defRPr sz="2291"/>
            </a:lvl7pPr>
            <a:lvl8pPr>
              <a:defRPr sz="2291"/>
            </a:lvl8pPr>
            <a:lvl9pPr>
              <a:defRPr sz="229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136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59687" y="1153600"/>
            <a:ext cx="46087028" cy="480026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59688" y="6446820"/>
            <a:ext cx="22626200" cy="2687016"/>
          </a:xfrm>
        </p:spPr>
        <p:txBody>
          <a:bodyPr anchor="b"/>
          <a:lstStyle>
            <a:lvl1pPr marL="0" indent="0">
              <a:buNone/>
              <a:defRPr sz="3054" b="1"/>
            </a:lvl1pPr>
            <a:lvl2pPr marL="581872" indent="0">
              <a:buNone/>
              <a:defRPr sz="2545" b="1"/>
            </a:lvl2pPr>
            <a:lvl3pPr marL="1163746" indent="0">
              <a:buNone/>
              <a:defRPr sz="2291" b="1"/>
            </a:lvl3pPr>
            <a:lvl4pPr marL="1745618" indent="0">
              <a:buNone/>
              <a:defRPr sz="2036" b="1"/>
            </a:lvl4pPr>
            <a:lvl5pPr marL="2327492" indent="0">
              <a:buNone/>
              <a:defRPr sz="2036" b="1"/>
            </a:lvl5pPr>
            <a:lvl6pPr marL="2909364" indent="0">
              <a:buNone/>
              <a:defRPr sz="2036" b="1"/>
            </a:lvl6pPr>
            <a:lvl7pPr marL="3491237" indent="0">
              <a:buNone/>
              <a:defRPr sz="2036" b="1"/>
            </a:lvl7pPr>
            <a:lvl8pPr marL="4073110" indent="0">
              <a:buNone/>
              <a:defRPr sz="2036" b="1"/>
            </a:lvl8pPr>
            <a:lvl9pPr marL="4654983" indent="0">
              <a:buNone/>
              <a:defRPr sz="2036" b="1"/>
            </a:lvl9pPr>
          </a:lstStyle>
          <a:p>
            <a:pPr lvl="0"/>
            <a:r>
              <a:rPr lang="en-US" smtClean="0"/>
              <a:t>Click to edit Master text styles</a:t>
            </a:r>
          </a:p>
        </p:txBody>
      </p:sp>
      <p:sp>
        <p:nvSpPr>
          <p:cNvPr id="4" name="Content Placeholder 3"/>
          <p:cNvSpPr>
            <a:spLocks noGrp="1"/>
          </p:cNvSpPr>
          <p:nvPr>
            <p:ph sz="half" idx="2"/>
          </p:nvPr>
        </p:nvSpPr>
        <p:spPr>
          <a:xfrm>
            <a:off x="2559688" y="9133834"/>
            <a:ext cx="22626200" cy="16596869"/>
          </a:xfrm>
        </p:spPr>
        <p:txBody>
          <a:bodyPr/>
          <a:lstStyle>
            <a:lvl1pPr>
              <a:defRPr sz="3054"/>
            </a:lvl1pPr>
            <a:lvl2pPr>
              <a:defRPr sz="2545"/>
            </a:lvl2pPr>
            <a:lvl3pPr>
              <a:defRPr sz="2291"/>
            </a:lvl3pPr>
            <a:lvl4pPr>
              <a:defRPr sz="2036"/>
            </a:lvl4pPr>
            <a:lvl5pPr>
              <a:defRPr sz="2036"/>
            </a:lvl5pPr>
            <a:lvl6pPr>
              <a:defRPr sz="2036"/>
            </a:lvl6pPr>
            <a:lvl7pPr>
              <a:defRPr sz="2036"/>
            </a:lvl7pPr>
            <a:lvl8pPr>
              <a:defRPr sz="2036"/>
            </a:lvl8pPr>
            <a:lvl9pPr>
              <a:defRPr sz="20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903" y="6446820"/>
            <a:ext cx="22633812" cy="2687016"/>
          </a:xfrm>
        </p:spPr>
        <p:txBody>
          <a:bodyPr anchor="b"/>
          <a:lstStyle>
            <a:lvl1pPr marL="0" indent="0">
              <a:buNone/>
              <a:defRPr sz="3054" b="1"/>
            </a:lvl1pPr>
            <a:lvl2pPr marL="581872" indent="0">
              <a:buNone/>
              <a:defRPr sz="2545" b="1"/>
            </a:lvl2pPr>
            <a:lvl3pPr marL="1163746" indent="0">
              <a:buNone/>
              <a:defRPr sz="2291" b="1"/>
            </a:lvl3pPr>
            <a:lvl4pPr marL="1745618" indent="0">
              <a:buNone/>
              <a:defRPr sz="2036" b="1"/>
            </a:lvl4pPr>
            <a:lvl5pPr marL="2327492" indent="0">
              <a:buNone/>
              <a:defRPr sz="2036" b="1"/>
            </a:lvl5pPr>
            <a:lvl6pPr marL="2909364" indent="0">
              <a:buNone/>
              <a:defRPr sz="2036" b="1"/>
            </a:lvl6pPr>
            <a:lvl7pPr marL="3491237" indent="0">
              <a:buNone/>
              <a:defRPr sz="2036" b="1"/>
            </a:lvl7pPr>
            <a:lvl8pPr marL="4073110" indent="0">
              <a:buNone/>
              <a:defRPr sz="2036" b="1"/>
            </a:lvl8pPr>
            <a:lvl9pPr marL="4654983" indent="0">
              <a:buNone/>
              <a:defRPr sz="2036" b="1"/>
            </a:lvl9pPr>
          </a:lstStyle>
          <a:p>
            <a:pPr lvl="0"/>
            <a:r>
              <a:rPr lang="en-US" smtClean="0"/>
              <a:t>Click to edit Master text styles</a:t>
            </a:r>
          </a:p>
        </p:txBody>
      </p:sp>
      <p:sp>
        <p:nvSpPr>
          <p:cNvPr id="6" name="Content Placeholder 5"/>
          <p:cNvSpPr>
            <a:spLocks noGrp="1"/>
          </p:cNvSpPr>
          <p:nvPr>
            <p:ph sz="quarter" idx="4"/>
          </p:nvPr>
        </p:nvSpPr>
        <p:spPr>
          <a:xfrm>
            <a:off x="26012903" y="9133834"/>
            <a:ext cx="22633812" cy="16596869"/>
          </a:xfrm>
        </p:spPr>
        <p:txBody>
          <a:bodyPr/>
          <a:lstStyle>
            <a:lvl1pPr>
              <a:defRPr sz="3054"/>
            </a:lvl1pPr>
            <a:lvl2pPr>
              <a:defRPr sz="2545"/>
            </a:lvl2pPr>
            <a:lvl3pPr>
              <a:defRPr sz="2291"/>
            </a:lvl3pPr>
            <a:lvl4pPr>
              <a:defRPr sz="2036"/>
            </a:lvl4pPr>
            <a:lvl5pPr>
              <a:defRPr sz="2036"/>
            </a:lvl5pPr>
            <a:lvl6pPr>
              <a:defRPr sz="2036"/>
            </a:lvl6pPr>
            <a:lvl7pPr>
              <a:defRPr sz="2036"/>
            </a:lvl7pPr>
            <a:lvl8pPr>
              <a:defRPr sz="2036"/>
            </a:lvl8pPr>
            <a:lvl9pPr>
              <a:defRPr sz="20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57714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9611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80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59688" y="1147539"/>
            <a:ext cx="16847247" cy="4879056"/>
          </a:xfrm>
        </p:spPr>
        <p:txBody>
          <a:bodyPr anchor="b"/>
          <a:lstStyle>
            <a:lvl1pPr algn="l">
              <a:defRPr sz="2545" b="1"/>
            </a:lvl1pPr>
          </a:lstStyle>
          <a:p>
            <a:r>
              <a:rPr lang="en-US" smtClean="0"/>
              <a:t>Click to edit Master title style</a:t>
            </a:r>
            <a:endParaRPr lang="en-US"/>
          </a:p>
        </p:txBody>
      </p:sp>
      <p:sp>
        <p:nvSpPr>
          <p:cNvPr id="3" name="Content Placeholder 2"/>
          <p:cNvSpPr>
            <a:spLocks noGrp="1"/>
          </p:cNvSpPr>
          <p:nvPr>
            <p:ph idx="1"/>
          </p:nvPr>
        </p:nvSpPr>
        <p:spPr>
          <a:xfrm>
            <a:off x="20020852" y="1147538"/>
            <a:ext cx="28625861" cy="24583166"/>
          </a:xfrm>
        </p:spPr>
        <p:txBody>
          <a:bodyPr/>
          <a:lstStyle>
            <a:lvl1pPr>
              <a:defRPr sz="4073"/>
            </a:lvl1pPr>
            <a:lvl2pPr>
              <a:defRPr sz="3564"/>
            </a:lvl2pPr>
            <a:lvl3pPr>
              <a:defRPr sz="3054"/>
            </a:lvl3pPr>
            <a:lvl4pPr>
              <a:defRPr sz="2545"/>
            </a:lvl4pPr>
            <a:lvl5pPr>
              <a:defRPr sz="2545"/>
            </a:lvl5pPr>
            <a:lvl6pPr>
              <a:defRPr sz="2545"/>
            </a:lvl6pPr>
            <a:lvl7pPr>
              <a:defRPr sz="2545"/>
            </a:lvl7pPr>
            <a:lvl8pPr>
              <a:defRPr sz="2545"/>
            </a:lvl8pPr>
            <a:lvl9pPr>
              <a:defRPr sz="254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59688" y="6026594"/>
            <a:ext cx="16847247" cy="19704110"/>
          </a:xfrm>
        </p:spPr>
        <p:txBody>
          <a:bodyPr/>
          <a:lstStyle>
            <a:lvl1pPr marL="0" indent="0">
              <a:buNone/>
              <a:defRPr sz="1782"/>
            </a:lvl1pPr>
            <a:lvl2pPr marL="581872" indent="0">
              <a:buNone/>
              <a:defRPr sz="1527"/>
            </a:lvl2pPr>
            <a:lvl3pPr marL="1163746" indent="0">
              <a:buNone/>
              <a:defRPr sz="1273"/>
            </a:lvl3pPr>
            <a:lvl4pPr marL="1745618" indent="0">
              <a:buNone/>
              <a:defRPr sz="1145"/>
            </a:lvl4pPr>
            <a:lvl5pPr marL="2327492" indent="0">
              <a:buNone/>
              <a:defRPr sz="1145"/>
            </a:lvl5pPr>
            <a:lvl6pPr marL="2909364" indent="0">
              <a:buNone/>
              <a:defRPr sz="1145"/>
            </a:lvl6pPr>
            <a:lvl7pPr marL="3491237" indent="0">
              <a:buNone/>
              <a:defRPr sz="1145"/>
            </a:lvl7pPr>
            <a:lvl8pPr marL="4073110" indent="0">
              <a:buNone/>
              <a:defRPr sz="1145"/>
            </a:lvl8pPr>
            <a:lvl9pPr marL="4654983" indent="0">
              <a:buNone/>
              <a:defRPr sz="1145"/>
            </a:lvl9pPr>
          </a:lstStyle>
          <a:p>
            <a:pPr lvl="0"/>
            <a:r>
              <a:rPr lang="en-US" smtClean="0"/>
              <a:t>Click to edit Master text styles</a:t>
            </a:r>
          </a:p>
        </p:txBody>
      </p:sp>
    </p:spTree>
    <p:extLst>
      <p:ext uri="{BB962C8B-B14F-4D97-AF65-F5344CB8AC3E}">
        <p14:creationId xmlns:p14="http://schemas.microsoft.com/office/powerpoint/2010/main" val="147061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5796" y="20162723"/>
            <a:ext cx="30723840" cy="2379928"/>
          </a:xfrm>
        </p:spPr>
        <p:txBody>
          <a:bodyPr anchor="b"/>
          <a:lstStyle>
            <a:lvl1pPr algn="l">
              <a:defRPr sz="2545" b="1"/>
            </a:lvl1pPr>
          </a:lstStyle>
          <a:p>
            <a:r>
              <a:rPr lang="en-US" smtClean="0"/>
              <a:t>Click to edit Master title style</a:t>
            </a:r>
            <a:endParaRPr lang="en-US"/>
          </a:p>
        </p:txBody>
      </p:sp>
      <p:sp>
        <p:nvSpPr>
          <p:cNvPr id="3" name="Picture Placeholder 2"/>
          <p:cNvSpPr>
            <a:spLocks noGrp="1"/>
          </p:cNvSpPr>
          <p:nvPr>
            <p:ph type="pic" idx="1"/>
          </p:nvPr>
        </p:nvSpPr>
        <p:spPr>
          <a:xfrm>
            <a:off x="10035796" y="2573880"/>
            <a:ext cx="30723840" cy="17281756"/>
          </a:xfrm>
        </p:spPr>
        <p:txBody>
          <a:bodyPr/>
          <a:lstStyle>
            <a:lvl1pPr marL="0" indent="0">
              <a:buNone/>
              <a:defRPr sz="4073"/>
            </a:lvl1pPr>
            <a:lvl2pPr marL="581872" indent="0">
              <a:buNone/>
              <a:defRPr sz="3564"/>
            </a:lvl2pPr>
            <a:lvl3pPr marL="1163746" indent="0">
              <a:buNone/>
              <a:defRPr sz="3054"/>
            </a:lvl3pPr>
            <a:lvl4pPr marL="1745618" indent="0">
              <a:buNone/>
              <a:defRPr sz="2545"/>
            </a:lvl4pPr>
            <a:lvl5pPr marL="2327492" indent="0">
              <a:buNone/>
              <a:defRPr sz="2545"/>
            </a:lvl5pPr>
            <a:lvl6pPr marL="2909364" indent="0">
              <a:buNone/>
              <a:defRPr sz="2545"/>
            </a:lvl6pPr>
            <a:lvl7pPr marL="3491237" indent="0">
              <a:buNone/>
              <a:defRPr sz="2545"/>
            </a:lvl7pPr>
            <a:lvl8pPr marL="4073110" indent="0">
              <a:buNone/>
              <a:defRPr sz="2545"/>
            </a:lvl8pPr>
            <a:lvl9pPr marL="4654983" indent="0">
              <a:buNone/>
              <a:defRPr sz="2545"/>
            </a:lvl9pPr>
          </a:lstStyle>
          <a:p>
            <a:pPr lvl="0"/>
            <a:endParaRPr lang="en-US" noProof="0" smtClean="0"/>
          </a:p>
        </p:txBody>
      </p:sp>
      <p:sp>
        <p:nvSpPr>
          <p:cNvPr id="4" name="Text Placeholder 3"/>
          <p:cNvSpPr>
            <a:spLocks noGrp="1"/>
          </p:cNvSpPr>
          <p:nvPr>
            <p:ph type="body" sz="half" idx="2"/>
          </p:nvPr>
        </p:nvSpPr>
        <p:spPr>
          <a:xfrm>
            <a:off x="10035796" y="22542650"/>
            <a:ext cx="30723840" cy="3379984"/>
          </a:xfrm>
        </p:spPr>
        <p:txBody>
          <a:bodyPr/>
          <a:lstStyle>
            <a:lvl1pPr marL="0" indent="0">
              <a:buNone/>
              <a:defRPr sz="1782"/>
            </a:lvl1pPr>
            <a:lvl2pPr marL="581872" indent="0">
              <a:buNone/>
              <a:defRPr sz="1527"/>
            </a:lvl2pPr>
            <a:lvl3pPr marL="1163746" indent="0">
              <a:buNone/>
              <a:defRPr sz="1273"/>
            </a:lvl3pPr>
            <a:lvl4pPr marL="1745618" indent="0">
              <a:buNone/>
              <a:defRPr sz="1145"/>
            </a:lvl4pPr>
            <a:lvl5pPr marL="2327492" indent="0">
              <a:buNone/>
              <a:defRPr sz="1145"/>
            </a:lvl5pPr>
            <a:lvl6pPr marL="2909364" indent="0">
              <a:buNone/>
              <a:defRPr sz="1145"/>
            </a:lvl6pPr>
            <a:lvl7pPr marL="3491237" indent="0">
              <a:buNone/>
              <a:defRPr sz="1145"/>
            </a:lvl7pPr>
            <a:lvl8pPr marL="4073110" indent="0">
              <a:buNone/>
              <a:defRPr sz="1145"/>
            </a:lvl8pPr>
            <a:lvl9pPr marL="4654983" indent="0">
              <a:buNone/>
              <a:defRPr sz="1145"/>
            </a:lvl9pPr>
          </a:lstStyle>
          <a:p>
            <a:pPr lvl="0"/>
            <a:r>
              <a:rPr lang="en-US" smtClean="0"/>
              <a:t>Click to edit Master text styles</a:t>
            </a:r>
          </a:p>
        </p:txBody>
      </p:sp>
    </p:spTree>
    <p:extLst>
      <p:ext uri="{BB962C8B-B14F-4D97-AF65-F5344CB8AC3E}">
        <p14:creationId xmlns:p14="http://schemas.microsoft.com/office/powerpoint/2010/main" val="278308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9558865" y="2519331"/>
            <a:ext cx="35548938" cy="126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2480" tIns="156240" rIns="312480" bIns="156240" numCol="1" anchor="ctr" anchorCtr="0" compatLnSpc="1">
            <a:prstTxWarp prst="textNoShape">
              <a:avLst/>
            </a:prstTxWarp>
          </a:bodyPr>
          <a:lstStyle/>
          <a:p>
            <a:pPr lvl="0"/>
            <a:r>
              <a:rPr lang="en-GB" altLang="en-US" smtClean="0"/>
              <a:t>Click to edit the title text format</a:t>
            </a:r>
          </a:p>
        </p:txBody>
      </p:sp>
      <p:sp>
        <p:nvSpPr>
          <p:cNvPr id="1027" name="Text Box 2"/>
          <p:cNvSpPr txBox="1">
            <a:spLocks noChangeArrowheads="1"/>
          </p:cNvSpPr>
          <p:nvPr/>
        </p:nvSpPr>
        <p:spPr bwMode="auto">
          <a:xfrm>
            <a:off x="9373679" y="4117398"/>
            <a:ext cx="35680852" cy="56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z="3054"/>
          </a:p>
        </p:txBody>
      </p:sp>
      <p:sp>
        <p:nvSpPr>
          <p:cNvPr id="1028" name="Rectangle 3"/>
          <p:cNvSpPr>
            <a:spLocks noGrp="1" noChangeArrowheads="1"/>
          </p:cNvSpPr>
          <p:nvPr>
            <p:ph type="body" idx="1"/>
          </p:nvPr>
        </p:nvSpPr>
        <p:spPr bwMode="auto">
          <a:xfrm>
            <a:off x="5357838" y="8333792"/>
            <a:ext cx="42002693" cy="17239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800" tIns="32400" rIns="64800" bIns="324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71771" rtl="0" eaLnBrk="0" fontAlgn="base" hangingPunct="0">
        <a:spcBef>
          <a:spcPct val="0"/>
        </a:spcBef>
        <a:spcAft>
          <a:spcPct val="0"/>
        </a:spcAft>
        <a:buClr>
          <a:srgbClr val="000000"/>
        </a:buClr>
        <a:buSzPct val="100000"/>
        <a:buFont typeface="Times New Roman" panose="02020603050405020304" pitchFamily="18" charset="0"/>
        <a:defRPr sz="3564">
          <a:solidFill>
            <a:srgbClr val="FE9914"/>
          </a:solidFill>
          <a:latin typeface="+mj-lt"/>
          <a:ea typeface="+mj-ea"/>
          <a:cs typeface="+mj-cs"/>
        </a:defRPr>
      </a:lvl1pPr>
      <a:lvl2pPr algn="ctr" defTabSz="571771" rtl="0" eaLnBrk="0" fontAlgn="base" hangingPunct="0">
        <a:spcBef>
          <a:spcPct val="0"/>
        </a:spcBef>
        <a:spcAft>
          <a:spcPct val="0"/>
        </a:spcAft>
        <a:buClr>
          <a:srgbClr val="000000"/>
        </a:buClr>
        <a:buSzPct val="100000"/>
        <a:buFont typeface="Times New Roman" panose="02020603050405020304" pitchFamily="18" charset="0"/>
        <a:defRPr sz="3564">
          <a:solidFill>
            <a:srgbClr val="FE9914"/>
          </a:solidFill>
          <a:latin typeface="Arial" charset="0"/>
          <a:ea typeface="Droid Sans Fallback" charset="0"/>
          <a:cs typeface="Droid Sans Fallback" charset="0"/>
        </a:defRPr>
      </a:lvl2pPr>
      <a:lvl3pPr algn="ctr" defTabSz="571771" rtl="0" eaLnBrk="0" fontAlgn="base" hangingPunct="0">
        <a:spcBef>
          <a:spcPct val="0"/>
        </a:spcBef>
        <a:spcAft>
          <a:spcPct val="0"/>
        </a:spcAft>
        <a:buClr>
          <a:srgbClr val="000000"/>
        </a:buClr>
        <a:buSzPct val="100000"/>
        <a:buFont typeface="Times New Roman" panose="02020603050405020304" pitchFamily="18" charset="0"/>
        <a:defRPr sz="3564">
          <a:solidFill>
            <a:srgbClr val="FE9914"/>
          </a:solidFill>
          <a:latin typeface="Arial" charset="0"/>
          <a:ea typeface="Droid Sans Fallback" charset="0"/>
          <a:cs typeface="Droid Sans Fallback" charset="0"/>
        </a:defRPr>
      </a:lvl3pPr>
      <a:lvl4pPr algn="ctr" defTabSz="571771" rtl="0" eaLnBrk="0" fontAlgn="base" hangingPunct="0">
        <a:spcBef>
          <a:spcPct val="0"/>
        </a:spcBef>
        <a:spcAft>
          <a:spcPct val="0"/>
        </a:spcAft>
        <a:buClr>
          <a:srgbClr val="000000"/>
        </a:buClr>
        <a:buSzPct val="100000"/>
        <a:buFont typeface="Times New Roman" panose="02020603050405020304" pitchFamily="18" charset="0"/>
        <a:defRPr sz="3564">
          <a:solidFill>
            <a:srgbClr val="FE9914"/>
          </a:solidFill>
          <a:latin typeface="Arial" charset="0"/>
          <a:ea typeface="Droid Sans Fallback" charset="0"/>
          <a:cs typeface="Droid Sans Fallback" charset="0"/>
        </a:defRPr>
      </a:lvl4pPr>
      <a:lvl5pPr algn="ctr" defTabSz="571771" rtl="0" eaLnBrk="0" fontAlgn="base" hangingPunct="0">
        <a:spcBef>
          <a:spcPct val="0"/>
        </a:spcBef>
        <a:spcAft>
          <a:spcPct val="0"/>
        </a:spcAft>
        <a:buClr>
          <a:srgbClr val="000000"/>
        </a:buClr>
        <a:buSzPct val="100000"/>
        <a:buFont typeface="Times New Roman" panose="02020603050405020304" pitchFamily="18" charset="0"/>
        <a:defRPr sz="3564">
          <a:solidFill>
            <a:srgbClr val="FE9914"/>
          </a:solidFill>
          <a:latin typeface="Arial" charset="0"/>
          <a:ea typeface="Droid Sans Fallback" charset="0"/>
          <a:cs typeface="Droid Sans Fallback" charset="0"/>
        </a:defRPr>
      </a:lvl5pPr>
      <a:lvl6pPr marL="3200300" indent="-290936" algn="ctr" defTabSz="571771" rtl="0" fontAlgn="base">
        <a:spcBef>
          <a:spcPct val="0"/>
        </a:spcBef>
        <a:spcAft>
          <a:spcPct val="0"/>
        </a:spcAft>
        <a:buClr>
          <a:srgbClr val="000000"/>
        </a:buClr>
        <a:buSzPct val="100000"/>
        <a:buFont typeface="Times New Roman" pitchFamily="16" charset="0"/>
        <a:defRPr sz="3564">
          <a:solidFill>
            <a:srgbClr val="FE9914"/>
          </a:solidFill>
          <a:latin typeface="Arial" charset="0"/>
          <a:ea typeface="Droid Sans Fallback" charset="0"/>
          <a:cs typeface="Droid Sans Fallback" charset="0"/>
        </a:defRPr>
      </a:lvl6pPr>
      <a:lvl7pPr marL="3782174" indent="-290936" algn="ctr" defTabSz="571771" rtl="0" fontAlgn="base">
        <a:spcBef>
          <a:spcPct val="0"/>
        </a:spcBef>
        <a:spcAft>
          <a:spcPct val="0"/>
        </a:spcAft>
        <a:buClr>
          <a:srgbClr val="000000"/>
        </a:buClr>
        <a:buSzPct val="100000"/>
        <a:buFont typeface="Times New Roman" pitchFamily="16" charset="0"/>
        <a:defRPr sz="3564">
          <a:solidFill>
            <a:srgbClr val="FE9914"/>
          </a:solidFill>
          <a:latin typeface="Arial" charset="0"/>
          <a:ea typeface="Droid Sans Fallback" charset="0"/>
          <a:cs typeface="Droid Sans Fallback" charset="0"/>
        </a:defRPr>
      </a:lvl7pPr>
      <a:lvl8pPr marL="4364046" indent="-290936" algn="ctr" defTabSz="571771" rtl="0" fontAlgn="base">
        <a:spcBef>
          <a:spcPct val="0"/>
        </a:spcBef>
        <a:spcAft>
          <a:spcPct val="0"/>
        </a:spcAft>
        <a:buClr>
          <a:srgbClr val="000000"/>
        </a:buClr>
        <a:buSzPct val="100000"/>
        <a:buFont typeface="Times New Roman" pitchFamily="16" charset="0"/>
        <a:defRPr sz="3564">
          <a:solidFill>
            <a:srgbClr val="FE9914"/>
          </a:solidFill>
          <a:latin typeface="Arial" charset="0"/>
          <a:ea typeface="Droid Sans Fallback" charset="0"/>
          <a:cs typeface="Droid Sans Fallback" charset="0"/>
        </a:defRPr>
      </a:lvl8pPr>
      <a:lvl9pPr marL="4945919" indent="-290936" algn="ctr" defTabSz="571771" rtl="0" fontAlgn="base">
        <a:spcBef>
          <a:spcPct val="0"/>
        </a:spcBef>
        <a:spcAft>
          <a:spcPct val="0"/>
        </a:spcAft>
        <a:buClr>
          <a:srgbClr val="000000"/>
        </a:buClr>
        <a:buSzPct val="100000"/>
        <a:buFont typeface="Times New Roman" pitchFamily="16" charset="0"/>
        <a:defRPr sz="3564">
          <a:solidFill>
            <a:srgbClr val="FE9914"/>
          </a:solidFill>
          <a:latin typeface="Arial" charset="0"/>
          <a:ea typeface="Droid Sans Fallback" charset="0"/>
          <a:cs typeface="Droid Sans Fallback" charset="0"/>
        </a:defRPr>
      </a:lvl9pPr>
    </p:titleStyle>
    <p:bodyStyle>
      <a:lvl1pPr marL="436404" indent="-436404" algn="l" defTabSz="571771" rtl="0" eaLnBrk="0" fontAlgn="base" hangingPunct="0">
        <a:spcBef>
          <a:spcPts val="3500"/>
        </a:spcBef>
        <a:spcAft>
          <a:spcPct val="0"/>
        </a:spcAft>
        <a:buClr>
          <a:srgbClr val="000000"/>
        </a:buClr>
        <a:buSzPct val="100000"/>
        <a:buFont typeface="Times New Roman" panose="02020603050405020304" pitchFamily="18" charset="0"/>
        <a:defRPr sz="14000">
          <a:solidFill>
            <a:srgbClr val="0E207F"/>
          </a:solidFill>
          <a:latin typeface="+mn-lt"/>
          <a:ea typeface="+mn-ea"/>
          <a:cs typeface="+mn-cs"/>
        </a:defRPr>
      </a:lvl1pPr>
      <a:lvl2pPr marL="945543" indent="-363671" algn="l" defTabSz="571771" rtl="0" eaLnBrk="0" fontAlgn="base" hangingPunct="0">
        <a:spcBef>
          <a:spcPts val="3023"/>
        </a:spcBef>
        <a:spcAft>
          <a:spcPct val="0"/>
        </a:spcAft>
        <a:buClr>
          <a:srgbClr val="000000"/>
        </a:buClr>
        <a:buSzPct val="100000"/>
        <a:buFont typeface="Times New Roman" panose="02020603050405020304" pitchFamily="18" charset="0"/>
        <a:defRPr sz="12090">
          <a:solidFill>
            <a:srgbClr val="0E207F"/>
          </a:solidFill>
          <a:latin typeface="+mn-lt"/>
          <a:ea typeface="+mn-ea"/>
          <a:cs typeface="+mn-cs"/>
        </a:defRPr>
      </a:lvl2pPr>
      <a:lvl3pPr marL="1454682" indent="-290936" algn="l" defTabSz="571771" rtl="0" eaLnBrk="0" fontAlgn="base" hangingPunct="0">
        <a:spcBef>
          <a:spcPts val="2609"/>
        </a:spcBef>
        <a:spcAft>
          <a:spcPct val="0"/>
        </a:spcAft>
        <a:buClr>
          <a:srgbClr val="000000"/>
        </a:buClr>
        <a:buSzPct val="100000"/>
        <a:buFont typeface="Times New Roman" panose="02020603050405020304" pitchFamily="18" charset="0"/>
        <a:defRPr sz="10436">
          <a:solidFill>
            <a:srgbClr val="0E207F"/>
          </a:solidFill>
          <a:latin typeface="+mn-lt"/>
          <a:ea typeface="+mn-ea"/>
          <a:cs typeface="+mn-cs"/>
        </a:defRPr>
      </a:lvl3pPr>
      <a:lvl4pPr marL="2036555" indent="-290936" algn="l" defTabSz="571771" rtl="0" eaLnBrk="0" fontAlgn="base" hangingPunct="0">
        <a:spcBef>
          <a:spcPts val="2196"/>
        </a:spcBef>
        <a:spcAft>
          <a:spcPct val="0"/>
        </a:spcAft>
        <a:buClr>
          <a:srgbClr val="000000"/>
        </a:buClr>
        <a:buSzPct val="100000"/>
        <a:buFont typeface="Times New Roman" panose="02020603050405020304" pitchFamily="18" charset="0"/>
        <a:defRPr sz="8781">
          <a:solidFill>
            <a:srgbClr val="0E207F"/>
          </a:solidFill>
          <a:latin typeface="+mn-lt"/>
          <a:ea typeface="+mn-ea"/>
          <a:cs typeface="+mn-cs"/>
        </a:defRPr>
      </a:lvl4pPr>
      <a:lvl5pPr marL="2618428" indent="-290936" algn="l" defTabSz="571771" rtl="0" eaLnBrk="0" fontAlgn="base" hangingPunct="0">
        <a:spcBef>
          <a:spcPts val="2196"/>
        </a:spcBef>
        <a:spcAft>
          <a:spcPct val="0"/>
        </a:spcAft>
        <a:buClr>
          <a:srgbClr val="000000"/>
        </a:buClr>
        <a:buSzPct val="100000"/>
        <a:buFont typeface="Times New Roman" panose="02020603050405020304" pitchFamily="18" charset="0"/>
        <a:defRPr sz="8781">
          <a:solidFill>
            <a:srgbClr val="0E207F"/>
          </a:solidFill>
          <a:latin typeface="+mn-lt"/>
          <a:ea typeface="+mn-ea"/>
          <a:cs typeface="+mn-cs"/>
        </a:defRPr>
      </a:lvl5pPr>
      <a:lvl6pPr marL="3200300" indent="-290936" algn="l" defTabSz="571771" rtl="0" fontAlgn="base">
        <a:spcBef>
          <a:spcPts val="2196"/>
        </a:spcBef>
        <a:spcAft>
          <a:spcPct val="0"/>
        </a:spcAft>
        <a:buClr>
          <a:srgbClr val="000000"/>
        </a:buClr>
        <a:buSzPct val="100000"/>
        <a:buFont typeface="Times New Roman" pitchFamily="16" charset="0"/>
        <a:defRPr sz="8781">
          <a:solidFill>
            <a:srgbClr val="0E207F"/>
          </a:solidFill>
          <a:latin typeface="+mn-lt"/>
          <a:ea typeface="+mn-ea"/>
          <a:cs typeface="+mn-cs"/>
        </a:defRPr>
      </a:lvl6pPr>
      <a:lvl7pPr marL="3782174" indent="-290936" algn="l" defTabSz="571771" rtl="0" fontAlgn="base">
        <a:spcBef>
          <a:spcPts val="2196"/>
        </a:spcBef>
        <a:spcAft>
          <a:spcPct val="0"/>
        </a:spcAft>
        <a:buClr>
          <a:srgbClr val="000000"/>
        </a:buClr>
        <a:buSzPct val="100000"/>
        <a:buFont typeface="Times New Roman" pitchFamily="16" charset="0"/>
        <a:defRPr sz="8781">
          <a:solidFill>
            <a:srgbClr val="0E207F"/>
          </a:solidFill>
          <a:latin typeface="+mn-lt"/>
          <a:ea typeface="+mn-ea"/>
          <a:cs typeface="+mn-cs"/>
        </a:defRPr>
      </a:lvl7pPr>
      <a:lvl8pPr marL="4364046" indent="-290936" algn="l" defTabSz="571771" rtl="0" fontAlgn="base">
        <a:spcBef>
          <a:spcPts val="2196"/>
        </a:spcBef>
        <a:spcAft>
          <a:spcPct val="0"/>
        </a:spcAft>
        <a:buClr>
          <a:srgbClr val="000000"/>
        </a:buClr>
        <a:buSzPct val="100000"/>
        <a:buFont typeface="Times New Roman" pitchFamily="16" charset="0"/>
        <a:defRPr sz="8781">
          <a:solidFill>
            <a:srgbClr val="0E207F"/>
          </a:solidFill>
          <a:latin typeface="+mn-lt"/>
          <a:ea typeface="+mn-ea"/>
          <a:cs typeface="+mn-cs"/>
        </a:defRPr>
      </a:lvl8pPr>
      <a:lvl9pPr marL="4945919" indent="-290936" algn="l" defTabSz="571771" rtl="0" fontAlgn="base">
        <a:spcBef>
          <a:spcPts val="2196"/>
        </a:spcBef>
        <a:spcAft>
          <a:spcPct val="0"/>
        </a:spcAft>
        <a:buClr>
          <a:srgbClr val="000000"/>
        </a:buClr>
        <a:buSzPct val="100000"/>
        <a:buFont typeface="Times New Roman" pitchFamily="16" charset="0"/>
        <a:defRPr sz="8781">
          <a:solidFill>
            <a:srgbClr val="0E207F"/>
          </a:solidFill>
          <a:latin typeface="+mn-lt"/>
          <a:ea typeface="+mn-ea"/>
          <a:cs typeface="+mn-cs"/>
        </a:defRPr>
      </a:lvl9pPr>
    </p:bodyStyle>
    <p:otherStyle>
      <a:defPPr>
        <a:defRPr lang="en-US"/>
      </a:defPPr>
      <a:lvl1pPr marL="0" algn="l" defTabSz="1163746" rtl="0" eaLnBrk="1" latinLnBrk="0" hangingPunct="1">
        <a:defRPr sz="2291" kern="1200">
          <a:solidFill>
            <a:schemeClr val="tx1"/>
          </a:solidFill>
          <a:latin typeface="+mn-lt"/>
          <a:ea typeface="+mn-ea"/>
          <a:cs typeface="+mn-cs"/>
        </a:defRPr>
      </a:lvl1pPr>
      <a:lvl2pPr marL="581872" algn="l" defTabSz="1163746" rtl="0" eaLnBrk="1" latinLnBrk="0" hangingPunct="1">
        <a:defRPr sz="2291" kern="1200">
          <a:solidFill>
            <a:schemeClr val="tx1"/>
          </a:solidFill>
          <a:latin typeface="+mn-lt"/>
          <a:ea typeface="+mn-ea"/>
          <a:cs typeface="+mn-cs"/>
        </a:defRPr>
      </a:lvl2pPr>
      <a:lvl3pPr marL="1163746" algn="l" defTabSz="1163746" rtl="0" eaLnBrk="1" latinLnBrk="0" hangingPunct="1">
        <a:defRPr sz="2291" kern="1200">
          <a:solidFill>
            <a:schemeClr val="tx1"/>
          </a:solidFill>
          <a:latin typeface="+mn-lt"/>
          <a:ea typeface="+mn-ea"/>
          <a:cs typeface="+mn-cs"/>
        </a:defRPr>
      </a:lvl3pPr>
      <a:lvl4pPr marL="1745618" algn="l" defTabSz="1163746" rtl="0" eaLnBrk="1" latinLnBrk="0" hangingPunct="1">
        <a:defRPr sz="2291" kern="1200">
          <a:solidFill>
            <a:schemeClr val="tx1"/>
          </a:solidFill>
          <a:latin typeface="+mn-lt"/>
          <a:ea typeface="+mn-ea"/>
          <a:cs typeface="+mn-cs"/>
        </a:defRPr>
      </a:lvl4pPr>
      <a:lvl5pPr marL="2327492" algn="l" defTabSz="1163746" rtl="0" eaLnBrk="1" latinLnBrk="0" hangingPunct="1">
        <a:defRPr sz="2291" kern="1200">
          <a:solidFill>
            <a:schemeClr val="tx1"/>
          </a:solidFill>
          <a:latin typeface="+mn-lt"/>
          <a:ea typeface="+mn-ea"/>
          <a:cs typeface="+mn-cs"/>
        </a:defRPr>
      </a:lvl5pPr>
      <a:lvl6pPr marL="2909364" algn="l" defTabSz="1163746" rtl="0" eaLnBrk="1" latinLnBrk="0" hangingPunct="1">
        <a:defRPr sz="2291" kern="1200">
          <a:solidFill>
            <a:schemeClr val="tx1"/>
          </a:solidFill>
          <a:latin typeface="+mn-lt"/>
          <a:ea typeface="+mn-ea"/>
          <a:cs typeface="+mn-cs"/>
        </a:defRPr>
      </a:lvl6pPr>
      <a:lvl7pPr marL="3491237" algn="l" defTabSz="1163746" rtl="0" eaLnBrk="1" latinLnBrk="0" hangingPunct="1">
        <a:defRPr sz="2291" kern="1200">
          <a:solidFill>
            <a:schemeClr val="tx1"/>
          </a:solidFill>
          <a:latin typeface="+mn-lt"/>
          <a:ea typeface="+mn-ea"/>
          <a:cs typeface="+mn-cs"/>
        </a:defRPr>
      </a:lvl7pPr>
      <a:lvl8pPr marL="4073110" algn="l" defTabSz="1163746" rtl="0" eaLnBrk="1" latinLnBrk="0" hangingPunct="1">
        <a:defRPr sz="2291" kern="1200">
          <a:solidFill>
            <a:schemeClr val="tx1"/>
          </a:solidFill>
          <a:latin typeface="+mn-lt"/>
          <a:ea typeface="+mn-ea"/>
          <a:cs typeface="+mn-cs"/>
        </a:defRPr>
      </a:lvl8pPr>
      <a:lvl9pPr marL="4654983" algn="l" defTabSz="1163746" rtl="0" eaLnBrk="1" latinLnBrk="0" hangingPunct="1">
        <a:defRPr sz="22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diagramColors" Target="../diagrams/colors1.xml"/><Relationship Id="rId18" Type="http://schemas.openxmlformats.org/officeDocument/2006/relationships/diagramColors" Target="../diagrams/colors2.xml"/><Relationship Id="rId3" Type="http://schemas.openxmlformats.org/officeDocument/2006/relationships/image" Target="../media/image3.png"/><Relationship Id="rId21" Type="http://schemas.openxmlformats.org/officeDocument/2006/relationships/image" Target="../media/image17.png"/><Relationship Id="rId7" Type="http://schemas.openxmlformats.org/officeDocument/2006/relationships/image" Target="../media/image7.png"/><Relationship Id="rId12" Type="http://schemas.openxmlformats.org/officeDocument/2006/relationships/diagramQuickStyle" Target="../diagrams/quickStyle1.xml"/><Relationship Id="rId17" Type="http://schemas.openxmlformats.org/officeDocument/2006/relationships/diagramQuickStyle" Target="../diagrams/quickStyle2.xml"/><Relationship Id="rId2" Type="http://schemas.openxmlformats.org/officeDocument/2006/relationships/image" Target="../media/image2.png"/><Relationship Id="rId16" Type="http://schemas.openxmlformats.org/officeDocument/2006/relationships/diagramLayout" Target="../diagrams/layout2.xml"/><Relationship Id="rId20"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diagramLayout" Target="../diagrams/layout1.xml"/><Relationship Id="rId5" Type="http://schemas.openxmlformats.org/officeDocument/2006/relationships/image" Target="../media/image5.png"/><Relationship Id="rId15" Type="http://schemas.openxmlformats.org/officeDocument/2006/relationships/diagramData" Target="../diagrams/data2.xml"/><Relationship Id="rId10" Type="http://schemas.openxmlformats.org/officeDocument/2006/relationships/diagramData" Target="../diagrams/data1.xml"/><Relationship Id="rId19"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image" Target="../media/image9.png"/><Relationship Id="rId14" Type="http://schemas.microsoft.com/office/2007/relationships/diagramDrawing" Target="../diagrams/drawing1.xml"/><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16174"/>
            <a:ext cx="7281208" cy="204051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ext Box 1"/>
          <p:cNvSpPr txBox="1">
            <a:spLocks noChangeArrowheads="1"/>
          </p:cNvSpPr>
          <p:nvPr/>
        </p:nvSpPr>
        <p:spPr bwMode="auto">
          <a:xfrm>
            <a:off x="12573000" y="2308503"/>
            <a:ext cx="22631400" cy="12797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2467" tIns="41233" rIns="82467" bIns="41233">
            <a:spAutoFit/>
          </a:bodyPr>
          <a:lstStyle>
            <a:lvl1pPr eaLnBrk="0" hangingPunct="0">
              <a:spcBef>
                <a:spcPts val="27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11000">
                <a:solidFill>
                  <a:srgbClr val="0E207F"/>
                </a:solidFill>
                <a:latin typeface="Arial" panose="020B0604020202020204" pitchFamily="34" charset="0"/>
                <a:ea typeface="Droid Sans Fallback" charset="0"/>
                <a:cs typeface="Droid Sans Fallback" charset="0"/>
              </a:defRPr>
            </a:lvl1pPr>
            <a:lvl2pPr eaLnBrk="0" hangingPunct="0">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9500">
                <a:solidFill>
                  <a:srgbClr val="0E207F"/>
                </a:solidFill>
                <a:latin typeface="Arial" panose="020B0604020202020204" pitchFamily="34" charset="0"/>
                <a:ea typeface="Droid Sans Fallback" charset="0"/>
                <a:cs typeface="Droid Sans Fallback" charset="0"/>
              </a:defRPr>
            </a:lvl2pPr>
            <a:lvl3pPr eaLnBrk="0" hangingPunct="0">
              <a:spcBef>
                <a:spcPts val="20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200">
                <a:solidFill>
                  <a:srgbClr val="0E207F"/>
                </a:solidFill>
                <a:latin typeface="Arial" panose="020B0604020202020204" pitchFamily="34" charset="0"/>
                <a:ea typeface="Droid Sans Fallback" charset="0"/>
                <a:cs typeface="Droid Sans Fallback" charset="0"/>
              </a:defRPr>
            </a:lvl3pPr>
            <a:lvl4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6900">
                <a:solidFill>
                  <a:srgbClr val="0E207F"/>
                </a:solidFill>
                <a:latin typeface="Arial" panose="020B0604020202020204" pitchFamily="34" charset="0"/>
                <a:ea typeface="Droid Sans Fallback" charset="0"/>
                <a:cs typeface="Droid Sans Fallback" charset="0"/>
              </a:defRPr>
            </a:lvl4pPr>
            <a:lvl5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6900">
                <a:solidFill>
                  <a:srgbClr val="0E207F"/>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6900">
                <a:solidFill>
                  <a:srgbClr val="0E207F"/>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6900">
                <a:solidFill>
                  <a:srgbClr val="0E207F"/>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6900">
                <a:solidFill>
                  <a:srgbClr val="0E207F"/>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6900">
                <a:solidFill>
                  <a:srgbClr val="0E207F"/>
                </a:solidFill>
                <a:latin typeface="Arial" panose="020B0604020202020204" pitchFamily="34" charset="0"/>
                <a:ea typeface="Droid Sans Fallback" charset="0"/>
                <a:cs typeface="Droid Sans Fallback" charset="0"/>
              </a:defRPr>
            </a:lvl9pPr>
          </a:lstStyle>
          <a:p>
            <a:pPr algn="ctr" eaLnBrk="1" hangingPunct="1">
              <a:spcBef>
                <a:spcPts val="2545"/>
              </a:spcBef>
              <a:buClrTx/>
            </a:pPr>
            <a:r>
              <a:rPr lang="en-GB" altLang="en-US" sz="3054" b="1" i="1" dirty="0">
                <a:solidFill>
                  <a:srgbClr val="000000"/>
                </a:solidFill>
              </a:rPr>
              <a:t>Daniel Dixey and Enrico </a:t>
            </a:r>
            <a:r>
              <a:rPr lang="en-GB" altLang="en-US" sz="3054" b="1" i="1" dirty="0" err="1">
                <a:solidFill>
                  <a:srgbClr val="000000"/>
                </a:solidFill>
              </a:rPr>
              <a:t>Lopedoto</a:t>
            </a:r>
            <a:endParaRPr lang="en-GB" altLang="en-US" sz="3054" b="1" i="1" dirty="0">
              <a:solidFill>
                <a:srgbClr val="000000"/>
              </a:solidFill>
            </a:endParaRPr>
          </a:p>
          <a:p>
            <a:pPr algn="ctr" eaLnBrk="1" hangingPunct="1">
              <a:spcBef>
                <a:spcPts val="1989"/>
              </a:spcBef>
              <a:buClrTx/>
            </a:pPr>
            <a:r>
              <a:rPr lang="en-GB" altLang="en-US" sz="3054" b="1" i="1" dirty="0">
                <a:solidFill>
                  <a:srgbClr val="000000"/>
                </a:solidFill>
              </a:rPr>
              <a:t>MSc Data Science, School of Mathematics, Computer Science &amp; Engineering, Department of Computer Science</a:t>
            </a:r>
          </a:p>
        </p:txBody>
      </p:sp>
      <p:sp>
        <p:nvSpPr>
          <p:cNvPr id="4" name="Text Box 5"/>
          <p:cNvSpPr txBox="1">
            <a:spLocks noChangeArrowheads="1"/>
          </p:cNvSpPr>
          <p:nvPr/>
        </p:nvSpPr>
        <p:spPr bwMode="auto">
          <a:xfrm>
            <a:off x="8915400" y="615369"/>
            <a:ext cx="30353180" cy="1650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467" tIns="41233" rIns="82467" bIns="41233">
            <a:spAutoFit/>
          </a:bodyPr>
          <a:lstStyle>
            <a:lvl1pPr eaLnBrk="0" hangingPunct="0">
              <a:spcBef>
                <a:spcPts val="27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11000">
                <a:solidFill>
                  <a:srgbClr val="0E207F"/>
                </a:solidFill>
                <a:latin typeface="Arial" panose="020B0604020202020204" pitchFamily="34" charset="0"/>
                <a:ea typeface="Droid Sans Fallback" charset="0"/>
                <a:cs typeface="Droid Sans Fallback" charset="0"/>
              </a:defRPr>
            </a:lvl1pPr>
            <a:lvl2pPr eaLnBrk="0" hangingPunct="0">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9500">
                <a:solidFill>
                  <a:srgbClr val="0E207F"/>
                </a:solidFill>
                <a:latin typeface="Arial" panose="020B0604020202020204" pitchFamily="34" charset="0"/>
                <a:ea typeface="Droid Sans Fallback" charset="0"/>
                <a:cs typeface="Droid Sans Fallback" charset="0"/>
              </a:defRPr>
            </a:lvl2pPr>
            <a:lvl3pPr eaLnBrk="0" hangingPunct="0">
              <a:spcBef>
                <a:spcPts val="20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8200">
                <a:solidFill>
                  <a:srgbClr val="0E207F"/>
                </a:solidFill>
                <a:latin typeface="Arial" panose="020B0604020202020204" pitchFamily="34" charset="0"/>
                <a:ea typeface="Droid Sans Fallback" charset="0"/>
                <a:cs typeface="Droid Sans Fallback" charset="0"/>
              </a:defRPr>
            </a:lvl3pPr>
            <a:lvl4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6900">
                <a:solidFill>
                  <a:srgbClr val="0E207F"/>
                </a:solidFill>
                <a:latin typeface="Arial" panose="020B0604020202020204" pitchFamily="34" charset="0"/>
                <a:ea typeface="Droid Sans Fallback" charset="0"/>
                <a:cs typeface="Droid Sans Fallback" charset="0"/>
              </a:defRPr>
            </a:lvl4pPr>
            <a:lvl5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6900">
                <a:solidFill>
                  <a:srgbClr val="0E207F"/>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6900">
                <a:solidFill>
                  <a:srgbClr val="0E207F"/>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6900">
                <a:solidFill>
                  <a:srgbClr val="0E207F"/>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6900">
                <a:solidFill>
                  <a:srgbClr val="0E207F"/>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 pos="12579350" algn="l"/>
                <a:tab pos="13028613" algn="l"/>
                <a:tab pos="13477875" algn="l"/>
              </a:tabLst>
              <a:defRPr sz="6900">
                <a:solidFill>
                  <a:srgbClr val="0E207F"/>
                </a:solidFill>
                <a:latin typeface="Arial" panose="020B0604020202020204" pitchFamily="34" charset="0"/>
                <a:ea typeface="Droid Sans Fallback" charset="0"/>
                <a:cs typeface="Droid Sans Fallback" charset="0"/>
              </a:defRPr>
            </a:lvl9pPr>
          </a:lstStyle>
          <a:p>
            <a:pPr algn="ctr" eaLnBrk="1" hangingPunct="1">
              <a:spcBef>
                <a:spcPts val="3181"/>
              </a:spcBef>
              <a:buClrTx/>
            </a:pPr>
            <a:r>
              <a:rPr lang="en-GB" altLang="en-US" sz="5091" b="1" dirty="0">
                <a:solidFill>
                  <a:srgbClr val="000000"/>
                </a:solidFill>
              </a:rPr>
              <a:t>INM431 Machine Learning – Comparative Study of two different Machine Learning Algorithms, Random Forest and K-Nearest Neighbours, for the purpose of forecasting Sales</a:t>
            </a:r>
          </a:p>
        </p:txBody>
      </p:sp>
      <p:sp>
        <p:nvSpPr>
          <p:cNvPr id="5" name="Text Box 6"/>
          <p:cNvSpPr txBox="1">
            <a:spLocks noChangeArrowheads="1"/>
          </p:cNvSpPr>
          <p:nvPr/>
        </p:nvSpPr>
        <p:spPr bwMode="auto">
          <a:xfrm>
            <a:off x="381000" y="3709554"/>
            <a:ext cx="15240000" cy="71004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2467" tIns="41233" rIns="82467" bIns="41233">
            <a:spAutoFit/>
          </a:bodyPr>
          <a:lstStyle>
            <a:lvl1pPr eaLnBrk="0" hangingPunct="0">
              <a:spcBef>
                <a:spcPts val="27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1000">
                <a:solidFill>
                  <a:srgbClr val="0E207F"/>
                </a:solidFill>
                <a:latin typeface="Arial" panose="020B0604020202020204" pitchFamily="34" charset="0"/>
                <a:ea typeface="Droid Sans Fallback" charset="0"/>
                <a:cs typeface="Droid Sans Fallback" charset="0"/>
              </a:defRPr>
            </a:lvl1pPr>
            <a:lvl2pPr eaLnBrk="0" hangingPunct="0">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9500">
                <a:solidFill>
                  <a:srgbClr val="0E207F"/>
                </a:solidFill>
                <a:latin typeface="Arial" panose="020B0604020202020204" pitchFamily="34" charset="0"/>
                <a:ea typeface="Droid Sans Fallback" charset="0"/>
                <a:cs typeface="Droid Sans Fallback" charset="0"/>
              </a:defRPr>
            </a:lvl2pPr>
            <a:lvl3pPr eaLnBrk="0" hangingPunct="0">
              <a:spcBef>
                <a:spcPts val="20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200">
                <a:solidFill>
                  <a:srgbClr val="0E207F"/>
                </a:solidFill>
                <a:latin typeface="Arial" panose="020B0604020202020204" pitchFamily="34" charset="0"/>
                <a:ea typeface="Droid Sans Fallback" charset="0"/>
                <a:cs typeface="Droid Sans Fallback" charset="0"/>
              </a:defRPr>
            </a:lvl3pPr>
            <a:lvl4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4pPr>
            <a:lvl5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9pPr>
          </a:lstStyle>
          <a:p>
            <a:pPr eaLnBrk="1" hangingPunct="1">
              <a:spcBef>
                <a:spcPts val="2545"/>
              </a:spcBef>
              <a:buClrTx/>
            </a:pPr>
            <a:r>
              <a:rPr lang="en-GB" altLang="en-US" sz="4073" b="1" dirty="0">
                <a:solidFill>
                  <a:schemeClr val="bg1"/>
                </a:solidFill>
                <a:latin typeface="+mj-lt"/>
              </a:rPr>
              <a:t>Motivation and Description</a:t>
            </a:r>
          </a:p>
        </p:txBody>
      </p:sp>
      <p:sp>
        <p:nvSpPr>
          <p:cNvPr id="6" name="Text Box 6"/>
          <p:cNvSpPr txBox="1">
            <a:spLocks noChangeArrowheads="1"/>
          </p:cNvSpPr>
          <p:nvPr/>
        </p:nvSpPr>
        <p:spPr bwMode="auto">
          <a:xfrm>
            <a:off x="152400" y="26289000"/>
            <a:ext cx="15468600" cy="7257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2467" tIns="41233" rIns="82467" bIns="41233">
            <a:spAutoFit/>
          </a:bodyPr>
          <a:lstStyle>
            <a:lvl1pPr eaLnBrk="0" hangingPunct="0">
              <a:spcBef>
                <a:spcPts val="27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1000">
                <a:solidFill>
                  <a:srgbClr val="0E207F"/>
                </a:solidFill>
                <a:latin typeface="Arial" panose="020B0604020202020204" pitchFamily="34" charset="0"/>
                <a:ea typeface="Droid Sans Fallback" charset="0"/>
                <a:cs typeface="Droid Sans Fallback" charset="0"/>
              </a:defRPr>
            </a:lvl1pPr>
            <a:lvl2pPr eaLnBrk="0" hangingPunct="0">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9500">
                <a:solidFill>
                  <a:srgbClr val="0E207F"/>
                </a:solidFill>
                <a:latin typeface="Arial" panose="020B0604020202020204" pitchFamily="34" charset="0"/>
                <a:ea typeface="Droid Sans Fallback" charset="0"/>
                <a:cs typeface="Droid Sans Fallback" charset="0"/>
              </a:defRPr>
            </a:lvl2pPr>
            <a:lvl3pPr eaLnBrk="0" hangingPunct="0">
              <a:spcBef>
                <a:spcPts val="20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200">
                <a:solidFill>
                  <a:srgbClr val="0E207F"/>
                </a:solidFill>
                <a:latin typeface="Arial" panose="020B0604020202020204" pitchFamily="34" charset="0"/>
                <a:ea typeface="Droid Sans Fallback" charset="0"/>
                <a:cs typeface="Droid Sans Fallback" charset="0"/>
              </a:defRPr>
            </a:lvl3pPr>
            <a:lvl4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4pPr>
            <a:lvl5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9pPr>
          </a:lstStyle>
          <a:p>
            <a:pPr eaLnBrk="1" hangingPunct="1">
              <a:spcBef>
                <a:spcPts val="2545"/>
              </a:spcBef>
              <a:buClrTx/>
            </a:pPr>
            <a:r>
              <a:rPr lang="en-GB" altLang="en-US" sz="4073" b="1" dirty="0" smtClean="0">
                <a:solidFill>
                  <a:schemeClr val="bg1"/>
                </a:solidFill>
                <a:latin typeface="+mj-lt"/>
              </a:rPr>
              <a:t>Hypothesis</a:t>
            </a:r>
            <a:endParaRPr lang="en-GB" altLang="en-US" sz="4073" b="1" dirty="0">
              <a:solidFill>
                <a:schemeClr val="bg1"/>
              </a:solidFill>
              <a:latin typeface="+mj-lt"/>
            </a:endParaRPr>
          </a:p>
        </p:txBody>
      </p:sp>
      <p:sp>
        <p:nvSpPr>
          <p:cNvPr id="7" name="Text Box 6"/>
          <p:cNvSpPr txBox="1">
            <a:spLocks noChangeArrowheads="1"/>
          </p:cNvSpPr>
          <p:nvPr/>
        </p:nvSpPr>
        <p:spPr bwMode="auto">
          <a:xfrm>
            <a:off x="15925800" y="3702090"/>
            <a:ext cx="17223784" cy="71004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2467" tIns="41233" rIns="82467" bIns="41233">
            <a:spAutoFit/>
          </a:bodyPr>
          <a:lstStyle>
            <a:lvl1pPr eaLnBrk="0" hangingPunct="0">
              <a:spcBef>
                <a:spcPts val="27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1000">
                <a:solidFill>
                  <a:srgbClr val="0E207F"/>
                </a:solidFill>
                <a:latin typeface="Arial" panose="020B0604020202020204" pitchFamily="34" charset="0"/>
                <a:ea typeface="Droid Sans Fallback" charset="0"/>
                <a:cs typeface="Droid Sans Fallback" charset="0"/>
              </a:defRPr>
            </a:lvl1pPr>
            <a:lvl2pPr eaLnBrk="0" hangingPunct="0">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9500">
                <a:solidFill>
                  <a:srgbClr val="0E207F"/>
                </a:solidFill>
                <a:latin typeface="Arial" panose="020B0604020202020204" pitchFamily="34" charset="0"/>
                <a:ea typeface="Droid Sans Fallback" charset="0"/>
                <a:cs typeface="Droid Sans Fallback" charset="0"/>
              </a:defRPr>
            </a:lvl2pPr>
            <a:lvl3pPr eaLnBrk="0" hangingPunct="0">
              <a:spcBef>
                <a:spcPts val="20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200">
                <a:solidFill>
                  <a:srgbClr val="0E207F"/>
                </a:solidFill>
                <a:latin typeface="Arial" panose="020B0604020202020204" pitchFamily="34" charset="0"/>
                <a:ea typeface="Droid Sans Fallback" charset="0"/>
                <a:cs typeface="Droid Sans Fallback" charset="0"/>
              </a:defRPr>
            </a:lvl3pPr>
            <a:lvl4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4pPr>
            <a:lvl5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9pPr>
          </a:lstStyle>
          <a:p>
            <a:pPr eaLnBrk="1" hangingPunct="1">
              <a:spcBef>
                <a:spcPts val="2545"/>
              </a:spcBef>
              <a:buClrTx/>
            </a:pPr>
            <a:r>
              <a:rPr lang="en-GB" altLang="en-US" sz="4073" b="1" dirty="0" smtClean="0">
                <a:solidFill>
                  <a:schemeClr val="bg1"/>
                </a:solidFill>
                <a:latin typeface="+mj-lt"/>
              </a:rPr>
              <a:t>Comparison of Two Algorithms</a:t>
            </a:r>
            <a:endParaRPr lang="en-GB" altLang="en-US" sz="4073" b="1" dirty="0">
              <a:solidFill>
                <a:schemeClr val="bg1"/>
              </a:solidFill>
              <a:latin typeface="+mj-lt"/>
            </a:endParaRPr>
          </a:p>
        </p:txBody>
      </p:sp>
      <p:sp>
        <p:nvSpPr>
          <p:cNvPr id="8" name="TextBox 7"/>
          <p:cNvSpPr txBox="1"/>
          <p:nvPr/>
        </p:nvSpPr>
        <p:spPr>
          <a:xfrm>
            <a:off x="381000" y="4437584"/>
            <a:ext cx="15240000" cy="5878532"/>
          </a:xfrm>
          <a:prstGeom prst="rect">
            <a:avLst/>
          </a:prstGeom>
          <a:noFill/>
        </p:spPr>
        <p:txBody>
          <a:bodyPr wrap="square" rtlCol="0">
            <a:spAutoFit/>
          </a:bodyPr>
          <a:lstStyle/>
          <a:p>
            <a:pPr algn="just"/>
            <a:r>
              <a:rPr lang="en-US" sz="2800" dirty="0">
                <a:solidFill>
                  <a:schemeClr val="tx1"/>
                </a:solidFill>
                <a:latin typeface="+mj-lt"/>
              </a:rPr>
              <a:t>Predictive analytics can be argued as of the most alluring and effective methods of forecasting the future given past </a:t>
            </a:r>
            <a:r>
              <a:rPr lang="en-US" sz="2800" dirty="0" smtClean="0">
                <a:solidFill>
                  <a:schemeClr val="tx1"/>
                </a:solidFill>
                <a:latin typeface="+mj-lt"/>
              </a:rPr>
              <a:t>observations from </a:t>
            </a:r>
            <a:r>
              <a:rPr lang="en-US" sz="2800" dirty="0">
                <a:solidFill>
                  <a:schemeClr val="tx1"/>
                </a:solidFill>
                <a:latin typeface="+mj-lt"/>
              </a:rPr>
              <a:t>all businesses and </a:t>
            </a:r>
            <a:r>
              <a:rPr lang="en-US" sz="2800" dirty="0" smtClean="0">
                <a:solidFill>
                  <a:schemeClr val="tx1"/>
                </a:solidFill>
                <a:latin typeface="+mj-lt"/>
              </a:rPr>
              <a:t>organizations. </a:t>
            </a:r>
            <a:r>
              <a:rPr lang="en-US" sz="2800" dirty="0">
                <a:solidFill>
                  <a:schemeClr val="tx1"/>
                </a:solidFill>
                <a:latin typeface="+mj-lt"/>
              </a:rPr>
              <a:t>To quote Barton and Court (2012) </a:t>
            </a:r>
            <a:r>
              <a:rPr lang="en-US" sz="2800" dirty="0" smtClean="0">
                <a:solidFill>
                  <a:schemeClr val="tx1"/>
                </a:solidFill>
                <a:latin typeface="+mj-lt"/>
              </a:rPr>
              <a:t>[</a:t>
            </a:r>
            <a:r>
              <a:rPr lang="en-US" sz="2800" b="1" dirty="0" smtClean="0">
                <a:solidFill>
                  <a:schemeClr val="tx1"/>
                </a:solidFill>
                <a:latin typeface="+mj-lt"/>
              </a:rPr>
              <a:t>1</a:t>
            </a:r>
            <a:r>
              <a:rPr lang="en-US" sz="2800" dirty="0" smtClean="0">
                <a:solidFill>
                  <a:schemeClr val="tx1"/>
                </a:solidFill>
                <a:latin typeface="+mj-lt"/>
              </a:rPr>
              <a:t>], </a:t>
            </a:r>
            <a:r>
              <a:rPr lang="en-US" sz="2800" dirty="0">
                <a:solidFill>
                  <a:schemeClr val="tx1"/>
                </a:solidFill>
                <a:latin typeface="+mj-lt"/>
              </a:rPr>
              <a:t>“Advanced analytics is likely to become a decisive competitive asset in many industries and a core element in companies' efforts to improve performance.” Machine style solutions offer far more robust methods for this type of analysis, as they are able to take </a:t>
            </a:r>
            <a:r>
              <a:rPr lang="en-US" sz="2800" dirty="0" smtClean="0">
                <a:solidFill>
                  <a:schemeClr val="tx1"/>
                </a:solidFill>
                <a:latin typeface="+mj-lt"/>
              </a:rPr>
              <a:t>into </a:t>
            </a:r>
            <a:r>
              <a:rPr lang="en-US" sz="2800" dirty="0">
                <a:solidFill>
                  <a:schemeClr val="tx1"/>
                </a:solidFill>
                <a:latin typeface="+mj-lt"/>
              </a:rPr>
              <a:t>account many variables (</a:t>
            </a:r>
            <a:r>
              <a:rPr lang="en-US" i="1" dirty="0">
                <a:solidFill>
                  <a:schemeClr val="tx1"/>
                </a:solidFill>
                <a:latin typeface="+mj-lt"/>
              </a:rPr>
              <a:t>high dimensionality</a:t>
            </a:r>
            <a:r>
              <a:rPr lang="en-US" sz="2800" dirty="0">
                <a:solidFill>
                  <a:schemeClr val="tx1"/>
                </a:solidFill>
                <a:latin typeface="+mj-lt"/>
              </a:rPr>
              <a:t>) with an accuracy that can far exceed the capability of any human, even one with specialist domain knowledge of the particular area</a:t>
            </a:r>
            <a:r>
              <a:rPr lang="en-US" sz="2800" dirty="0" smtClean="0">
                <a:solidFill>
                  <a:schemeClr val="tx1"/>
                </a:solidFill>
                <a:latin typeface="+mj-lt"/>
              </a:rPr>
              <a:t>.</a:t>
            </a:r>
          </a:p>
          <a:p>
            <a:pPr algn="just"/>
            <a:endParaRPr lang="en-US" sz="2800" dirty="0">
              <a:solidFill>
                <a:schemeClr val="tx1"/>
              </a:solidFill>
              <a:latin typeface="+mj-lt"/>
            </a:endParaRPr>
          </a:p>
          <a:p>
            <a:pPr algn="just"/>
            <a:r>
              <a:rPr lang="en-US" sz="2800" dirty="0">
                <a:solidFill>
                  <a:schemeClr val="tx1"/>
                </a:solidFill>
                <a:latin typeface="+mj-lt"/>
              </a:rPr>
              <a:t>The aim of this analysis is to explore, compare and contrast two Machine Learning algorithms for the purpose of forecasting (</a:t>
            </a:r>
            <a:r>
              <a:rPr lang="en-US" i="1" dirty="0">
                <a:solidFill>
                  <a:schemeClr val="tx1"/>
                </a:solidFill>
                <a:latin typeface="+mj-lt"/>
              </a:rPr>
              <a:t>supervised - regression</a:t>
            </a:r>
            <a:r>
              <a:rPr lang="en-US" sz="2800" dirty="0">
                <a:solidFill>
                  <a:schemeClr val="tx1"/>
                </a:solidFill>
                <a:latin typeface="+mj-lt"/>
              </a:rPr>
              <a:t>) the daily sales of 1,115 </a:t>
            </a:r>
            <a:r>
              <a:rPr lang="en-US" sz="2800" dirty="0" err="1" smtClean="0">
                <a:solidFill>
                  <a:schemeClr val="tx1"/>
                </a:solidFill>
                <a:latin typeface="Arial"/>
              </a:rPr>
              <a:t>Rossmann</a:t>
            </a:r>
            <a:r>
              <a:rPr lang="en-US" sz="2800" dirty="0" smtClean="0">
                <a:solidFill>
                  <a:schemeClr val="tx1"/>
                </a:solidFill>
                <a:latin typeface="Arial"/>
              </a:rPr>
              <a:t> Drug Stores </a:t>
            </a:r>
            <a:r>
              <a:rPr lang="en-US" sz="2800" dirty="0" smtClean="0">
                <a:solidFill>
                  <a:schemeClr val="tx1"/>
                </a:solidFill>
                <a:latin typeface="+mj-lt"/>
              </a:rPr>
              <a:t>across Europe. </a:t>
            </a:r>
            <a:r>
              <a:rPr lang="en-US" sz="2800" dirty="0">
                <a:solidFill>
                  <a:schemeClr val="tx1"/>
                </a:solidFill>
                <a:latin typeface="+mj-lt"/>
              </a:rPr>
              <a:t>The intention is to provide evidence that </a:t>
            </a:r>
            <a:r>
              <a:rPr lang="en-US" sz="2800" dirty="0" smtClean="0">
                <a:solidFill>
                  <a:schemeClr val="tx1"/>
                </a:solidFill>
                <a:latin typeface="+mj-lt"/>
              </a:rPr>
              <a:t>one </a:t>
            </a:r>
            <a:r>
              <a:rPr lang="en-US" sz="2800" dirty="0">
                <a:solidFill>
                  <a:schemeClr val="tx1"/>
                </a:solidFill>
                <a:latin typeface="+mj-lt"/>
              </a:rPr>
              <a:t>particular algorithm is more effective </a:t>
            </a:r>
            <a:r>
              <a:rPr lang="en-US" sz="2800" dirty="0" smtClean="0">
                <a:solidFill>
                  <a:schemeClr val="tx1"/>
                </a:solidFill>
                <a:latin typeface="+mj-lt"/>
              </a:rPr>
              <a:t>than </a:t>
            </a:r>
            <a:r>
              <a:rPr lang="en-US" sz="2800" dirty="0">
                <a:solidFill>
                  <a:schemeClr val="tx1"/>
                </a:solidFill>
                <a:latin typeface="+mj-lt"/>
              </a:rPr>
              <a:t>other methods for </a:t>
            </a:r>
            <a:r>
              <a:rPr lang="en-US" sz="2800" dirty="0" smtClean="0">
                <a:solidFill>
                  <a:schemeClr val="tx1"/>
                </a:solidFill>
                <a:latin typeface="+mj-lt"/>
              </a:rPr>
              <a:t>this purpose or for this </a:t>
            </a:r>
            <a:r>
              <a:rPr lang="en-US" sz="2800" dirty="0">
                <a:solidFill>
                  <a:schemeClr val="tx1"/>
                </a:solidFill>
                <a:latin typeface="+mj-lt"/>
              </a:rPr>
              <a:t>task.</a:t>
            </a:r>
            <a:endParaRPr lang="en-US" sz="2800" dirty="0" smtClean="0">
              <a:solidFill>
                <a:schemeClr val="tx1"/>
              </a:solidFill>
              <a:effectLst/>
              <a:latin typeface="+mj-lt"/>
            </a:endParaRPr>
          </a:p>
          <a:p>
            <a:pPr algn="just"/>
            <a:endParaRPr lang="en-GB" sz="1200" i="1" dirty="0" smtClean="0">
              <a:solidFill>
                <a:schemeClr val="tx1"/>
              </a:solidFill>
              <a:latin typeface="+mj-lt"/>
            </a:endParaRPr>
          </a:p>
          <a:p>
            <a:pPr algn="ctr"/>
            <a:r>
              <a:rPr lang="en-GB" sz="1800" i="1" dirty="0" smtClean="0">
                <a:solidFill>
                  <a:schemeClr val="tx1"/>
                </a:solidFill>
                <a:latin typeface="+mj-lt"/>
              </a:rPr>
              <a:t>Data </a:t>
            </a:r>
            <a:r>
              <a:rPr lang="en-GB" sz="1800" i="1" dirty="0">
                <a:solidFill>
                  <a:schemeClr val="tx1"/>
                </a:solidFill>
                <a:latin typeface="+mj-lt"/>
              </a:rPr>
              <a:t>Link: https://</a:t>
            </a:r>
            <a:r>
              <a:rPr lang="en-GB" sz="1800" i="1" dirty="0" smtClean="0">
                <a:solidFill>
                  <a:schemeClr val="tx1"/>
                </a:solidFill>
                <a:latin typeface="+mj-lt"/>
              </a:rPr>
              <a:t>www.kaggle.com/c/rossmann-store-sales/data   - Script: https://goo.gl/iMmEoV</a:t>
            </a:r>
            <a:endParaRPr lang="en-GB" sz="1800" i="1" dirty="0">
              <a:solidFill>
                <a:schemeClr val="tx1"/>
              </a:solidFill>
              <a:latin typeface="+mj-lt"/>
            </a:endParaRPr>
          </a:p>
        </p:txBody>
      </p:sp>
      <p:sp>
        <p:nvSpPr>
          <p:cNvPr id="9" name="Text Box 6"/>
          <p:cNvSpPr txBox="1">
            <a:spLocks noChangeArrowheads="1"/>
          </p:cNvSpPr>
          <p:nvPr/>
        </p:nvSpPr>
        <p:spPr bwMode="auto">
          <a:xfrm>
            <a:off x="381000" y="10288731"/>
            <a:ext cx="15240000" cy="71004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2467" tIns="41233" rIns="82467" bIns="41233">
            <a:spAutoFit/>
          </a:bodyPr>
          <a:lstStyle>
            <a:lvl1pPr eaLnBrk="0" hangingPunct="0">
              <a:spcBef>
                <a:spcPts val="27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1000">
                <a:solidFill>
                  <a:srgbClr val="0E207F"/>
                </a:solidFill>
                <a:latin typeface="Arial" panose="020B0604020202020204" pitchFamily="34" charset="0"/>
                <a:ea typeface="Droid Sans Fallback" charset="0"/>
                <a:cs typeface="Droid Sans Fallback" charset="0"/>
              </a:defRPr>
            </a:lvl1pPr>
            <a:lvl2pPr eaLnBrk="0" hangingPunct="0">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9500">
                <a:solidFill>
                  <a:srgbClr val="0E207F"/>
                </a:solidFill>
                <a:latin typeface="Arial" panose="020B0604020202020204" pitchFamily="34" charset="0"/>
                <a:ea typeface="Droid Sans Fallback" charset="0"/>
                <a:cs typeface="Droid Sans Fallback" charset="0"/>
              </a:defRPr>
            </a:lvl2pPr>
            <a:lvl3pPr eaLnBrk="0" hangingPunct="0">
              <a:spcBef>
                <a:spcPts val="20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200">
                <a:solidFill>
                  <a:srgbClr val="0E207F"/>
                </a:solidFill>
                <a:latin typeface="Arial" panose="020B0604020202020204" pitchFamily="34" charset="0"/>
                <a:ea typeface="Droid Sans Fallback" charset="0"/>
                <a:cs typeface="Droid Sans Fallback" charset="0"/>
              </a:defRPr>
            </a:lvl3pPr>
            <a:lvl4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4pPr>
            <a:lvl5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9pPr>
          </a:lstStyle>
          <a:p>
            <a:pPr eaLnBrk="1" hangingPunct="1">
              <a:spcBef>
                <a:spcPts val="2545"/>
              </a:spcBef>
              <a:buClrTx/>
            </a:pPr>
            <a:r>
              <a:rPr lang="en-GB" altLang="en-US" sz="4073" b="1" dirty="0" smtClean="0">
                <a:solidFill>
                  <a:schemeClr val="bg1"/>
                </a:solidFill>
                <a:latin typeface="+mj-lt"/>
              </a:rPr>
              <a:t>Dataset Description</a:t>
            </a:r>
          </a:p>
        </p:txBody>
      </p:sp>
      <p:sp>
        <p:nvSpPr>
          <p:cNvPr id="11" name="Rectangle 10"/>
          <p:cNvSpPr/>
          <p:nvPr/>
        </p:nvSpPr>
        <p:spPr>
          <a:xfrm>
            <a:off x="304800" y="10979685"/>
            <a:ext cx="15316200" cy="1569660"/>
          </a:xfrm>
          <a:prstGeom prst="rect">
            <a:avLst/>
          </a:prstGeom>
        </p:spPr>
        <p:txBody>
          <a:bodyPr wrap="square">
            <a:spAutoFit/>
          </a:bodyPr>
          <a:lstStyle/>
          <a:p>
            <a:pPr algn="just"/>
            <a:r>
              <a:rPr lang="en-US" b="0" i="0" u="none" strike="noStrike" dirty="0" smtClean="0">
                <a:solidFill>
                  <a:schemeClr val="tx1"/>
                </a:solidFill>
                <a:effectLst/>
                <a:latin typeface="+mj-lt"/>
              </a:rPr>
              <a:t>During the initial phase of the project, a relevant portion of the time was allocated to the evaluation of the dataset and the dimensions of variables in the context we were operating. The preprocessing analysis has been conducted in R, an open source software, the purpose of the dataset </a:t>
            </a:r>
            <a:r>
              <a:rPr lang="en-US" dirty="0" smtClean="0">
                <a:solidFill>
                  <a:schemeClr val="tx1"/>
                </a:solidFill>
                <a:latin typeface="+mj-lt"/>
              </a:rPr>
              <a:t>is to </a:t>
            </a:r>
            <a:r>
              <a:rPr lang="en-US" b="0" i="0" u="none" strike="noStrike" dirty="0" smtClean="0">
                <a:solidFill>
                  <a:schemeClr val="tx1"/>
                </a:solidFill>
                <a:effectLst/>
                <a:latin typeface="+mj-lt"/>
              </a:rPr>
              <a:t>predict the sales level and </a:t>
            </a:r>
            <a:r>
              <a:rPr lang="en-US" b="0" i="0" u="none" strike="noStrike" dirty="0" smtClean="0">
                <a:solidFill>
                  <a:srgbClr val="00000A"/>
                </a:solidFill>
                <a:effectLst/>
                <a:latin typeface="+mj-lt"/>
              </a:rPr>
              <a:t>t</a:t>
            </a:r>
            <a:r>
              <a:rPr lang="en-US" dirty="0" smtClean="0">
                <a:solidFill>
                  <a:srgbClr val="00000A"/>
                </a:solidFill>
                <a:latin typeface="+mj-lt"/>
              </a:rPr>
              <a:t>he various avenues of exploration are shown in the figures below. </a:t>
            </a:r>
            <a:endParaRPr lang="en-GB" dirty="0">
              <a:latin typeface="+mj-lt"/>
            </a:endParaRPr>
          </a:p>
        </p:txBody>
      </p:sp>
      <p:sp>
        <p:nvSpPr>
          <p:cNvPr id="12" name="Rectangle 11"/>
          <p:cNvSpPr/>
          <p:nvPr/>
        </p:nvSpPr>
        <p:spPr>
          <a:xfrm>
            <a:off x="228600" y="26934055"/>
            <a:ext cx="15392400" cy="1815882"/>
          </a:xfrm>
          <a:prstGeom prst="rect">
            <a:avLst/>
          </a:prstGeom>
        </p:spPr>
        <p:txBody>
          <a:bodyPr wrap="square">
            <a:spAutoFit/>
          </a:bodyPr>
          <a:lstStyle/>
          <a:p>
            <a:pPr algn="just"/>
            <a:r>
              <a:rPr lang="en-US" sz="2800" b="0" i="1" u="none" strike="noStrike" dirty="0" smtClean="0">
                <a:solidFill>
                  <a:schemeClr val="tx1"/>
                </a:solidFill>
                <a:effectLst/>
                <a:latin typeface="+mj-lt"/>
              </a:rPr>
              <a:t>Does a computationally more expensive, with regards to the number of models created, </a:t>
            </a:r>
            <a:r>
              <a:rPr lang="en-US" sz="2800" b="0" i="1" u="none" strike="noStrike" dirty="0" smtClean="0">
                <a:solidFill>
                  <a:schemeClr val="tx1"/>
                </a:solidFill>
                <a:effectLst/>
                <a:latin typeface="+mj-lt"/>
              </a:rPr>
              <a:t>does </a:t>
            </a:r>
            <a:r>
              <a:rPr lang="en-US" sz="2800" b="0" i="1" u="none" strike="noStrike" dirty="0" smtClean="0">
                <a:solidFill>
                  <a:schemeClr val="tx1"/>
                </a:solidFill>
                <a:effectLst/>
                <a:latin typeface="+mj-lt"/>
              </a:rPr>
              <a:t>Random Forest Machine Learning algorithm offer a better trade-off in terms of time to optimize and performance than K-Nearest Regression for the task of forecasting Sales for a entire Company's stores? </a:t>
            </a:r>
            <a:r>
              <a:rPr lang="en-US" sz="2800" i="1" dirty="0" smtClean="0">
                <a:solidFill>
                  <a:schemeClr val="tx1"/>
                </a:solidFill>
                <a:latin typeface="+mj-lt"/>
              </a:rPr>
              <a:t>Both we require extensive use of </a:t>
            </a:r>
            <a:r>
              <a:rPr lang="en-US" sz="2800" i="1" dirty="0" err="1" smtClean="0">
                <a:solidFill>
                  <a:schemeClr val="tx1"/>
                </a:solidFill>
                <a:latin typeface="+mj-lt"/>
              </a:rPr>
              <a:t>Optimisation</a:t>
            </a:r>
            <a:r>
              <a:rPr lang="en-US" sz="2800" i="1" dirty="0" smtClean="0">
                <a:solidFill>
                  <a:schemeClr val="tx1"/>
                </a:solidFill>
                <a:latin typeface="+mj-lt"/>
              </a:rPr>
              <a:t> in order to get optimal results.</a:t>
            </a:r>
            <a:endParaRPr lang="en-US" sz="2800" b="0" i="1" u="none" strike="noStrike" dirty="0" smtClean="0">
              <a:solidFill>
                <a:schemeClr val="tx1"/>
              </a:solidFill>
              <a:effectLst/>
              <a:latin typeface="+mj-lt"/>
            </a:endParaRPr>
          </a:p>
        </p:txBody>
      </p:sp>
      <p:sp>
        <p:nvSpPr>
          <p:cNvPr id="13" name="Text Box 6"/>
          <p:cNvSpPr txBox="1">
            <a:spLocks noChangeArrowheads="1"/>
          </p:cNvSpPr>
          <p:nvPr/>
        </p:nvSpPr>
        <p:spPr bwMode="auto">
          <a:xfrm>
            <a:off x="15925798" y="11620158"/>
            <a:ext cx="17376185" cy="71004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2467" tIns="41233" rIns="82467" bIns="41233">
            <a:spAutoFit/>
          </a:bodyPr>
          <a:lstStyle>
            <a:lvl1pPr eaLnBrk="0" hangingPunct="0">
              <a:spcBef>
                <a:spcPts val="27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1000">
                <a:solidFill>
                  <a:srgbClr val="0E207F"/>
                </a:solidFill>
                <a:latin typeface="Arial" panose="020B0604020202020204" pitchFamily="34" charset="0"/>
                <a:ea typeface="Droid Sans Fallback" charset="0"/>
                <a:cs typeface="Droid Sans Fallback" charset="0"/>
              </a:defRPr>
            </a:lvl1pPr>
            <a:lvl2pPr eaLnBrk="0" hangingPunct="0">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9500">
                <a:solidFill>
                  <a:srgbClr val="0E207F"/>
                </a:solidFill>
                <a:latin typeface="Arial" panose="020B0604020202020204" pitchFamily="34" charset="0"/>
                <a:ea typeface="Droid Sans Fallback" charset="0"/>
                <a:cs typeface="Droid Sans Fallback" charset="0"/>
              </a:defRPr>
            </a:lvl2pPr>
            <a:lvl3pPr eaLnBrk="0" hangingPunct="0">
              <a:spcBef>
                <a:spcPts val="20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200">
                <a:solidFill>
                  <a:srgbClr val="0E207F"/>
                </a:solidFill>
                <a:latin typeface="Arial" panose="020B0604020202020204" pitchFamily="34" charset="0"/>
                <a:ea typeface="Droid Sans Fallback" charset="0"/>
                <a:cs typeface="Droid Sans Fallback" charset="0"/>
              </a:defRPr>
            </a:lvl3pPr>
            <a:lvl4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4pPr>
            <a:lvl5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9pPr>
          </a:lstStyle>
          <a:p>
            <a:pPr eaLnBrk="1" hangingPunct="1">
              <a:spcBef>
                <a:spcPts val="2545"/>
              </a:spcBef>
              <a:buClrTx/>
            </a:pPr>
            <a:r>
              <a:rPr lang="en-US" sz="4073" b="1" dirty="0">
                <a:solidFill>
                  <a:schemeClr val="bg1"/>
                </a:solidFill>
                <a:latin typeface="+mj-lt"/>
              </a:rPr>
              <a:t>Description of </a:t>
            </a:r>
            <a:r>
              <a:rPr lang="en-US" sz="4073" b="1" dirty="0" smtClean="0">
                <a:solidFill>
                  <a:schemeClr val="bg1"/>
                </a:solidFill>
                <a:latin typeface="+mj-lt"/>
              </a:rPr>
              <a:t>Training </a:t>
            </a:r>
            <a:r>
              <a:rPr lang="en-US" sz="4073" b="1" dirty="0">
                <a:solidFill>
                  <a:schemeClr val="bg1"/>
                </a:solidFill>
                <a:latin typeface="+mj-lt"/>
              </a:rPr>
              <a:t>and </a:t>
            </a:r>
            <a:r>
              <a:rPr lang="en-US" sz="4073" b="1" dirty="0" smtClean="0">
                <a:solidFill>
                  <a:schemeClr val="bg1"/>
                </a:solidFill>
                <a:latin typeface="+mj-lt"/>
              </a:rPr>
              <a:t>Evaluation Methodology</a:t>
            </a:r>
            <a:endParaRPr lang="en-GB" altLang="en-US" sz="4073" b="1" dirty="0">
              <a:solidFill>
                <a:schemeClr val="bg1"/>
              </a:solidFill>
              <a:latin typeface="+mj-lt"/>
            </a:endParaRPr>
          </a:p>
        </p:txBody>
      </p:sp>
      <p:sp>
        <p:nvSpPr>
          <p:cNvPr id="17" name="Rectangle 16"/>
          <p:cNvSpPr/>
          <p:nvPr/>
        </p:nvSpPr>
        <p:spPr>
          <a:xfrm>
            <a:off x="15955168" y="12539655"/>
            <a:ext cx="7391400" cy="5632311"/>
          </a:xfrm>
          <a:prstGeom prst="rect">
            <a:avLst/>
          </a:prstGeom>
          <a:ln>
            <a:solidFill>
              <a:schemeClr val="bg2"/>
            </a:solidFill>
          </a:ln>
        </p:spPr>
        <p:txBody>
          <a:bodyPr wrap="square">
            <a:spAutoFit/>
          </a:bodyPr>
          <a:lstStyle/>
          <a:p>
            <a:pPr>
              <a:spcBef>
                <a:spcPts val="0"/>
              </a:spcBef>
              <a:spcAft>
                <a:spcPts val="0"/>
              </a:spcAft>
            </a:pPr>
            <a:r>
              <a:rPr lang="en-US" b="1" i="0" u="none" strike="noStrike" dirty="0" smtClean="0">
                <a:solidFill>
                  <a:srgbClr val="000000"/>
                </a:solidFill>
                <a:effectLst/>
                <a:latin typeface="+mj-lt"/>
              </a:rPr>
              <a:t>- </a:t>
            </a:r>
            <a:r>
              <a:rPr lang="en-US" b="0" i="0" u="none" strike="noStrike" dirty="0" smtClean="0">
                <a:solidFill>
                  <a:srgbClr val="000000"/>
                </a:solidFill>
                <a:effectLst/>
                <a:latin typeface="+mj-lt"/>
              </a:rPr>
              <a:t>Import </a:t>
            </a:r>
            <a:r>
              <a:rPr lang="en-US" b="0" i="0" u="none" strike="noStrike" dirty="0" smtClean="0">
                <a:solidFill>
                  <a:srgbClr val="000000"/>
                </a:solidFill>
                <a:effectLst/>
                <a:latin typeface="+mj-lt"/>
              </a:rPr>
              <a:t> </a:t>
            </a:r>
            <a:r>
              <a:rPr lang="en-US" b="0" i="0" u="none" strike="noStrike" dirty="0" smtClean="0">
                <a:solidFill>
                  <a:srgbClr val="000000"/>
                </a:solidFill>
                <a:effectLst/>
                <a:latin typeface="+mj-lt"/>
              </a:rPr>
              <a:t>the dataset</a:t>
            </a:r>
            <a:endParaRPr lang="en-US" dirty="0" smtClean="0">
              <a:effectLst/>
              <a:latin typeface="+mj-lt"/>
            </a:endParaRPr>
          </a:p>
          <a:p>
            <a:pPr marL="177800" indent="-177800">
              <a:spcBef>
                <a:spcPts val="0"/>
              </a:spcBef>
              <a:spcAft>
                <a:spcPts val="0"/>
              </a:spcAft>
            </a:pPr>
            <a:r>
              <a:rPr lang="en-US" b="1" i="0" u="none" strike="noStrike" dirty="0" smtClean="0">
                <a:solidFill>
                  <a:srgbClr val="000000"/>
                </a:solidFill>
                <a:effectLst/>
                <a:latin typeface="+mj-lt"/>
              </a:rPr>
              <a:t>- </a:t>
            </a:r>
            <a:r>
              <a:rPr lang="en-US" b="0" i="0" u="none" strike="noStrike" dirty="0" smtClean="0">
                <a:solidFill>
                  <a:srgbClr val="000000"/>
                </a:solidFill>
                <a:effectLst/>
                <a:latin typeface="+mj-lt"/>
              </a:rPr>
              <a:t>Transformations, pre-processing and cleansing of the dataset</a:t>
            </a:r>
            <a:endParaRPr lang="en-US" dirty="0" smtClean="0">
              <a:effectLst/>
              <a:latin typeface="+mj-lt"/>
            </a:endParaRPr>
          </a:p>
          <a:p>
            <a:pPr>
              <a:spcBef>
                <a:spcPts val="0"/>
              </a:spcBef>
              <a:spcAft>
                <a:spcPts val="0"/>
              </a:spcAft>
            </a:pPr>
            <a:r>
              <a:rPr lang="en-US" b="1" i="0" u="none" strike="noStrike" dirty="0" smtClean="0">
                <a:solidFill>
                  <a:srgbClr val="000000"/>
                </a:solidFill>
                <a:effectLst/>
                <a:latin typeface="+mj-lt"/>
              </a:rPr>
              <a:t>- </a:t>
            </a:r>
            <a:r>
              <a:rPr lang="en-US" b="0" i="0" u="none" strike="noStrike" dirty="0" smtClean="0">
                <a:solidFill>
                  <a:srgbClr val="000000"/>
                </a:solidFill>
                <a:effectLst/>
                <a:latin typeface="+mj-lt"/>
              </a:rPr>
              <a:t>Partitioning of the dataset; train and test</a:t>
            </a:r>
            <a:endParaRPr lang="en-US" dirty="0" smtClean="0">
              <a:effectLst/>
              <a:latin typeface="+mj-lt"/>
            </a:endParaRPr>
          </a:p>
          <a:p>
            <a:pPr>
              <a:spcBef>
                <a:spcPts val="0"/>
              </a:spcBef>
              <a:spcAft>
                <a:spcPts val="0"/>
              </a:spcAft>
              <a:buFontTx/>
              <a:buChar char="-"/>
            </a:pPr>
            <a:r>
              <a:rPr lang="en-US" b="0" i="0" u="none" strike="noStrike" dirty="0" smtClean="0">
                <a:solidFill>
                  <a:srgbClr val="000000"/>
                </a:solidFill>
                <a:effectLst/>
                <a:latin typeface="+mj-lt"/>
              </a:rPr>
              <a:t> Setup </a:t>
            </a:r>
            <a:r>
              <a:rPr lang="en-US" dirty="0" smtClean="0">
                <a:solidFill>
                  <a:srgbClr val="000000"/>
                </a:solidFill>
                <a:latin typeface="+mj-lt"/>
              </a:rPr>
              <a:t>e</a:t>
            </a:r>
            <a:r>
              <a:rPr lang="en-US" b="0" i="0" u="none" strike="noStrike" dirty="0" smtClean="0">
                <a:solidFill>
                  <a:srgbClr val="000000"/>
                </a:solidFill>
                <a:effectLst/>
                <a:latin typeface="+mj-lt"/>
              </a:rPr>
              <a:t>xperimentation; Finding hyper-parameter </a:t>
            </a:r>
          </a:p>
          <a:p>
            <a:pPr lvl="1">
              <a:spcBef>
                <a:spcPts val="0"/>
              </a:spcBef>
              <a:spcAft>
                <a:spcPts val="0"/>
              </a:spcAft>
            </a:pPr>
            <a:r>
              <a:rPr lang="en-US" b="0" i="0" u="none" strike="noStrike" dirty="0" smtClean="0">
                <a:solidFill>
                  <a:srgbClr val="000000"/>
                </a:solidFill>
                <a:effectLst/>
                <a:latin typeface="+mj-lt"/>
              </a:rPr>
              <a:t>bounds</a:t>
            </a:r>
            <a:endParaRPr lang="en-US" dirty="0" smtClean="0">
              <a:effectLst/>
              <a:latin typeface="+mj-lt"/>
            </a:endParaRPr>
          </a:p>
          <a:p>
            <a:pPr>
              <a:spcBef>
                <a:spcPts val="0"/>
              </a:spcBef>
              <a:spcAft>
                <a:spcPts val="0"/>
              </a:spcAft>
            </a:pPr>
            <a:r>
              <a:rPr lang="en-US" b="0" i="0" u="none" strike="noStrike" dirty="0" smtClean="0">
                <a:solidFill>
                  <a:srgbClr val="000000"/>
                </a:solidFill>
                <a:effectLst/>
                <a:latin typeface="+mj-lt"/>
              </a:rPr>
              <a:t>- Setup of the training </a:t>
            </a:r>
            <a:r>
              <a:rPr lang="en-US" dirty="0" smtClean="0">
                <a:solidFill>
                  <a:srgbClr val="000000"/>
                </a:solidFill>
                <a:latin typeface="+mj-lt"/>
              </a:rPr>
              <a:t>e</a:t>
            </a:r>
            <a:r>
              <a:rPr lang="en-US" b="0" i="0" u="none" strike="noStrike" dirty="0" smtClean="0">
                <a:solidFill>
                  <a:srgbClr val="000000"/>
                </a:solidFill>
                <a:effectLst/>
                <a:latin typeface="+mj-lt"/>
              </a:rPr>
              <a:t>valuation </a:t>
            </a:r>
            <a:r>
              <a:rPr lang="en-US" dirty="0" smtClean="0">
                <a:solidFill>
                  <a:srgbClr val="000000"/>
                </a:solidFill>
                <a:latin typeface="+mj-lt"/>
              </a:rPr>
              <a:t>p</a:t>
            </a:r>
            <a:r>
              <a:rPr lang="en-US" b="0" i="0" u="none" strike="noStrike" dirty="0" smtClean="0">
                <a:solidFill>
                  <a:srgbClr val="000000"/>
                </a:solidFill>
                <a:effectLst/>
                <a:latin typeface="+mj-lt"/>
              </a:rPr>
              <a:t>hase:</a:t>
            </a:r>
            <a:endParaRPr lang="en-US" dirty="0" smtClean="0">
              <a:effectLst/>
              <a:latin typeface="+mj-lt"/>
            </a:endParaRPr>
          </a:p>
          <a:p>
            <a:pPr>
              <a:spcBef>
                <a:spcPts val="0"/>
              </a:spcBef>
              <a:spcAft>
                <a:spcPts val="0"/>
              </a:spcAft>
            </a:pPr>
            <a:r>
              <a:rPr lang="en-US" b="0" i="0" u="none" strike="noStrike" dirty="0" smtClean="0">
                <a:solidFill>
                  <a:srgbClr val="000000"/>
                </a:solidFill>
                <a:effectLst/>
                <a:latin typeface="+mj-lt"/>
              </a:rPr>
              <a:t>   </a:t>
            </a:r>
            <a:r>
              <a:rPr lang="en-US" b="1" i="0" u="none" strike="noStrike" dirty="0" smtClean="0">
                <a:solidFill>
                  <a:srgbClr val="000000"/>
                </a:solidFill>
                <a:effectLst/>
                <a:latin typeface="+mj-lt"/>
              </a:rPr>
              <a:t>-</a:t>
            </a:r>
            <a:r>
              <a:rPr lang="en-US" b="0" i="0" u="none" strike="noStrike" dirty="0" smtClean="0">
                <a:solidFill>
                  <a:srgbClr val="000000"/>
                </a:solidFill>
                <a:effectLst/>
                <a:latin typeface="+mj-lt"/>
              </a:rPr>
              <a:t> Hyper-parameter </a:t>
            </a:r>
            <a:r>
              <a:rPr lang="en-US" dirty="0" err="1" smtClean="0">
                <a:solidFill>
                  <a:srgbClr val="000000"/>
                </a:solidFill>
                <a:latin typeface="+mj-lt"/>
              </a:rPr>
              <a:t>o</a:t>
            </a:r>
            <a:r>
              <a:rPr lang="en-US" b="0" i="0" u="none" strike="noStrike" dirty="0" err="1" smtClean="0">
                <a:solidFill>
                  <a:srgbClr val="000000"/>
                </a:solidFill>
                <a:effectLst/>
                <a:latin typeface="+mj-lt"/>
              </a:rPr>
              <a:t>ptimisation</a:t>
            </a:r>
            <a:r>
              <a:rPr lang="en-US" b="0" i="0" u="none" strike="noStrike" dirty="0" smtClean="0">
                <a:solidFill>
                  <a:srgbClr val="000000"/>
                </a:solidFill>
                <a:effectLst/>
                <a:latin typeface="+mj-lt"/>
              </a:rPr>
              <a:t> </a:t>
            </a:r>
            <a:r>
              <a:rPr lang="en-US" dirty="0" smtClean="0">
                <a:solidFill>
                  <a:srgbClr val="000000"/>
                </a:solidFill>
                <a:latin typeface="+mj-lt"/>
              </a:rPr>
              <a:t>m</a:t>
            </a:r>
            <a:r>
              <a:rPr lang="en-US" b="0" i="0" u="none" strike="noStrike" dirty="0" smtClean="0">
                <a:solidFill>
                  <a:srgbClr val="000000"/>
                </a:solidFill>
                <a:effectLst/>
                <a:latin typeface="+mj-lt"/>
              </a:rPr>
              <a:t>ethod; Bayesian</a:t>
            </a:r>
            <a:endParaRPr lang="en-US" dirty="0" smtClean="0">
              <a:effectLst/>
              <a:latin typeface="+mj-lt"/>
            </a:endParaRPr>
          </a:p>
          <a:p>
            <a:pPr>
              <a:spcBef>
                <a:spcPts val="0"/>
              </a:spcBef>
              <a:spcAft>
                <a:spcPts val="0"/>
              </a:spcAft>
            </a:pPr>
            <a:r>
              <a:rPr lang="en-US" b="0" i="0" u="none" strike="noStrike" dirty="0" smtClean="0">
                <a:solidFill>
                  <a:srgbClr val="000000"/>
                </a:solidFill>
                <a:effectLst/>
                <a:latin typeface="+mj-lt"/>
              </a:rPr>
              <a:t>   </a:t>
            </a:r>
            <a:r>
              <a:rPr lang="en-US" b="1" i="0" u="none" strike="noStrike" dirty="0" smtClean="0">
                <a:solidFill>
                  <a:srgbClr val="000000"/>
                </a:solidFill>
                <a:effectLst/>
                <a:latin typeface="+mj-lt"/>
              </a:rPr>
              <a:t>-</a:t>
            </a:r>
            <a:r>
              <a:rPr lang="en-US" b="0" i="0" u="none" strike="noStrike" dirty="0" smtClean="0">
                <a:solidFill>
                  <a:srgbClr val="000000"/>
                </a:solidFill>
                <a:effectLst/>
                <a:latin typeface="+mj-lt"/>
              </a:rPr>
              <a:t> 75 Trials per model</a:t>
            </a:r>
            <a:endParaRPr lang="en-US" dirty="0" smtClean="0">
              <a:effectLst/>
              <a:latin typeface="+mj-lt"/>
            </a:endParaRPr>
          </a:p>
          <a:p>
            <a:pPr>
              <a:spcBef>
                <a:spcPts val="0"/>
              </a:spcBef>
              <a:spcAft>
                <a:spcPts val="0"/>
              </a:spcAft>
            </a:pPr>
            <a:r>
              <a:rPr lang="en-US" b="0" i="0" u="none" strike="noStrike" dirty="0" smtClean="0">
                <a:solidFill>
                  <a:srgbClr val="000000"/>
                </a:solidFill>
                <a:effectLst/>
                <a:latin typeface="+mj-lt"/>
              </a:rPr>
              <a:t>   </a:t>
            </a:r>
            <a:r>
              <a:rPr lang="en-US" b="1" i="0" u="none" strike="noStrike" dirty="0" smtClean="0">
                <a:solidFill>
                  <a:srgbClr val="000000"/>
                </a:solidFill>
                <a:effectLst/>
                <a:latin typeface="+mj-lt"/>
              </a:rPr>
              <a:t>-</a:t>
            </a:r>
            <a:r>
              <a:rPr lang="en-US" b="0" i="0" u="none" strike="noStrike" dirty="0" smtClean="0">
                <a:solidFill>
                  <a:srgbClr val="000000"/>
                </a:solidFill>
                <a:effectLst/>
                <a:latin typeface="+mj-lt"/>
              </a:rPr>
              <a:t> 5 Fold Cross-Validation</a:t>
            </a:r>
            <a:endParaRPr lang="en-US" dirty="0" smtClean="0">
              <a:effectLst/>
              <a:latin typeface="+mj-lt"/>
            </a:endParaRPr>
          </a:p>
          <a:p>
            <a:pPr>
              <a:spcBef>
                <a:spcPts val="0"/>
              </a:spcBef>
              <a:spcAft>
                <a:spcPts val="0"/>
              </a:spcAft>
            </a:pPr>
            <a:r>
              <a:rPr lang="en-US" b="0" i="0" u="none" strike="noStrike" dirty="0" smtClean="0">
                <a:solidFill>
                  <a:srgbClr val="000000"/>
                </a:solidFill>
                <a:effectLst/>
                <a:latin typeface="+mj-lt"/>
              </a:rPr>
              <a:t>   </a:t>
            </a:r>
            <a:r>
              <a:rPr lang="en-US" b="1" i="0" u="none" strike="noStrike" dirty="0" smtClean="0">
                <a:solidFill>
                  <a:srgbClr val="000000"/>
                </a:solidFill>
                <a:effectLst/>
                <a:latin typeface="+mj-lt"/>
              </a:rPr>
              <a:t>-</a:t>
            </a:r>
            <a:r>
              <a:rPr lang="en-US" b="0" i="0" u="none" strike="noStrike" dirty="0" smtClean="0">
                <a:solidFill>
                  <a:srgbClr val="000000"/>
                </a:solidFill>
                <a:effectLst/>
                <a:latin typeface="+mj-lt"/>
              </a:rPr>
              <a:t> Evaluation criteria; Mean-squared </a:t>
            </a:r>
            <a:r>
              <a:rPr lang="en-US" dirty="0" smtClean="0">
                <a:solidFill>
                  <a:srgbClr val="000000"/>
                </a:solidFill>
                <a:latin typeface="+mj-lt"/>
              </a:rPr>
              <a:t>e</a:t>
            </a:r>
            <a:r>
              <a:rPr lang="en-US" b="0" i="0" u="none" strike="noStrike" dirty="0" smtClean="0">
                <a:solidFill>
                  <a:srgbClr val="000000"/>
                </a:solidFill>
                <a:effectLst/>
                <a:latin typeface="+mj-lt"/>
              </a:rPr>
              <a:t>rror</a:t>
            </a:r>
            <a:r>
              <a:rPr lang="en-US" b="0" i="0" u="none" strike="noStrike" dirty="0" smtClean="0">
                <a:solidFill>
                  <a:schemeClr val="tx1"/>
                </a:solidFill>
                <a:effectLst/>
                <a:latin typeface="+mj-lt"/>
              </a:rPr>
              <a:t> [</a:t>
            </a:r>
            <a:r>
              <a:rPr lang="en-US" b="1" i="0" u="none" strike="noStrike" dirty="0" smtClean="0">
                <a:solidFill>
                  <a:schemeClr val="tx1"/>
                </a:solidFill>
                <a:effectLst/>
                <a:latin typeface="+mj-lt"/>
              </a:rPr>
              <a:t>2</a:t>
            </a:r>
            <a:r>
              <a:rPr lang="en-US" b="0" i="0" u="none" strike="noStrike" dirty="0" smtClean="0">
                <a:solidFill>
                  <a:schemeClr val="tx1"/>
                </a:solidFill>
                <a:effectLst/>
                <a:latin typeface="+mj-lt"/>
              </a:rPr>
              <a:t>]</a:t>
            </a:r>
            <a:endParaRPr lang="en-US" dirty="0" smtClean="0">
              <a:solidFill>
                <a:schemeClr val="tx1"/>
              </a:solidFill>
              <a:effectLst/>
              <a:latin typeface="+mj-lt"/>
            </a:endParaRPr>
          </a:p>
          <a:p>
            <a:pPr>
              <a:spcBef>
                <a:spcPts val="0"/>
              </a:spcBef>
              <a:spcAft>
                <a:spcPts val="0"/>
              </a:spcAft>
            </a:pPr>
            <a:r>
              <a:rPr lang="en-US" b="1" i="0" u="none" strike="noStrike" dirty="0" smtClean="0">
                <a:solidFill>
                  <a:srgbClr val="000000"/>
                </a:solidFill>
                <a:effectLst/>
                <a:latin typeface="+mj-lt"/>
              </a:rPr>
              <a:t>-</a:t>
            </a:r>
            <a:r>
              <a:rPr lang="en-US" b="0" i="0" u="none" strike="noStrike" dirty="0" smtClean="0">
                <a:solidFill>
                  <a:srgbClr val="000000"/>
                </a:solidFill>
                <a:effectLst/>
                <a:latin typeface="+mj-lt"/>
              </a:rPr>
              <a:t> Interpret, analyse and evaluate training </a:t>
            </a:r>
            <a:r>
              <a:rPr lang="en-US" dirty="0" smtClean="0">
                <a:solidFill>
                  <a:srgbClr val="000000"/>
                </a:solidFill>
                <a:latin typeface="+mj-lt"/>
              </a:rPr>
              <a:t>r</a:t>
            </a:r>
            <a:r>
              <a:rPr lang="en-US" b="0" i="0" u="none" strike="noStrike" dirty="0" smtClean="0">
                <a:solidFill>
                  <a:srgbClr val="000000"/>
                </a:solidFill>
                <a:effectLst/>
                <a:latin typeface="+mj-lt"/>
              </a:rPr>
              <a:t>esults</a:t>
            </a:r>
            <a:endParaRPr lang="en-US" dirty="0" smtClean="0">
              <a:effectLst/>
              <a:latin typeface="+mj-lt"/>
            </a:endParaRPr>
          </a:p>
          <a:p>
            <a:r>
              <a:rPr lang="en-US" b="0" i="0" u="none" strike="noStrike" dirty="0" smtClean="0">
                <a:solidFill>
                  <a:srgbClr val="000000"/>
                </a:solidFill>
                <a:effectLst/>
                <a:latin typeface="+mj-lt"/>
              </a:rPr>
              <a:t>- Re-train </a:t>
            </a:r>
            <a:r>
              <a:rPr lang="en-US" b="0" i="0" u="none" strike="noStrike" dirty="0" smtClean="0">
                <a:solidFill>
                  <a:srgbClr val="000000"/>
                </a:solidFill>
                <a:effectLst/>
                <a:latin typeface="+mj-lt"/>
              </a:rPr>
              <a:t>models with </a:t>
            </a:r>
            <a:r>
              <a:rPr lang="en-US" dirty="0" smtClean="0">
                <a:solidFill>
                  <a:srgbClr val="000000"/>
                </a:solidFill>
                <a:latin typeface="+mj-lt"/>
              </a:rPr>
              <a:t>o</a:t>
            </a:r>
            <a:r>
              <a:rPr lang="en-US" b="0" i="0" u="none" strike="noStrike" dirty="0" smtClean="0">
                <a:solidFill>
                  <a:srgbClr val="000000"/>
                </a:solidFill>
                <a:effectLst/>
                <a:latin typeface="+mj-lt"/>
              </a:rPr>
              <a:t>ptimal </a:t>
            </a:r>
            <a:r>
              <a:rPr lang="en-US" dirty="0" smtClean="0">
                <a:solidFill>
                  <a:srgbClr val="000000"/>
                </a:solidFill>
                <a:latin typeface="+mj-lt"/>
              </a:rPr>
              <a:t>p</a:t>
            </a:r>
            <a:r>
              <a:rPr lang="en-US" b="0" i="0" u="none" strike="noStrike" dirty="0" smtClean="0">
                <a:solidFill>
                  <a:srgbClr val="000000"/>
                </a:solidFill>
                <a:effectLst/>
                <a:latin typeface="+mj-lt"/>
              </a:rPr>
              <a:t>arameters</a:t>
            </a:r>
          </a:p>
          <a:p>
            <a:r>
              <a:rPr lang="en-GB" dirty="0" smtClean="0">
                <a:solidFill>
                  <a:schemeClr val="tx1"/>
                </a:solidFill>
                <a:latin typeface="+mj-lt"/>
              </a:rPr>
              <a:t>- Obtain </a:t>
            </a:r>
            <a:r>
              <a:rPr lang="en-GB" dirty="0">
                <a:solidFill>
                  <a:schemeClr val="tx1"/>
                </a:solidFill>
                <a:latin typeface="+mj-lt"/>
              </a:rPr>
              <a:t>predictions and </a:t>
            </a:r>
            <a:r>
              <a:rPr lang="en-GB" dirty="0" smtClean="0">
                <a:solidFill>
                  <a:schemeClr val="tx1"/>
                </a:solidFill>
                <a:latin typeface="+mj-lt"/>
              </a:rPr>
              <a:t>evaluate</a:t>
            </a:r>
          </a:p>
          <a:p>
            <a:endParaRPr lang="en-GB" dirty="0">
              <a:solidFill>
                <a:schemeClr val="tx1"/>
              </a:solidFill>
              <a:latin typeface="+mj-lt"/>
            </a:endParaRPr>
          </a:p>
        </p:txBody>
      </p:sp>
      <p:sp>
        <p:nvSpPr>
          <p:cNvPr id="18" name="Rectangle 17"/>
          <p:cNvSpPr/>
          <p:nvPr/>
        </p:nvSpPr>
        <p:spPr>
          <a:xfrm>
            <a:off x="15849600" y="22073679"/>
            <a:ext cx="12268200" cy="2739211"/>
          </a:xfrm>
          <a:prstGeom prst="rect">
            <a:avLst/>
          </a:prstGeom>
        </p:spPr>
        <p:txBody>
          <a:bodyPr wrap="square">
            <a:spAutoFit/>
          </a:bodyPr>
          <a:lstStyle/>
          <a:p>
            <a:pPr algn="just">
              <a:spcBef>
                <a:spcPts val="0"/>
              </a:spcBef>
              <a:spcAft>
                <a:spcPts val="0"/>
              </a:spcAft>
            </a:pPr>
            <a:r>
              <a:rPr lang="en-US" sz="2800" b="1" u="none" strike="noStrike" dirty="0" smtClean="0">
                <a:solidFill>
                  <a:srgbClr val="00000A"/>
                </a:solidFill>
                <a:effectLst/>
                <a:latin typeface="+mj-lt"/>
              </a:rPr>
              <a:t>K-Fold Cross Validation</a:t>
            </a:r>
            <a:endParaRPr lang="en-US" sz="2800" dirty="0">
              <a:latin typeface="+mj-lt"/>
            </a:endParaRPr>
          </a:p>
          <a:p>
            <a:pPr algn="just">
              <a:spcBef>
                <a:spcPts val="0"/>
              </a:spcBef>
              <a:spcAft>
                <a:spcPts val="0"/>
              </a:spcAft>
            </a:pPr>
            <a:r>
              <a:rPr lang="en-US" b="0" i="0" u="none" strike="noStrike" dirty="0" smtClean="0">
                <a:solidFill>
                  <a:srgbClr val="00000A"/>
                </a:solidFill>
                <a:effectLst/>
                <a:latin typeface="+mj-lt"/>
              </a:rPr>
              <a:t>Is applied for two purposes, firstly to ensure that that the reported performance of an algorithm is as true as possible and secondly for the aid of model selection. The first point is </a:t>
            </a:r>
            <a:r>
              <a:rPr lang="en-US" b="0" i="0" u="none" strike="noStrike" dirty="0" smtClean="0">
                <a:solidFill>
                  <a:schemeClr val="tx1"/>
                </a:solidFill>
                <a:effectLst/>
                <a:latin typeface="+mj-lt"/>
              </a:rPr>
              <a:t>crucial, </a:t>
            </a:r>
            <a:r>
              <a:rPr lang="en-US" b="0" i="0" u="none" strike="noStrike" dirty="0" smtClean="0">
                <a:solidFill>
                  <a:schemeClr val="tx1"/>
                </a:solidFill>
                <a:effectLst/>
                <a:latin typeface="+mj-lt"/>
              </a:rPr>
              <a:t>a </a:t>
            </a:r>
            <a:r>
              <a:rPr lang="en-US" b="0" i="0" u="none" strike="noStrike" dirty="0" smtClean="0">
                <a:solidFill>
                  <a:schemeClr val="tx1"/>
                </a:solidFill>
                <a:effectLst/>
                <a:latin typeface="+mj-lt"/>
              </a:rPr>
              <a:t>true representation of the average five samples of the training data is better than one at estimating the </a:t>
            </a:r>
            <a:r>
              <a:rPr lang="en-US" b="0" i="0" u="none" strike="noStrike" dirty="0" smtClean="0">
                <a:solidFill>
                  <a:srgbClr val="00000A"/>
                </a:solidFill>
                <a:effectLst/>
                <a:latin typeface="+mj-lt"/>
              </a:rPr>
              <a:t>generalization error of a given model. The second point is that the output of each of the trials (</a:t>
            </a:r>
            <a:r>
              <a:rPr lang="en-US" b="0" i="1" u="none" strike="noStrike" dirty="0" smtClean="0">
                <a:solidFill>
                  <a:srgbClr val="00000A"/>
                </a:solidFill>
                <a:effectLst/>
                <a:latin typeface="+mj-lt"/>
              </a:rPr>
              <a:t>mean value of the cost function</a:t>
            </a:r>
            <a:r>
              <a:rPr lang="en-US" b="0" i="0" u="none" strike="noStrike" dirty="0" smtClean="0">
                <a:solidFill>
                  <a:srgbClr val="00000A"/>
                </a:solidFill>
                <a:effectLst/>
                <a:latin typeface="+mj-lt"/>
              </a:rPr>
              <a:t>) is used for determining the most appropriate model for the given task, forecasting the sales of the </a:t>
            </a:r>
            <a:r>
              <a:rPr lang="en-US" dirty="0" smtClean="0">
                <a:solidFill>
                  <a:srgbClr val="00000A"/>
                </a:solidFill>
                <a:latin typeface="+mj-lt"/>
              </a:rPr>
              <a:t>st</a:t>
            </a:r>
            <a:r>
              <a:rPr lang="en-US" b="0" i="0" u="none" strike="noStrike" dirty="0" smtClean="0">
                <a:solidFill>
                  <a:srgbClr val="00000A"/>
                </a:solidFill>
                <a:effectLst/>
                <a:latin typeface="+mj-lt"/>
              </a:rPr>
              <a:t>ores. </a:t>
            </a:r>
          </a:p>
        </p:txBody>
      </p:sp>
      <p:grpSp>
        <p:nvGrpSpPr>
          <p:cNvPr id="20" name="Group 7"/>
          <p:cNvGrpSpPr>
            <a:grpSpLocks/>
          </p:cNvGrpSpPr>
          <p:nvPr/>
        </p:nvGrpSpPr>
        <p:grpSpPr bwMode="auto">
          <a:xfrm>
            <a:off x="28151959" y="21809044"/>
            <a:ext cx="5181600" cy="3884641"/>
            <a:chOff x="16306" y="2471"/>
            <a:chExt cx="3603" cy="2012"/>
          </a:xfrm>
          <a:solidFill>
            <a:schemeClr val="bg2">
              <a:lumMod val="20000"/>
              <a:lumOff val="80000"/>
            </a:schemeClr>
          </a:solidFill>
        </p:grpSpPr>
        <p:pic>
          <p:nvPicPr>
            <p:cNvPr id="21"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33" y="2471"/>
              <a:ext cx="3576" cy="192"/>
            </a:xfrm>
            <a:prstGeom prst="rect">
              <a:avLst/>
            </a:prstGeom>
            <a:gr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306" y="2666"/>
              <a:ext cx="3586" cy="1817"/>
            </a:xfrm>
            <a:prstGeom prst="rect">
              <a:avLst/>
            </a:prstGeom>
            <a:gr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23" name="Text Box 6"/>
          <p:cNvSpPr txBox="1">
            <a:spLocks noChangeArrowheads="1"/>
          </p:cNvSpPr>
          <p:nvPr/>
        </p:nvSpPr>
        <p:spPr bwMode="auto">
          <a:xfrm>
            <a:off x="33593682" y="25899323"/>
            <a:ext cx="17361407" cy="71004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2467" tIns="41233" rIns="82467" bIns="41233">
            <a:spAutoFit/>
          </a:bodyPr>
          <a:lstStyle>
            <a:lvl1pPr eaLnBrk="0" hangingPunct="0">
              <a:spcBef>
                <a:spcPts val="27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1000">
                <a:solidFill>
                  <a:srgbClr val="0E207F"/>
                </a:solidFill>
                <a:latin typeface="Arial" panose="020B0604020202020204" pitchFamily="34" charset="0"/>
                <a:ea typeface="Droid Sans Fallback" charset="0"/>
                <a:cs typeface="Droid Sans Fallback" charset="0"/>
              </a:defRPr>
            </a:lvl1pPr>
            <a:lvl2pPr eaLnBrk="0" hangingPunct="0">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9500">
                <a:solidFill>
                  <a:srgbClr val="0E207F"/>
                </a:solidFill>
                <a:latin typeface="Arial" panose="020B0604020202020204" pitchFamily="34" charset="0"/>
                <a:ea typeface="Droid Sans Fallback" charset="0"/>
                <a:cs typeface="Droid Sans Fallback" charset="0"/>
              </a:defRPr>
            </a:lvl2pPr>
            <a:lvl3pPr eaLnBrk="0" hangingPunct="0">
              <a:spcBef>
                <a:spcPts val="20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200">
                <a:solidFill>
                  <a:srgbClr val="0E207F"/>
                </a:solidFill>
                <a:latin typeface="Arial" panose="020B0604020202020204" pitchFamily="34" charset="0"/>
                <a:ea typeface="Droid Sans Fallback" charset="0"/>
                <a:cs typeface="Droid Sans Fallback" charset="0"/>
              </a:defRPr>
            </a:lvl3pPr>
            <a:lvl4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4pPr>
            <a:lvl5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9pPr>
          </a:lstStyle>
          <a:p>
            <a:pPr eaLnBrk="1" hangingPunct="1">
              <a:spcBef>
                <a:spcPts val="2545"/>
              </a:spcBef>
              <a:buClrTx/>
            </a:pPr>
            <a:r>
              <a:rPr lang="en-GB" altLang="en-US" sz="4073" b="1" dirty="0" smtClean="0">
                <a:solidFill>
                  <a:schemeClr val="bg1"/>
                </a:solidFill>
                <a:latin typeface="+mj-lt"/>
              </a:rPr>
              <a:t>References</a:t>
            </a:r>
            <a:endParaRPr lang="en-GB" altLang="en-US" sz="4073" b="1" dirty="0">
              <a:solidFill>
                <a:schemeClr val="bg1"/>
              </a:solidFill>
              <a:latin typeface="+mj-lt"/>
            </a:endParaRPr>
          </a:p>
        </p:txBody>
      </p:sp>
      <p:sp>
        <p:nvSpPr>
          <p:cNvPr id="24" name="Rectangle 23"/>
          <p:cNvSpPr/>
          <p:nvPr/>
        </p:nvSpPr>
        <p:spPr>
          <a:xfrm>
            <a:off x="33375601" y="4495800"/>
            <a:ext cx="8686800" cy="4401205"/>
          </a:xfrm>
          <a:prstGeom prst="rect">
            <a:avLst/>
          </a:prstGeom>
        </p:spPr>
        <p:txBody>
          <a:bodyPr wrap="square">
            <a:spAutoFit/>
          </a:bodyPr>
          <a:lstStyle/>
          <a:p>
            <a:pPr algn="just">
              <a:defRPr/>
            </a:pPr>
            <a:r>
              <a:rPr lang="en-US" sz="2800" dirty="0" smtClean="0">
                <a:solidFill>
                  <a:schemeClr val="tx1"/>
                </a:solidFill>
                <a:latin typeface="+mj-lt"/>
              </a:rPr>
              <a:t>Prior </a:t>
            </a:r>
            <a:r>
              <a:rPr lang="en-US" sz="2800" dirty="0">
                <a:solidFill>
                  <a:schemeClr val="tx1"/>
                </a:solidFill>
                <a:latin typeface="+mj-lt"/>
              </a:rPr>
              <a:t>to running the full </a:t>
            </a:r>
            <a:r>
              <a:rPr lang="en-US" sz="2800" dirty="0" smtClean="0">
                <a:solidFill>
                  <a:schemeClr val="tx1"/>
                </a:solidFill>
                <a:latin typeface="+mj-lt"/>
              </a:rPr>
              <a:t>experiment, </a:t>
            </a:r>
            <a:r>
              <a:rPr lang="en-US" sz="2800" dirty="0">
                <a:solidFill>
                  <a:schemeClr val="tx1"/>
                </a:solidFill>
                <a:latin typeface="+mj-lt"/>
              </a:rPr>
              <a:t>an exploratory analysis was undertaken to aid with determining the best </a:t>
            </a:r>
            <a:r>
              <a:rPr lang="en-US" sz="2800" dirty="0" smtClean="0">
                <a:solidFill>
                  <a:schemeClr val="tx1"/>
                </a:solidFill>
                <a:latin typeface="+mj-lt"/>
              </a:rPr>
              <a:t>hyper-parameters [</a:t>
            </a:r>
            <a:r>
              <a:rPr lang="en-US" i="1" dirty="0" smtClean="0">
                <a:solidFill>
                  <a:schemeClr val="tx1"/>
                </a:solidFill>
                <a:latin typeface="+mj-lt"/>
              </a:rPr>
              <a:t>HP</a:t>
            </a:r>
            <a:r>
              <a:rPr lang="en-US" sz="2800" dirty="0" smtClean="0">
                <a:solidFill>
                  <a:schemeClr val="tx1"/>
                </a:solidFill>
                <a:latin typeface="+mj-lt"/>
              </a:rPr>
              <a:t>] </a:t>
            </a:r>
            <a:r>
              <a:rPr lang="en-US" sz="2800" dirty="0">
                <a:solidFill>
                  <a:schemeClr val="tx1"/>
                </a:solidFill>
                <a:latin typeface="+mj-lt"/>
              </a:rPr>
              <a:t>to work with. The output of this analysis </a:t>
            </a:r>
            <a:r>
              <a:rPr lang="en-US" sz="2800" dirty="0" smtClean="0">
                <a:solidFill>
                  <a:schemeClr val="tx1"/>
                </a:solidFill>
                <a:latin typeface="+mj-lt"/>
              </a:rPr>
              <a:t>are reflected in the Experiential Results section </a:t>
            </a:r>
            <a:r>
              <a:rPr lang="en-US" sz="2800" dirty="0" smtClean="0">
                <a:solidFill>
                  <a:srgbClr val="000000"/>
                </a:solidFill>
                <a:latin typeface="Arial"/>
              </a:rPr>
              <a:t>charts</a:t>
            </a:r>
            <a:r>
              <a:rPr lang="en-US" sz="2800" dirty="0" smtClean="0">
                <a:solidFill>
                  <a:schemeClr val="tx1"/>
                </a:solidFill>
                <a:latin typeface="+mj-lt"/>
              </a:rPr>
              <a:t>.</a:t>
            </a:r>
          </a:p>
          <a:p>
            <a:pPr algn="just">
              <a:defRPr/>
            </a:pPr>
            <a:endParaRPr lang="en-US" sz="2800" dirty="0">
              <a:solidFill>
                <a:schemeClr val="tx1"/>
              </a:solidFill>
              <a:latin typeface="+mj-lt"/>
            </a:endParaRPr>
          </a:p>
          <a:p>
            <a:pPr algn="just">
              <a:defRPr/>
            </a:pPr>
            <a:r>
              <a:rPr lang="en-US" sz="2800" dirty="0" smtClean="0">
                <a:solidFill>
                  <a:schemeClr val="tx1"/>
                </a:solidFill>
                <a:latin typeface="+mj-lt"/>
              </a:rPr>
              <a:t>There </a:t>
            </a:r>
            <a:r>
              <a:rPr lang="en-US" sz="2800" dirty="0">
                <a:solidFill>
                  <a:schemeClr val="tx1"/>
                </a:solidFill>
                <a:latin typeface="+mj-lt"/>
              </a:rPr>
              <a:t>were a number of HP that were experimented with; </a:t>
            </a:r>
            <a:r>
              <a:rPr lang="en-US" sz="2800" dirty="0" smtClean="0">
                <a:solidFill>
                  <a:schemeClr val="tx1"/>
                </a:solidFill>
                <a:latin typeface="+mj-lt"/>
              </a:rPr>
              <a:t>normalization </a:t>
            </a:r>
            <a:r>
              <a:rPr lang="en-US" sz="2800" dirty="0">
                <a:solidFill>
                  <a:schemeClr val="tx1"/>
                </a:solidFill>
                <a:latin typeface="+mj-lt"/>
              </a:rPr>
              <a:t>and </a:t>
            </a:r>
            <a:r>
              <a:rPr lang="en-US" sz="2800" dirty="0" smtClean="0">
                <a:solidFill>
                  <a:schemeClr val="tx1"/>
                </a:solidFill>
                <a:latin typeface="+mj-lt"/>
              </a:rPr>
              <a:t>scaling </a:t>
            </a:r>
            <a:r>
              <a:rPr lang="en-US" sz="2800" dirty="0">
                <a:solidFill>
                  <a:schemeClr val="tx1"/>
                </a:solidFill>
                <a:latin typeface="+mj-lt"/>
              </a:rPr>
              <a:t>of the datasets, logarithm of the target value and also the hyper parameters of each respective model</a:t>
            </a:r>
            <a:r>
              <a:rPr lang="en-US" sz="2800" dirty="0" smtClean="0">
                <a:solidFill>
                  <a:schemeClr val="tx1"/>
                </a:solidFill>
                <a:latin typeface="+mj-lt"/>
              </a:rPr>
              <a:t>.</a:t>
            </a:r>
            <a:endParaRPr lang="en-US" sz="2800" dirty="0">
              <a:solidFill>
                <a:schemeClr val="tx1"/>
              </a:solidFill>
              <a:latin typeface="+mj-lt"/>
            </a:endParaRPr>
          </a:p>
        </p:txBody>
      </p:sp>
      <p:sp>
        <p:nvSpPr>
          <p:cNvPr id="25" name="Text Box 6"/>
          <p:cNvSpPr txBox="1">
            <a:spLocks noChangeArrowheads="1"/>
          </p:cNvSpPr>
          <p:nvPr/>
        </p:nvSpPr>
        <p:spPr bwMode="auto">
          <a:xfrm>
            <a:off x="33412662" y="3709554"/>
            <a:ext cx="8649739" cy="71325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2467" tIns="41233" rIns="82467" bIns="41233">
            <a:spAutoFit/>
          </a:bodyPr>
          <a:lstStyle>
            <a:lvl1pPr eaLnBrk="0" hangingPunct="0">
              <a:spcBef>
                <a:spcPts val="27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1000">
                <a:solidFill>
                  <a:srgbClr val="0E207F"/>
                </a:solidFill>
                <a:latin typeface="Arial" panose="020B0604020202020204" pitchFamily="34" charset="0"/>
                <a:ea typeface="Droid Sans Fallback" charset="0"/>
                <a:cs typeface="Droid Sans Fallback" charset="0"/>
              </a:defRPr>
            </a:lvl1pPr>
            <a:lvl2pPr eaLnBrk="0" hangingPunct="0">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9500">
                <a:solidFill>
                  <a:srgbClr val="0E207F"/>
                </a:solidFill>
                <a:latin typeface="Arial" panose="020B0604020202020204" pitchFamily="34" charset="0"/>
                <a:ea typeface="Droid Sans Fallback" charset="0"/>
                <a:cs typeface="Droid Sans Fallback" charset="0"/>
              </a:defRPr>
            </a:lvl2pPr>
            <a:lvl3pPr eaLnBrk="0" hangingPunct="0">
              <a:spcBef>
                <a:spcPts val="20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200">
                <a:solidFill>
                  <a:srgbClr val="0E207F"/>
                </a:solidFill>
                <a:latin typeface="Arial" panose="020B0604020202020204" pitchFamily="34" charset="0"/>
                <a:ea typeface="Droid Sans Fallback" charset="0"/>
                <a:cs typeface="Droid Sans Fallback" charset="0"/>
              </a:defRPr>
            </a:lvl3pPr>
            <a:lvl4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4pPr>
            <a:lvl5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9pPr>
          </a:lstStyle>
          <a:p>
            <a:pPr eaLnBrk="1" hangingPunct="1">
              <a:spcBef>
                <a:spcPts val="2545"/>
              </a:spcBef>
              <a:buClrTx/>
            </a:pPr>
            <a:r>
              <a:rPr lang="en-GB" altLang="en-US" sz="4073" b="1" dirty="0" smtClean="0">
                <a:solidFill>
                  <a:schemeClr val="bg1"/>
                </a:solidFill>
                <a:latin typeface="+mj-lt"/>
              </a:rPr>
              <a:t>Choice of Parameters</a:t>
            </a:r>
            <a:endParaRPr lang="en-GB" altLang="en-US" sz="4073" b="1" dirty="0">
              <a:solidFill>
                <a:schemeClr val="bg1"/>
              </a:solidFill>
              <a:latin typeface="+mj-lt"/>
            </a:endParaRPr>
          </a:p>
        </p:txBody>
      </p:sp>
      <p:sp>
        <p:nvSpPr>
          <p:cNvPr id="30" name="TextBox 29"/>
          <p:cNvSpPr txBox="1"/>
          <p:nvPr/>
        </p:nvSpPr>
        <p:spPr>
          <a:xfrm>
            <a:off x="42348954" y="20305177"/>
            <a:ext cx="8540453" cy="4832092"/>
          </a:xfrm>
          <a:prstGeom prst="rect">
            <a:avLst/>
          </a:prstGeom>
          <a:noFill/>
        </p:spPr>
        <p:txBody>
          <a:bodyPr wrap="square" rtlCol="0">
            <a:spAutoFit/>
          </a:bodyPr>
          <a:lstStyle/>
          <a:p>
            <a:pPr algn="just">
              <a:defRPr/>
            </a:pPr>
            <a:r>
              <a:rPr lang="en-US" altLang="en-US" sz="2800" dirty="0" smtClean="0">
                <a:solidFill>
                  <a:schemeClr val="tx1"/>
                </a:solidFill>
                <a:latin typeface="+mj-lt"/>
              </a:rPr>
              <a:t>The </a:t>
            </a:r>
            <a:r>
              <a:rPr lang="en-US" altLang="en-US" sz="2800" dirty="0">
                <a:solidFill>
                  <a:schemeClr val="tx1"/>
                </a:solidFill>
                <a:latin typeface="+mj-lt"/>
              </a:rPr>
              <a:t>underlying and pertinent property of the data is of a time series </a:t>
            </a:r>
            <a:r>
              <a:rPr lang="en-US" altLang="en-US" sz="2800" dirty="0" smtClean="0">
                <a:solidFill>
                  <a:schemeClr val="tx1"/>
                </a:solidFill>
                <a:latin typeface="+mj-lt"/>
              </a:rPr>
              <a:t>nature, therefore future work might include </a:t>
            </a:r>
            <a:r>
              <a:rPr lang="en-US" altLang="en-US" sz="2800" dirty="0">
                <a:solidFill>
                  <a:schemeClr val="tx1"/>
                </a:solidFill>
                <a:latin typeface="+mj-lt"/>
              </a:rPr>
              <a:t>addressing time series analysis techniques; for instance </a:t>
            </a:r>
            <a:r>
              <a:rPr lang="en-US" altLang="en-US" sz="2800" dirty="0" smtClean="0">
                <a:solidFill>
                  <a:schemeClr val="tx1"/>
                </a:solidFill>
                <a:latin typeface="+mj-lt"/>
              </a:rPr>
              <a:t>trends</a:t>
            </a:r>
            <a:r>
              <a:rPr lang="en-US" altLang="en-US" sz="2800" dirty="0">
                <a:solidFill>
                  <a:schemeClr val="tx1"/>
                </a:solidFill>
                <a:latin typeface="+mj-lt"/>
              </a:rPr>
              <a:t>, </a:t>
            </a:r>
            <a:r>
              <a:rPr lang="en-US" altLang="en-US" sz="2800" dirty="0" smtClean="0">
                <a:solidFill>
                  <a:schemeClr val="tx1"/>
                </a:solidFill>
                <a:latin typeface="+mj-lt"/>
              </a:rPr>
              <a:t>seasonality </a:t>
            </a:r>
            <a:r>
              <a:rPr lang="en-US" altLang="en-US" sz="2800" dirty="0">
                <a:solidFill>
                  <a:schemeClr val="tx1"/>
                </a:solidFill>
                <a:latin typeface="+mj-lt"/>
              </a:rPr>
              <a:t>and also more advanced properties namely the impact and lag properties of </a:t>
            </a:r>
            <a:r>
              <a:rPr lang="en-US" altLang="en-US" sz="2800" dirty="0" smtClean="0">
                <a:solidFill>
                  <a:schemeClr val="tx1"/>
                </a:solidFill>
                <a:latin typeface="+mj-lt"/>
              </a:rPr>
              <a:t>sales. Additionally, exploring </a:t>
            </a:r>
            <a:r>
              <a:rPr lang="en-US" altLang="en-US" sz="2800" dirty="0">
                <a:solidFill>
                  <a:schemeClr val="tx1"/>
                </a:solidFill>
                <a:latin typeface="+mj-lt"/>
              </a:rPr>
              <a:t>the use of Ensemble methods, </a:t>
            </a:r>
            <a:r>
              <a:rPr lang="en-US" altLang="en-US" sz="2800" dirty="0" smtClean="0">
                <a:solidFill>
                  <a:schemeClr val="tx1"/>
                </a:solidFill>
                <a:latin typeface="+mj-lt"/>
              </a:rPr>
              <a:t>the changing </a:t>
            </a:r>
            <a:r>
              <a:rPr lang="en-US" altLang="en-US" sz="2800" dirty="0">
                <a:solidFill>
                  <a:schemeClr val="tx1"/>
                </a:solidFill>
                <a:latin typeface="+mj-lt"/>
              </a:rPr>
              <a:t>of combination rules (</a:t>
            </a:r>
            <a:r>
              <a:rPr lang="en-US" altLang="en-US" i="1" dirty="0">
                <a:solidFill>
                  <a:schemeClr val="tx1"/>
                </a:solidFill>
                <a:latin typeface="+mj-lt"/>
              </a:rPr>
              <a:t>voting based method </a:t>
            </a:r>
            <a:r>
              <a:rPr lang="en-US" altLang="en-US" i="1" dirty="0" smtClean="0">
                <a:solidFill>
                  <a:schemeClr val="tx1"/>
                </a:solidFill>
                <a:latin typeface="+mj-lt"/>
              </a:rPr>
              <a:t>used in this analysis</a:t>
            </a:r>
            <a:r>
              <a:rPr lang="en-US" altLang="en-US" sz="2800" dirty="0" smtClean="0">
                <a:solidFill>
                  <a:schemeClr val="tx1"/>
                </a:solidFill>
                <a:latin typeface="+mj-lt"/>
              </a:rPr>
              <a:t>) and finally experimentation with building an ensemble by combining </a:t>
            </a:r>
            <a:r>
              <a:rPr lang="en-US" altLang="en-US" sz="2800" dirty="0">
                <a:solidFill>
                  <a:schemeClr val="tx1"/>
                </a:solidFill>
                <a:latin typeface="+mj-lt"/>
              </a:rPr>
              <a:t>a variety of different Machine Learning models together in one ensemble</a:t>
            </a:r>
            <a:r>
              <a:rPr lang="en-US" altLang="en-US" sz="2800" dirty="0" smtClean="0">
                <a:solidFill>
                  <a:schemeClr val="tx1"/>
                </a:solidFill>
                <a:latin typeface="+mj-lt"/>
              </a:rPr>
              <a:t>.</a:t>
            </a:r>
            <a:endParaRPr lang="en-US" altLang="en-US" sz="2800" dirty="0">
              <a:solidFill>
                <a:schemeClr val="tx1"/>
              </a:solidFill>
              <a:latin typeface="+mj-lt"/>
            </a:endParaRPr>
          </a:p>
        </p:txBody>
      </p:sp>
      <p:sp>
        <p:nvSpPr>
          <p:cNvPr id="31" name="Text Box 6"/>
          <p:cNvSpPr txBox="1">
            <a:spLocks noChangeArrowheads="1"/>
          </p:cNvSpPr>
          <p:nvPr/>
        </p:nvSpPr>
        <p:spPr bwMode="auto">
          <a:xfrm>
            <a:off x="42381611" y="19621960"/>
            <a:ext cx="8476953" cy="71004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2467" tIns="41233" rIns="82467" bIns="41233">
            <a:spAutoFit/>
          </a:bodyPr>
          <a:lstStyle>
            <a:lvl1pPr eaLnBrk="0" hangingPunct="0">
              <a:spcBef>
                <a:spcPts val="27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1000">
                <a:solidFill>
                  <a:srgbClr val="0E207F"/>
                </a:solidFill>
                <a:latin typeface="Arial" panose="020B0604020202020204" pitchFamily="34" charset="0"/>
                <a:ea typeface="Droid Sans Fallback" charset="0"/>
                <a:cs typeface="Droid Sans Fallback" charset="0"/>
              </a:defRPr>
            </a:lvl1pPr>
            <a:lvl2pPr eaLnBrk="0" hangingPunct="0">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9500">
                <a:solidFill>
                  <a:srgbClr val="0E207F"/>
                </a:solidFill>
                <a:latin typeface="Arial" panose="020B0604020202020204" pitchFamily="34" charset="0"/>
                <a:ea typeface="Droid Sans Fallback" charset="0"/>
                <a:cs typeface="Droid Sans Fallback" charset="0"/>
              </a:defRPr>
            </a:lvl2pPr>
            <a:lvl3pPr eaLnBrk="0" hangingPunct="0">
              <a:spcBef>
                <a:spcPts val="20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200">
                <a:solidFill>
                  <a:srgbClr val="0E207F"/>
                </a:solidFill>
                <a:latin typeface="Arial" panose="020B0604020202020204" pitchFamily="34" charset="0"/>
                <a:ea typeface="Droid Sans Fallback" charset="0"/>
                <a:cs typeface="Droid Sans Fallback" charset="0"/>
              </a:defRPr>
            </a:lvl3pPr>
            <a:lvl4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4pPr>
            <a:lvl5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9pPr>
          </a:lstStyle>
          <a:p>
            <a:pPr eaLnBrk="1" hangingPunct="1">
              <a:spcBef>
                <a:spcPts val="2545"/>
              </a:spcBef>
              <a:buClrTx/>
            </a:pPr>
            <a:r>
              <a:rPr lang="en-GB" altLang="en-US" sz="4073" b="1" dirty="0" smtClean="0">
                <a:solidFill>
                  <a:schemeClr val="bg1"/>
                </a:solidFill>
                <a:latin typeface="+mj-lt"/>
              </a:rPr>
              <a:t>Future Work</a:t>
            </a:r>
            <a:endParaRPr lang="en-GB" altLang="en-US" sz="4073" b="1" dirty="0">
              <a:solidFill>
                <a:schemeClr val="bg1"/>
              </a:solidFill>
              <a:latin typeface="+mj-lt"/>
            </a:endParaRPr>
          </a:p>
        </p:txBody>
      </p:sp>
      <p:sp>
        <p:nvSpPr>
          <p:cNvPr id="32" name="Text Box 6"/>
          <p:cNvSpPr txBox="1">
            <a:spLocks noChangeArrowheads="1"/>
          </p:cNvSpPr>
          <p:nvPr/>
        </p:nvSpPr>
        <p:spPr bwMode="auto">
          <a:xfrm>
            <a:off x="33528002" y="19621959"/>
            <a:ext cx="8534400" cy="71004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2467" tIns="41233" rIns="82467" bIns="41233">
            <a:spAutoFit/>
          </a:bodyPr>
          <a:lstStyle>
            <a:lvl1pPr eaLnBrk="0" hangingPunct="0">
              <a:spcBef>
                <a:spcPts val="27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1000">
                <a:solidFill>
                  <a:srgbClr val="0E207F"/>
                </a:solidFill>
                <a:latin typeface="Arial" panose="020B0604020202020204" pitchFamily="34" charset="0"/>
                <a:ea typeface="Droid Sans Fallback" charset="0"/>
                <a:cs typeface="Droid Sans Fallback" charset="0"/>
              </a:defRPr>
            </a:lvl1pPr>
            <a:lvl2pPr eaLnBrk="0" hangingPunct="0">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9500">
                <a:solidFill>
                  <a:srgbClr val="0E207F"/>
                </a:solidFill>
                <a:latin typeface="Arial" panose="020B0604020202020204" pitchFamily="34" charset="0"/>
                <a:ea typeface="Droid Sans Fallback" charset="0"/>
                <a:cs typeface="Droid Sans Fallback" charset="0"/>
              </a:defRPr>
            </a:lvl2pPr>
            <a:lvl3pPr eaLnBrk="0" hangingPunct="0">
              <a:spcBef>
                <a:spcPts val="20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200">
                <a:solidFill>
                  <a:srgbClr val="0E207F"/>
                </a:solidFill>
                <a:latin typeface="Arial" panose="020B0604020202020204" pitchFamily="34" charset="0"/>
                <a:ea typeface="Droid Sans Fallback" charset="0"/>
                <a:cs typeface="Droid Sans Fallback" charset="0"/>
              </a:defRPr>
            </a:lvl3pPr>
            <a:lvl4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4pPr>
            <a:lvl5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9pPr>
          </a:lstStyle>
          <a:p>
            <a:pPr eaLnBrk="1" hangingPunct="1">
              <a:spcBef>
                <a:spcPts val="2545"/>
              </a:spcBef>
              <a:buClrTx/>
            </a:pPr>
            <a:r>
              <a:rPr lang="en-GB" altLang="en-US" sz="4073" b="1" dirty="0" smtClean="0">
                <a:solidFill>
                  <a:schemeClr val="bg1"/>
                </a:solidFill>
                <a:latin typeface="+mj-lt"/>
              </a:rPr>
              <a:t>Lessons Learned</a:t>
            </a:r>
            <a:endParaRPr lang="en-GB" altLang="en-US" sz="4073" b="1" dirty="0">
              <a:solidFill>
                <a:schemeClr val="bg1"/>
              </a:solidFill>
              <a:latin typeface="+mj-lt"/>
            </a:endParaRPr>
          </a:p>
        </p:txBody>
      </p:sp>
      <p:sp>
        <p:nvSpPr>
          <p:cNvPr id="33" name="TextBox 32"/>
          <p:cNvSpPr txBox="1"/>
          <p:nvPr/>
        </p:nvSpPr>
        <p:spPr>
          <a:xfrm>
            <a:off x="33528002" y="20345400"/>
            <a:ext cx="8534399" cy="6124754"/>
          </a:xfrm>
          <a:prstGeom prst="rect">
            <a:avLst/>
          </a:prstGeom>
          <a:noFill/>
        </p:spPr>
        <p:txBody>
          <a:bodyPr wrap="square" rtlCol="0">
            <a:spAutoFit/>
          </a:bodyPr>
          <a:lstStyle/>
          <a:p>
            <a:pPr marL="514350" indent="-514350" algn="just">
              <a:buFont typeface="+mj-lt"/>
              <a:buAutoNum type="arabicPeriod"/>
              <a:defRPr/>
            </a:pPr>
            <a:r>
              <a:rPr lang="en-US" altLang="en-US" sz="2800" dirty="0" smtClean="0">
                <a:solidFill>
                  <a:schemeClr val="tx1"/>
                </a:solidFill>
                <a:latin typeface="+mj-lt"/>
              </a:rPr>
              <a:t>Ensemble methods, specifically Random Forests, </a:t>
            </a:r>
            <a:r>
              <a:rPr lang="en-US" altLang="en-US" sz="2800" dirty="0">
                <a:solidFill>
                  <a:schemeClr val="tx1"/>
                </a:solidFill>
                <a:latin typeface="+mj-lt"/>
              </a:rPr>
              <a:t>from the analysis </a:t>
            </a:r>
            <a:r>
              <a:rPr lang="en-US" altLang="en-US" sz="2800" dirty="0" smtClean="0">
                <a:solidFill>
                  <a:schemeClr val="tx1"/>
                </a:solidFill>
                <a:latin typeface="+mj-lt"/>
              </a:rPr>
              <a:t>deal </a:t>
            </a:r>
            <a:r>
              <a:rPr lang="en-US" altLang="en-US" sz="2800" dirty="0">
                <a:solidFill>
                  <a:schemeClr val="tx1"/>
                </a:solidFill>
                <a:latin typeface="+mj-lt"/>
              </a:rPr>
              <a:t>well with a mixture of categorical and numerical </a:t>
            </a:r>
            <a:r>
              <a:rPr lang="en-US" altLang="en-US" sz="2800" dirty="0">
                <a:solidFill>
                  <a:schemeClr val="tx1"/>
                </a:solidFill>
                <a:latin typeface="+mj-lt"/>
              </a:rPr>
              <a:t>features. </a:t>
            </a:r>
            <a:r>
              <a:rPr lang="en-US" altLang="en-US" sz="2800" dirty="0">
                <a:solidFill>
                  <a:schemeClr val="tx1"/>
                </a:solidFill>
                <a:latin typeface="+mj-lt"/>
              </a:rPr>
              <a:t>When using hyper-parameter </a:t>
            </a:r>
            <a:r>
              <a:rPr lang="en-US" altLang="en-US" sz="2800" dirty="0">
                <a:solidFill>
                  <a:schemeClr val="tx1"/>
                </a:solidFill>
                <a:latin typeface="+mj-lt"/>
              </a:rPr>
              <a:t>tuning </a:t>
            </a:r>
            <a:r>
              <a:rPr lang="en-US" altLang="en-US" sz="2800" dirty="0">
                <a:solidFill>
                  <a:schemeClr val="tx1"/>
                </a:solidFill>
                <a:latin typeface="+mj-lt"/>
              </a:rPr>
              <a:t>in </a:t>
            </a:r>
            <a:r>
              <a:rPr lang="en-US" altLang="en-US" sz="2800" dirty="0">
                <a:solidFill>
                  <a:schemeClr val="tx1"/>
                </a:solidFill>
                <a:latin typeface="+mj-lt"/>
              </a:rPr>
              <a:t>a multidimensional </a:t>
            </a:r>
            <a:r>
              <a:rPr lang="en-US" altLang="en-US" sz="2800" dirty="0">
                <a:solidFill>
                  <a:schemeClr val="tx1"/>
                </a:solidFill>
                <a:latin typeface="+mj-lt"/>
              </a:rPr>
              <a:t>environment it is difficult </a:t>
            </a:r>
            <a:r>
              <a:rPr lang="en-US" altLang="en-US" sz="2800" dirty="0">
                <a:solidFill>
                  <a:schemeClr val="tx1"/>
                </a:solidFill>
                <a:latin typeface="+mj-lt"/>
              </a:rPr>
              <a:t>to determine if the number of trials was sufficient and also if the optimal solution has be found</a:t>
            </a:r>
            <a:r>
              <a:rPr lang="en-US" altLang="en-US" sz="2800" dirty="0">
                <a:solidFill>
                  <a:schemeClr val="tx1"/>
                </a:solidFill>
                <a:latin typeface="+mj-lt"/>
              </a:rPr>
              <a:t>.</a:t>
            </a:r>
            <a:r>
              <a:rPr lang="en-US" sz="2800" dirty="0">
                <a:solidFill>
                  <a:schemeClr val="tx1"/>
                </a:solidFill>
                <a:latin typeface="+mj-lt"/>
              </a:rPr>
              <a:t> </a:t>
            </a:r>
            <a:endParaRPr lang="en-US" sz="2800" dirty="0" smtClean="0">
              <a:solidFill>
                <a:schemeClr val="tx1"/>
              </a:solidFill>
              <a:latin typeface="+mj-lt"/>
            </a:endParaRPr>
          </a:p>
          <a:p>
            <a:pPr marL="514350" indent="-514350" algn="just">
              <a:buFont typeface="+mj-lt"/>
              <a:buAutoNum type="arabicPeriod"/>
              <a:defRPr/>
            </a:pPr>
            <a:r>
              <a:rPr lang="en-US" sz="2800" dirty="0" smtClean="0">
                <a:solidFill>
                  <a:schemeClr val="tx1"/>
                </a:solidFill>
                <a:latin typeface="+mj-lt"/>
              </a:rPr>
              <a:t>Finding </a:t>
            </a:r>
            <a:r>
              <a:rPr lang="en-US" sz="2800" dirty="0">
                <a:solidFill>
                  <a:schemeClr val="tx1"/>
                </a:solidFill>
                <a:latin typeface="+mj-lt"/>
              </a:rPr>
              <a:t>suitable Algorithms that can handle large datasets within the constraints of the system memory was a concern, this meant that the alternative algorithm to Random Forest had to be changed a </a:t>
            </a:r>
            <a:r>
              <a:rPr lang="en-US" sz="2800" dirty="0" smtClean="0">
                <a:solidFill>
                  <a:schemeClr val="tx1"/>
                </a:solidFill>
                <a:latin typeface="+mj-lt"/>
              </a:rPr>
              <a:t>couple of times </a:t>
            </a:r>
            <a:r>
              <a:rPr lang="en-US" sz="2800" dirty="0">
                <a:solidFill>
                  <a:schemeClr val="tx1"/>
                </a:solidFill>
                <a:latin typeface="+mj-lt"/>
              </a:rPr>
              <a:t>to find </a:t>
            </a:r>
            <a:r>
              <a:rPr lang="en-US" sz="2800" dirty="0" smtClean="0">
                <a:solidFill>
                  <a:schemeClr val="tx1"/>
                </a:solidFill>
                <a:latin typeface="+mj-lt"/>
              </a:rPr>
              <a:t>a suitable one for the comparison</a:t>
            </a:r>
            <a:r>
              <a:rPr lang="en-US" sz="2800" dirty="0">
                <a:solidFill>
                  <a:schemeClr val="tx1"/>
                </a:solidFill>
                <a:latin typeface="+mj-lt"/>
              </a:rPr>
              <a:t>.</a:t>
            </a:r>
            <a:endParaRPr lang="en-US" sz="2800" dirty="0">
              <a:solidFill>
                <a:schemeClr val="tx1"/>
              </a:solidFill>
              <a:latin typeface="+mj-lt"/>
            </a:endParaRPr>
          </a:p>
          <a:p>
            <a:pPr algn="just">
              <a:defRPr/>
            </a:pPr>
            <a:endParaRPr lang="en-GB" sz="2800" dirty="0">
              <a:latin typeface="+mj-lt"/>
            </a:endParaRPr>
          </a:p>
        </p:txBody>
      </p:sp>
      <p:sp>
        <p:nvSpPr>
          <p:cNvPr id="34" name="Text Box 6"/>
          <p:cNvSpPr txBox="1">
            <a:spLocks noChangeArrowheads="1"/>
          </p:cNvSpPr>
          <p:nvPr/>
        </p:nvSpPr>
        <p:spPr bwMode="auto">
          <a:xfrm>
            <a:off x="33450754" y="13039252"/>
            <a:ext cx="17375153" cy="71004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2467" tIns="41233" rIns="82467" bIns="41233">
            <a:spAutoFit/>
          </a:bodyPr>
          <a:lstStyle>
            <a:lvl1pPr eaLnBrk="0" hangingPunct="0">
              <a:spcBef>
                <a:spcPts val="27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1000">
                <a:solidFill>
                  <a:srgbClr val="0E207F"/>
                </a:solidFill>
                <a:latin typeface="Arial" panose="020B0604020202020204" pitchFamily="34" charset="0"/>
                <a:ea typeface="Droid Sans Fallback" charset="0"/>
                <a:cs typeface="Droid Sans Fallback" charset="0"/>
              </a:defRPr>
            </a:lvl1pPr>
            <a:lvl2pPr eaLnBrk="0" hangingPunct="0">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9500">
                <a:solidFill>
                  <a:srgbClr val="0E207F"/>
                </a:solidFill>
                <a:latin typeface="Arial" panose="020B0604020202020204" pitchFamily="34" charset="0"/>
                <a:ea typeface="Droid Sans Fallback" charset="0"/>
                <a:cs typeface="Droid Sans Fallback" charset="0"/>
              </a:defRPr>
            </a:lvl2pPr>
            <a:lvl3pPr eaLnBrk="0" hangingPunct="0">
              <a:spcBef>
                <a:spcPts val="20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200">
                <a:solidFill>
                  <a:srgbClr val="0E207F"/>
                </a:solidFill>
                <a:latin typeface="Arial" panose="020B0604020202020204" pitchFamily="34" charset="0"/>
                <a:ea typeface="Droid Sans Fallback" charset="0"/>
                <a:cs typeface="Droid Sans Fallback" charset="0"/>
              </a:defRPr>
            </a:lvl3pPr>
            <a:lvl4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4pPr>
            <a:lvl5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9pPr>
          </a:lstStyle>
          <a:p>
            <a:pPr eaLnBrk="1" hangingPunct="1">
              <a:spcBef>
                <a:spcPts val="2545"/>
              </a:spcBef>
              <a:buClrTx/>
            </a:pPr>
            <a:r>
              <a:rPr lang="en-GB" altLang="en-US" sz="4073" b="1" dirty="0" smtClean="0">
                <a:solidFill>
                  <a:schemeClr val="bg1"/>
                </a:solidFill>
                <a:latin typeface="+mj-lt"/>
              </a:rPr>
              <a:t>Analysis and Evaluation</a:t>
            </a:r>
            <a:endParaRPr lang="en-GB" altLang="en-US" sz="4073" b="1" dirty="0">
              <a:solidFill>
                <a:schemeClr val="bg1"/>
              </a:solidFill>
              <a:latin typeface="+mj-lt"/>
            </a:endParaRPr>
          </a:p>
        </p:txBody>
      </p:sp>
      <p:pic>
        <p:nvPicPr>
          <p:cNvPr id="35" name="Picture 6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81048" y="10591800"/>
            <a:ext cx="7010952" cy="226856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6"/>
          <p:cNvSpPr/>
          <p:nvPr/>
        </p:nvSpPr>
        <p:spPr>
          <a:xfrm>
            <a:off x="28194000" y="25696163"/>
            <a:ext cx="5105400" cy="2862322"/>
          </a:xfrm>
          <a:prstGeom prst="rect">
            <a:avLst/>
          </a:prstGeom>
          <a:solidFill>
            <a:schemeClr val="accent6">
              <a:lumMod val="20000"/>
              <a:lumOff val="80000"/>
            </a:schemeClr>
          </a:solidFill>
          <a:ln>
            <a:solidFill>
              <a:schemeClr val="bg2"/>
            </a:solidFill>
          </a:ln>
        </p:spPr>
        <p:txBody>
          <a:bodyPr wrap="square" numCol="1">
            <a:spAutoFit/>
          </a:bodyPr>
          <a:lstStyle/>
          <a:p>
            <a:pPr algn="just">
              <a:spcBef>
                <a:spcPts val="0"/>
              </a:spcBef>
              <a:spcAft>
                <a:spcPts val="700"/>
              </a:spcAft>
            </a:pPr>
            <a:r>
              <a:rPr lang="en-US" sz="2000" dirty="0" smtClean="0">
                <a:solidFill>
                  <a:schemeClr val="tx1"/>
                </a:solidFill>
                <a:latin typeface="+mj-lt"/>
              </a:rPr>
              <a:t>Bayesian </a:t>
            </a:r>
            <a:r>
              <a:rPr lang="en-US" sz="2000" dirty="0" err="1">
                <a:solidFill>
                  <a:schemeClr val="tx1"/>
                </a:solidFill>
                <a:latin typeface="+mj-lt"/>
              </a:rPr>
              <a:t>Optimisation</a:t>
            </a:r>
            <a:r>
              <a:rPr lang="en-US" sz="2000" dirty="0">
                <a:solidFill>
                  <a:schemeClr val="tx1"/>
                </a:solidFill>
                <a:latin typeface="+mj-lt"/>
              </a:rPr>
              <a:t> </a:t>
            </a:r>
            <a:r>
              <a:rPr lang="en-US" sz="2000" dirty="0" smtClean="0">
                <a:solidFill>
                  <a:schemeClr val="tx1"/>
                </a:solidFill>
                <a:latin typeface="+mj-lt"/>
              </a:rPr>
              <a:t>was </a:t>
            </a:r>
            <a:r>
              <a:rPr lang="en-US" sz="2000" dirty="0">
                <a:solidFill>
                  <a:schemeClr val="tx1"/>
                </a:solidFill>
                <a:latin typeface="+mj-lt"/>
              </a:rPr>
              <a:t>originally developed in the 1970's by Jonas </a:t>
            </a:r>
            <a:r>
              <a:rPr lang="en-US" sz="2000" dirty="0" err="1">
                <a:solidFill>
                  <a:schemeClr val="tx1"/>
                </a:solidFill>
                <a:latin typeface="+mj-lt"/>
              </a:rPr>
              <a:t>Mockus</a:t>
            </a:r>
            <a:r>
              <a:rPr lang="en-US" sz="2000" dirty="0">
                <a:solidFill>
                  <a:schemeClr val="tx1"/>
                </a:solidFill>
                <a:latin typeface="+mj-lt"/>
              </a:rPr>
              <a:t> </a:t>
            </a:r>
            <a:r>
              <a:rPr lang="en-US" sz="2000" dirty="0" smtClean="0">
                <a:solidFill>
                  <a:schemeClr val="tx1"/>
                </a:solidFill>
                <a:latin typeface="+mj-lt"/>
              </a:rPr>
              <a:t>[</a:t>
            </a:r>
            <a:r>
              <a:rPr lang="en-US" sz="2000" b="1" dirty="0" smtClean="0">
                <a:solidFill>
                  <a:schemeClr val="tx1"/>
                </a:solidFill>
                <a:latin typeface="+mj-lt"/>
              </a:rPr>
              <a:t>4</a:t>
            </a:r>
            <a:r>
              <a:rPr lang="en-US" sz="2000" dirty="0" smtClean="0">
                <a:solidFill>
                  <a:schemeClr val="tx1"/>
                </a:solidFill>
                <a:latin typeface="+mj-lt"/>
              </a:rPr>
              <a:t>] </a:t>
            </a:r>
            <a:r>
              <a:rPr lang="en-US" sz="2000" dirty="0">
                <a:solidFill>
                  <a:schemeClr val="tx1"/>
                </a:solidFill>
                <a:latin typeface="+mj-lt"/>
              </a:rPr>
              <a:t>as a technique for finding </a:t>
            </a:r>
            <a:r>
              <a:rPr lang="en-US" sz="2000" dirty="0" smtClean="0">
                <a:solidFill>
                  <a:schemeClr val="tx1"/>
                </a:solidFill>
                <a:latin typeface="+mj-lt"/>
              </a:rPr>
              <a:t>Global </a:t>
            </a:r>
            <a:r>
              <a:rPr lang="en-US" sz="2000" dirty="0">
                <a:solidFill>
                  <a:schemeClr val="tx1"/>
                </a:solidFill>
                <a:latin typeface="+mj-lt"/>
              </a:rPr>
              <a:t>maxima of black-box type functions. This method offers an alternative to other well know methods </a:t>
            </a:r>
            <a:r>
              <a:rPr lang="en-US" sz="2000" dirty="0" smtClean="0">
                <a:solidFill>
                  <a:schemeClr val="tx1"/>
                </a:solidFill>
                <a:latin typeface="+mj-lt"/>
              </a:rPr>
              <a:t>of </a:t>
            </a:r>
            <a:r>
              <a:rPr lang="en-US" sz="2000" dirty="0">
                <a:solidFill>
                  <a:schemeClr val="tx1"/>
                </a:solidFill>
                <a:latin typeface="+mj-lt"/>
              </a:rPr>
              <a:t>Parameter Optimisation, via the tuning of the models hyper-parameters, such as Grid Search or Random Search. </a:t>
            </a:r>
          </a:p>
        </p:txBody>
      </p:sp>
      <p:sp>
        <p:nvSpPr>
          <p:cNvPr id="38" name="Rectangle 37"/>
          <p:cNvSpPr/>
          <p:nvPr/>
        </p:nvSpPr>
        <p:spPr>
          <a:xfrm>
            <a:off x="15849600" y="25247553"/>
            <a:ext cx="12268200" cy="3198311"/>
          </a:xfrm>
          <a:prstGeom prst="rect">
            <a:avLst/>
          </a:prstGeom>
        </p:spPr>
        <p:txBody>
          <a:bodyPr wrap="square">
            <a:spAutoFit/>
          </a:bodyPr>
          <a:lstStyle/>
          <a:p>
            <a:pPr algn="just">
              <a:spcBef>
                <a:spcPts val="0"/>
              </a:spcBef>
              <a:spcAft>
                <a:spcPts val="700"/>
              </a:spcAft>
            </a:pPr>
            <a:r>
              <a:rPr lang="en-US" sz="2800" b="1" dirty="0" smtClean="0">
                <a:solidFill>
                  <a:srgbClr val="00000A"/>
                </a:solidFill>
                <a:latin typeface="+mj-lt"/>
              </a:rPr>
              <a:t>Hyper-parameter Optimization</a:t>
            </a:r>
          </a:p>
          <a:p>
            <a:pPr algn="just">
              <a:spcBef>
                <a:spcPts val="0"/>
              </a:spcBef>
              <a:spcAft>
                <a:spcPts val="700"/>
              </a:spcAft>
            </a:pPr>
            <a:r>
              <a:rPr lang="en-US" dirty="0" smtClean="0">
                <a:solidFill>
                  <a:srgbClr val="00000A"/>
                </a:solidFill>
                <a:latin typeface="+mj-lt"/>
              </a:rPr>
              <a:t>Bayesian </a:t>
            </a:r>
            <a:r>
              <a:rPr lang="en-US" dirty="0" smtClean="0">
                <a:solidFill>
                  <a:schemeClr val="tx1"/>
                </a:solidFill>
                <a:latin typeface="+mj-lt"/>
              </a:rPr>
              <a:t>Optimization [</a:t>
            </a:r>
            <a:r>
              <a:rPr lang="en-US" i="1" dirty="0" smtClean="0">
                <a:solidFill>
                  <a:schemeClr val="tx1"/>
                </a:solidFill>
                <a:latin typeface="+mj-lt"/>
              </a:rPr>
              <a:t>BO</a:t>
            </a:r>
            <a:r>
              <a:rPr lang="en-US" dirty="0" smtClean="0">
                <a:solidFill>
                  <a:schemeClr val="tx1"/>
                </a:solidFill>
                <a:latin typeface="+mj-lt"/>
              </a:rPr>
              <a:t>] </a:t>
            </a:r>
            <a:r>
              <a:rPr lang="en-US" dirty="0">
                <a:solidFill>
                  <a:schemeClr val="tx1"/>
                </a:solidFill>
                <a:latin typeface="+mj-lt"/>
              </a:rPr>
              <a:t>works in </a:t>
            </a:r>
            <a:r>
              <a:rPr lang="en-US" dirty="0" smtClean="0">
                <a:solidFill>
                  <a:schemeClr val="tx1"/>
                </a:solidFill>
                <a:latin typeface="+mj-lt"/>
              </a:rPr>
              <a:t>a probabilistic </a:t>
            </a:r>
            <a:r>
              <a:rPr lang="en-US" dirty="0">
                <a:solidFill>
                  <a:schemeClr val="tx1"/>
                </a:solidFill>
                <a:latin typeface="+mj-lt"/>
              </a:rPr>
              <a:t>manner by exploring the search space of a set of hyper-parameters, the method strives to </a:t>
            </a:r>
            <a:r>
              <a:rPr lang="en-US" dirty="0" smtClean="0">
                <a:solidFill>
                  <a:schemeClr val="tx1"/>
                </a:solidFill>
                <a:latin typeface="+mj-lt"/>
              </a:rPr>
              <a:t>find </a:t>
            </a:r>
            <a:r>
              <a:rPr lang="en-US" dirty="0">
                <a:solidFill>
                  <a:schemeClr val="tx1"/>
                </a:solidFill>
                <a:latin typeface="+mj-lt"/>
              </a:rPr>
              <a:t>and exploit areas with a low mean and high </a:t>
            </a:r>
            <a:r>
              <a:rPr lang="en-US" dirty="0" smtClean="0">
                <a:solidFill>
                  <a:schemeClr val="tx1"/>
                </a:solidFill>
                <a:latin typeface="+mj-lt"/>
              </a:rPr>
              <a:t>variance (</a:t>
            </a:r>
            <a:r>
              <a:rPr lang="en-US" i="1" dirty="0" smtClean="0">
                <a:solidFill>
                  <a:schemeClr val="tx1"/>
                </a:solidFill>
                <a:latin typeface="+mj-lt"/>
              </a:rPr>
              <a:t>Blue Point on Figure 1</a:t>
            </a:r>
            <a:r>
              <a:rPr lang="en-US" dirty="0" smtClean="0">
                <a:solidFill>
                  <a:schemeClr val="tx1"/>
                </a:solidFill>
                <a:latin typeface="+mj-lt"/>
              </a:rPr>
              <a:t>). </a:t>
            </a:r>
            <a:r>
              <a:rPr lang="en-US" dirty="0">
                <a:solidFill>
                  <a:schemeClr val="tx1"/>
                </a:solidFill>
                <a:latin typeface="+mj-lt"/>
              </a:rPr>
              <a:t>The possible points that can be used are calculated based on their expected probability of </a:t>
            </a:r>
            <a:r>
              <a:rPr lang="en-US" dirty="0" smtClean="0">
                <a:solidFill>
                  <a:schemeClr val="tx1"/>
                </a:solidFill>
                <a:latin typeface="+mj-lt"/>
              </a:rPr>
              <a:t>improvement, this </a:t>
            </a:r>
            <a:r>
              <a:rPr lang="en-US" dirty="0">
                <a:solidFill>
                  <a:schemeClr val="tx1"/>
                </a:solidFill>
                <a:latin typeface="+mj-lt"/>
              </a:rPr>
              <a:t>is shown in the figure </a:t>
            </a:r>
            <a:r>
              <a:rPr lang="en-US" dirty="0" smtClean="0">
                <a:solidFill>
                  <a:schemeClr val="tx1"/>
                </a:solidFill>
                <a:latin typeface="+mj-lt"/>
              </a:rPr>
              <a:t>to the right where </a:t>
            </a:r>
            <a:r>
              <a:rPr lang="en-US" dirty="0">
                <a:solidFill>
                  <a:schemeClr val="tx1"/>
                </a:solidFill>
                <a:latin typeface="+mj-lt"/>
              </a:rPr>
              <a:t>evaluated points are denoted by the black points. </a:t>
            </a:r>
            <a:r>
              <a:rPr lang="en-US" dirty="0" smtClean="0">
                <a:solidFill>
                  <a:schemeClr val="tx1"/>
                </a:solidFill>
                <a:latin typeface="+mj-lt"/>
              </a:rPr>
              <a:t>Also in the figure, the blue point is where the maximum expected </a:t>
            </a:r>
            <a:r>
              <a:rPr lang="en-US" dirty="0">
                <a:solidFill>
                  <a:schemeClr val="tx1"/>
                </a:solidFill>
                <a:latin typeface="+mj-lt"/>
              </a:rPr>
              <a:t>value of improvement is </a:t>
            </a:r>
            <a:r>
              <a:rPr lang="en-US" dirty="0" smtClean="0">
                <a:solidFill>
                  <a:schemeClr val="tx1"/>
                </a:solidFill>
                <a:latin typeface="+mj-lt"/>
              </a:rPr>
              <a:t>the greatest, this would therefore be the next evaluated point.</a:t>
            </a:r>
            <a:endParaRPr lang="en-GB" dirty="0">
              <a:solidFill>
                <a:schemeClr val="tx1"/>
              </a:solidFill>
              <a:latin typeface="+mj-lt"/>
            </a:endParaRPr>
          </a:p>
        </p:txBody>
      </p:sp>
      <p:sp>
        <p:nvSpPr>
          <p:cNvPr id="45" name="TextBox 44"/>
          <p:cNvSpPr txBox="1"/>
          <p:nvPr/>
        </p:nvSpPr>
        <p:spPr>
          <a:xfrm>
            <a:off x="43815001" y="10134600"/>
            <a:ext cx="6019799" cy="413868"/>
          </a:xfrm>
          <a:prstGeom prst="rect">
            <a:avLst/>
          </a:prstGeom>
          <a:noFill/>
        </p:spPr>
        <p:txBody>
          <a:bodyPr wrap="square" rtlCol="0">
            <a:spAutoFit/>
          </a:bodyPr>
          <a:lstStyle/>
          <a:p>
            <a:r>
              <a:rPr lang="en-GB" sz="2000" b="1" dirty="0" smtClean="0">
                <a:solidFill>
                  <a:schemeClr val="tx1"/>
                </a:solidFill>
                <a:latin typeface="+mj-lt"/>
              </a:rPr>
              <a:t>K-Neighbours Regression Parameters by Error </a:t>
            </a:r>
            <a:endParaRPr lang="en-GB" sz="2000" b="1" dirty="0">
              <a:solidFill>
                <a:schemeClr val="tx1"/>
              </a:solidFill>
              <a:latin typeface="+mj-lt"/>
            </a:endParaRPr>
          </a:p>
        </p:txBody>
      </p:sp>
      <p:sp>
        <p:nvSpPr>
          <p:cNvPr id="46" name="TextBox 45"/>
          <p:cNvSpPr txBox="1"/>
          <p:nvPr/>
        </p:nvSpPr>
        <p:spPr>
          <a:xfrm>
            <a:off x="44589148" y="7239000"/>
            <a:ext cx="4559852" cy="400110"/>
          </a:xfrm>
          <a:prstGeom prst="rect">
            <a:avLst/>
          </a:prstGeom>
          <a:noFill/>
        </p:spPr>
        <p:txBody>
          <a:bodyPr wrap="square" rtlCol="0">
            <a:spAutoFit/>
          </a:bodyPr>
          <a:lstStyle/>
          <a:p>
            <a:r>
              <a:rPr lang="en-GB" sz="2000" b="1" dirty="0" smtClean="0">
                <a:solidFill>
                  <a:schemeClr val="tx1"/>
                </a:solidFill>
                <a:latin typeface="+mj-lt"/>
              </a:rPr>
              <a:t>Random Forest Parameters by Error </a:t>
            </a:r>
            <a:endParaRPr lang="en-GB" sz="2000" b="1" dirty="0">
              <a:solidFill>
                <a:schemeClr val="tx1"/>
              </a:solidFill>
              <a:latin typeface="+mj-lt"/>
            </a:endParaRPr>
          </a:p>
        </p:txBody>
      </p:sp>
      <p:sp>
        <p:nvSpPr>
          <p:cNvPr id="48" name="TextBox 47"/>
          <p:cNvSpPr txBox="1"/>
          <p:nvPr/>
        </p:nvSpPr>
        <p:spPr>
          <a:xfrm rot="16200000">
            <a:off x="42513371" y="11360029"/>
            <a:ext cx="1188469" cy="261610"/>
          </a:xfrm>
          <a:prstGeom prst="rect">
            <a:avLst/>
          </a:prstGeom>
          <a:noFill/>
        </p:spPr>
        <p:txBody>
          <a:bodyPr wrap="square" rtlCol="0">
            <a:spAutoFit/>
          </a:bodyPr>
          <a:lstStyle/>
          <a:p>
            <a:r>
              <a:rPr lang="en-GB" sz="1100" b="1" dirty="0">
                <a:solidFill>
                  <a:schemeClr val="tx1"/>
                </a:solidFill>
                <a:latin typeface="+mj-lt"/>
              </a:rPr>
              <a:t>Error (MSE)</a:t>
            </a:r>
          </a:p>
        </p:txBody>
      </p:sp>
      <p:sp>
        <p:nvSpPr>
          <p:cNvPr id="49" name="Text Box 6"/>
          <p:cNvSpPr txBox="1">
            <a:spLocks noChangeArrowheads="1"/>
          </p:cNvSpPr>
          <p:nvPr/>
        </p:nvSpPr>
        <p:spPr bwMode="auto">
          <a:xfrm>
            <a:off x="42348954" y="3727538"/>
            <a:ext cx="8476953" cy="71004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2467" tIns="41233" rIns="82467" bIns="41233">
            <a:spAutoFit/>
          </a:bodyPr>
          <a:lstStyle>
            <a:lvl1pPr eaLnBrk="0" hangingPunct="0">
              <a:spcBef>
                <a:spcPts val="27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11000">
                <a:solidFill>
                  <a:srgbClr val="0E207F"/>
                </a:solidFill>
                <a:latin typeface="Arial" panose="020B0604020202020204" pitchFamily="34" charset="0"/>
                <a:ea typeface="Droid Sans Fallback" charset="0"/>
                <a:cs typeface="Droid Sans Fallback" charset="0"/>
              </a:defRPr>
            </a:lvl1pPr>
            <a:lvl2pPr eaLnBrk="0" hangingPunct="0">
              <a:spcBef>
                <a:spcPts val="2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9500">
                <a:solidFill>
                  <a:srgbClr val="0E207F"/>
                </a:solidFill>
                <a:latin typeface="Arial" panose="020B0604020202020204" pitchFamily="34" charset="0"/>
                <a:ea typeface="Droid Sans Fallback" charset="0"/>
                <a:cs typeface="Droid Sans Fallback" charset="0"/>
              </a:defRPr>
            </a:lvl2pPr>
            <a:lvl3pPr eaLnBrk="0" hangingPunct="0">
              <a:spcBef>
                <a:spcPts val="20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8200">
                <a:solidFill>
                  <a:srgbClr val="0E207F"/>
                </a:solidFill>
                <a:latin typeface="Arial" panose="020B0604020202020204" pitchFamily="34" charset="0"/>
                <a:ea typeface="Droid Sans Fallback" charset="0"/>
                <a:cs typeface="Droid Sans Fallback" charset="0"/>
              </a:defRPr>
            </a:lvl3pPr>
            <a:lvl4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4pPr>
            <a:lvl5pPr eaLnBrk="0" hangingPunct="0">
              <a:spcBef>
                <a:spcPts val="17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1725"/>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defRPr sz="6900">
                <a:solidFill>
                  <a:srgbClr val="0E207F"/>
                </a:solidFill>
                <a:latin typeface="Arial" panose="020B0604020202020204" pitchFamily="34" charset="0"/>
                <a:ea typeface="Droid Sans Fallback" charset="0"/>
                <a:cs typeface="Droid Sans Fallback" charset="0"/>
              </a:defRPr>
            </a:lvl9pPr>
          </a:lstStyle>
          <a:p>
            <a:pPr eaLnBrk="1" hangingPunct="1">
              <a:spcBef>
                <a:spcPts val="2545"/>
              </a:spcBef>
              <a:buClrTx/>
            </a:pPr>
            <a:r>
              <a:rPr lang="en-GB" altLang="en-US" sz="4073" b="1" dirty="0" smtClean="0">
                <a:solidFill>
                  <a:schemeClr val="bg1"/>
                </a:solidFill>
                <a:latin typeface="+mj-lt"/>
              </a:rPr>
              <a:t>Experimental Results</a:t>
            </a:r>
            <a:endParaRPr lang="en-GB" altLang="en-US" sz="4073" b="1" dirty="0">
              <a:solidFill>
                <a:schemeClr val="bg1"/>
              </a:solidFill>
              <a:latin typeface="+mj-lt"/>
            </a:endParaRPr>
          </a:p>
        </p:txBody>
      </p:sp>
      <p:pic>
        <p:nvPicPr>
          <p:cNvPr id="50" name="Picture 7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575298" y="16037492"/>
            <a:ext cx="4524178" cy="3584468"/>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74"/>
          <p:cNvPicPr>
            <a:picLocks noChangeAspect="1" noChangeArrowheads="1"/>
          </p:cNvPicPr>
          <p:nvPr/>
        </p:nvPicPr>
        <p:blipFill>
          <a:blip r:embed="rId7" cstate="print">
            <a:extLst>
              <a:ext uri="{28A0092B-C50C-407E-A947-70E740481C1C}">
                <a14:useLocalDpi xmlns:a14="http://schemas.microsoft.com/office/drawing/2010/main" val="0"/>
              </a:ext>
            </a:extLst>
          </a:blip>
          <a:srcRect t="3757" r="3656" b="2902"/>
          <a:stretch>
            <a:fillRect/>
          </a:stretch>
        </p:blipFill>
        <p:spPr bwMode="auto">
          <a:xfrm>
            <a:off x="38038997" y="16143890"/>
            <a:ext cx="4023403" cy="3417913"/>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2" name="Table 51"/>
          <p:cNvGraphicFramePr>
            <a:graphicFrameLocks noGrp="1"/>
          </p:cNvGraphicFramePr>
          <p:nvPr>
            <p:extLst>
              <p:ext uri="{D42A27DB-BD31-4B8C-83A1-F6EECF244321}">
                <p14:modId xmlns:p14="http://schemas.microsoft.com/office/powerpoint/2010/main" val="43384843"/>
              </p:ext>
            </p:extLst>
          </p:nvPr>
        </p:nvGraphicFramePr>
        <p:xfrm>
          <a:off x="15925798" y="4606665"/>
          <a:ext cx="17223785" cy="6916504"/>
        </p:xfrm>
        <a:graphic>
          <a:graphicData uri="http://schemas.openxmlformats.org/drawingml/2006/table">
            <a:tbl>
              <a:tblPr firstRow="1" bandRow="1">
                <a:tableStyleId>{21E4AEA4-8DFA-4A89-87EB-49C32662AFE0}</a:tableStyleId>
              </a:tblPr>
              <a:tblGrid>
                <a:gridCol w="2944629"/>
                <a:gridCol w="7139578"/>
                <a:gridCol w="7139578"/>
              </a:tblGrid>
              <a:tr h="718256">
                <a:tc>
                  <a:txBody>
                    <a:bodyPr/>
                    <a:lstStyle/>
                    <a:p>
                      <a:pPr algn="ctr"/>
                      <a:r>
                        <a:rPr lang="en-US" sz="3200" b="1" baseline="0" dirty="0" smtClean="0">
                          <a:solidFill>
                            <a:schemeClr val="tx1"/>
                          </a:solidFill>
                          <a:latin typeface="+mj-lt"/>
                        </a:rPr>
                        <a:t>Algorithm</a:t>
                      </a:r>
                      <a:endParaRPr lang="en-US" sz="3200" b="1" baseline="0" dirty="0">
                        <a:solidFill>
                          <a:schemeClr val="tx1"/>
                        </a:solidFill>
                        <a:latin typeface="+mj-lt"/>
                      </a:endParaRPr>
                    </a:p>
                  </a:txBody>
                  <a:tcPr marL="116369" marR="116369" marT="58182" marB="58182" anchor="ctr">
                    <a:solidFill>
                      <a:schemeClr val="accent6">
                        <a:lumMod val="60000"/>
                        <a:lumOff val="40000"/>
                      </a:schemeClr>
                    </a:solidFill>
                  </a:tcPr>
                </a:tc>
                <a:tc>
                  <a:txBody>
                    <a:bodyPr/>
                    <a:lstStyle/>
                    <a:p>
                      <a:pPr marL="0" marR="0" lvl="0" indent="0" algn="ctr" defTabSz="1163746" rtl="0" eaLnBrk="1" fontAlgn="auto" latinLnBrk="0" hangingPunct="1">
                        <a:lnSpc>
                          <a:spcPct val="100000"/>
                        </a:lnSpc>
                        <a:spcBef>
                          <a:spcPts val="0"/>
                        </a:spcBef>
                        <a:spcAft>
                          <a:spcPts val="0"/>
                        </a:spcAft>
                        <a:buClrTx/>
                        <a:buSzTx/>
                        <a:buFontTx/>
                        <a:buNone/>
                        <a:tabLst/>
                        <a:defRPr/>
                      </a:pPr>
                      <a:r>
                        <a:rPr lang="en-US" sz="3200" b="1" kern="1200" baseline="0" dirty="0" smtClean="0">
                          <a:solidFill>
                            <a:schemeClr val="tx1"/>
                          </a:solidFill>
                          <a:latin typeface="+mj-lt"/>
                          <a:ea typeface="+mn-ea"/>
                          <a:cs typeface="+mn-cs"/>
                        </a:rPr>
                        <a:t>K-Nearest </a:t>
                      </a:r>
                      <a:r>
                        <a:rPr lang="en-US" sz="3200" b="1" kern="1200" baseline="0" dirty="0" err="1" smtClean="0">
                          <a:solidFill>
                            <a:schemeClr val="tx1"/>
                          </a:solidFill>
                          <a:latin typeface="+mj-lt"/>
                          <a:ea typeface="+mn-ea"/>
                          <a:cs typeface="+mn-cs"/>
                        </a:rPr>
                        <a:t>Neighbours</a:t>
                      </a:r>
                      <a:endParaRPr lang="en-US" sz="3200" b="1" kern="1200" baseline="0" dirty="0" smtClean="0">
                        <a:solidFill>
                          <a:schemeClr val="tx1"/>
                        </a:solidFill>
                        <a:latin typeface="+mj-lt"/>
                        <a:ea typeface="+mn-ea"/>
                        <a:cs typeface="+mn-cs"/>
                      </a:endParaRPr>
                    </a:p>
                  </a:txBody>
                  <a:tcPr marL="116369" marR="116369" marT="58182" marB="58182" anchor="ctr">
                    <a:solidFill>
                      <a:schemeClr val="accent6">
                        <a:lumMod val="60000"/>
                        <a:lumOff val="40000"/>
                      </a:schemeClr>
                    </a:solidFill>
                  </a:tcPr>
                </a:tc>
                <a:tc>
                  <a:txBody>
                    <a:bodyPr/>
                    <a:lstStyle/>
                    <a:p>
                      <a:pPr marL="0" marR="0" indent="0" algn="ctr" defTabSz="1163746" rtl="0" eaLnBrk="1" fontAlgn="auto" latinLnBrk="0" hangingPunct="1">
                        <a:lnSpc>
                          <a:spcPct val="100000"/>
                        </a:lnSpc>
                        <a:spcBef>
                          <a:spcPts val="0"/>
                        </a:spcBef>
                        <a:spcAft>
                          <a:spcPts val="0"/>
                        </a:spcAft>
                        <a:buClrTx/>
                        <a:buSzTx/>
                        <a:buFontTx/>
                        <a:buNone/>
                        <a:tabLst/>
                        <a:defRPr/>
                      </a:pPr>
                      <a:r>
                        <a:rPr lang="en-US" sz="3200" b="1" kern="1200" baseline="0" dirty="0" smtClean="0">
                          <a:solidFill>
                            <a:schemeClr val="tx1"/>
                          </a:solidFill>
                          <a:latin typeface="+mj-lt"/>
                          <a:ea typeface="+mn-ea"/>
                          <a:cs typeface="+mn-cs"/>
                        </a:rPr>
                        <a:t>Random Forest</a:t>
                      </a:r>
                    </a:p>
                  </a:txBody>
                  <a:tcPr marL="116369" marR="116369" marT="58182" marB="58182" anchor="ctr">
                    <a:solidFill>
                      <a:schemeClr val="accent6">
                        <a:lumMod val="60000"/>
                        <a:lumOff val="40000"/>
                      </a:schemeClr>
                    </a:solidFill>
                  </a:tcPr>
                </a:tc>
              </a:tr>
              <a:tr h="2003120">
                <a:tc>
                  <a:txBody>
                    <a:bodyPr/>
                    <a:lstStyle/>
                    <a:p>
                      <a:pPr marL="0" algn="ctr" defTabSz="914400" rtl="0" eaLnBrk="1" latinLnBrk="0" hangingPunct="1"/>
                      <a:r>
                        <a:rPr lang="en-US" sz="3200" b="1" kern="1200" baseline="0" dirty="0" smtClean="0">
                          <a:solidFill>
                            <a:schemeClr val="tx1"/>
                          </a:solidFill>
                          <a:latin typeface="+mj-lt"/>
                          <a:ea typeface="+mn-ea"/>
                          <a:cs typeface="+mn-cs"/>
                        </a:rPr>
                        <a:t>Summary</a:t>
                      </a:r>
                      <a:endParaRPr lang="en-US" sz="3200" b="1" kern="1200" baseline="0" dirty="0">
                        <a:solidFill>
                          <a:schemeClr val="tx1"/>
                        </a:solidFill>
                        <a:latin typeface="+mj-lt"/>
                        <a:ea typeface="+mn-ea"/>
                        <a:cs typeface="+mn-cs"/>
                      </a:endParaRPr>
                    </a:p>
                  </a:txBody>
                  <a:tcPr marL="116369" marR="116369" marT="58182" marB="58182" anchor="ctr">
                    <a:solidFill>
                      <a:schemeClr val="accent6">
                        <a:lumMod val="60000"/>
                        <a:lumOff val="40000"/>
                      </a:schemeClr>
                    </a:solidFill>
                  </a:tcPr>
                </a:tc>
                <a:tc>
                  <a:txBody>
                    <a:bodyPr/>
                    <a:lstStyle/>
                    <a:p>
                      <a:pPr marL="0" lvl="0" indent="0" algn="l">
                        <a:buNone/>
                      </a:pPr>
                      <a:r>
                        <a:rPr lang="en-US" sz="2000" kern="1200" baseline="0" dirty="0" smtClean="0">
                          <a:solidFill>
                            <a:schemeClr val="tx1"/>
                          </a:solidFill>
                          <a:effectLst/>
                          <a:latin typeface="+mj-lt"/>
                          <a:ea typeface="+mn-ea"/>
                          <a:cs typeface="+mn-cs"/>
                        </a:rPr>
                        <a:t>This algorithm works in a similar way to the clustering/ classification version, the variation of this algorithm means that it finds similar examples for each vector. Once the algorithm has </a:t>
                      </a:r>
                      <a:r>
                        <a:rPr lang="en-US" sz="2000" kern="1200" baseline="0" dirty="0" err="1" smtClean="0">
                          <a:solidFill>
                            <a:schemeClr val="tx1"/>
                          </a:solidFill>
                          <a:effectLst/>
                          <a:latin typeface="+mj-lt"/>
                          <a:ea typeface="+mn-ea"/>
                          <a:cs typeface="+mn-cs"/>
                        </a:rPr>
                        <a:t>summarised</a:t>
                      </a:r>
                      <a:r>
                        <a:rPr lang="en-US" sz="2000" kern="1200" baseline="0" dirty="0" smtClean="0">
                          <a:solidFill>
                            <a:schemeClr val="tx1"/>
                          </a:solidFill>
                          <a:effectLst/>
                          <a:latin typeface="+mj-lt"/>
                          <a:ea typeface="+mn-ea"/>
                          <a:cs typeface="+mn-cs"/>
                        </a:rPr>
                        <a:t> the data into </a:t>
                      </a:r>
                      <a:r>
                        <a:rPr lang="en-US" sz="2000" i="1" kern="1200" baseline="0" dirty="0" smtClean="0">
                          <a:solidFill>
                            <a:schemeClr val="tx1"/>
                          </a:solidFill>
                          <a:effectLst/>
                          <a:latin typeface="+mj-lt"/>
                          <a:ea typeface="+mn-ea"/>
                          <a:cs typeface="+mn-cs"/>
                        </a:rPr>
                        <a:t>K </a:t>
                      </a:r>
                      <a:r>
                        <a:rPr lang="en-US" sz="2000" i="0" kern="1200" baseline="0" dirty="0" smtClean="0">
                          <a:solidFill>
                            <a:schemeClr val="tx1"/>
                          </a:solidFill>
                          <a:effectLst/>
                          <a:latin typeface="+mj-lt"/>
                          <a:ea typeface="+mn-ea"/>
                          <a:cs typeface="+mn-cs"/>
                        </a:rPr>
                        <a:t>groups, predictions are made by taking average of each of the </a:t>
                      </a:r>
                      <a:r>
                        <a:rPr lang="en-US" sz="2000" i="1" kern="1200" baseline="0" dirty="0" smtClean="0">
                          <a:solidFill>
                            <a:schemeClr val="tx1"/>
                          </a:solidFill>
                          <a:effectLst/>
                          <a:latin typeface="+mj-lt"/>
                          <a:ea typeface="+mn-ea"/>
                          <a:cs typeface="+mn-cs"/>
                        </a:rPr>
                        <a:t>K</a:t>
                      </a:r>
                      <a:r>
                        <a:rPr lang="en-US" sz="2000" i="0" kern="1200" baseline="0" dirty="0" smtClean="0">
                          <a:solidFill>
                            <a:schemeClr val="tx1"/>
                          </a:solidFill>
                          <a:effectLst/>
                          <a:latin typeface="+mj-lt"/>
                          <a:ea typeface="+mn-ea"/>
                          <a:cs typeface="+mn-cs"/>
                        </a:rPr>
                        <a:t> groups as its prediction [</a:t>
                      </a:r>
                      <a:r>
                        <a:rPr lang="en-US" sz="2000" b="1" i="0" kern="1200" baseline="0" dirty="0" smtClean="0">
                          <a:solidFill>
                            <a:schemeClr val="tx1"/>
                          </a:solidFill>
                          <a:effectLst/>
                          <a:latin typeface="+mj-lt"/>
                          <a:ea typeface="+mn-ea"/>
                          <a:cs typeface="+mn-cs"/>
                        </a:rPr>
                        <a:t>5</a:t>
                      </a:r>
                      <a:r>
                        <a:rPr lang="en-US" sz="2000" i="0" kern="1200" baseline="0" dirty="0" smtClean="0">
                          <a:solidFill>
                            <a:schemeClr val="tx1"/>
                          </a:solidFill>
                          <a:effectLst/>
                          <a:latin typeface="+mj-lt"/>
                          <a:ea typeface="+mn-ea"/>
                          <a:cs typeface="+mn-cs"/>
                        </a:rPr>
                        <a:t>].</a:t>
                      </a:r>
                      <a:endParaRPr lang="en-US" sz="2000" i="1" kern="1200" baseline="0" dirty="0">
                        <a:solidFill>
                          <a:schemeClr val="tx1"/>
                        </a:solidFill>
                        <a:effectLst/>
                        <a:latin typeface="+mj-lt"/>
                        <a:ea typeface="+mn-ea"/>
                        <a:cs typeface="+mn-cs"/>
                      </a:endParaRPr>
                    </a:p>
                  </a:txBody>
                  <a:tcPr marL="116369" marR="116369" marT="58182" marB="58182"/>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aseline="0" dirty="0" smtClean="0">
                          <a:solidFill>
                            <a:schemeClr val="tx1"/>
                          </a:solidFill>
                        </a:rPr>
                        <a:t>An ensemble method for both classification and regression type problems. The ensemble is built up by training many decision trees that when typically averaged can produce very good results</a:t>
                      </a:r>
                      <a:r>
                        <a:rPr lang="en-US" sz="2000" dirty="0" smtClean="0">
                          <a:solidFill>
                            <a:schemeClr val="tx1"/>
                          </a:solidFill>
                        </a:rPr>
                        <a:t>.</a:t>
                      </a:r>
                    </a:p>
                    <a:p>
                      <a:pPr marL="228600" lvl="0" indent="-228600" algn="just" defTabSz="914400" rtl="0" eaLnBrk="1" latinLnBrk="0" hangingPunct="1">
                        <a:buAutoNum type="arabicPeriod"/>
                      </a:pPr>
                      <a:endParaRPr lang="en-US" sz="2000" kern="1200" baseline="0" dirty="0">
                        <a:solidFill>
                          <a:schemeClr val="tx1"/>
                        </a:solidFill>
                        <a:effectLst/>
                        <a:latin typeface="+mj-lt"/>
                        <a:ea typeface="+mn-ea"/>
                        <a:cs typeface="+mn-cs"/>
                      </a:endParaRPr>
                    </a:p>
                  </a:txBody>
                  <a:tcPr marL="116369" marR="116369" marT="58182" marB="58182"/>
                </a:tc>
              </a:tr>
              <a:tr h="2199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kern="1200" baseline="0" dirty="0" smtClean="0">
                          <a:solidFill>
                            <a:schemeClr val="tx1"/>
                          </a:solidFill>
                          <a:latin typeface="+mj-lt"/>
                          <a:ea typeface="+mn-ea"/>
                          <a:cs typeface="+mn-cs"/>
                        </a:rPr>
                        <a:t>Strengths</a:t>
                      </a:r>
                    </a:p>
                    <a:p>
                      <a:pPr marL="0" algn="ctr" defTabSz="914400" rtl="0" eaLnBrk="1" latinLnBrk="0" hangingPunct="1"/>
                      <a:endParaRPr lang="en-US" sz="3200" b="1" kern="1200" baseline="0" dirty="0">
                        <a:solidFill>
                          <a:schemeClr val="tx1"/>
                        </a:solidFill>
                        <a:latin typeface="+mj-lt"/>
                        <a:ea typeface="+mn-ea"/>
                        <a:cs typeface="+mn-cs"/>
                      </a:endParaRPr>
                    </a:p>
                  </a:txBody>
                  <a:tcPr marL="116369" marR="116369" marT="58182" marB="58182" anchor="ctr">
                    <a:solidFill>
                      <a:schemeClr val="accent6">
                        <a:lumMod val="60000"/>
                        <a:lumOff val="40000"/>
                      </a:schemeClr>
                    </a:solidFill>
                  </a:tcPr>
                </a:tc>
                <a:tc>
                  <a:txBody>
                    <a:bodyPr/>
                    <a:lstStyle/>
                    <a:p>
                      <a:pPr marL="228600" lvl="0" indent="-228600" algn="l">
                        <a:buAutoNum type="arabicPeriod"/>
                      </a:pPr>
                      <a:r>
                        <a:rPr lang="en-US" sz="2000" kern="1200" baseline="0" dirty="0" smtClean="0">
                          <a:solidFill>
                            <a:schemeClr val="tx1"/>
                          </a:solidFill>
                          <a:effectLst/>
                          <a:latin typeface="+mj-lt"/>
                          <a:ea typeface="+mn-ea"/>
                          <a:cs typeface="+mn-cs"/>
                        </a:rPr>
                        <a:t>No assumptions about the data or characteristics are required.</a:t>
                      </a:r>
                    </a:p>
                    <a:p>
                      <a:pPr marL="228600" lvl="0" indent="-228600" algn="l">
                        <a:buAutoNum type="arabicPeriod"/>
                      </a:pPr>
                      <a:r>
                        <a:rPr lang="en-US" sz="2000" kern="1200" baseline="0" dirty="0" smtClean="0">
                          <a:solidFill>
                            <a:schemeClr val="tx1"/>
                          </a:solidFill>
                          <a:effectLst/>
                          <a:latin typeface="+mj-lt"/>
                          <a:ea typeface="+mn-ea"/>
                          <a:cs typeface="+mn-cs"/>
                        </a:rPr>
                        <a:t>Method is capable of dealing with non-parametric datasets.</a:t>
                      </a:r>
                    </a:p>
                    <a:p>
                      <a:pPr marL="228600" lvl="0" indent="-228600" algn="l">
                        <a:buAutoNum type="arabicPeriod"/>
                      </a:pPr>
                      <a:r>
                        <a:rPr lang="en-US" sz="2000" kern="1200" baseline="0" dirty="0" smtClean="0">
                          <a:solidFill>
                            <a:schemeClr val="tx1"/>
                          </a:solidFill>
                          <a:effectLst/>
                          <a:latin typeface="+mj-lt"/>
                          <a:ea typeface="+mn-ea"/>
                          <a:cs typeface="+mn-cs"/>
                        </a:rPr>
                        <a:t>Scalable, flexible and simple to implement.</a:t>
                      </a:r>
                      <a:endParaRPr lang="en-US" sz="2000" kern="1200" baseline="0" dirty="0">
                        <a:solidFill>
                          <a:schemeClr val="tx1"/>
                        </a:solidFill>
                        <a:effectLst/>
                        <a:latin typeface="+mj-lt"/>
                        <a:ea typeface="+mn-ea"/>
                        <a:cs typeface="+mn-cs"/>
                      </a:endParaRPr>
                    </a:p>
                  </a:txBody>
                  <a:tcPr marL="116369" marR="116369" marT="58182" marB="58182"/>
                </a:tc>
                <a:tc>
                  <a:txBody>
                    <a:bodyPr/>
                    <a:lstStyle/>
                    <a:p>
                      <a:pPr marL="228600" lvl="0" indent="-228600" algn="just">
                        <a:buAutoNum type="arabicPeriod"/>
                      </a:pPr>
                      <a:r>
                        <a:rPr lang="en-US" sz="2000" kern="1200" baseline="0" dirty="0" smtClean="0">
                          <a:solidFill>
                            <a:schemeClr val="tx1"/>
                          </a:solidFill>
                          <a:effectLst/>
                          <a:latin typeface="+mj-lt"/>
                          <a:ea typeface="+mn-ea"/>
                          <a:cs typeface="+mn-cs"/>
                        </a:rPr>
                        <a:t>The method for estimating missing data and maintaining accuracy when a large proportion of the data are missing is effective [</a:t>
                      </a:r>
                      <a:r>
                        <a:rPr lang="en-US" sz="2000" b="1" kern="1200" baseline="0" dirty="0" smtClean="0">
                          <a:solidFill>
                            <a:schemeClr val="tx1"/>
                          </a:solidFill>
                          <a:effectLst/>
                          <a:latin typeface="+mj-lt"/>
                          <a:ea typeface="+mn-ea"/>
                          <a:cs typeface="+mn-cs"/>
                        </a:rPr>
                        <a:t>3</a:t>
                      </a:r>
                      <a:r>
                        <a:rPr lang="en-US" sz="2000" kern="1200" baseline="0" dirty="0" smtClean="0">
                          <a:solidFill>
                            <a:schemeClr val="tx1"/>
                          </a:solidFill>
                          <a:effectLst/>
                          <a:latin typeface="+mj-lt"/>
                          <a:ea typeface="+mn-ea"/>
                          <a:cs typeface="+mn-cs"/>
                        </a:rPr>
                        <a:t>]. </a:t>
                      </a:r>
                    </a:p>
                    <a:p>
                      <a:pPr marL="228600" lvl="0" indent="-228600" algn="just">
                        <a:buAutoNum type="arabicPeriod"/>
                      </a:pPr>
                      <a:r>
                        <a:rPr lang="en-US" sz="2000" kern="1200" baseline="0" dirty="0" smtClean="0">
                          <a:solidFill>
                            <a:schemeClr val="tx1"/>
                          </a:solidFill>
                          <a:effectLst/>
                          <a:latin typeface="+mj-lt"/>
                          <a:ea typeface="+mn-ea"/>
                          <a:cs typeface="+mn-cs"/>
                        </a:rPr>
                        <a:t>It handles large set of input variables without variable deletion and thus without information loss.</a:t>
                      </a:r>
                    </a:p>
                    <a:p>
                      <a:pPr marL="228600" lvl="0" indent="-228600" algn="just">
                        <a:buAutoNum type="arabicPeriod"/>
                      </a:pPr>
                      <a:r>
                        <a:rPr lang="en-US" sz="2000" kern="1200" baseline="0" dirty="0" smtClean="0">
                          <a:solidFill>
                            <a:schemeClr val="tx1"/>
                          </a:solidFill>
                          <a:effectLst/>
                          <a:latin typeface="+mj-lt"/>
                          <a:ea typeface="+mn-ea"/>
                          <a:cs typeface="+mn-cs"/>
                        </a:rPr>
                        <a:t>Gives estimates of what variables are important in the regression. </a:t>
                      </a:r>
                    </a:p>
                  </a:txBody>
                  <a:tcPr marL="116369" marR="116369" marT="58182" marB="58182"/>
                </a:tc>
              </a:tr>
              <a:tr h="1901964">
                <a:tc>
                  <a:txBody>
                    <a:bodyPr/>
                    <a:lstStyle/>
                    <a:p>
                      <a:pPr marL="0" algn="ctr" defTabSz="914400" rtl="0" eaLnBrk="1" latinLnBrk="0" hangingPunct="1"/>
                      <a:r>
                        <a:rPr lang="en-US" sz="3200" b="1" kern="1200" baseline="0" dirty="0" smtClean="0">
                          <a:solidFill>
                            <a:schemeClr val="tx1"/>
                          </a:solidFill>
                          <a:latin typeface="+mj-lt"/>
                          <a:ea typeface="+mn-ea"/>
                          <a:cs typeface="+mn-cs"/>
                        </a:rPr>
                        <a:t>Weaknesses</a:t>
                      </a:r>
                      <a:endParaRPr lang="en-US" sz="3200" b="1" kern="1200" baseline="0" dirty="0">
                        <a:solidFill>
                          <a:schemeClr val="tx1"/>
                        </a:solidFill>
                        <a:latin typeface="+mj-lt"/>
                        <a:ea typeface="+mn-ea"/>
                        <a:cs typeface="+mn-cs"/>
                      </a:endParaRPr>
                    </a:p>
                  </a:txBody>
                  <a:tcPr marL="116369" marR="116369" marT="58182" marB="58182" anchor="ctr">
                    <a:solidFill>
                      <a:schemeClr val="accent6">
                        <a:lumMod val="60000"/>
                        <a:lumOff val="40000"/>
                      </a:schemeClr>
                    </a:solidFill>
                  </a:tcPr>
                </a:tc>
                <a:tc>
                  <a:txBody>
                    <a:bodyPr/>
                    <a:lstStyle/>
                    <a:p>
                      <a:pPr marL="228600" lvl="0" indent="-228600" algn="l" defTabSz="914400" rtl="0" eaLnBrk="1" latinLnBrk="0" hangingPunct="1">
                        <a:buAutoNum type="arabicPeriod"/>
                      </a:pPr>
                      <a:r>
                        <a:rPr lang="en-US" sz="2000" kern="1200" baseline="0" dirty="0" smtClean="0">
                          <a:solidFill>
                            <a:schemeClr val="tx1"/>
                          </a:solidFill>
                          <a:effectLst/>
                          <a:latin typeface="+mj-lt"/>
                          <a:ea typeface="+mn-ea"/>
                          <a:cs typeface="+mn-cs"/>
                        </a:rPr>
                        <a:t>Finding k-nearest examples for examples can be expensive, complexity is of order </a:t>
                      </a:r>
                      <a:r>
                        <a:rPr lang="en-US" sz="2000" b="0" i="1" kern="1200" baseline="0" dirty="0" smtClean="0">
                          <a:solidFill>
                            <a:schemeClr val="tx1"/>
                          </a:solidFill>
                          <a:effectLst/>
                          <a:latin typeface="+mj-lt"/>
                          <a:ea typeface="+mn-ea"/>
                          <a:cs typeface="+mn-cs"/>
                        </a:rPr>
                        <a:t>n </a:t>
                      </a:r>
                      <a:r>
                        <a:rPr lang="en-US" sz="2000" b="0" kern="1200" baseline="0" dirty="0" smtClean="0">
                          <a:solidFill>
                            <a:schemeClr val="tx1"/>
                          </a:solidFill>
                          <a:effectLst/>
                          <a:latin typeface="+mj-lt"/>
                          <a:ea typeface="+mn-ea"/>
                          <a:cs typeface="+mn-cs"/>
                        </a:rPr>
                        <a:t>log(</a:t>
                      </a:r>
                      <a:r>
                        <a:rPr lang="en-US" sz="2000" b="0" i="1" kern="1200" baseline="0" dirty="0" smtClean="0">
                          <a:solidFill>
                            <a:schemeClr val="tx1"/>
                          </a:solidFill>
                          <a:effectLst/>
                          <a:latin typeface="+mj-lt"/>
                          <a:ea typeface="+mn-ea"/>
                          <a:cs typeface="+mn-cs"/>
                        </a:rPr>
                        <a:t>k</a:t>
                      </a:r>
                      <a:r>
                        <a:rPr lang="en-US" sz="2000" b="0" kern="1200" baseline="0" dirty="0" smtClean="0">
                          <a:solidFill>
                            <a:schemeClr val="tx1"/>
                          </a:solidFill>
                          <a:effectLst/>
                          <a:latin typeface="+mj-lt"/>
                          <a:ea typeface="+mn-ea"/>
                          <a:cs typeface="+mn-cs"/>
                        </a:rPr>
                        <a:t>).</a:t>
                      </a:r>
                    </a:p>
                    <a:p>
                      <a:pPr marL="228600" lvl="0" indent="-228600" algn="l" defTabSz="914400" rtl="0" eaLnBrk="1" latinLnBrk="0" hangingPunct="1">
                        <a:buAutoNum type="arabicPeriod"/>
                      </a:pPr>
                      <a:r>
                        <a:rPr lang="en-US" sz="2000" kern="1200" baseline="0" dirty="0" smtClean="0">
                          <a:solidFill>
                            <a:schemeClr val="tx1"/>
                          </a:solidFill>
                          <a:effectLst/>
                          <a:latin typeface="+mj-lt"/>
                          <a:ea typeface="+mn-ea"/>
                          <a:cs typeface="+mn-cs"/>
                        </a:rPr>
                        <a:t>Inference of the model is hard since there is no "model" description of each of the kernels.</a:t>
                      </a:r>
                    </a:p>
                    <a:p>
                      <a:pPr marL="228600" lvl="0" indent="-228600" algn="l" defTabSz="914400" rtl="0" eaLnBrk="1" latinLnBrk="0" hangingPunct="1">
                        <a:buAutoNum type="arabicPeriod"/>
                      </a:pPr>
                      <a:r>
                        <a:rPr lang="en-US" sz="2000" kern="1200" baseline="0" dirty="0" smtClean="0">
                          <a:solidFill>
                            <a:schemeClr val="tx1"/>
                          </a:solidFill>
                          <a:effectLst/>
                          <a:latin typeface="+mj-lt"/>
                          <a:ea typeface="+mn-ea"/>
                          <a:cs typeface="+mn-cs"/>
                        </a:rPr>
                        <a:t> Time consuming when K starts to get large.</a:t>
                      </a:r>
                      <a:br>
                        <a:rPr lang="en-US" sz="2000" kern="1200" baseline="0" dirty="0" smtClean="0">
                          <a:solidFill>
                            <a:schemeClr val="tx1"/>
                          </a:solidFill>
                          <a:effectLst/>
                          <a:latin typeface="+mj-lt"/>
                          <a:ea typeface="+mn-ea"/>
                          <a:cs typeface="+mn-cs"/>
                        </a:rPr>
                      </a:br>
                      <a:endParaRPr lang="en-US" sz="2000" kern="1200" baseline="0" dirty="0" smtClean="0">
                        <a:solidFill>
                          <a:schemeClr val="tx1"/>
                        </a:solidFill>
                        <a:effectLst/>
                        <a:latin typeface="+mj-lt"/>
                        <a:ea typeface="+mn-ea"/>
                        <a:cs typeface="+mn-cs"/>
                      </a:endParaRPr>
                    </a:p>
                  </a:txBody>
                  <a:tcPr marL="116369" marR="116369" marT="58182" marB="58182"/>
                </a:tc>
                <a:tc>
                  <a:txBody>
                    <a:bodyPr/>
                    <a:lstStyle/>
                    <a:p>
                      <a:pPr marL="228600" lvl="0" indent="-228600" algn="just">
                        <a:buAutoNum type="arabicPeriod"/>
                      </a:pPr>
                      <a:r>
                        <a:rPr lang="en-US" sz="2000" kern="1200" baseline="0" dirty="0" smtClean="0">
                          <a:solidFill>
                            <a:schemeClr val="tx1"/>
                          </a:solidFill>
                          <a:effectLst/>
                          <a:latin typeface="+mj-lt"/>
                          <a:ea typeface="+mn-ea"/>
                          <a:cs typeface="+mn-cs"/>
                        </a:rPr>
                        <a:t>The error rate depends on the correlation between any two trees in the forest, since increasing the correlation increases the forest error rate.</a:t>
                      </a:r>
                    </a:p>
                    <a:p>
                      <a:pPr marL="228600" lvl="0" indent="-228600" algn="just">
                        <a:buAutoNum type="arabicPeriod"/>
                      </a:pPr>
                      <a:r>
                        <a:rPr lang="en-US" sz="2000" kern="1200" baseline="0" dirty="0" smtClean="0">
                          <a:solidFill>
                            <a:schemeClr val="tx1"/>
                          </a:solidFill>
                          <a:effectLst/>
                          <a:latin typeface="+mj-lt"/>
                          <a:ea typeface="+mn-ea"/>
                          <a:cs typeface="+mn-cs"/>
                        </a:rPr>
                        <a:t>Overfitting of the data is a concern when the number of trees get large.</a:t>
                      </a:r>
                      <a:endParaRPr lang="en-US" sz="2000" baseline="0" dirty="0">
                        <a:solidFill>
                          <a:schemeClr val="tx1"/>
                        </a:solidFill>
                        <a:latin typeface="+mj-lt"/>
                      </a:endParaRPr>
                    </a:p>
                  </a:txBody>
                  <a:tcPr marL="116369" marR="116369" marT="58182" marB="58182"/>
                </a:tc>
              </a:tr>
            </a:tbl>
          </a:graphicData>
        </a:graphic>
      </p:graphicFrame>
      <p:sp>
        <p:nvSpPr>
          <p:cNvPr id="60" name="Rectangle 59"/>
          <p:cNvSpPr/>
          <p:nvPr/>
        </p:nvSpPr>
        <p:spPr>
          <a:xfrm rot="10800000" flipV="1">
            <a:off x="42250569" y="4495800"/>
            <a:ext cx="8648954" cy="2677656"/>
          </a:xfrm>
          <a:prstGeom prst="rect">
            <a:avLst/>
          </a:prstGeom>
        </p:spPr>
        <p:txBody>
          <a:bodyPr wrap="square">
            <a:spAutoFit/>
          </a:bodyPr>
          <a:lstStyle/>
          <a:p>
            <a:pPr algn="just">
              <a:defRPr/>
            </a:pPr>
            <a:r>
              <a:rPr lang="en-US" sz="2800" dirty="0" smtClean="0">
                <a:solidFill>
                  <a:srgbClr val="00000A"/>
                </a:solidFill>
                <a:latin typeface="+mj-lt"/>
              </a:rPr>
              <a:t>Model </a:t>
            </a:r>
            <a:r>
              <a:rPr lang="en-US" sz="2800" dirty="0">
                <a:solidFill>
                  <a:srgbClr val="00000A"/>
                </a:solidFill>
                <a:latin typeface="+mj-lt"/>
              </a:rPr>
              <a:t>loss is lower in the Ensemble </a:t>
            </a:r>
            <a:r>
              <a:rPr lang="en-US" sz="2800" dirty="0" smtClean="0">
                <a:solidFill>
                  <a:srgbClr val="00000A"/>
                </a:solidFill>
                <a:latin typeface="+mj-lt"/>
              </a:rPr>
              <a:t>model, </a:t>
            </a:r>
            <a:r>
              <a:rPr lang="en-US" sz="2800" dirty="0">
                <a:solidFill>
                  <a:srgbClr val="00000A"/>
                </a:solidFill>
                <a:latin typeface="+mj-lt"/>
              </a:rPr>
              <a:t>in contrast to the KNN method where the models loss was consistently the same in respective of the HP </a:t>
            </a:r>
            <a:r>
              <a:rPr lang="en-US" sz="2800" dirty="0" smtClean="0">
                <a:solidFill>
                  <a:srgbClr val="00000A"/>
                </a:solidFill>
                <a:latin typeface="+mj-lt"/>
              </a:rPr>
              <a:t>configuration. </a:t>
            </a:r>
            <a:r>
              <a:rPr lang="en-US" sz="2800" dirty="0">
                <a:solidFill>
                  <a:srgbClr val="00000A"/>
                </a:solidFill>
                <a:latin typeface="+mj-lt"/>
              </a:rPr>
              <a:t>There are varying HP combinations resulting in similar performance value in the Random Forest  method and consistent in the KNN.</a:t>
            </a:r>
          </a:p>
        </p:txBody>
      </p:sp>
      <p:sp>
        <p:nvSpPr>
          <p:cNvPr id="61" name="Rectangle 60"/>
          <p:cNvSpPr/>
          <p:nvPr/>
        </p:nvSpPr>
        <p:spPr>
          <a:xfrm rot="10800000" flipV="1">
            <a:off x="33459188" y="26529036"/>
            <a:ext cx="17361407" cy="2246769"/>
          </a:xfrm>
          <a:prstGeom prst="rect">
            <a:avLst/>
          </a:prstGeom>
        </p:spPr>
        <p:txBody>
          <a:bodyPr wrap="square">
            <a:spAutoFit/>
          </a:bodyPr>
          <a:lstStyle/>
          <a:p>
            <a:pPr>
              <a:defRPr/>
            </a:pPr>
            <a:r>
              <a:rPr lang="en-US" sz="2000" dirty="0">
                <a:solidFill>
                  <a:schemeClr val="tx1"/>
                </a:solidFill>
                <a:latin typeface="+mj-lt"/>
              </a:rPr>
              <a:t>[1] - Barton, D., and Court, D. 2012. “Making Advanced Analytics Work for You.” Harvard Business Review 90:79–83.</a:t>
            </a:r>
          </a:p>
          <a:p>
            <a:pPr>
              <a:defRPr/>
            </a:pPr>
            <a:r>
              <a:rPr lang="en-US" sz="2000" dirty="0">
                <a:solidFill>
                  <a:schemeClr val="tx1"/>
                </a:solidFill>
                <a:latin typeface="+mj-lt"/>
              </a:rPr>
              <a:t>[2] - Willmott, C.J., Matsuura, K., 2005. Advantages of the mean absolute error (MAE) over the root mean square error (RMSE) in assessing average model performance. Climate research 30, 79.</a:t>
            </a:r>
          </a:p>
          <a:p>
            <a:pPr>
              <a:defRPr/>
            </a:pPr>
            <a:r>
              <a:rPr lang="en-US" sz="2000" dirty="0" smtClean="0">
                <a:solidFill>
                  <a:schemeClr val="tx1"/>
                </a:solidFill>
                <a:latin typeface="+mj-lt"/>
              </a:rPr>
              <a:t>[</a:t>
            </a:r>
            <a:r>
              <a:rPr lang="en-US" sz="2000" dirty="0">
                <a:solidFill>
                  <a:schemeClr val="tx1"/>
                </a:solidFill>
                <a:latin typeface="+mj-lt"/>
              </a:rPr>
              <a:t>3</a:t>
            </a:r>
            <a:r>
              <a:rPr lang="en-US" sz="2000" dirty="0" smtClean="0">
                <a:solidFill>
                  <a:schemeClr val="tx1"/>
                </a:solidFill>
                <a:latin typeface="+mj-lt"/>
              </a:rPr>
              <a:t>] </a:t>
            </a:r>
            <a:r>
              <a:rPr lang="en-US" sz="2000" dirty="0">
                <a:solidFill>
                  <a:schemeClr val="tx1"/>
                </a:solidFill>
                <a:latin typeface="+mj-lt"/>
              </a:rPr>
              <a:t>- L. </a:t>
            </a:r>
            <a:r>
              <a:rPr lang="en-US" sz="2000" dirty="0" err="1">
                <a:solidFill>
                  <a:schemeClr val="tx1"/>
                </a:solidFill>
                <a:latin typeface="+mj-lt"/>
              </a:rPr>
              <a:t>Breiman</a:t>
            </a:r>
            <a:r>
              <a:rPr lang="en-US" sz="2000" dirty="0">
                <a:solidFill>
                  <a:schemeClr val="tx1"/>
                </a:solidFill>
                <a:latin typeface="+mj-lt"/>
              </a:rPr>
              <a:t>. Random </a:t>
            </a:r>
            <a:r>
              <a:rPr lang="en-US" sz="2000" dirty="0" smtClean="0">
                <a:solidFill>
                  <a:schemeClr val="tx1"/>
                </a:solidFill>
                <a:latin typeface="+mj-lt"/>
              </a:rPr>
              <a:t>Forests</a:t>
            </a:r>
            <a:r>
              <a:rPr lang="en-US" sz="2000" dirty="0">
                <a:solidFill>
                  <a:schemeClr val="tx1"/>
                </a:solidFill>
                <a:latin typeface="+mj-lt"/>
              </a:rPr>
              <a:t>. Machine Learning, 45:5–32, 2001.</a:t>
            </a:r>
          </a:p>
          <a:p>
            <a:pPr>
              <a:defRPr/>
            </a:pPr>
            <a:r>
              <a:rPr lang="en-GB" sz="2000" dirty="0" smtClean="0">
                <a:solidFill>
                  <a:schemeClr val="tx1"/>
                </a:solidFill>
                <a:latin typeface="+mj-lt"/>
              </a:rPr>
              <a:t>[4] </a:t>
            </a:r>
            <a:r>
              <a:rPr lang="en-GB" sz="2000" dirty="0">
                <a:solidFill>
                  <a:schemeClr val="tx1"/>
                </a:solidFill>
                <a:latin typeface="+mj-lt"/>
              </a:rPr>
              <a:t>- Jonas </a:t>
            </a:r>
            <a:r>
              <a:rPr lang="en-GB" sz="2000" dirty="0" err="1">
                <a:solidFill>
                  <a:schemeClr val="tx1"/>
                </a:solidFill>
                <a:latin typeface="+mj-lt"/>
              </a:rPr>
              <a:t>Mockus</a:t>
            </a:r>
            <a:r>
              <a:rPr lang="en-GB" sz="2000" dirty="0">
                <a:solidFill>
                  <a:schemeClr val="tx1"/>
                </a:solidFill>
                <a:latin typeface="+mj-lt"/>
              </a:rPr>
              <a:t>: On Bayesian Methods for Seeking the Extremum. Optimization Techniques 1974: </a:t>
            </a:r>
            <a:r>
              <a:rPr lang="en-GB" sz="2000" dirty="0" smtClean="0">
                <a:solidFill>
                  <a:schemeClr val="tx1"/>
                </a:solidFill>
                <a:latin typeface="+mj-lt"/>
              </a:rPr>
              <a:t>400-404</a:t>
            </a:r>
          </a:p>
          <a:p>
            <a:pPr>
              <a:defRPr/>
            </a:pPr>
            <a:r>
              <a:rPr lang="en-GB" sz="2000" dirty="0" smtClean="0">
                <a:solidFill>
                  <a:schemeClr val="tx1"/>
                </a:solidFill>
                <a:latin typeface="+mj-lt"/>
              </a:rPr>
              <a:t>[5] - Yao, Z., </a:t>
            </a:r>
            <a:r>
              <a:rPr lang="en-GB" sz="2000" dirty="0" err="1" smtClean="0">
                <a:solidFill>
                  <a:schemeClr val="tx1"/>
                </a:solidFill>
                <a:latin typeface="+mj-lt"/>
              </a:rPr>
              <a:t>Ruzzo</a:t>
            </a:r>
            <a:r>
              <a:rPr lang="en-GB" sz="2000" dirty="0" smtClean="0">
                <a:solidFill>
                  <a:schemeClr val="tx1"/>
                </a:solidFill>
                <a:latin typeface="+mj-lt"/>
              </a:rPr>
              <a:t>, W.L., 2006. A Regression-based K nearest neighbour algorithm for gene function prediction from heterogeneous data. BMC Bioinformatics 7, S11. doi:10.1186/1471-2105-7-S1-S11</a:t>
            </a:r>
            <a:endParaRPr lang="en-US" sz="2000" dirty="0">
              <a:solidFill>
                <a:schemeClr val="tx1"/>
              </a:solidFill>
              <a:latin typeface="+mj-lt"/>
            </a:endParaRPr>
          </a:p>
        </p:txBody>
      </p:sp>
      <p:pic>
        <p:nvPicPr>
          <p:cNvPr id="5134" name="Picture 14" descr="Random_Forest_Regressor_Tria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24759" y="12751350"/>
            <a:ext cx="5072481" cy="3882410"/>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K_Neighbour_Regression_Trial.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469600" y="12708350"/>
            <a:ext cx="4648200" cy="3903250"/>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23774400" y="12343983"/>
            <a:ext cx="4419600" cy="400110"/>
          </a:xfrm>
          <a:prstGeom prst="rect">
            <a:avLst/>
          </a:prstGeom>
          <a:noFill/>
        </p:spPr>
        <p:txBody>
          <a:bodyPr wrap="square" rtlCol="0">
            <a:spAutoFit/>
          </a:bodyPr>
          <a:lstStyle/>
          <a:p>
            <a:pPr algn="ctr"/>
            <a:r>
              <a:rPr lang="en-GB" sz="2000" b="1" dirty="0" smtClean="0">
                <a:solidFill>
                  <a:schemeClr val="tx1"/>
                </a:solidFill>
                <a:latin typeface="+mj-lt"/>
              </a:rPr>
              <a:t>K-Neighbours Regression</a:t>
            </a:r>
            <a:endParaRPr lang="en-GB" sz="2000" b="1" dirty="0">
              <a:solidFill>
                <a:schemeClr val="tx1"/>
              </a:solidFill>
              <a:latin typeface="+mj-lt"/>
            </a:endParaRPr>
          </a:p>
        </p:txBody>
      </p:sp>
      <p:sp>
        <p:nvSpPr>
          <p:cNvPr id="65" name="TextBox 64"/>
          <p:cNvSpPr txBox="1"/>
          <p:nvPr/>
        </p:nvSpPr>
        <p:spPr>
          <a:xfrm>
            <a:off x="28422600" y="12343983"/>
            <a:ext cx="4876800" cy="400110"/>
          </a:xfrm>
          <a:prstGeom prst="rect">
            <a:avLst/>
          </a:prstGeom>
          <a:noFill/>
        </p:spPr>
        <p:txBody>
          <a:bodyPr wrap="square" rtlCol="0">
            <a:spAutoFit/>
          </a:bodyPr>
          <a:lstStyle/>
          <a:p>
            <a:pPr algn="ctr"/>
            <a:r>
              <a:rPr lang="en-GB" sz="2000" b="1" dirty="0" smtClean="0">
                <a:solidFill>
                  <a:schemeClr val="tx1"/>
                </a:solidFill>
                <a:latin typeface="+mj-lt"/>
              </a:rPr>
              <a:t>Random Forest</a:t>
            </a:r>
            <a:endParaRPr lang="en-GB" sz="2000" b="1" dirty="0">
              <a:solidFill>
                <a:schemeClr val="tx1"/>
              </a:solidFill>
              <a:latin typeface="+mj-lt"/>
            </a:endParaRPr>
          </a:p>
        </p:txBody>
      </p:sp>
      <p:graphicFrame>
        <p:nvGraphicFramePr>
          <p:cNvPr id="53" name="Diagram 52"/>
          <p:cNvGraphicFramePr/>
          <p:nvPr>
            <p:extLst>
              <p:ext uri="{D42A27DB-BD31-4B8C-83A1-F6EECF244321}">
                <p14:modId xmlns:p14="http://schemas.microsoft.com/office/powerpoint/2010/main" val="2282095467"/>
              </p:ext>
            </p:extLst>
          </p:nvPr>
        </p:nvGraphicFramePr>
        <p:xfrm>
          <a:off x="380999" y="12549344"/>
          <a:ext cx="7504925" cy="888796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54" name="Diagram 53"/>
          <p:cNvGraphicFramePr/>
          <p:nvPr>
            <p:extLst>
              <p:ext uri="{D42A27DB-BD31-4B8C-83A1-F6EECF244321}">
                <p14:modId xmlns:p14="http://schemas.microsoft.com/office/powerpoint/2010/main" val="3471401907"/>
              </p:ext>
            </p:extLst>
          </p:nvPr>
        </p:nvGraphicFramePr>
        <p:xfrm>
          <a:off x="7947837" y="12491621"/>
          <a:ext cx="7507224" cy="8887505"/>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67" name="Rectangle 66"/>
          <p:cNvSpPr/>
          <p:nvPr/>
        </p:nvSpPr>
        <p:spPr>
          <a:xfrm rot="10800000" flipV="1">
            <a:off x="28214204" y="18583300"/>
            <a:ext cx="5119355" cy="2905100"/>
          </a:xfrm>
          <a:prstGeom prst="rect">
            <a:avLst/>
          </a:prstGeom>
          <a:solidFill>
            <a:schemeClr val="accent6">
              <a:lumMod val="20000"/>
              <a:lumOff val="80000"/>
            </a:schemeClr>
          </a:solidFill>
          <a:ln>
            <a:solidFill>
              <a:schemeClr val="bg2"/>
            </a:solidFill>
          </a:ln>
        </p:spPr>
        <p:txBody>
          <a:bodyPr wrap="square" lIns="133804" tIns="66902" rIns="133804" bIns="66902">
            <a:spAutoFit/>
          </a:bodyPr>
          <a:lstStyle/>
          <a:p>
            <a:pPr algn="just">
              <a:defRPr/>
            </a:pPr>
            <a:r>
              <a:rPr lang="en-US" sz="2000" dirty="0" smtClean="0">
                <a:solidFill>
                  <a:schemeClr val="tx1"/>
                </a:solidFill>
                <a:latin typeface="+mj-lt"/>
              </a:rPr>
              <a:t>The </a:t>
            </a:r>
            <a:r>
              <a:rPr lang="en-US" sz="2000" dirty="0">
                <a:solidFill>
                  <a:schemeClr val="tx1"/>
                </a:solidFill>
                <a:latin typeface="+mj-lt"/>
              </a:rPr>
              <a:t>two </a:t>
            </a:r>
            <a:r>
              <a:rPr lang="en-US" sz="2000" dirty="0" smtClean="0">
                <a:solidFill>
                  <a:schemeClr val="tx1"/>
                </a:solidFill>
                <a:latin typeface="+mj-lt"/>
              </a:rPr>
              <a:t>scatter </a:t>
            </a:r>
            <a:r>
              <a:rPr lang="en-US" sz="2000" dirty="0">
                <a:solidFill>
                  <a:schemeClr val="tx1"/>
                </a:solidFill>
                <a:latin typeface="+mj-lt"/>
              </a:rPr>
              <a:t>plots provides a comparison </a:t>
            </a:r>
            <a:r>
              <a:rPr lang="en-US" sz="2000" dirty="0" smtClean="0">
                <a:solidFill>
                  <a:schemeClr val="tx1"/>
                </a:solidFill>
                <a:latin typeface="+mj-lt"/>
              </a:rPr>
              <a:t>of  how the trials and </a:t>
            </a:r>
            <a:r>
              <a:rPr lang="en-US" sz="2000" dirty="0">
                <a:solidFill>
                  <a:schemeClr val="tx1"/>
                </a:solidFill>
                <a:latin typeface="+mj-lt"/>
              </a:rPr>
              <a:t>the MSE are </a:t>
            </a:r>
            <a:r>
              <a:rPr lang="en-US" sz="2000" dirty="0" smtClean="0">
                <a:solidFill>
                  <a:schemeClr val="tx1"/>
                </a:solidFill>
                <a:latin typeface="+mj-lt"/>
              </a:rPr>
              <a:t>different. The </a:t>
            </a:r>
            <a:r>
              <a:rPr lang="en-US" sz="2000" dirty="0">
                <a:solidFill>
                  <a:schemeClr val="tx1"/>
                </a:solidFill>
                <a:latin typeface="+mj-lt"/>
              </a:rPr>
              <a:t>KNN </a:t>
            </a:r>
            <a:r>
              <a:rPr lang="en-US" sz="2000" dirty="0" smtClean="0">
                <a:solidFill>
                  <a:schemeClr val="tx1"/>
                </a:solidFill>
                <a:latin typeface="+mj-lt"/>
              </a:rPr>
              <a:t>(Chart 9) provides </a:t>
            </a:r>
            <a:r>
              <a:rPr lang="en-US" sz="2000" dirty="0">
                <a:solidFill>
                  <a:schemeClr val="tx1"/>
                </a:solidFill>
                <a:latin typeface="+mj-lt"/>
              </a:rPr>
              <a:t>less volatile </a:t>
            </a:r>
            <a:r>
              <a:rPr lang="en-US" sz="2000" dirty="0" smtClean="0">
                <a:solidFill>
                  <a:schemeClr val="tx1"/>
                </a:solidFill>
                <a:latin typeface="+mj-lt"/>
              </a:rPr>
              <a:t>MSE but starts at a higher average model </a:t>
            </a:r>
            <a:r>
              <a:rPr lang="en-US" sz="2000" dirty="0">
                <a:solidFill>
                  <a:schemeClr val="tx1"/>
                </a:solidFill>
                <a:latin typeface="+mj-lt"/>
              </a:rPr>
              <a:t>loss. The Random Forest </a:t>
            </a:r>
            <a:r>
              <a:rPr lang="en-US" sz="2000" dirty="0" smtClean="0">
                <a:solidFill>
                  <a:schemeClr val="tx1"/>
                </a:solidFill>
                <a:latin typeface="+mj-lt"/>
              </a:rPr>
              <a:t>(Chart 10) instead </a:t>
            </a:r>
            <a:r>
              <a:rPr lang="en-US" sz="2000" dirty="0">
                <a:solidFill>
                  <a:schemeClr val="tx1"/>
                </a:solidFill>
                <a:latin typeface="+mj-lt"/>
              </a:rPr>
              <a:t>produces lower MSE model losses on average but outliers are less predictable and </a:t>
            </a:r>
            <a:r>
              <a:rPr lang="en-US" sz="2000" dirty="0" smtClean="0">
                <a:solidFill>
                  <a:schemeClr val="tx1"/>
                </a:solidFill>
                <a:latin typeface="+mj-lt"/>
              </a:rPr>
              <a:t>are more </a:t>
            </a:r>
            <a:r>
              <a:rPr lang="en-US" sz="2000" dirty="0">
                <a:solidFill>
                  <a:schemeClr val="tx1"/>
                </a:solidFill>
                <a:latin typeface="+mj-lt"/>
              </a:rPr>
              <a:t>volatile overall. </a:t>
            </a:r>
          </a:p>
        </p:txBody>
      </p:sp>
      <p:sp>
        <p:nvSpPr>
          <p:cNvPr id="68" name="Rectangle 67"/>
          <p:cNvSpPr/>
          <p:nvPr/>
        </p:nvSpPr>
        <p:spPr>
          <a:xfrm rot="10800000" flipV="1">
            <a:off x="304799" y="21272957"/>
            <a:ext cx="15316200" cy="1797104"/>
          </a:xfrm>
          <a:prstGeom prst="rect">
            <a:avLst/>
          </a:prstGeom>
          <a:solidFill>
            <a:schemeClr val="accent6">
              <a:lumMod val="20000"/>
              <a:lumOff val="80000"/>
            </a:schemeClr>
          </a:solidFill>
          <a:ln>
            <a:solidFill>
              <a:schemeClr val="bg2"/>
            </a:solidFill>
          </a:ln>
        </p:spPr>
        <p:txBody>
          <a:bodyPr wrap="square" lIns="133804" tIns="66902" rIns="133804" bIns="66902">
            <a:spAutoFit/>
          </a:bodyPr>
          <a:lstStyle/>
          <a:p>
            <a:pPr algn="just">
              <a:defRPr/>
            </a:pPr>
            <a:r>
              <a:rPr lang="en-US" sz="1800" dirty="0" smtClean="0">
                <a:solidFill>
                  <a:schemeClr val="tx1"/>
                </a:solidFill>
                <a:latin typeface="+mj-lt"/>
              </a:rPr>
              <a:t>At this stage of the analysis and based on experimentation, it was decided during the selection of the bounds of the search space for Hyper-parameter optimization that the Feature Engineering  would be beneficial to both models (lower MSE). The feature engineering that was created added an additional 24 features which were made up of Median Sales by Store for each Month by both Promotion and School holiday (</a:t>
            </a:r>
            <a:r>
              <a:rPr lang="en-US" sz="1800" i="1" dirty="0" smtClean="0">
                <a:solidFill>
                  <a:schemeClr val="tx1"/>
                </a:solidFill>
                <a:latin typeface="+mj-lt"/>
              </a:rPr>
              <a:t>Median was chosen due to skewness</a:t>
            </a:r>
            <a:r>
              <a:rPr lang="en-US" sz="1800" dirty="0" smtClean="0">
                <a:solidFill>
                  <a:schemeClr val="tx1"/>
                </a:solidFill>
                <a:latin typeface="+mj-lt"/>
              </a:rPr>
              <a:t>). Where the store had no respective value the mean (</a:t>
            </a:r>
            <a:r>
              <a:rPr lang="en-US" sz="1800" i="1" dirty="0" smtClean="0">
                <a:solidFill>
                  <a:schemeClr val="tx1"/>
                </a:solidFill>
                <a:latin typeface="+mj-lt"/>
              </a:rPr>
              <a:t>Global</a:t>
            </a:r>
            <a:r>
              <a:rPr lang="en-US" sz="1800" dirty="0" smtClean="0">
                <a:solidFill>
                  <a:schemeClr val="tx1"/>
                </a:solidFill>
                <a:latin typeface="+mj-lt"/>
              </a:rPr>
              <a:t>)</a:t>
            </a:r>
            <a:r>
              <a:rPr lang="en-US" sz="1800" i="1" dirty="0" smtClean="0">
                <a:solidFill>
                  <a:schemeClr val="tx1"/>
                </a:solidFill>
                <a:latin typeface="+mj-lt"/>
              </a:rPr>
              <a:t> </a:t>
            </a:r>
            <a:r>
              <a:rPr lang="en-US" sz="1800" dirty="0" smtClean="0">
                <a:solidFill>
                  <a:schemeClr val="tx1"/>
                </a:solidFill>
                <a:latin typeface="+mj-lt"/>
              </a:rPr>
              <a:t>value was taken (</a:t>
            </a:r>
            <a:r>
              <a:rPr lang="en-US" sz="1800" i="1" dirty="0">
                <a:solidFill>
                  <a:schemeClr val="tx1"/>
                </a:solidFill>
                <a:latin typeface="+mj-lt"/>
              </a:rPr>
              <a:t>this happened when there was no observation of either the store of event occurring in the training data). The  Charts below (11-14) show the average  number of Sales and Customers by Month, the most notable period is the lead up to Christmas.</a:t>
            </a:r>
          </a:p>
        </p:txBody>
      </p:sp>
      <p:sp>
        <p:nvSpPr>
          <p:cNvPr id="80" name="Rectangle 79"/>
          <p:cNvSpPr/>
          <p:nvPr/>
        </p:nvSpPr>
        <p:spPr>
          <a:xfrm rot="10800000" flipV="1">
            <a:off x="33459187" y="13764881"/>
            <a:ext cx="8603213" cy="2246769"/>
          </a:xfrm>
          <a:prstGeom prst="rect">
            <a:avLst/>
          </a:prstGeom>
        </p:spPr>
        <p:txBody>
          <a:bodyPr wrap="square">
            <a:spAutoFit/>
          </a:bodyPr>
          <a:lstStyle/>
          <a:p>
            <a:pPr algn="just">
              <a:defRPr/>
            </a:pPr>
            <a:r>
              <a:rPr lang="en-US" sz="2800" dirty="0" smtClean="0">
                <a:solidFill>
                  <a:schemeClr val="tx1"/>
                </a:solidFill>
                <a:latin typeface="+mj-lt"/>
              </a:rPr>
              <a:t>The </a:t>
            </a:r>
            <a:r>
              <a:rPr lang="en-US" sz="2800" dirty="0">
                <a:solidFill>
                  <a:schemeClr val="tx1"/>
                </a:solidFill>
                <a:latin typeface="+mj-lt"/>
              </a:rPr>
              <a:t>model complexity of a ensemble method far exceeds the learning capability and performance of a single </a:t>
            </a:r>
            <a:r>
              <a:rPr lang="en-US" sz="2800" dirty="0" smtClean="0">
                <a:solidFill>
                  <a:schemeClr val="tx1"/>
                </a:solidFill>
                <a:latin typeface="+mj-lt"/>
              </a:rPr>
              <a:t>KNN regression model</a:t>
            </a:r>
            <a:r>
              <a:rPr lang="en-US" sz="2800" dirty="0">
                <a:solidFill>
                  <a:schemeClr val="tx1"/>
                </a:solidFill>
                <a:latin typeface="+mj-lt"/>
              </a:rPr>
              <a:t>, this can be observed in the both the </a:t>
            </a:r>
            <a:r>
              <a:rPr lang="en-US" sz="2800" dirty="0" smtClean="0">
                <a:solidFill>
                  <a:schemeClr val="tx1"/>
                </a:solidFill>
                <a:latin typeface="+mj-lt"/>
              </a:rPr>
              <a:t>charts; Predicted Sales (</a:t>
            </a:r>
            <a:r>
              <a:rPr lang="en-US" i="1" dirty="0" smtClean="0">
                <a:solidFill>
                  <a:schemeClr val="tx1"/>
                </a:solidFill>
                <a:latin typeface="+mj-lt"/>
              </a:rPr>
              <a:t>Chart 15</a:t>
            </a:r>
            <a:r>
              <a:rPr lang="en-US" sz="2800" dirty="0" smtClean="0">
                <a:solidFill>
                  <a:schemeClr val="tx1"/>
                </a:solidFill>
                <a:latin typeface="+mj-lt"/>
              </a:rPr>
              <a:t>) and the plot of errors from each model (</a:t>
            </a:r>
            <a:r>
              <a:rPr lang="en-US" i="1" dirty="0" smtClean="0">
                <a:solidFill>
                  <a:schemeClr val="tx1"/>
                </a:solidFill>
                <a:latin typeface="+mj-lt"/>
              </a:rPr>
              <a:t>Chart 16</a:t>
            </a:r>
            <a:r>
              <a:rPr lang="en-US" sz="2800" dirty="0" smtClean="0">
                <a:solidFill>
                  <a:schemeClr val="tx1"/>
                </a:solidFill>
                <a:latin typeface="+mj-lt"/>
              </a:rPr>
              <a:t>)</a:t>
            </a:r>
          </a:p>
        </p:txBody>
      </p:sp>
      <p:pic>
        <p:nvPicPr>
          <p:cNvPr id="81" name="Picture 69"/>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2806081" y="7620000"/>
            <a:ext cx="7562119" cy="243689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TextBox 58"/>
          <p:cNvSpPr txBox="1"/>
          <p:nvPr/>
        </p:nvSpPr>
        <p:spPr>
          <a:xfrm rot="16200000">
            <a:off x="42132371" y="8693029"/>
            <a:ext cx="1188469" cy="261610"/>
          </a:xfrm>
          <a:prstGeom prst="rect">
            <a:avLst/>
          </a:prstGeom>
          <a:noFill/>
        </p:spPr>
        <p:txBody>
          <a:bodyPr wrap="square" rtlCol="0">
            <a:spAutoFit/>
          </a:bodyPr>
          <a:lstStyle/>
          <a:p>
            <a:r>
              <a:rPr lang="en-GB" sz="1100" b="1" dirty="0">
                <a:solidFill>
                  <a:schemeClr val="tx1"/>
                </a:solidFill>
                <a:latin typeface="+mj-lt"/>
              </a:rPr>
              <a:t>Error (MSE)</a:t>
            </a:r>
          </a:p>
        </p:txBody>
      </p:sp>
      <p:sp>
        <p:nvSpPr>
          <p:cNvPr id="62" name="TextBox 61"/>
          <p:cNvSpPr txBox="1"/>
          <p:nvPr/>
        </p:nvSpPr>
        <p:spPr>
          <a:xfrm>
            <a:off x="551656" y="14705111"/>
            <a:ext cx="990600" cy="307777"/>
          </a:xfrm>
          <a:prstGeom prst="rect">
            <a:avLst/>
          </a:prstGeom>
          <a:noFill/>
        </p:spPr>
        <p:txBody>
          <a:bodyPr wrap="square" rtlCol="0">
            <a:spAutoFit/>
          </a:bodyPr>
          <a:lstStyle/>
          <a:p>
            <a:r>
              <a:rPr lang="en-GB" sz="1400" i="1" dirty="0" smtClean="0">
                <a:solidFill>
                  <a:schemeClr val="tx1"/>
                </a:solidFill>
                <a:latin typeface="+mj-lt"/>
              </a:rPr>
              <a:t>Chart 1</a:t>
            </a:r>
            <a:endParaRPr lang="en-GB" sz="1400" i="1" dirty="0">
              <a:solidFill>
                <a:schemeClr val="tx1"/>
              </a:solidFill>
              <a:latin typeface="+mj-lt"/>
            </a:endParaRPr>
          </a:p>
        </p:txBody>
      </p:sp>
      <p:sp>
        <p:nvSpPr>
          <p:cNvPr id="63" name="TextBox 62"/>
          <p:cNvSpPr txBox="1"/>
          <p:nvPr/>
        </p:nvSpPr>
        <p:spPr>
          <a:xfrm>
            <a:off x="8016099" y="15240000"/>
            <a:ext cx="990600" cy="307777"/>
          </a:xfrm>
          <a:prstGeom prst="rect">
            <a:avLst/>
          </a:prstGeom>
          <a:noFill/>
        </p:spPr>
        <p:txBody>
          <a:bodyPr wrap="square" rtlCol="0">
            <a:spAutoFit/>
          </a:bodyPr>
          <a:lstStyle/>
          <a:p>
            <a:r>
              <a:rPr lang="en-GB" sz="1400" i="1" dirty="0" smtClean="0">
                <a:solidFill>
                  <a:schemeClr val="tx1"/>
                </a:solidFill>
                <a:latin typeface="+mj-lt"/>
              </a:rPr>
              <a:t>Chart 2</a:t>
            </a:r>
            <a:endParaRPr lang="en-GB" sz="1400" i="1" dirty="0">
              <a:solidFill>
                <a:schemeClr val="tx1"/>
              </a:solidFill>
              <a:latin typeface="+mj-lt"/>
            </a:endParaRPr>
          </a:p>
        </p:txBody>
      </p:sp>
      <p:sp>
        <p:nvSpPr>
          <p:cNvPr id="69" name="TextBox 68"/>
          <p:cNvSpPr txBox="1"/>
          <p:nvPr/>
        </p:nvSpPr>
        <p:spPr>
          <a:xfrm>
            <a:off x="5729288" y="17371450"/>
            <a:ext cx="990600" cy="307777"/>
          </a:xfrm>
          <a:prstGeom prst="rect">
            <a:avLst/>
          </a:prstGeom>
          <a:noFill/>
        </p:spPr>
        <p:txBody>
          <a:bodyPr wrap="square" rtlCol="0">
            <a:spAutoFit/>
          </a:bodyPr>
          <a:lstStyle/>
          <a:p>
            <a:r>
              <a:rPr lang="en-GB" sz="1400" i="1" dirty="0" smtClean="0">
                <a:solidFill>
                  <a:schemeClr val="tx1"/>
                </a:solidFill>
                <a:latin typeface="+mj-lt"/>
              </a:rPr>
              <a:t>Chart 3</a:t>
            </a:r>
            <a:endParaRPr lang="en-GB" sz="1400" i="1" dirty="0">
              <a:solidFill>
                <a:schemeClr val="tx1"/>
              </a:solidFill>
              <a:latin typeface="+mj-lt"/>
            </a:endParaRPr>
          </a:p>
        </p:txBody>
      </p:sp>
      <p:sp>
        <p:nvSpPr>
          <p:cNvPr id="70" name="TextBox 69"/>
          <p:cNvSpPr txBox="1"/>
          <p:nvPr/>
        </p:nvSpPr>
        <p:spPr>
          <a:xfrm>
            <a:off x="13281025" y="18018078"/>
            <a:ext cx="990600" cy="307777"/>
          </a:xfrm>
          <a:prstGeom prst="rect">
            <a:avLst/>
          </a:prstGeom>
          <a:noFill/>
        </p:spPr>
        <p:txBody>
          <a:bodyPr wrap="square" rtlCol="0">
            <a:spAutoFit/>
          </a:bodyPr>
          <a:lstStyle/>
          <a:p>
            <a:r>
              <a:rPr lang="en-GB" sz="1400" i="1" dirty="0" smtClean="0">
                <a:solidFill>
                  <a:schemeClr val="tx1"/>
                </a:solidFill>
                <a:latin typeface="+mj-lt"/>
              </a:rPr>
              <a:t>Chart 4</a:t>
            </a:r>
            <a:endParaRPr lang="en-GB" sz="1400" i="1" dirty="0">
              <a:solidFill>
                <a:schemeClr val="tx1"/>
              </a:solidFill>
              <a:latin typeface="+mj-lt"/>
            </a:endParaRPr>
          </a:p>
        </p:txBody>
      </p:sp>
      <p:sp>
        <p:nvSpPr>
          <p:cNvPr id="71" name="TextBox 70"/>
          <p:cNvSpPr txBox="1"/>
          <p:nvPr/>
        </p:nvSpPr>
        <p:spPr>
          <a:xfrm>
            <a:off x="700088" y="20376208"/>
            <a:ext cx="990600" cy="307777"/>
          </a:xfrm>
          <a:prstGeom prst="rect">
            <a:avLst/>
          </a:prstGeom>
          <a:noFill/>
        </p:spPr>
        <p:txBody>
          <a:bodyPr wrap="square" rtlCol="0">
            <a:spAutoFit/>
          </a:bodyPr>
          <a:lstStyle/>
          <a:p>
            <a:r>
              <a:rPr lang="en-GB" sz="1400" i="1" dirty="0" smtClean="0">
                <a:solidFill>
                  <a:schemeClr val="tx1"/>
                </a:solidFill>
                <a:latin typeface="+mj-lt"/>
              </a:rPr>
              <a:t>Chart 5</a:t>
            </a:r>
            <a:endParaRPr lang="en-GB" sz="1400" i="1" dirty="0">
              <a:solidFill>
                <a:schemeClr val="tx1"/>
              </a:solidFill>
              <a:latin typeface="+mj-lt"/>
            </a:endParaRPr>
          </a:p>
        </p:txBody>
      </p:sp>
      <p:sp>
        <p:nvSpPr>
          <p:cNvPr id="72" name="TextBox 71"/>
          <p:cNvSpPr txBox="1"/>
          <p:nvPr/>
        </p:nvSpPr>
        <p:spPr>
          <a:xfrm>
            <a:off x="7942848" y="20874578"/>
            <a:ext cx="990600" cy="307777"/>
          </a:xfrm>
          <a:prstGeom prst="rect">
            <a:avLst/>
          </a:prstGeom>
          <a:noFill/>
        </p:spPr>
        <p:txBody>
          <a:bodyPr wrap="square" rtlCol="0">
            <a:spAutoFit/>
          </a:bodyPr>
          <a:lstStyle/>
          <a:p>
            <a:r>
              <a:rPr lang="en-GB" sz="1400" i="1" dirty="0" smtClean="0">
                <a:solidFill>
                  <a:schemeClr val="tx1"/>
                </a:solidFill>
                <a:latin typeface="+mj-lt"/>
              </a:rPr>
              <a:t>Chart 6</a:t>
            </a:r>
            <a:endParaRPr lang="en-GB" sz="1400" i="1" dirty="0">
              <a:solidFill>
                <a:schemeClr val="tx1"/>
              </a:solidFill>
              <a:latin typeface="+mj-lt"/>
            </a:endParaRPr>
          </a:p>
        </p:txBody>
      </p:sp>
      <p:sp>
        <p:nvSpPr>
          <p:cNvPr id="73" name="TextBox 72"/>
          <p:cNvSpPr txBox="1"/>
          <p:nvPr/>
        </p:nvSpPr>
        <p:spPr>
          <a:xfrm>
            <a:off x="23796171" y="16325983"/>
            <a:ext cx="990600" cy="307777"/>
          </a:xfrm>
          <a:prstGeom prst="rect">
            <a:avLst/>
          </a:prstGeom>
          <a:noFill/>
        </p:spPr>
        <p:txBody>
          <a:bodyPr wrap="square" rtlCol="0">
            <a:spAutoFit/>
          </a:bodyPr>
          <a:lstStyle/>
          <a:p>
            <a:r>
              <a:rPr lang="en-GB" sz="1400" i="1" dirty="0" smtClean="0">
                <a:solidFill>
                  <a:schemeClr val="tx1"/>
                </a:solidFill>
                <a:latin typeface="+mj-lt"/>
              </a:rPr>
              <a:t>Chart 7</a:t>
            </a:r>
            <a:endParaRPr lang="en-GB" sz="1400" i="1" dirty="0">
              <a:solidFill>
                <a:schemeClr val="tx1"/>
              </a:solidFill>
              <a:latin typeface="+mj-lt"/>
            </a:endParaRPr>
          </a:p>
        </p:txBody>
      </p:sp>
      <p:sp>
        <p:nvSpPr>
          <p:cNvPr id="74" name="TextBox 73"/>
          <p:cNvSpPr txBox="1"/>
          <p:nvPr/>
        </p:nvSpPr>
        <p:spPr>
          <a:xfrm>
            <a:off x="28803600" y="16325983"/>
            <a:ext cx="990600" cy="307777"/>
          </a:xfrm>
          <a:prstGeom prst="rect">
            <a:avLst/>
          </a:prstGeom>
          <a:noFill/>
        </p:spPr>
        <p:txBody>
          <a:bodyPr wrap="square" rtlCol="0">
            <a:spAutoFit/>
          </a:bodyPr>
          <a:lstStyle/>
          <a:p>
            <a:r>
              <a:rPr lang="en-GB" sz="1400" i="1" dirty="0" smtClean="0">
                <a:solidFill>
                  <a:schemeClr val="tx1"/>
                </a:solidFill>
                <a:latin typeface="+mj-lt"/>
              </a:rPr>
              <a:t>Chart 8</a:t>
            </a:r>
          </a:p>
        </p:txBody>
      </p:sp>
      <p:sp>
        <p:nvSpPr>
          <p:cNvPr id="75" name="TextBox 74"/>
          <p:cNvSpPr txBox="1"/>
          <p:nvPr/>
        </p:nvSpPr>
        <p:spPr>
          <a:xfrm>
            <a:off x="27666812" y="21505733"/>
            <a:ext cx="5638800" cy="307777"/>
          </a:xfrm>
          <a:prstGeom prst="rect">
            <a:avLst/>
          </a:prstGeom>
          <a:noFill/>
        </p:spPr>
        <p:txBody>
          <a:bodyPr wrap="square" rtlCol="0">
            <a:spAutoFit/>
          </a:bodyPr>
          <a:lstStyle/>
          <a:p>
            <a:pPr algn="ctr"/>
            <a:r>
              <a:rPr lang="en-GB" sz="1400" i="1" dirty="0" smtClean="0">
                <a:solidFill>
                  <a:schemeClr val="tx1"/>
                </a:solidFill>
                <a:latin typeface="+mj-lt"/>
              </a:rPr>
              <a:t>Figure 1 – Illustration of Bayesian Optimisation in Action</a:t>
            </a:r>
          </a:p>
        </p:txBody>
      </p:sp>
      <p:sp>
        <p:nvSpPr>
          <p:cNvPr id="77" name="TextBox 76"/>
          <p:cNvSpPr txBox="1"/>
          <p:nvPr/>
        </p:nvSpPr>
        <p:spPr>
          <a:xfrm>
            <a:off x="23469600" y="16555842"/>
            <a:ext cx="9938501" cy="1631216"/>
          </a:xfrm>
          <a:prstGeom prst="rect">
            <a:avLst/>
          </a:prstGeom>
          <a:solidFill>
            <a:schemeClr val="accent6">
              <a:lumMod val="20000"/>
              <a:lumOff val="80000"/>
            </a:schemeClr>
          </a:solidFill>
          <a:ln>
            <a:solidFill>
              <a:schemeClr val="bg2"/>
            </a:solidFill>
          </a:ln>
        </p:spPr>
        <p:txBody>
          <a:bodyPr wrap="square" rtlCol="0">
            <a:spAutoFit/>
          </a:bodyPr>
          <a:lstStyle/>
          <a:p>
            <a:pPr algn="just"/>
            <a:r>
              <a:rPr lang="en-US" sz="2000" dirty="0" smtClean="0">
                <a:solidFill>
                  <a:schemeClr val="tx1"/>
                </a:solidFill>
                <a:latin typeface="+mj-lt"/>
              </a:rPr>
              <a:t>The MSE of the two models are compared respectively in the two charts above (</a:t>
            </a:r>
            <a:r>
              <a:rPr lang="en-US" sz="2000" i="1" dirty="0" smtClean="0">
                <a:solidFill>
                  <a:schemeClr val="tx1"/>
                </a:solidFill>
                <a:latin typeface="+mj-lt"/>
              </a:rPr>
              <a:t>charts 7-8)</a:t>
            </a:r>
            <a:r>
              <a:rPr lang="en-US" sz="2000" dirty="0" smtClean="0">
                <a:solidFill>
                  <a:schemeClr val="tx1"/>
                </a:solidFill>
                <a:latin typeface="+mj-lt"/>
              </a:rPr>
              <a:t>. It can seen that,</a:t>
            </a:r>
            <a:r>
              <a:rPr lang="en-US" sz="2000" dirty="0" smtClean="0">
                <a:solidFill>
                  <a:schemeClr val="tx1"/>
                </a:solidFill>
              </a:rPr>
              <a:t> </a:t>
            </a:r>
            <a:r>
              <a:rPr lang="en-US" sz="2000" dirty="0" smtClean="0">
                <a:solidFill>
                  <a:schemeClr val="tx1"/>
                </a:solidFill>
                <a:latin typeface="+mj-lt"/>
              </a:rPr>
              <a:t>in general, the Random Forest algorithm out-performs the K-</a:t>
            </a:r>
            <a:r>
              <a:rPr lang="en-US" sz="2000" dirty="0" err="1" smtClean="0">
                <a:solidFill>
                  <a:schemeClr val="tx1"/>
                </a:solidFill>
                <a:latin typeface="+mj-lt"/>
              </a:rPr>
              <a:t>Neighbours</a:t>
            </a:r>
            <a:r>
              <a:rPr lang="en-US" sz="2000" dirty="0" smtClean="0">
                <a:solidFill>
                  <a:schemeClr val="tx1"/>
                </a:solidFill>
                <a:latin typeface="+mj-lt"/>
              </a:rPr>
              <a:t> Regression with regards to their Mean Squared Error value. It must be noted that the errors in the K-</a:t>
            </a:r>
            <a:r>
              <a:rPr lang="en-US" sz="2000" dirty="0" err="1" smtClean="0">
                <a:solidFill>
                  <a:schemeClr val="tx1"/>
                </a:solidFill>
                <a:latin typeface="+mj-lt"/>
              </a:rPr>
              <a:t>Neighbours</a:t>
            </a:r>
            <a:r>
              <a:rPr lang="en-US" sz="2000" dirty="0" smtClean="0">
                <a:solidFill>
                  <a:schemeClr val="tx1"/>
                </a:solidFill>
                <a:latin typeface="+mj-lt"/>
              </a:rPr>
              <a:t> regression appear in horizontal bands in contrast to the Random Forest which is a lot more random.</a:t>
            </a:r>
            <a:endParaRPr lang="en-GB" sz="2000" dirty="0">
              <a:latin typeface="+mj-lt"/>
            </a:endParaRPr>
          </a:p>
        </p:txBody>
      </p:sp>
      <p:pic>
        <p:nvPicPr>
          <p:cNvPr id="82" name="Picture 81"/>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2032620" y="18267087"/>
            <a:ext cx="6085180" cy="3690985"/>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82"/>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5959473" y="18265066"/>
            <a:ext cx="6073147" cy="3731607"/>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TextBox 83"/>
          <p:cNvSpPr txBox="1"/>
          <p:nvPr/>
        </p:nvSpPr>
        <p:spPr>
          <a:xfrm>
            <a:off x="15885885" y="21804182"/>
            <a:ext cx="1524000" cy="307777"/>
          </a:xfrm>
          <a:prstGeom prst="rect">
            <a:avLst/>
          </a:prstGeom>
          <a:noFill/>
        </p:spPr>
        <p:txBody>
          <a:bodyPr wrap="square" rtlCol="0">
            <a:spAutoFit/>
          </a:bodyPr>
          <a:lstStyle/>
          <a:p>
            <a:pPr algn="ctr"/>
            <a:r>
              <a:rPr lang="en-GB" sz="1400" i="1" dirty="0" smtClean="0">
                <a:solidFill>
                  <a:schemeClr val="tx1"/>
                </a:solidFill>
                <a:latin typeface="+mj-lt"/>
              </a:rPr>
              <a:t>Chart 9</a:t>
            </a:r>
          </a:p>
        </p:txBody>
      </p:sp>
      <p:sp>
        <p:nvSpPr>
          <p:cNvPr id="86" name="TextBox 85"/>
          <p:cNvSpPr txBox="1"/>
          <p:nvPr/>
        </p:nvSpPr>
        <p:spPr>
          <a:xfrm rot="16200000">
            <a:off x="15163798" y="19958689"/>
            <a:ext cx="1524000" cy="307777"/>
          </a:xfrm>
          <a:prstGeom prst="rect">
            <a:avLst/>
          </a:prstGeom>
          <a:noFill/>
        </p:spPr>
        <p:txBody>
          <a:bodyPr wrap="square" rtlCol="0">
            <a:spAutoFit/>
          </a:bodyPr>
          <a:lstStyle/>
          <a:p>
            <a:pPr algn="ctr"/>
            <a:r>
              <a:rPr lang="en-GB" sz="1400" dirty="0" smtClean="0">
                <a:solidFill>
                  <a:schemeClr val="tx1"/>
                </a:solidFill>
                <a:latin typeface="+mj-lt"/>
              </a:rPr>
              <a:t>MSE</a:t>
            </a:r>
          </a:p>
        </p:txBody>
      </p:sp>
      <p:sp>
        <p:nvSpPr>
          <p:cNvPr id="87" name="TextBox 86"/>
          <p:cNvSpPr txBox="1"/>
          <p:nvPr/>
        </p:nvSpPr>
        <p:spPr>
          <a:xfrm>
            <a:off x="1828800" y="25984200"/>
            <a:ext cx="990600" cy="307777"/>
          </a:xfrm>
          <a:prstGeom prst="rect">
            <a:avLst/>
          </a:prstGeom>
          <a:noFill/>
        </p:spPr>
        <p:txBody>
          <a:bodyPr wrap="square" rtlCol="0">
            <a:spAutoFit/>
          </a:bodyPr>
          <a:lstStyle/>
          <a:p>
            <a:r>
              <a:rPr lang="en-GB" sz="1400" i="1" dirty="0" smtClean="0">
                <a:solidFill>
                  <a:schemeClr val="tx1"/>
                </a:solidFill>
                <a:latin typeface="+mj-lt"/>
              </a:rPr>
              <a:t>Chart 11</a:t>
            </a:r>
            <a:endParaRPr lang="en-GB" sz="1400" i="1" dirty="0">
              <a:solidFill>
                <a:schemeClr val="tx1"/>
              </a:solidFill>
              <a:latin typeface="+mj-lt"/>
            </a:endParaRPr>
          </a:p>
        </p:txBody>
      </p:sp>
      <p:sp>
        <p:nvSpPr>
          <p:cNvPr id="88" name="TextBox 87"/>
          <p:cNvSpPr txBox="1"/>
          <p:nvPr/>
        </p:nvSpPr>
        <p:spPr>
          <a:xfrm>
            <a:off x="5638800" y="25984200"/>
            <a:ext cx="990600" cy="307777"/>
          </a:xfrm>
          <a:prstGeom prst="rect">
            <a:avLst/>
          </a:prstGeom>
          <a:noFill/>
        </p:spPr>
        <p:txBody>
          <a:bodyPr wrap="square" rtlCol="0">
            <a:spAutoFit/>
          </a:bodyPr>
          <a:lstStyle/>
          <a:p>
            <a:r>
              <a:rPr lang="en-GB" sz="1400" i="1" dirty="0" smtClean="0">
                <a:solidFill>
                  <a:schemeClr val="tx1"/>
                </a:solidFill>
                <a:latin typeface="+mj-lt"/>
              </a:rPr>
              <a:t>Chart 12</a:t>
            </a:r>
            <a:endParaRPr lang="en-GB" sz="1400" i="1" dirty="0">
              <a:solidFill>
                <a:schemeClr val="tx1"/>
              </a:solidFill>
              <a:latin typeface="+mj-lt"/>
            </a:endParaRPr>
          </a:p>
        </p:txBody>
      </p:sp>
      <p:sp>
        <p:nvSpPr>
          <p:cNvPr id="89" name="TextBox 88"/>
          <p:cNvSpPr txBox="1"/>
          <p:nvPr/>
        </p:nvSpPr>
        <p:spPr>
          <a:xfrm>
            <a:off x="9448800" y="25984200"/>
            <a:ext cx="990600" cy="307777"/>
          </a:xfrm>
          <a:prstGeom prst="rect">
            <a:avLst/>
          </a:prstGeom>
          <a:noFill/>
        </p:spPr>
        <p:txBody>
          <a:bodyPr wrap="square" rtlCol="0">
            <a:spAutoFit/>
          </a:bodyPr>
          <a:lstStyle/>
          <a:p>
            <a:r>
              <a:rPr lang="en-GB" sz="1400" i="1" dirty="0" smtClean="0">
                <a:solidFill>
                  <a:schemeClr val="tx1"/>
                </a:solidFill>
                <a:latin typeface="+mj-lt"/>
              </a:rPr>
              <a:t>Chart 13</a:t>
            </a:r>
            <a:endParaRPr lang="en-GB" sz="1400" i="1" dirty="0">
              <a:solidFill>
                <a:schemeClr val="tx1"/>
              </a:solidFill>
              <a:latin typeface="+mj-lt"/>
            </a:endParaRPr>
          </a:p>
        </p:txBody>
      </p:sp>
      <p:sp>
        <p:nvSpPr>
          <p:cNvPr id="90" name="TextBox 89"/>
          <p:cNvSpPr txBox="1"/>
          <p:nvPr/>
        </p:nvSpPr>
        <p:spPr>
          <a:xfrm>
            <a:off x="13182600" y="25981223"/>
            <a:ext cx="990600" cy="307777"/>
          </a:xfrm>
          <a:prstGeom prst="rect">
            <a:avLst/>
          </a:prstGeom>
          <a:noFill/>
        </p:spPr>
        <p:txBody>
          <a:bodyPr wrap="square" rtlCol="0">
            <a:spAutoFit/>
          </a:bodyPr>
          <a:lstStyle/>
          <a:p>
            <a:r>
              <a:rPr lang="en-GB" sz="1400" i="1" dirty="0" smtClean="0">
                <a:solidFill>
                  <a:schemeClr val="tx1"/>
                </a:solidFill>
                <a:latin typeface="+mj-lt"/>
              </a:rPr>
              <a:t>Chart 14</a:t>
            </a:r>
            <a:endParaRPr lang="en-GB" sz="1400" i="1" dirty="0">
              <a:solidFill>
                <a:schemeClr val="tx1"/>
              </a:solidFill>
              <a:latin typeface="+mj-lt"/>
            </a:endParaRPr>
          </a:p>
        </p:txBody>
      </p:sp>
      <p:sp>
        <p:nvSpPr>
          <p:cNvPr id="91" name="TextBox 90"/>
          <p:cNvSpPr txBox="1"/>
          <p:nvPr/>
        </p:nvSpPr>
        <p:spPr>
          <a:xfrm>
            <a:off x="34070598" y="19303166"/>
            <a:ext cx="990600" cy="307777"/>
          </a:xfrm>
          <a:prstGeom prst="rect">
            <a:avLst/>
          </a:prstGeom>
          <a:noFill/>
        </p:spPr>
        <p:txBody>
          <a:bodyPr wrap="square" rtlCol="0">
            <a:spAutoFit/>
          </a:bodyPr>
          <a:lstStyle/>
          <a:p>
            <a:r>
              <a:rPr lang="en-GB" sz="1400" i="1" dirty="0" smtClean="0">
                <a:solidFill>
                  <a:schemeClr val="tx1"/>
                </a:solidFill>
                <a:latin typeface="+mj-lt"/>
              </a:rPr>
              <a:t>Chart 15</a:t>
            </a:r>
          </a:p>
        </p:txBody>
      </p:sp>
      <p:sp>
        <p:nvSpPr>
          <p:cNvPr id="92" name="TextBox 91"/>
          <p:cNvSpPr txBox="1"/>
          <p:nvPr/>
        </p:nvSpPr>
        <p:spPr>
          <a:xfrm>
            <a:off x="38557200" y="19313390"/>
            <a:ext cx="990600" cy="307777"/>
          </a:xfrm>
          <a:prstGeom prst="rect">
            <a:avLst/>
          </a:prstGeom>
          <a:noFill/>
        </p:spPr>
        <p:txBody>
          <a:bodyPr wrap="square" rtlCol="0">
            <a:spAutoFit/>
          </a:bodyPr>
          <a:lstStyle/>
          <a:p>
            <a:r>
              <a:rPr lang="en-GB" sz="1400" i="1" dirty="0" smtClean="0">
                <a:solidFill>
                  <a:schemeClr val="tx1"/>
                </a:solidFill>
                <a:latin typeface="+mj-lt"/>
              </a:rPr>
              <a:t>Chart 16</a:t>
            </a:r>
          </a:p>
        </p:txBody>
      </p:sp>
      <p:graphicFrame>
        <p:nvGraphicFramePr>
          <p:cNvPr id="93" name="Table 92"/>
          <p:cNvGraphicFramePr>
            <a:graphicFrameLocks noGrp="1"/>
          </p:cNvGraphicFramePr>
          <p:nvPr/>
        </p:nvGraphicFramePr>
        <p:xfrm>
          <a:off x="44119800" y="13916025"/>
          <a:ext cx="5638800" cy="942975"/>
        </p:xfrm>
        <a:graphic>
          <a:graphicData uri="http://schemas.openxmlformats.org/drawingml/2006/table">
            <a:tbl>
              <a:tblPr/>
              <a:tblGrid>
                <a:gridCol w="3217794"/>
                <a:gridCol w="2421006"/>
              </a:tblGrid>
              <a:tr h="288925">
                <a:tc>
                  <a:txBody>
                    <a:bodyPr/>
                    <a:lstStyle/>
                    <a:p>
                      <a:pPr algn="ctr" fontAlgn="b"/>
                      <a:r>
                        <a:rPr lang="en-GB" sz="2000" b="1" i="0" u="none" strike="noStrike" dirty="0">
                          <a:solidFill>
                            <a:srgbClr val="000000"/>
                          </a:solidFill>
                          <a:latin typeface="Calibri"/>
                        </a:rPr>
                        <a:t>Algorithm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1" i="0" u="none" strike="noStrike" dirty="0">
                          <a:solidFill>
                            <a:srgbClr val="000000"/>
                          </a:solidFill>
                          <a:latin typeface="Calibri"/>
                        </a:rPr>
                        <a:t>Test Set Results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925">
                <a:tc>
                  <a:txBody>
                    <a:bodyPr/>
                    <a:lstStyle/>
                    <a:p>
                      <a:pPr algn="ctr" fontAlgn="b"/>
                      <a:r>
                        <a:rPr lang="en-GB" sz="2000" b="0" i="0" u="none" strike="noStrike" dirty="0">
                          <a:solidFill>
                            <a:srgbClr val="000000"/>
                          </a:solidFill>
                          <a:latin typeface="Calibri"/>
                        </a:rPr>
                        <a:t>K Nearest Regression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rgbClr val="000000"/>
                          </a:solidFill>
                          <a:latin typeface="Calibri"/>
                        </a:rPr>
                        <a:t>0.28703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925">
                <a:tc>
                  <a:txBody>
                    <a:bodyPr/>
                    <a:lstStyle/>
                    <a:p>
                      <a:pPr algn="ctr" fontAlgn="b"/>
                      <a:r>
                        <a:rPr lang="en-GB" sz="2000" b="0" i="0" u="none" strike="noStrike">
                          <a:solidFill>
                            <a:srgbClr val="000000"/>
                          </a:solidFill>
                          <a:latin typeface="Calibri"/>
                        </a:rPr>
                        <a:t>Random Forest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rgbClr val="000000"/>
                          </a:solidFill>
                          <a:latin typeface="Calibri"/>
                        </a:rPr>
                        <a:t>0.11563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4" name="TextBox 93"/>
          <p:cNvSpPr txBox="1"/>
          <p:nvPr/>
        </p:nvSpPr>
        <p:spPr>
          <a:xfrm>
            <a:off x="42381611" y="14859000"/>
            <a:ext cx="8507797" cy="4832092"/>
          </a:xfrm>
          <a:prstGeom prst="rect">
            <a:avLst/>
          </a:prstGeom>
          <a:noFill/>
        </p:spPr>
        <p:txBody>
          <a:bodyPr wrap="square" rtlCol="0">
            <a:spAutoFit/>
          </a:bodyPr>
          <a:lstStyle/>
          <a:p>
            <a:pPr algn="just"/>
            <a:r>
              <a:rPr lang="en-GB" sz="2800" dirty="0" smtClean="0">
                <a:solidFill>
                  <a:schemeClr val="tx1"/>
                </a:solidFill>
                <a:latin typeface="+mj-lt"/>
              </a:rPr>
              <a:t>For this analysis, the test set was separated from the training set and had not been evaluated on until the optimal models had been found. The final results are shown above. The most notable evaluation is that the Random Forest method generalises substantially better than the K Nearest Regression algorithm. Likely reasons have been listed in the summary table, but in addition to those weaknesses the </a:t>
            </a:r>
            <a:r>
              <a:rPr lang="en-GB" sz="2800" dirty="0" smtClean="0">
                <a:solidFill>
                  <a:schemeClr val="tx1"/>
                </a:solidFill>
                <a:latin typeface="+mj-lt"/>
              </a:rPr>
              <a:t>Kernels </a:t>
            </a:r>
            <a:r>
              <a:rPr lang="en-GB" sz="2800" dirty="0" smtClean="0">
                <a:solidFill>
                  <a:schemeClr val="tx1"/>
                </a:solidFill>
                <a:latin typeface="+mj-lt"/>
              </a:rPr>
              <a:t>(</a:t>
            </a:r>
            <a:r>
              <a:rPr lang="en-GB" i="1" dirty="0" smtClean="0">
                <a:solidFill>
                  <a:schemeClr val="tx1"/>
                </a:solidFill>
                <a:latin typeface="+mj-lt"/>
              </a:rPr>
              <a:t>Neighbours</a:t>
            </a:r>
            <a:r>
              <a:rPr lang="en-GB" sz="2800" dirty="0" smtClean="0">
                <a:solidFill>
                  <a:schemeClr val="tx1"/>
                </a:solidFill>
                <a:latin typeface="+mj-lt"/>
              </a:rPr>
              <a:t>) are just too smooth for the given data and do not capture the variation of all the stores well enough.</a:t>
            </a:r>
            <a:endParaRPr lang="en-GB" sz="2800" dirty="0">
              <a:solidFill>
                <a:schemeClr val="tx1"/>
              </a:solidFill>
              <a:latin typeface="+mj-lt"/>
            </a:endParaRPr>
          </a:p>
        </p:txBody>
      </p:sp>
      <p:sp>
        <p:nvSpPr>
          <p:cNvPr id="95" name="TextBox 94"/>
          <p:cNvSpPr txBox="1"/>
          <p:nvPr/>
        </p:nvSpPr>
        <p:spPr>
          <a:xfrm>
            <a:off x="22126042" y="21804183"/>
            <a:ext cx="1524000" cy="307777"/>
          </a:xfrm>
          <a:prstGeom prst="rect">
            <a:avLst/>
          </a:prstGeom>
          <a:noFill/>
        </p:spPr>
        <p:txBody>
          <a:bodyPr wrap="square" rtlCol="0">
            <a:spAutoFit/>
          </a:bodyPr>
          <a:lstStyle/>
          <a:p>
            <a:pPr algn="ctr"/>
            <a:r>
              <a:rPr lang="en-GB" sz="1400" i="1" dirty="0" smtClean="0">
                <a:solidFill>
                  <a:schemeClr val="tx1"/>
                </a:solidFill>
                <a:latin typeface="+mj-lt"/>
              </a:rPr>
              <a:t>Chart 10</a:t>
            </a:r>
          </a:p>
        </p:txBody>
      </p:sp>
      <p:sp>
        <p:nvSpPr>
          <p:cNvPr id="79" name="TextBox 78"/>
          <p:cNvSpPr txBox="1"/>
          <p:nvPr/>
        </p:nvSpPr>
        <p:spPr>
          <a:xfrm>
            <a:off x="18126868" y="21813509"/>
            <a:ext cx="1524000" cy="307777"/>
          </a:xfrm>
          <a:prstGeom prst="rect">
            <a:avLst/>
          </a:prstGeom>
          <a:noFill/>
        </p:spPr>
        <p:txBody>
          <a:bodyPr wrap="square" rtlCol="0">
            <a:spAutoFit/>
          </a:bodyPr>
          <a:lstStyle/>
          <a:p>
            <a:pPr algn="ctr"/>
            <a:r>
              <a:rPr lang="en-GB" sz="1400" dirty="0" smtClean="0">
                <a:solidFill>
                  <a:schemeClr val="tx1"/>
                </a:solidFill>
                <a:latin typeface="+mj-lt"/>
              </a:rPr>
              <a:t>Trial Number</a:t>
            </a:r>
          </a:p>
        </p:txBody>
      </p:sp>
      <p:sp>
        <p:nvSpPr>
          <p:cNvPr id="96" name="TextBox 95"/>
          <p:cNvSpPr txBox="1"/>
          <p:nvPr/>
        </p:nvSpPr>
        <p:spPr>
          <a:xfrm rot="16200000">
            <a:off x="21210153" y="19958690"/>
            <a:ext cx="1524000" cy="307777"/>
          </a:xfrm>
          <a:prstGeom prst="rect">
            <a:avLst/>
          </a:prstGeom>
          <a:noFill/>
        </p:spPr>
        <p:txBody>
          <a:bodyPr wrap="square" rtlCol="0">
            <a:spAutoFit/>
          </a:bodyPr>
          <a:lstStyle/>
          <a:p>
            <a:pPr algn="ctr"/>
            <a:r>
              <a:rPr lang="en-GB" sz="1400" dirty="0" smtClean="0">
                <a:solidFill>
                  <a:schemeClr val="tx1"/>
                </a:solidFill>
                <a:latin typeface="+mj-lt"/>
              </a:rPr>
              <a:t>MSE</a:t>
            </a:r>
          </a:p>
        </p:txBody>
      </p:sp>
      <p:sp>
        <p:nvSpPr>
          <p:cNvPr id="97" name="TextBox 96"/>
          <p:cNvSpPr txBox="1"/>
          <p:nvPr/>
        </p:nvSpPr>
        <p:spPr>
          <a:xfrm>
            <a:off x="24011456" y="21842784"/>
            <a:ext cx="1524000" cy="307777"/>
          </a:xfrm>
          <a:prstGeom prst="rect">
            <a:avLst/>
          </a:prstGeom>
          <a:noFill/>
        </p:spPr>
        <p:txBody>
          <a:bodyPr wrap="square" rtlCol="0">
            <a:spAutoFit/>
          </a:bodyPr>
          <a:lstStyle/>
          <a:p>
            <a:pPr algn="ctr"/>
            <a:r>
              <a:rPr lang="en-GB" sz="1400" dirty="0" smtClean="0">
                <a:solidFill>
                  <a:schemeClr val="tx1"/>
                </a:solidFill>
                <a:latin typeface="+mj-lt"/>
              </a:rPr>
              <a:t>Trial Number</a:t>
            </a:r>
          </a:p>
        </p:txBody>
      </p:sp>
      <p:sp>
        <p:nvSpPr>
          <p:cNvPr id="98" name="TextBox 97"/>
          <p:cNvSpPr txBox="1"/>
          <p:nvPr/>
        </p:nvSpPr>
        <p:spPr>
          <a:xfrm>
            <a:off x="15771909" y="18435360"/>
            <a:ext cx="3729038" cy="338554"/>
          </a:xfrm>
          <a:prstGeom prst="rect">
            <a:avLst/>
          </a:prstGeom>
          <a:noFill/>
        </p:spPr>
        <p:txBody>
          <a:bodyPr wrap="square" rtlCol="0">
            <a:spAutoFit/>
          </a:bodyPr>
          <a:lstStyle/>
          <a:p>
            <a:pPr algn="ctr"/>
            <a:r>
              <a:rPr lang="en-GB" sz="1600" b="1" dirty="0" smtClean="0">
                <a:solidFill>
                  <a:schemeClr val="tx1"/>
                </a:solidFill>
                <a:latin typeface="+mj-lt"/>
              </a:rPr>
              <a:t>K-Neighbours Regression</a:t>
            </a:r>
            <a:endParaRPr lang="en-GB" sz="1600" b="1" dirty="0">
              <a:solidFill>
                <a:schemeClr val="tx1"/>
              </a:solidFill>
              <a:latin typeface="+mj-lt"/>
            </a:endParaRPr>
          </a:p>
        </p:txBody>
      </p:sp>
      <p:sp>
        <p:nvSpPr>
          <p:cNvPr id="99" name="TextBox 98"/>
          <p:cNvSpPr txBox="1"/>
          <p:nvPr/>
        </p:nvSpPr>
        <p:spPr>
          <a:xfrm>
            <a:off x="21183600" y="18355423"/>
            <a:ext cx="4114800" cy="338554"/>
          </a:xfrm>
          <a:prstGeom prst="rect">
            <a:avLst/>
          </a:prstGeom>
          <a:noFill/>
        </p:spPr>
        <p:txBody>
          <a:bodyPr wrap="square" rtlCol="0">
            <a:spAutoFit/>
          </a:bodyPr>
          <a:lstStyle/>
          <a:p>
            <a:pPr algn="ctr"/>
            <a:r>
              <a:rPr lang="en-GB" sz="1600" b="1" dirty="0" smtClean="0">
                <a:solidFill>
                  <a:schemeClr val="tx1"/>
                </a:solidFill>
                <a:latin typeface="+mj-lt"/>
              </a:rPr>
              <a:t>Random Forest</a:t>
            </a:r>
            <a:endParaRPr lang="en-GB" sz="1600" b="1" dirty="0">
              <a:solidFill>
                <a:schemeClr val="tx1"/>
              </a:solidFill>
              <a:latin typeface="+mj-lt"/>
            </a:endParaRPr>
          </a:p>
        </p:txBody>
      </p:sp>
      <p:graphicFrame>
        <p:nvGraphicFramePr>
          <p:cNvPr id="10" name="Table 9"/>
          <p:cNvGraphicFramePr>
            <a:graphicFrameLocks noGrp="1"/>
          </p:cNvGraphicFramePr>
          <p:nvPr>
            <p:extLst>
              <p:ext uri="{D42A27DB-BD31-4B8C-83A1-F6EECF244321}">
                <p14:modId xmlns:p14="http://schemas.microsoft.com/office/powerpoint/2010/main" val="235629226"/>
              </p:ext>
            </p:extLst>
          </p:nvPr>
        </p:nvGraphicFramePr>
        <p:xfrm>
          <a:off x="33387646" y="8875628"/>
          <a:ext cx="8674755" cy="4041942"/>
        </p:xfrm>
        <a:graphic>
          <a:graphicData uri="http://schemas.openxmlformats.org/drawingml/2006/table">
            <a:tbl>
              <a:tblPr firstRow="1" bandRow="1">
                <a:tableStyleId>{21E4AEA4-8DFA-4A89-87EB-49C32662AFE0}</a:tableStyleId>
              </a:tblPr>
              <a:tblGrid>
                <a:gridCol w="1828063"/>
                <a:gridCol w="1641839"/>
                <a:gridCol w="1734951"/>
                <a:gridCol w="1734951"/>
                <a:gridCol w="1734951"/>
              </a:tblGrid>
              <a:tr h="567190">
                <a:tc>
                  <a:txBody>
                    <a:bodyPr/>
                    <a:lstStyle/>
                    <a:p>
                      <a:pPr algn="ctr"/>
                      <a:r>
                        <a:rPr lang="en-US" sz="2000" dirty="0" smtClean="0"/>
                        <a:t>HYPER PARAMETER</a:t>
                      </a:r>
                      <a:endParaRPr lang="en-US" sz="2000" dirty="0"/>
                    </a:p>
                  </a:txBody>
                  <a:tcPr/>
                </a:tc>
                <a:tc gridSpan="2">
                  <a:txBody>
                    <a:bodyPr/>
                    <a:lstStyle/>
                    <a:p>
                      <a:pPr algn="ctr"/>
                      <a:r>
                        <a:rPr lang="en-US" sz="2000" dirty="0" smtClean="0"/>
                        <a:t>Search space for each Algorithm</a:t>
                      </a:r>
                      <a:endParaRPr lang="en-US" sz="2000" dirty="0"/>
                    </a:p>
                  </a:txBody>
                  <a:tcPr/>
                </a:tc>
                <a:tc hMerge="1">
                  <a:txBody>
                    <a:bodyPr/>
                    <a:lstStyle/>
                    <a:p>
                      <a:endParaRPr lang="en-US" sz="2000" dirty="0"/>
                    </a:p>
                  </a:txBody>
                  <a:tcPr/>
                </a:tc>
                <a:tc gridSpan="2">
                  <a:txBody>
                    <a:bodyPr/>
                    <a:lstStyle/>
                    <a:p>
                      <a:pPr algn="ctr"/>
                      <a:r>
                        <a:rPr lang="en-US" sz="2000" dirty="0" smtClean="0"/>
                        <a:t>Optimal Results for each Algorithm</a:t>
                      </a:r>
                      <a:endParaRPr lang="en-US" sz="2000" dirty="0"/>
                    </a:p>
                  </a:txBody>
                  <a:tcPr/>
                </a:tc>
                <a:tc hMerge="1">
                  <a:txBody>
                    <a:bodyPr/>
                    <a:lstStyle/>
                    <a:p>
                      <a:endParaRPr lang="en-US" sz="2000" dirty="0"/>
                    </a:p>
                  </a:txBody>
                  <a:tcPr/>
                </a:tc>
              </a:tr>
              <a:tr h="588955">
                <a:tc>
                  <a:txBody>
                    <a:bodyPr/>
                    <a:lstStyle/>
                    <a:p>
                      <a:pPr algn="l"/>
                      <a:r>
                        <a:rPr lang="en-US" sz="2000" b="0" dirty="0" smtClean="0"/>
                        <a:t>Algorithm</a:t>
                      </a:r>
                      <a:endParaRPr lang="en-US" sz="2000" b="0" dirty="0"/>
                    </a:p>
                  </a:txBody>
                  <a:tcPr/>
                </a:tc>
                <a:tc>
                  <a:txBody>
                    <a:bodyPr/>
                    <a:lstStyle/>
                    <a:p>
                      <a:pPr algn="ctr"/>
                      <a:r>
                        <a:rPr lang="en-US" sz="2000" b="0" dirty="0" smtClean="0"/>
                        <a:t>K-</a:t>
                      </a:r>
                      <a:r>
                        <a:rPr lang="en-US" sz="2000" b="0" dirty="0" err="1" smtClean="0"/>
                        <a:t>Neighbours</a:t>
                      </a:r>
                      <a:endParaRPr lang="en-US" sz="2000" b="0" dirty="0"/>
                    </a:p>
                  </a:txBody>
                  <a:tcPr/>
                </a:tc>
                <a:tc>
                  <a:txBody>
                    <a:bodyPr/>
                    <a:lstStyle/>
                    <a:p>
                      <a:pPr algn="ctr"/>
                      <a:r>
                        <a:rPr lang="en-US" sz="2000" b="0" dirty="0" smtClean="0"/>
                        <a:t>Random</a:t>
                      </a:r>
                      <a:r>
                        <a:rPr lang="en-US" sz="2000" b="0" baseline="0" dirty="0" smtClean="0"/>
                        <a:t> Forest</a:t>
                      </a:r>
                      <a:endParaRPr lang="en-US" sz="2000" b="0" dirty="0"/>
                    </a:p>
                  </a:txBody>
                  <a:tcPr/>
                </a:tc>
                <a:tc>
                  <a:txBody>
                    <a:bodyPr/>
                    <a:lstStyle/>
                    <a:p>
                      <a:pPr algn="ctr"/>
                      <a:r>
                        <a:rPr lang="en-US" sz="2000" b="0" dirty="0" smtClean="0"/>
                        <a:t>K-</a:t>
                      </a:r>
                      <a:r>
                        <a:rPr lang="en-US" sz="2000" b="0" dirty="0" err="1" smtClean="0"/>
                        <a:t>Neighbours</a:t>
                      </a:r>
                      <a:endParaRPr lang="en-US" sz="2000" b="0" dirty="0"/>
                    </a:p>
                  </a:txBody>
                  <a:tcPr/>
                </a:tc>
                <a:tc>
                  <a:txBody>
                    <a:bodyPr/>
                    <a:lstStyle/>
                    <a:p>
                      <a:pPr algn="ctr"/>
                      <a:r>
                        <a:rPr lang="en-US" sz="2000" b="0" dirty="0" smtClean="0"/>
                        <a:t>Random</a:t>
                      </a:r>
                      <a:r>
                        <a:rPr lang="en-US" sz="2000" b="0" baseline="0" dirty="0" smtClean="0"/>
                        <a:t> Forest</a:t>
                      </a:r>
                      <a:endParaRPr lang="en-US" sz="2000" b="0" dirty="0"/>
                    </a:p>
                  </a:txBody>
                  <a:tcPr/>
                </a:tc>
              </a:tr>
              <a:tr h="445302">
                <a:tc>
                  <a:txBody>
                    <a:bodyPr/>
                    <a:lstStyle/>
                    <a:p>
                      <a:pPr algn="l"/>
                      <a:r>
                        <a:rPr lang="en-US" sz="2000" b="1" dirty="0" smtClean="0"/>
                        <a:t>Max Features</a:t>
                      </a:r>
                      <a:endParaRPr lang="en-US" sz="2000" b="1" dirty="0"/>
                    </a:p>
                  </a:txBody>
                  <a:tcPr/>
                </a:tc>
                <a:tc>
                  <a:txBody>
                    <a:bodyPr/>
                    <a:lstStyle/>
                    <a:p>
                      <a:pPr algn="ctr"/>
                      <a:r>
                        <a:rPr lang="en-US" sz="2000" dirty="0" smtClean="0"/>
                        <a:t>-</a:t>
                      </a:r>
                      <a:endParaRPr lang="en-US" sz="2000" dirty="0"/>
                    </a:p>
                  </a:txBody>
                  <a:tcPr/>
                </a:tc>
                <a:tc>
                  <a:txBody>
                    <a:bodyPr/>
                    <a:lstStyle/>
                    <a:p>
                      <a:pPr algn="ctr"/>
                      <a:r>
                        <a:rPr lang="en-US" sz="2000" dirty="0" smtClean="0"/>
                        <a:t>(1-20)</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2</a:t>
                      </a:r>
                      <a:endParaRPr lang="en-US" sz="2000" dirty="0"/>
                    </a:p>
                  </a:txBody>
                  <a:tcPr/>
                </a:tc>
              </a:tr>
              <a:tr h="332888">
                <a:tc>
                  <a:txBody>
                    <a:bodyPr/>
                    <a:lstStyle/>
                    <a:p>
                      <a:pPr algn="l"/>
                      <a:r>
                        <a:rPr lang="en-US" sz="2000" b="1" dirty="0" smtClean="0"/>
                        <a:t>Max Depth</a:t>
                      </a:r>
                      <a:endParaRPr lang="en-US" sz="2000" b="1" dirty="0"/>
                    </a:p>
                  </a:txBody>
                  <a:tcPr/>
                </a:tc>
                <a:tc>
                  <a:txBody>
                    <a:bodyPr/>
                    <a:lstStyle/>
                    <a:p>
                      <a:pPr algn="ctr"/>
                      <a:r>
                        <a:rPr lang="en-US" sz="2000" dirty="0" smtClean="0"/>
                        <a:t>-</a:t>
                      </a:r>
                      <a:endParaRPr lang="en-US" sz="2000" dirty="0"/>
                    </a:p>
                  </a:txBody>
                  <a:tcPr/>
                </a:tc>
                <a:tc>
                  <a:txBody>
                    <a:bodyPr/>
                    <a:lstStyle/>
                    <a:p>
                      <a:pPr algn="ctr"/>
                      <a:r>
                        <a:rPr lang="en-US" sz="2000" dirty="0" smtClean="0"/>
                        <a:t>(1-40)</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29</a:t>
                      </a:r>
                      <a:endParaRPr lang="en-US" sz="2000" dirty="0"/>
                    </a:p>
                  </a:txBody>
                  <a:tcPr/>
                </a:tc>
              </a:tr>
              <a:tr h="588955">
                <a:tc>
                  <a:txBody>
                    <a:bodyPr/>
                    <a:lstStyle/>
                    <a:p>
                      <a:pPr algn="l"/>
                      <a:r>
                        <a:rPr lang="en-US" sz="2000" b="1" dirty="0" smtClean="0"/>
                        <a:t>Number of</a:t>
                      </a:r>
                      <a:r>
                        <a:rPr lang="en-US" sz="2000" b="1" baseline="0" dirty="0" smtClean="0"/>
                        <a:t> trees</a:t>
                      </a:r>
                      <a:endParaRPr lang="en-US" sz="2000" b="1" dirty="0"/>
                    </a:p>
                  </a:txBody>
                  <a:tcPr/>
                </a:tc>
                <a:tc>
                  <a:txBody>
                    <a:bodyPr/>
                    <a:lstStyle/>
                    <a:p>
                      <a:pPr algn="ctr"/>
                      <a:r>
                        <a:rPr lang="en-US" sz="2000" dirty="0" smtClean="0"/>
                        <a:t>-</a:t>
                      </a:r>
                      <a:endParaRPr lang="en-US" sz="2000" dirty="0"/>
                    </a:p>
                  </a:txBody>
                  <a:tcPr/>
                </a:tc>
                <a:tc>
                  <a:txBody>
                    <a:bodyPr/>
                    <a:lstStyle/>
                    <a:p>
                      <a:pPr algn="ctr"/>
                      <a:r>
                        <a:rPr lang="en-US" sz="2000" dirty="0" smtClean="0"/>
                        <a:t>(100,300)</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290</a:t>
                      </a:r>
                      <a:endParaRPr lang="en-US" sz="2000" dirty="0"/>
                    </a:p>
                  </a:txBody>
                  <a:tcPr/>
                </a:tc>
              </a:tr>
              <a:tr h="588955">
                <a:tc>
                  <a:txBody>
                    <a:bodyPr/>
                    <a:lstStyle/>
                    <a:p>
                      <a:pPr algn="l"/>
                      <a:r>
                        <a:rPr lang="en-US" sz="2000" b="1" dirty="0" smtClean="0"/>
                        <a:t>Number of </a:t>
                      </a:r>
                      <a:r>
                        <a:rPr lang="en-US" sz="2000" b="1" dirty="0" err="1" smtClean="0"/>
                        <a:t>Neighbours</a:t>
                      </a:r>
                      <a:endParaRPr lang="en-US" sz="2000" b="1" dirty="0"/>
                    </a:p>
                  </a:txBody>
                  <a:tcPr/>
                </a:tc>
                <a:tc>
                  <a:txBody>
                    <a:bodyPr/>
                    <a:lstStyle/>
                    <a:p>
                      <a:pPr algn="ctr"/>
                      <a:r>
                        <a:rPr lang="en-US" sz="2000" dirty="0" smtClean="0"/>
                        <a:t>(2,20)</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3</a:t>
                      </a:r>
                      <a:endParaRPr lang="en-US" sz="2000" dirty="0"/>
                    </a:p>
                  </a:txBody>
                  <a:tcPr/>
                </a:tc>
                <a:tc>
                  <a:txBody>
                    <a:bodyPr/>
                    <a:lstStyle/>
                    <a:p>
                      <a:pPr algn="ctr"/>
                      <a:r>
                        <a:rPr lang="en-US" sz="2000" dirty="0" smtClean="0"/>
                        <a:t>-</a:t>
                      </a:r>
                      <a:endParaRPr lang="en-US" sz="2000" dirty="0"/>
                    </a:p>
                  </a:txBody>
                  <a:tcPr/>
                </a:tc>
              </a:tr>
              <a:tr h="332888">
                <a:tc>
                  <a:txBody>
                    <a:bodyPr/>
                    <a:lstStyle/>
                    <a:p>
                      <a:pPr algn="l"/>
                      <a:r>
                        <a:rPr lang="en-US" sz="2000" b="1" dirty="0" smtClean="0"/>
                        <a:t>Leaf Size</a:t>
                      </a:r>
                      <a:endParaRPr lang="en-US" sz="2000" b="1" dirty="0"/>
                    </a:p>
                  </a:txBody>
                  <a:tcPr/>
                </a:tc>
                <a:tc>
                  <a:txBody>
                    <a:bodyPr/>
                    <a:lstStyle/>
                    <a:p>
                      <a:pPr algn="ctr"/>
                      <a:r>
                        <a:rPr lang="en-US" sz="2000" dirty="0" smtClean="0"/>
                        <a:t>(10,60)</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56</a:t>
                      </a:r>
                      <a:endParaRPr lang="en-US" sz="2000" dirty="0"/>
                    </a:p>
                  </a:txBody>
                  <a:tcPr/>
                </a:tc>
                <a:tc>
                  <a:txBody>
                    <a:bodyPr/>
                    <a:lstStyle/>
                    <a:p>
                      <a:pPr algn="ctr"/>
                      <a:r>
                        <a:rPr lang="en-US" sz="2000" dirty="0" smtClean="0"/>
                        <a:t>-</a:t>
                      </a:r>
                      <a:endParaRPr lang="en-US" sz="20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235607576"/>
              </p:ext>
            </p:extLst>
          </p:nvPr>
        </p:nvGraphicFramePr>
        <p:xfrm>
          <a:off x="2983528" y="19196689"/>
          <a:ext cx="4903171" cy="2057400"/>
        </p:xfrm>
        <a:graphic>
          <a:graphicData uri="http://schemas.openxmlformats.org/drawingml/2006/table">
            <a:tbl>
              <a:tblPr firstRow="1" bandRow="1">
                <a:tableStyleId>{5940675A-B579-460E-94D1-54222C63F5DA}</a:tableStyleId>
              </a:tblPr>
              <a:tblGrid>
                <a:gridCol w="1131501"/>
                <a:gridCol w="754334"/>
                <a:gridCol w="754334"/>
                <a:gridCol w="813921"/>
                <a:gridCol w="694747"/>
                <a:gridCol w="754334"/>
              </a:tblGrid>
              <a:tr h="198567">
                <a:tc>
                  <a:txBody>
                    <a:bodyPr/>
                    <a:lstStyle/>
                    <a:p>
                      <a:r>
                        <a:rPr lang="en-US" sz="750" b="1" dirty="0" smtClean="0">
                          <a:solidFill>
                            <a:schemeClr val="bg1"/>
                          </a:solidFill>
                        </a:rPr>
                        <a:t>Variable</a:t>
                      </a:r>
                      <a:endParaRPr lang="en-US" sz="750" b="1" dirty="0">
                        <a:solidFill>
                          <a:schemeClr val="bg1"/>
                        </a:solidFill>
                      </a:endParaRPr>
                    </a:p>
                  </a:txBody>
                  <a:tcPr/>
                </a:tc>
                <a:tc>
                  <a:txBody>
                    <a:bodyPr/>
                    <a:lstStyle/>
                    <a:p>
                      <a:r>
                        <a:rPr lang="en-US" sz="750" b="1" dirty="0" smtClean="0">
                          <a:solidFill>
                            <a:schemeClr val="bg1"/>
                          </a:solidFill>
                        </a:rPr>
                        <a:t>Mean</a:t>
                      </a:r>
                      <a:endParaRPr lang="en-US" sz="750" b="1" dirty="0">
                        <a:solidFill>
                          <a:schemeClr val="bg1"/>
                        </a:solidFill>
                      </a:endParaRPr>
                    </a:p>
                  </a:txBody>
                  <a:tcPr/>
                </a:tc>
                <a:tc>
                  <a:txBody>
                    <a:bodyPr/>
                    <a:lstStyle/>
                    <a:p>
                      <a:r>
                        <a:rPr lang="en-US" sz="750" b="1" dirty="0" err="1" smtClean="0">
                          <a:solidFill>
                            <a:schemeClr val="bg1"/>
                          </a:solidFill>
                        </a:rPr>
                        <a:t>Std</a:t>
                      </a:r>
                      <a:endParaRPr lang="en-US" sz="750" b="1" dirty="0">
                        <a:solidFill>
                          <a:schemeClr val="bg1"/>
                        </a:solidFill>
                      </a:endParaRPr>
                    </a:p>
                  </a:txBody>
                  <a:tcPr/>
                </a:tc>
                <a:tc>
                  <a:txBody>
                    <a:bodyPr/>
                    <a:lstStyle/>
                    <a:p>
                      <a:r>
                        <a:rPr lang="en-US" sz="750" b="1" dirty="0" smtClean="0">
                          <a:solidFill>
                            <a:schemeClr val="bg1"/>
                          </a:solidFill>
                        </a:rPr>
                        <a:t>Min</a:t>
                      </a:r>
                      <a:endParaRPr lang="en-US" sz="750" b="1" dirty="0">
                        <a:solidFill>
                          <a:schemeClr val="bg1"/>
                        </a:solidFill>
                      </a:endParaRPr>
                    </a:p>
                  </a:txBody>
                  <a:tcPr/>
                </a:tc>
                <a:tc>
                  <a:txBody>
                    <a:bodyPr/>
                    <a:lstStyle/>
                    <a:p>
                      <a:r>
                        <a:rPr lang="en-US" sz="750" b="1" dirty="0" smtClean="0">
                          <a:solidFill>
                            <a:schemeClr val="bg1"/>
                          </a:solidFill>
                        </a:rPr>
                        <a:t>Median</a:t>
                      </a:r>
                      <a:endParaRPr lang="en-US" sz="750" b="1" dirty="0">
                        <a:solidFill>
                          <a:schemeClr val="bg1"/>
                        </a:solidFill>
                      </a:endParaRPr>
                    </a:p>
                  </a:txBody>
                  <a:tcPr/>
                </a:tc>
                <a:tc>
                  <a:txBody>
                    <a:bodyPr/>
                    <a:lstStyle/>
                    <a:p>
                      <a:r>
                        <a:rPr lang="en-US" sz="750" b="1" dirty="0" smtClean="0">
                          <a:solidFill>
                            <a:schemeClr val="bg1"/>
                          </a:solidFill>
                        </a:rPr>
                        <a:t>Max</a:t>
                      </a:r>
                      <a:endParaRPr lang="en-US" sz="750" b="1" dirty="0">
                        <a:solidFill>
                          <a:schemeClr val="bg1"/>
                        </a:solidFill>
                      </a:endParaRPr>
                    </a:p>
                  </a:txBody>
                  <a:tcPr/>
                </a:tc>
              </a:tr>
              <a:tr h="198567">
                <a:tc>
                  <a:txBody>
                    <a:bodyPr/>
                    <a:lstStyle/>
                    <a:p>
                      <a:r>
                        <a:rPr lang="en-US" sz="750" b="1" dirty="0" smtClean="0">
                          <a:solidFill>
                            <a:schemeClr val="bg1"/>
                          </a:solidFill>
                        </a:rPr>
                        <a:t>Store</a:t>
                      </a:r>
                      <a:endParaRPr lang="en-US" sz="750" b="1" dirty="0">
                        <a:solidFill>
                          <a:schemeClr val="bg1"/>
                        </a:solidFill>
                      </a:endParaRPr>
                    </a:p>
                  </a:txBody>
                  <a:tcPr/>
                </a:tc>
                <a:tc>
                  <a:txBody>
                    <a:bodyPr/>
                    <a:lstStyle/>
                    <a:p>
                      <a:r>
                        <a:rPr lang="en-US" sz="750" b="1" dirty="0" smtClean="0">
                          <a:solidFill>
                            <a:schemeClr val="bg1"/>
                          </a:solidFill>
                        </a:rPr>
                        <a:t>558.43</a:t>
                      </a:r>
                      <a:endParaRPr lang="en-US" sz="750" b="1" dirty="0">
                        <a:solidFill>
                          <a:schemeClr val="bg1"/>
                        </a:solidFill>
                      </a:endParaRPr>
                    </a:p>
                  </a:txBody>
                  <a:tcPr/>
                </a:tc>
                <a:tc>
                  <a:txBody>
                    <a:bodyPr/>
                    <a:lstStyle/>
                    <a:p>
                      <a:r>
                        <a:rPr lang="en-US" sz="750" b="1" dirty="0" smtClean="0">
                          <a:solidFill>
                            <a:schemeClr val="bg1"/>
                          </a:solidFill>
                        </a:rPr>
                        <a:t>321.91</a:t>
                      </a:r>
                      <a:endParaRPr lang="en-US" sz="750" b="1" dirty="0">
                        <a:solidFill>
                          <a:schemeClr val="bg1"/>
                        </a:solidFill>
                      </a:endParaRPr>
                    </a:p>
                  </a:txBody>
                  <a:tcPr/>
                </a:tc>
                <a:tc>
                  <a:txBody>
                    <a:bodyPr/>
                    <a:lstStyle/>
                    <a:p>
                      <a:r>
                        <a:rPr lang="en-US" sz="750" b="1" dirty="0" smtClean="0">
                          <a:solidFill>
                            <a:schemeClr val="bg1"/>
                          </a:solidFill>
                        </a:rPr>
                        <a:t>1</a:t>
                      </a:r>
                      <a:endParaRPr lang="en-US" sz="750" b="1" dirty="0">
                        <a:solidFill>
                          <a:schemeClr val="bg1"/>
                        </a:solidFill>
                      </a:endParaRPr>
                    </a:p>
                  </a:txBody>
                  <a:tcPr/>
                </a:tc>
                <a:tc>
                  <a:txBody>
                    <a:bodyPr/>
                    <a:lstStyle/>
                    <a:p>
                      <a:r>
                        <a:rPr lang="en-US" sz="750" b="1" dirty="0" smtClean="0">
                          <a:solidFill>
                            <a:schemeClr val="bg1"/>
                          </a:solidFill>
                        </a:rPr>
                        <a:t>558</a:t>
                      </a:r>
                      <a:endParaRPr lang="en-US" sz="750" b="1" dirty="0">
                        <a:solidFill>
                          <a:schemeClr val="bg1"/>
                        </a:solidFill>
                      </a:endParaRPr>
                    </a:p>
                  </a:txBody>
                  <a:tcPr/>
                </a:tc>
                <a:tc>
                  <a:txBody>
                    <a:bodyPr/>
                    <a:lstStyle/>
                    <a:p>
                      <a:r>
                        <a:rPr lang="en-US" sz="750" b="1" dirty="0" smtClean="0">
                          <a:solidFill>
                            <a:schemeClr val="bg1"/>
                          </a:solidFill>
                        </a:rPr>
                        <a:t>1115</a:t>
                      </a:r>
                      <a:endParaRPr lang="en-US" sz="750" b="1" dirty="0">
                        <a:solidFill>
                          <a:schemeClr val="bg1"/>
                        </a:solidFill>
                      </a:endParaRPr>
                    </a:p>
                  </a:txBody>
                  <a:tcPr/>
                </a:tc>
              </a:tr>
              <a:tr h="198567">
                <a:tc>
                  <a:txBody>
                    <a:bodyPr/>
                    <a:lstStyle/>
                    <a:p>
                      <a:r>
                        <a:rPr lang="en-US" sz="750" b="1" dirty="0" err="1" smtClean="0">
                          <a:solidFill>
                            <a:schemeClr val="bg1"/>
                          </a:solidFill>
                        </a:rPr>
                        <a:t>DayOfWeek</a:t>
                      </a:r>
                      <a:endParaRPr lang="en-US" sz="750" b="1" dirty="0">
                        <a:solidFill>
                          <a:schemeClr val="bg1"/>
                        </a:solidFill>
                      </a:endParaRPr>
                    </a:p>
                  </a:txBody>
                  <a:tcPr/>
                </a:tc>
                <a:tc>
                  <a:txBody>
                    <a:bodyPr/>
                    <a:lstStyle/>
                    <a:p>
                      <a:r>
                        <a:rPr lang="en-US" sz="750" b="1" dirty="0" smtClean="0">
                          <a:solidFill>
                            <a:schemeClr val="bg1"/>
                          </a:solidFill>
                        </a:rPr>
                        <a:t>4</a:t>
                      </a:r>
                      <a:endParaRPr lang="en-US" sz="750" b="1" dirty="0">
                        <a:solidFill>
                          <a:schemeClr val="bg1"/>
                        </a:solidFill>
                      </a:endParaRPr>
                    </a:p>
                  </a:txBody>
                  <a:tcPr/>
                </a:tc>
                <a:tc>
                  <a:txBody>
                    <a:bodyPr/>
                    <a:lstStyle/>
                    <a:p>
                      <a:r>
                        <a:rPr lang="en-US" sz="750" b="1" dirty="0" smtClean="0">
                          <a:solidFill>
                            <a:schemeClr val="bg1"/>
                          </a:solidFill>
                        </a:rPr>
                        <a:t>2</a:t>
                      </a:r>
                      <a:endParaRPr lang="en-US" sz="750" b="1" dirty="0">
                        <a:solidFill>
                          <a:schemeClr val="bg1"/>
                        </a:solidFill>
                      </a:endParaRPr>
                    </a:p>
                  </a:txBody>
                  <a:tcPr/>
                </a:tc>
                <a:tc>
                  <a:txBody>
                    <a:bodyPr/>
                    <a:lstStyle/>
                    <a:p>
                      <a:r>
                        <a:rPr lang="en-US" sz="750" b="1" dirty="0" smtClean="0">
                          <a:solidFill>
                            <a:schemeClr val="bg1"/>
                          </a:solidFill>
                        </a:rPr>
                        <a:t>1</a:t>
                      </a:r>
                      <a:endParaRPr lang="en-US" sz="750" b="1" dirty="0">
                        <a:solidFill>
                          <a:schemeClr val="bg1"/>
                        </a:solidFill>
                      </a:endParaRPr>
                    </a:p>
                  </a:txBody>
                  <a:tcPr/>
                </a:tc>
                <a:tc>
                  <a:txBody>
                    <a:bodyPr/>
                    <a:lstStyle/>
                    <a:p>
                      <a:r>
                        <a:rPr lang="en-US" sz="750" b="1" dirty="0" smtClean="0">
                          <a:solidFill>
                            <a:schemeClr val="bg1"/>
                          </a:solidFill>
                        </a:rPr>
                        <a:t>4</a:t>
                      </a:r>
                      <a:endParaRPr lang="en-US" sz="750" b="1" dirty="0">
                        <a:solidFill>
                          <a:schemeClr val="bg1"/>
                        </a:solidFill>
                      </a:endParaRPr>
                    </a:p>
                  </a:txBody>
                  <a:tcPr/>
                </a:tc>
                <a:tc>
                  <a:txBody>
                    <a:bodyPr/>
                    <a:lstStyle/>
                    <a:p>
                      <a:r>
                        <a:rPr lang="en-US" sz="750" b="1" dirty="0" smtClean="0">
                          <a:solidFill>
                            <a:schemeClr val="bg1"/>
                          </a:solidFill>
                        </a:rPr>
                        <a:t>7</a:t>
                      </a:r>
                      <a:endParaRPr lang="en-US" sz="750" b="1" dirty="0">
                        <a:solidFill>
                          <a:schemeClr val="bg1"/>
                        </a:solidFill>
                      </a:endParaRPr>
                    </a:p>
                  </a:txBody>
                  <a:tcPr/>
                </a:tc>
              </a:tr>
              <a:tr h="198567">
                <a:tc>
                  <a:txBody>
                    <a:bodyPr/>
                    <a:lstStyle/>
                    <a:p>
                      <a:r>
                        <a:rPr lang="en-US" sz="750" b="1" dirty="0" smtClean="0">
                          <a:solidFill>
                            <a:schemeClr val="bg1"/>
                          </a:solidFill>
                        </a:rPr>
                        <a:t>Sales</a:t>
                      </a:r>
                      <a:endParaRPr lang="en-US" sz="750" b="1" dirty="0">
                        <a:solidFill>
                          <a:schemeClr val="bg1"/>
                        </a:solidFill>
                      </a:endParaRPr>
                    </a:p>
                  </a:txBody>
                  <a:tcPr/>
                </a:tc>
                <a:tc>
                  <a:txBody>
                    <a:bodyPr/>
                    <a:lstStyle/>
                    <a:p>
                      <a:r>
                        <a:rPr lang="en-US" sz="750" b="1" dirty="0" smtClean="0">
                          <a:solidFill>
                            <a:schemeClr val="bg1"/>
                          </a:solidFill>
                        </a:rPr>
                        <a:t>5773.82</a:t>
                      </a:r>
                      <a:endParaRPr lang="en-US" sz="750" b="1" dirty="0">
                        <a:solidFill>
                          <a:schemeClr val="bg1"/>
                        </a:solidFill>
                      </a:endParaRPr>
                    </a:p>
                  </a:txBody>
                  <a:tcPr/>
                </a:tc>
                <a:tc>
                  <a:txBody>
                    <a:bodyPr/>
                    <a:lstStyle/>
                    <a:p>
                      <a:r>
                        <a:rPr lang="en-US" sz="750" b="1" dirty="0" smtClean="0">
                          <a:solidFill>
                            <a:schemeClr val="bg1"/>
                          </a:solidFill>
                        </a:rPr>
                        <a:t>3849.93</a:t>
                      </a:r>
                      <a:endParaRPr lang="en-US" sz="750" b="1" dirty="0">
                        <a:solidFill>
                          <a:schemeClr val="bg1"/>
                        </a:solidFill>
                      </a:endParaRPr>
                    </a:p>
                  </a:txBody>
                  <a:tcPr/>
                </a:tc>
                <a:tc>
                  <a:txBody>
                    <a:bodyPr/>
                    <a:lstStyle/>
                    <a:p>
                      <a:r>
                        <a:rPr lang="en-US" sz="750" b="1" dirty="0" smtClean="0">
                          <a:solidFill>
                            <a:schemeClr val="bg1"/>
                          </a:solidFill>
                        </a:rPr>
                        <a:t>0</a:t>
                      </a:r>
                      <a:endParaRPr lang="en-US" sz="750" b="1" dirty="0">
                        <a:solidFill>
                          <a:schemeClr val="bg1"/>
                        </a:solidFill>
                      </a:endParaRPr>
                    </a:p>
                  </a:txBody>
                  <a:tcPr/>
                </a:tc>
                <a:tc>
                  <a:txBody>
                    <a:bodyPr/>
                    <a:lstStyle/>
                    <a:p>
                      <a:r>
                        <a:rPr lang="en-US" sz="750" b="1" dirty="0" smtClean="0">
                          <a:solidFill>
                            <a:schemeClr val="bg1"/>
                          </a:solidFill>
                        </a:rPr>
                        <a:t>5744</a:t>
                      </a:r>
                      <a:endParaRPr lang="en-US" sz="750" b="1" dirty="0">
                        <a:solidFill>
                          <a:schemeClr val="bg1"/>
                        </a:solidFill>
                      </a:endParaRPr>
                    </a:p>
                  </a:txBody>
                  <a:tcPr/>
                </a:tc>
                <a:tc>
                  <a:txBody>
                    <a:bodyPr/>
                    <a:lstStyle/>
                    <a:p>
                      <a:r>
                        <a:rPr lang="en-US" sz="750" b="1" dirty="0" smtClean="0">
                          <a:solidFill>
                            <a:schemeClr val="bg1"/>
                          </a:solidFill>
                        </a:rPr>
                        <a:t>41551</a:t>
                      </a:r>
                      <a:endParaRPr lang="en-US" sz="750" b="1" dirty="0">
                        <a:solidFill>
                          <a:schemeClr val="bg1"/>
                        </a:solidFill>
                      </a:endParaRPr>
                    </a:p>
                  </a:txBody>
                  <a:tcPr/>
                </a:tc>
              </a:tr>
              <a:tr h="198567">
                <a:tc>
                  <a:txBody>
                    <a:bodyPr/>
                    <a:lstStyle/>
                    <a:p>
                      <a:r>
                        <a:rPr lang="en-US" sz="750" b="1" dirty="0" smtClean="0">
                          <a:solidFill>
                            <a:schemeClr val="bg1"/>
                          </a:solidFill>
                        </a:rPr>
                        <a:t>Customers</a:t>
                      </a:r>
                      <a:endParaRPr lang="en-US" sz="750" b="1" dirty="0">
                        <a:solidFill>
                          <a:schemeClr val="bg1"/>
                        </a:solidFill>
                      </a:endParaRPr>
                    </a:p>
                  </a:txBody>
                  <a:tcPr/>
                </a:tc>
                <a:tc>
                  <a:txBody>
                    <a:bodyPr/>
                    <a:lstStyle/>
                    <a:p>
                      <a:r>
                        <a:rPr lang="en-US" sz="750" b="1" dirty="0" smtClean="0">
                          <a:solidFill>
                            <a:schemeClr val="bg1"/>
                          </a:solidFill>
                        </a:rPr>
                        <a:t>633.15</a:t>
                      </a:r>
                      <a:endParaRPr lang="en-US" sz="750" b="1" dirty="0">
                        <a:solidFill>
                          <a:schemeClr val="bg1"/>
                        </a:solidFill>
                      </a:endParaRPr>
                    </a:p>
                  </a:txBody>
                  <a:tcPr/>
                </a:tc>
                <a:tc>
                  <a:txBody>
                    <a:bodyPr/>
                    <a:lstStyle/>
                    <a:p>
                      <a:r>
                        <a:rPr lang="en-US" sz="750" b="1" dirty="0" smtClean="0">
                          <a:solidFill>
                            <a:schemeClr val="bg1"/>
                          </a:solidFill>
                        </a:rPr>
                        <a:t>464.41</a:t>
                      </a:r>
                      <a:endParaRPr lang="en-US" sz="750" b="1" dirty="0">
                        <a:solidFill>
                          <a:schemeClr val="bg1"/>
                        </a:solidFill>
                      </a:endParaRPr>
                    </a:p>
                  </a:txBody>
                  <a:tcPr/>
                </a:tc>
                <a:tc>
                  <a:txBody>
                    <a:bodyPr/>
                    <a:lstStyle/>
                    <a:p>
                      <a:r>
                        <a:rPr lang="en-US" sz="750" b="1" dirty="0" smtClean="0">
                          <a:solidFill>
                            <a:schemeClr val="bg1"/>
                          </a:solidFill>
                        </a:rPr>
                        <a:t>0</a:t>
                      </a:r>
                      <a:endParaRPr lang="en-US" sz="750" b="1" dirty="0">
                        <a:solidFill>
                          <a:schemeClr val="bg1"/>
                        </a:solidFill>
                      </a:endParaRPr>
                    </a:p>
                  </a:txBody>
                  <a:tcPr/>
                </a:tc>
                <a:tc>
                  <a:txBody>
                    <a:bodyPr/>
                    <a:lstStyle/>
                    <a:p>
                      <a:r>
                        <a:rPr lang="en-US" sz="750" b="1" dirty="0" smtClean="0">
                          <a:solidFill>
                            <a:schemeClr val="bg1"/>
                          </a:solidFill>
                        </a:rPr>
                        <a:t>609</a:t>
                      </a:r>
                      <a:endParaRPr lang="en-US" sz="750" b="1" dirty="0">
                        <a:solidFill>
                          <a:schemeClr val="bg1"/>
                        </a:solidFill>
                      </a:endParaRPr>
                    </a:p>
                  </a:txBody>
                  <a:tcPr/>
                </a:tc>
                <a:tc>
                  <a:txBody>
                    <a:bodyPr/>
                    <a:lstStyle/>
                    <a:p>
                      <a:r>
                        <a:rPr lang="en-US" sz="750" b="1" dirty="0" smtClean="0">
                          <a:solidFill>
                            <a:schemeClr val="bg1"/>
                          </a:solidFill>
                        </a:rPr>
                        <a:t>7388</a:t>
                      </a:r>
                      <a:endParaRPr lang="en-US" sz="750" b="1" dirty="0">
                        <a:solidFill>
                          <a:schemeClr val="bg1"/>
                        </a:solidFill>
                      </a:endParaRPr>
                    </a:p>
                  </a:txBody>
                  <a:tcPr/>
                </a:tc>
              </a:tr>
              <a:tr h="198567">
                <a:tc>
                  <a:txBody>
                    <a:bodyPr/>
                    <a:lstStyle/>
                    <a:p>
                      <a:r>
                        <a:rPr lang="en-US" sz="750" b="1" dirty="0" smtClean="0">
                          <a:solidFill>
                            <a:schemeClr val="bg1"/>
                          </a:solidFill>
                        </a:rPr>
                        <a:t>Open</a:t>
                      </a:r>
                      <a:endParaRPr lang="en-US" sz="750" b="1" dirty="0">
                        <a:solidFill>
                          <a:schemeClr val="bg1"/>
                        </a:solidFill>
                      </a:endParaRPr>
                    </a:p>
                  </a:txBody>
                  <a:tcPr/>
                </a:tc>
                <a:tc>
                  <a:txBody>
                    <a:bodyPr/>
                    <a:lstStyle/>
                    <a:p>
                      <a:r>
                        <a:rPr lang="en-US" sz="750" b="1" dirty="0" smtClean="0">
                          <a:solidFill>
                            <a:schemeClr val="bg1"/>
                          </a:solidFill>
                        </a:rPr>
                        <a:t>0.83</a:t>
                      </a:r>
                      <a:endParaRPr lang="en-US" sz="750" b="1" dirty="0">
                        <a:solidFill>
                          <a:schemeClr val="bg1"/>
                        </a:solidFill>
                      </a:endParaRPr>
                    </a:p>
                  </a:txBody>
                  <a:tcPr/>
                </a:tc>
                <a:tc>
                  <a:txBody>
                    <a:bodyPr/>
                    <a:lstStyle/>
                    <a:p>
                      <a:r>
                        <a:rPr lang="en-US" sz="750" b="1" dirty="0" smtClean="0">
                          <a:solidFill>
                            <a:schemeClr val="bg1"/>
                          </a:solidFill>
                        </a:rPr>
                        <a:t>0.98</a:t>
                      </a:r>
                      <a:endParaRPr lang="en-US" sz="750" b="1" dirty="0">
                        <a:solidFill>
                          <a:schemeClr val="bg1"/>
                        </a:solidFill>
                      </a:endParaRPr>
                    </a:p>
                  </a:txBody>
                  <a:tcPr/>
                </a:tc>
                <a:tc>
                  <a:txBody>
                    <a:bodyPr/>
                    <a:lstStyle/>
                    <a:p>
                      <a:r>
                        <a:rPr lang="en-US" sz="750" b="1" dirty="0" smtClean="0">
                          <a:solidFill>
                            <a:schemeClr val="bg1"/>
                          </a:solidFill>
                        </a:rPr>
                        <a:t>0</a:t>
                      </a:r>
                      <a:endParaRPr lang="en-US" sz="750" b="1" dirty="0">
                        <a:solidFill>
                          <a:schemeClr val="bg1"/>
                        </a:solidFill>
                      </a:endParaRPr>
                    </a:p>
                  </a:txBody>
                  <a:tcPr/>
                </a:tc>
                <a:tc>
                  <a:txBody>
                    <a:bodyPr/>
                    <a:lstStyle/>
                    <a:p>
                      <a:r>
                        <a:rPr lang="en-US" sz="750" b="1" dirty="0" smtClean="0">
                          <a:solidFill>
                            <a:schemeClr val="bg1"/>
                          </a:solidFill>
                        </a:rPr>
                        <a:t>1</a:t>
                      </a:r>
                      <a:endParaRPr lang="en-US" sz="750" b="1" dirty="0">
                        <a:solidFill>
                          <a:schemeClr val="bg1"/>
                        </a:solidFill>
                      </a:endParaRPr>
                    </a:p>
                  </a:txBody>
                  <a:tcPr/>
                </a:tc>
                <a:tc>
                  <a:txBody>
                    <a:bodyPr/>
                    <a:lstStyle/>
                    <a:p>
                      <a:r>
                        <a:rPr lang="en-US" sz="750" b="1" dirty="0" smtClean="0">
                          <a:solidFill>
                            <a:schemeClr val="bg1"/>
                          </a:solidFill>
                        </a:rPr>
                        <a:t>1</a:t>
                      </a:r>
                      <a:endParaRPr lang="en-US" sz="750" b="1" dirty="0">
                        <a:solidFill>
                          <a:schemeClr val="bg1"/>
                        </a:solidFill>
                      </a:endParaRPr>
                    </a:p>
                  </a:txBody>
                  <a:tcPr/>
                </a:tc>
              </a:tr>
              <a:tr h="198567">
                <a:tc>
                  <a:txBody>
                    <a:bodyPr/>
                    <a:lstStyle/>
                    <a:p>
                      <a:r>
                        <a:rPr lang="en-US" sz="750" b="1" dirty="0" smtClean="0">
                          <a:solidFill>
                            <a:schemeClr val="bg1"/>
                          </a:solidFill>
                        </a:rPr>
                        <a:t>Promo</a:t>
                      </a:r>
                      <a:endParaRPr lang="en-US" sz="750" b="1" dirty="0">
                        <a:solidFill>
                          <a:schemeClr val="bg1"/>
                        </a:solidFill>
                      </a:endParaRPr>
                    </a:p>
                  </a:txBody>
                  <a:tcPr/>
                </a:tc>
                <a:tc>
                  <a:txBody>
                    <a:bodyPr/>
                    <a:lstStyle/>
                    <a:p>
                      <a:r>
                        <a:rPr lang="en-US" sz="750" b="1" dirty="0" smtClean="0">
                          <a:solidFill>
                            <a:schemeClr val="bg1"/>
                          </a:solidFill>
                        </a:rPr>
                        <a:t>0.38</a:t>
                      </a:r>
                      <a:endParaRPr lang="en-US" sz="750" b="1" dirty="0">
                        <a:solidFill>
                          <a:schemeClr val="bg1"/>
                        </a:solidFill>
                      </a:endParaRPr>
                    </a:p>
                  </a:txBody>
                  <a:tcPr/>
                </a:tc>
                <a:tc>
                  <a:txBody>
                    <a:bodyPr/>
                    <a:lstStyle/>
                    <a:p>
                      <a:r>
                        <a:rPr lang="en-US" sz="750" b="1" dirty="0" smtClean="0">
                          <a:solidFill>
                            <a:schemeClr val="bg1"/>
                          </a:solidFill>
                        </a:rPr>
                        <a:t>0.49</a:t>
                      </a:r>
                      <a:endParaRPr lang="en-US" sz="750" b="1" dirty="0">
                        <a:solidFill>
                          <a:schemeClr val="bg1"/>
                        </a:solidFill>
                      </a:endParaRPr>
                    </a:p>
                  </a:txBody>
                  <a:tcPr/>
                </a:tc>
                <a:tc>
                  <a:txBody>
                    <a:bodyPr/>
                    <a:lstStyle/>
                    <a:p>
                      <a:r>
                        <a:rPr lang="en-US" sz="750" b="1" dirty="0" smtClean="0">
                          <a:solidFill>
                            <a:schemeClr val="bg1"/>
                          </a:solidFill>
                        </a:rPr>
                        <a:t>0</a:t>
                      </a:r>
                      <a:endParaRPr lang="en-US" sz="750" b="1" dirty="0">
                        <a:solidFill>
                          <a:schemeClr val="bg1"/>
                        </a:solidFill>
                      </a:endParaRPr>
                    </a:p>
                  </a:txBody>
                  <a:tcPr/>
                </a:tc>
                <a:tc>
                  <a:txBody>
                    <a:bodyPr/>
                    <a:lstStyle/>
                    <a:p>
                      <a:r>
                        <a:rPr lang="en-US" sz="750" b="1" dirty="0" smtClean="0">
                          <a:solidFill>
                            <a:schemeClr val="bg1"/>
                          </a:solidFill>
                        </a:rPr>
                        <a:t>0</a:t>
                      </a:r>
                      <a:endParaRPr lang="en-US" sz="750" b="1" dirty="0">
                        <a:solidFill>
                          <a:schemeClr val="bg1"/>
                        </a:solidFill>
                      </a:endParaRPr>
                    </a:p>
                  </a:txBody>
                  <a:tcPr/>
                </a:tc>
                <a:tc>
                  <a:txBody>
                    <a:bodyPr/>
                    <a:lstStyle/>
                    <a:p>
                      <a:r>
                        <a:rPr lang="en-US" sz="750" b="1" dirty="0" smtClean="0">
                          <a:solidFill>
                            <a:schemeClr val="bg1"/>
                          </a:solidFill>
                        </a:rPr>
                        <a:t>1</a:t>
                      </a:r>
                      <a:endParaRPr lang="en-US" sz="750" b="1" dirty="0">
                        <a:solidFill>
                          <a:schemeClr val="bg1"/>
                        </a:solidFill>
                      </a:endParaRPr>
                    </a:p>
                  </a:txBody>
                  <a:tcPr/>
                </a:tc>
              </a:tr>
              <a:tr h="198567">
                <a:tc>
                  <a:txBody>
                    <a:bodyPr/>
                    <a:lstStyle/>
                    <a:p>
                      <a:r>
                        <a:rPr lang="en-US" sz="750" b="1" dirty="0" err="1" smtClean="0">
                          <a:solidFill>
                            <a:schemeClr val="bg1"/>
                          </a:solidFill>
                        </a:rPr>
                        <a:t>SchoolHoliday</a:t>
                      </a:r>
                      <a:endParaRPr lang="en-US" sz="750" b="1" dirty="0">
                        <a:solidFill>
                          <a:schemeClr val="bg1"/>
                        </a:solidFill>
                      </a:endParaRPr>
                    </a:p>
                  </a:txBody>
                  <a:tcPr/>
                </a:tc>
                <a:tc>
                  <a:txBody>
                    <a:bodyPr/>
                    <a:lstStyle/>
                    <a:p>
                      <a:r>
                        <a:rPr lang="en-US" sz="750" b="1" dirty="0" smtClean="0">
                          <a:solidFill>
                            <a:schemeClr val="bg1"/>
                          </a:solidFill>
                        </a:rPr>
                        <a:t>0.18</a:t>
                      </a:r>
                      <a:endParaRPr lang="en-US" sz="750" b="1" dirty="0">
                        <a:solidFill>
                          <a:schemeClr val="bg1"/>
                        </a:solidFill>
                      </a:endParaRPr>
                    </a:p>
                  </a:txBody>
                  <a:tcPr/>
                </a:tc>
                <a:tc>
                  <a:txBody>
                    <a:bodyPr/>
                    <a:lstStyle/>
                    <a:p>
                      <a:r>
                        <a:rPr lang="en-US" sz="750" b="1" dirty="0" smtClean="0">
                          <a:solidFill>
                            <a:schemeClr val="bg1"/>
                          </a:solidFill>
                        </a:rPr>
                        <a:t>0.38</a:t>
                      </a:r>
                      <a:endParaRPr lang="en-US" sz="750" b="1" dirty="0">
                        <a:solidFill>
                          <a:schemeClr val="bg1"/>
                        </a:solidFill>
                      </a:endParaRPr>
                    </a:p>
                  </a:txBody>
                  <a:tcPr/>
                </a:tc>
                <a:tc>
                  <a:txBody>
                    <a:bodyPr/>
                    <a:lstStyle/>
                    <a:p>
                      <a:r>
                        <a:rPr lang="en-US" sz="750" b="1" dirty="0" smtClean="0">
                          <a:solidFill>
                            <a:schemeClr val="bg1"/>
                          </a:solidFill>
                        </a:rPr>
                        <a:t>0</a:t>
                      </a:r>
                      <a:endParaRPr lang="en-US" sz="750" b="1" dirty="0">
                        <a:solidFill>
                          <a:schemeClr val="bg1"/>
                        </a:solidFill>
                      </a:endParaRPr>
                    </a:p>
                  </a:txBody>
                  <a:tcPr/>
                </a:tc>
                <a:tc>
                  <a:txBody>
                    <a:bodyPr/>
                    <a:lstStyle/>
                    <a:p>
                      <a:r>
                        <a:rPr lang="en-US" sz="750" b="1" dirty="0" smtClean="0">
                          <a:solidFill>
                            <a:schemeClr val="bg1"/>
                          </a:solidFill>
                        </a:rPr>
                        <a:t>0</a:t>
                      </a:r>
                      <a:endParaRPr lang="en-US" sz="750" b="1" dirty="0">
                        <a:solidFill>
                          <a:schemeClr val="bg1"/>
                        </a:solidFill>
                      </a:endParaRPr>
                    </a:p>
                  </a:txBody>
                  <a:tcPr/>
                </a:tc>
                <a:tc>
                  <a:txBody>
                    <a:bodyPr/>
                    <a:lstStyle/>
                    <a:p>
                      <a:r>
                        <a:rPr lang="en-US" sz="750" b="1" dirty="0" smtClean="0">
                          <a:solidFill>
                            <a:schemeClr val="bg1"/>
                          </a:solidFill>
                        </a:rPr>
                        <a:t>1</a:t>
                      </a:r>
                      <a:endParaRPr lang="en-US" sz="750" b="1" dirty="0">
                        <a:solidFill>
                          <a:schemeClr val="bg1"/>
                        </a:solidFill>
                      </a:endParaRPr>
                    </a:p>
                  </a:txBody>
                  <a:tcPr/>
                </a:tc>
              </a:tr>
              <a:tr h="198567">
                <a:tc>
                  <a:txBody>
                    <a:bodyPr/>
                    <a:lstStyle/>
                    <a:p>
                      <a:r>
                        <a:rPr lang="en-US" sz="750" b="1" dirty="0" err="1" smtClean="0">
                          <a:solidFill>
                            <a:schemeClr val="bg1"/>
                          </a:solidFill>
                        </a:rPr>
                        <a:t>DayInt</a:t>
                      </a:r>
                      <a:endParaRPr lang="en-US" sz="750" b="1" dirty="0">
                        <a:solidFill>
                          <a:schemeClr val="bg1"/>
                        </a:solidFill>
                      </a:endParaRPr>
                    </a:p>
                  </a:txBody>
                  <a:tcPr/>
                </a:tc>
                <a:tc>
                  <a:txBody>
                    <a:bodyPr/>
                    <a:lstStyle/>
                    <a:p>
                      <a:r>
                        <a:rPr lang="en-US" sz="750" b="1" dirty="0" smtClean="0">
                          <a:solidFill>
                            <a:schemeClr val="bg1"/>
                          </a:solidFill>
                        </a:rPr>
                        <a:t>3</a:t>
                      </a:r>
                      <a:endParaRPr lang="en-US" sz="750" b="1" dirty="0">
                        <a:solidFill>
                          <a:schemeClr val="bg1"/>
                        </a:solidFill>
                      </a:endParaRPr>
                    </a:p>
                  </a:txBody>
                  <a:tcPr/>
                </a:tc>
                <a:tc>
                  <a:txBody>
                    <a:bodyPr/>
                    <a:lstStyle/>
                    <a:p>
                      <a:r>
                        <a:rPr lang="en-US" sz="750" b="1" dirty="0" smtClean="0">
                          <a:solidFill>
                            <a:schemeClr val="bg1"/>
                          </a:solidFill>
                        </a:rPr>
                        <a:t>2</a:t>
                      </a:r>
                      <a:endParaRPr lang="en-US" sz="750" b="1" dirty="0">
                        <a:solidFill>
                          <a:schemeClr val="bg1"/>
                        </a:solidFill>
                      </a:endParaRPr>
                    </a:p>
                  </a:txBody>
                  <a:tcPr/>
                </a:tc>
                <a:tc>
                  <a:txBody>
                    <a:bodyPr/>
                    <a:lstStyle/>
                    <a:p>
                      <a:r>
                        <a:rPr lang="en-US" sz="750" b="1" dirty="0" smtClean="0">
                          <a:solidFill>
                            <a:schemeClr val="bg1"/>
                          </a:solidFill>
                        </a:rPr>
                        <a:t>0</a:t>
                      </a:r>
                      <a:endParaRPr lang="en-US" sz="750" b="1" dirty="0">
                        <a:solidFill>
                          <a:schemeClr val="bg1"/>
                        </a:solidFill>
                      </a:endParaRPr>
                    </a:p>
                  </a:txBody>
                  <a:tcPr/>
                </a:tc>
                <a:tc>
                  <a:txBody>
                    <a:bodyPr/>
                    <a:lstStyle/>
                    <a:p>
                      <a:r>
                        <a:rPr lang="en-US" sz="750" b="1" dirty="0" smtClean="0">
                          <a:solidFill>
                            <a:schemeClr val="bg1"/>
                          </a:solidFill>
                        </a:rPr>
                        <a:t>3</a:t>
                      </a:r>
                      <a:endParaRPr lang="en-US" sz="750" b="1" dirty="0">
                        <a:solidFill>
                          <a:schemeClr val="bg1"/>
                        </a:solidFill>
                      </a:endParaRPr>
                    </a:p>
                  </a:txBody>
                  <a:tcPr/>
                </a:tc>
                <a:tc>
                  <a:txBody>
                    <a:bodyPr/>
                    <a:lstStyle/>
                    <a:p>
                      <a:r>
                        <a:rPr lang="en-US" sz="750" b="1" dirty="0" smtClean="0">
                          <a:solidFill>
                            <a:schemeClr val="bg1"/>
                          </a:solidFill>
                        </a:rPr>
                        <a:t>6</a:t>
                      </a:r>
                      <a:endParaRPr lang="en-US" sz="750" b="1" dirty="0">
                        <a:solidFill>
                          <a:schemeClr val="bg1"/>
                        </a:solidFill>
                      </a:endParaRPr>
                    </a:p>
                  </a:txBody>
                  <a:tcPr/>
                </a:tc>
              </a:tr>
              <a:tr h="198567">
                <a:tc>
                  <a:txBody>
                    <a:bodyPr/>
                    <a:lstStyle/>
                    <a:p>
                      <a:r>
                        <a:rPr lang="en-US" sz="750" b="1" dirty="0" smtClean="0">
                          <a:solidFill>
                            <a:schemeClr val="bg1"/>
                          </a:solidFill>
                        </a:rPr>
                        <a:t>Weekend</a:t>
                      </a:r>
                      <a:endParaRPr lang="en-US" sz="750" b="1" dirty="0">
                        <a:solidFill>
                          <a:schemeClr val="bg1"/>
                        </a:solidFill>
                      </a:endParaRPr>
                    </a:p>
                  </a:txBody>
                  <a:tcPr/>
                </a:tc>
                <a:tc>
                  <a:txBody>
                    <a:bodyPr/>
                    <a:lstStyle/>
                    <a:p>
                      <a:r>
                        <a:rPr lang="en-US" sz="750" b="1" dirty="0" smtClean="0">
                          <a:solidFill>
                            <a:schemeClr val="bg1"/>
                          </a:solidFill>
                        </a:rPr>
                        <a:t>0.28</a:t>
                      </a:r>
                      <a:endParaRPr lang="en-US" sz="750" b="1" dirty="0">
                        <a:solidFill>
                          <a:schemeClr val="bg1"/>
                        </a:solidFill>
                      </a:endParaRPr>
                    </a:p>
                  </a:txBody>
                  <a:tcPr/>
                </a:tc>
                <a:tc>
                  <a:txBody>
                    <a:bodyPr/>
                    <a:lstStyle/>
                    <a:p>
                      <a:r>
                        <a:rPr lang="en-US" sz="750" b="1" dirty="0" smtClean="0">
                          <a:solidFill>
                            <a:schemeClr val="bg1"/>
                          </a:solidFill>
                        </a:rPr>
                        <a:t>0.45</a:t>
                      </a:r>
                      <a:endParaRPr lang="en-US" sz="750" b="1" dirty="0">
                        <a:solidFill>
                          <a:schemeClr val="bg1"/>
                        </a:solidFill>
                      </a:endParaRPr>
                    </a:p>
                  </a:txBody>
                  <a:tcPr/>
                </a:tc>
                <a:tc>
                  <a:txBody>
                    <a:bodyPr/>
                    <a:lstStyle/>
                    <a:p>
                      <a:r>
                        <a:rPr lang="en-US" sz="750" b="1" dirty="0" smtClean="0">
                          <a:solidFill>
                            <a:schemeClr val="bg1"/>
                          </a:solidFill>
                        </a:rPr>
                        <a:t>0</a:t>
                      </a:r>
                      <a:endParaRPr lang="en-US" sz="750" b="1" dirty="0">
                        <a:solidFill>
                          <a:schemeClr val="bg1"/>
                        </a:solidFill>
                      </a:endParaRPr>
                    </a:p>
                  </a:txBody>
                  <a:tcPr/>
                </a:tc>
                <a:tc>
                  <a:txBody>
                    <a:bodyPr/>
                    <a:lstStyle/>
                    <a:p>
                      <a:r>
                        <a:rPr lang="en-US" sz="750" b="1" dirty="0" smtClean="0">
                          <a:solidFill>
                            <a:schemeClr val="bg1"/>
                          </a:solidFill>
                        </a:rPr>
                        <a:t>0</a:t>
                      </a:r>
                      <a:endParaRPr lang="en-US" sz="750" b="1" dirty="0">
                        <a:solidFill>
                          <a:schemeClr val="bg1"/>
                        </a:solidFill>
                      </a:endParaRPr>
                    </a:p>
                  </a:txBody>
                  <a:tcPr/>
                </a:tc>
                <a:tc>
                  <a:txBody>
                    <a:bodyPr/>
                    <a:lstStyle/>
                    <a:p>
                      <a:r>
                        <a:rPr lang="en-US" sz="750" b="1" dirty="0" smtClean="0">
                          <a:solidFill>
                            <a:schemeClr val="bg1"/>
                          </a:solidFill>
                        </a:rPr>
                        <a:t>1</a:t>
                      </a:r>
                      <a:endParaRPr lang="en-US" sz="750" b="1" dirty="0">
                        <a:solidFill>
                          <a:schemeClr val="bg1"/>
                        </a:solidFill>
                      </a:endParaRPr>
                    </a:p>
                  </a:txBody>
                  <a:tcPr/>
                </a:tc>
              </a:tr>
            </a:tbl>
          </a:graphicData>
        </a:graphic>
      </p:graphicFrame>
      <p:grpSp>
        <p:nvGrpSpPr>
          <p:cNvPr id="16" name="Group 5"/>
          <p:cNvGrpSpPr>
            <a:grpSpLocks noChangeAspect="1"/>
          </p:cNvGrpSpPr>
          <p:nvPr/>
        </p:nvGrpSpPr>
        <p:grpSpPr bwMode="auto">
          <a:xfrm>
            <a:off x="7942848" y="22936295"/>
            <a:ext cx="3744913" cy="3235325"/>
            <a:chOff x="4992" y="14400"/>
            <a:chExt cx="2359" cy="2038"/>
          </a:xfrm>
        </p:grpSpPr>
        <p:sp>
          <p:nvSpPr>
            <p:cNvPr id="19" name="AutoShape 4"/>
            <p:cNvSpPr>
              <a:spLocks noChangeAspect="1" noChangeArrowheads="1" noTextEdit="1"/>
            </p:cNvSpPr>
            <p:nvPr/>
          </p:nvSpPr>
          <p:spPr bwMode="auto">
            <a:xfrm>
              <a:off x="4992" y="14400"/>
              <a:ext cx="2359" cy="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p:cNvSpPr>
            <p:nvPr/>
          </p:nvSpPr>
          <p:spPr bwMode="auto">
            <a:xfrm>
              <a:off x="5346" y="14700"/>
              <a:ext cx="1788" cy="1220"/>
            </a:xfrm>
            <a:custGeom>
              <a:avLst/>
              <a:gdLst>
                <a:gd name="T0" fmla="*/ 0 w 495"/>
                <a:gd name="T1" fmla="*/ 335 h 391"/>
                <a:gd name="T2" fmla="*/ 45 w 495"/>
                <a:gd name="T3" fmla="*/ 391 h 391"/>
                <a:gd name="T4" fmla="*/ 90 w 495"/>
                <a:gd name="T5" fmla="*/ 198 h 391"/>
                <a:gd name="T6" fmla="*/ 135 w 495"/>
                <a:gd name="T7" fmla="*/ 314 h 391"/>
                <a:gd name="T8" fmla="*/ 180 w 495"/>
                <a:gd name="T9" fmla="*/ 301 h 391"/>
                <a:gd name="T10" fmla="*/ 225 w 495"/>
                <a:gd name="T11" fmla="*/ 332 h 391"/>
                <a:gd name="T12" fmla="*/ 270 w 495"/>
                <a:gd name="T13" fmla="*/ 149 h 391"/>
                <a:gd name="T14" fmla="*/ 315 w 495"/>
                <a:gd name="T15" fmla="*/ 219 h 391"/>
                <a:gd name="T16" fmla="*/ 360 w 495"/>
                <a:gd name="T17" fmla="*/ 349 h 391"/>
                <a:gd name="T18" fmla="*/ 405 w 495"/>
                <a:gd name="T19" fmla="*/ 286 h 391"/>
                <a:gd name="T20" fmla="*/ 450 w 495"/>
                <a:gd name="T21" fmla="*/ 231 h 391"/>
                <a:gd name="T22" fmla="*/ 495 w 495"/>
                <a:gd name="T23"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391">
                  <a:moveTo>
                    <a:pt x="0" y="335"/>
                  </a:moveTo>
                  <a:lnTo>
                    <a:pt x="45" y="391"/>
                  </a:lnTo>
                  <a:lnTo>
                    <a:pt x="90" y="198"/>
                  </a:lnTo>
                  <a:lnTo>
                    <a:pt x="135" y="314"/>
                  </a:lnTo>
                  <a:lnTo>
                    <a:pt x="180" y="301"/>
                  </a:lnTo>
                  <a:lnTo>
                    <a:pt x="225" y="332"/>
                  </a:lnTo>
                  <a:lnTo>
                    <a:pt x="270" y="149"/>
                  </a:lnTo>
                  <a:lnTo>
                    <a:pt x="315" y="219"/>
                  </a:lnTo>
                  <a:lnTo>
                    <a:pt x="360" y="349"/>
                  </a:lnTo>
                  <a:lnTo>
                    <a:pt x="405" y="286"/>
                  </a:lnTo>
                  <a:lnTo>
                    <a:pt x="450" y="231"/>
                  </a:lnTo>
                  <a:lnTo>
                    <a:pt x="495" y="0"/>
                  </a:lnTo>
                </a:path>
              </a:pathLst>
            </a:custGeom>
            <a:noFill/>
            <a:ln w="6350" cap="rnd">
              <a:solidFill>
                <a:srgbClr val="0064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7"/>
            <p:cNvSpPr>
              <a:spLocks noChangeShapeType="1"/>
            </p:cNvSpPr>
            <p:nvPr/>
          </p:nvSpPr>
          <p:spPr bwMode="auto">
            <a:xfrm>
              <a:off x="5509" y="16135"/>
              <a:ext cx="1625"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8"/>
            <p:cNvSpPr>
              <a:spLocks noChangeShapeType="1"/>
            </p:cNvSpPr>
            <p:nvPr/>
          </p:nvSpPr>
          <p:spPr bwMode="auto">
            <a:xfrm>
              <a:off x="5509" y="16135"/>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9"/>
            <p:cNvSpPr>
              <a:spLocks noChangeShapeType="1"/>
            </p:cNvSpPr>
            <p:nvPr/>
          </p:nvSpPr>
          <p:spPr bwMode="auto">
            <a:xfrm>
              <a:off x="5834" y="16135"/>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10"/>
            <p:cNvSpPr>
              <a:spLocks noChangeShapeType="1"/>
            </p:cNvSpPr>
            <p:nvPr/>
          </p:nvSpPr>
          <p:spPr bwMode="auto">
            <a:xfrm>
              <a:off x="6159" y="16135"/>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11"/>
            <p:cNvSpPr>
              <a:spLocks noChangeShapeType="1"/>
            </p:cNvSpPr>
            <p:nvPr/>
          </p:nvSpPr>
          <p:spPr bwMode="auto">
            <a:xfrm>
              <a:off x="6484" y="16135"/>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12"/>
            <p:cNvSpPr>
              <a:spLocks noChangeShapeType="1"/>
            </p:cNvSpPr>
            <p:nvPr/>
          </p:nvSpPr>
          <p:spPr bwMode="auto">
            <a:xfrm>
              <a:off x="6809" y="16135"/>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13"/>
            <p:cNvSpPr>
              <a:spLocks noChangeShapeType="1"/>
            </p:cNvSpPr>
            <p:nvPr/>
          </p:nvSpPr>
          <p:spPr bwMode="auto">
            <a:xfrm>
              <a:off x="7134" y="16135"/>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14"/>
            <p:cNvSpPr>
              <a:spLocks noChangeArrowheads="1"/>
            </p:cNvSpPr>
            <p:nvPr/>
          </p:nvSpPr>
          <p:spPr bwMode="auto">
            <a:xfrm>
              <a:off x="5477" y="16198"/>
              <a:ext cx="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Rectangle 15"/>
            <p:cNvSpPr>
              <a:spLocks noChangeArrowheads="1"/>
            </p:cNvSpPr>
            <p:nvPr/>
          </p:nvSpPr>
          <p:spPr bwMode="auto">
            <a:xfrm>
              <a:off x="5802" y="16198"/>
              <a:ext cx="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 name="Rectangle 16"/>
            <p:cNvSpPr>
              <a:spLocks noChangeArrowheads="1"/>
            </p:cNvSpPr>
            <p:nvPr/>
          </p:nvSpPr>
          <p:spPr bwMode="auto">
            <a:xfrm>
              <a:off x="6127" y="16198"/>
              <a:ext cx="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7" name="Rectangle 17"/>
            <p:cNvSpPr>
              <a:spLocks noChangeArrowheads="1"/>
            </p:cNvSpPr>
            <p:nvPr/>
          </p:nvSpPr>
          <p:spPr bwMode="auto">
            <a:xfrm>
              <a:off x="6452" y="16198"/>
              <a:ext cx="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6" name="Rectangle 18"/>
            <p:cNvSpPr>
              <a:spLocks noChangeArrowheads="1"/>
            </p:cNvSpPr>
            <p:nvPr/>
          </p:nvSpPr>
          <p:spPr bwMode="auto">
            <a:xfrm>
              <a:off x="6759" y="16198"/>
              <a:ext cx="10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 name="Rectangle 19"/>
            <p:cNvSpPr>
              <a:spLocks noChangeArrowheads="1"/>
            </p:cNvSpPr>
            <p:nvPr/>
          </p:nvSpPr>
          <p:spPr bwMode="auto">
            <a:xfrm>
              <a:off x="7084" y="16198"/>
              <a:ext cx="10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8" name="Line 20"/>
            <p:cNvSpPr>
              <a:spLocks noChangeShapeType="1"/>
            </p:cNvSpPr>
            <p:nvPr/>
          </p:nvSpPr>
          <p:spPr bwMode="auto">
            <a:xfrm flipV="1">
              <a:off x="5274" y="14734"/>
              <a:ext cx="0" cy="1217"/>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21"/>
            <p:cNvSpPr>
              <a:spLocks noChangeShapeType="1"/>
            </p:cNvSpPr>
            <p:nvPr/>
          </p:nvSpPr>
          <p:spPr bwMode="auto">
            <a:xfrm flipH="1">
              <a:off x="5241" y="15951"/>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22"/>
            <p:cNvSpPr>
              <a:spLocks noChangeShapeType="1"/>
            </p:cNvSpPr>
            <p:nvPr/>
          </p:nvSpPr>
          <p:spPr bwMode="auto">
            <a:xfrm flipH="1">
              <a:off x="5241" y="15748"/>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23"/>
            <p:cNvSpPr>
              <a:spLocks noChangeShapeType="1"/>
            </p:cNvSpPr>
            <p:nvPr/>
          </p:nvSpPr>
          <p:spPr bwMode="auto">
            <a:xfrm flipH="1">
              <a:off x="5241" y="15545"/>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24"/>
            <p:cNvSpPr>
              <a:spLocks noChangeShapeType="1"/>
            </p:cNvSpPr>
            <p:nvPr/>
          </p:nvSpPr>
          <p:spPr bwMode="auto">
            <a:xfrm flipH="1">
              <a:off x="5241" y="15343"/>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25"/>
            <p:cNvSpPr>
              <a:spLocks noChangeShapeType="1"/>
            </p:cNvSpPr>
            <p:nvPr/>
          </p:nvSpPr>
          <p:spPr bwMode="auto">
            <a:xfrm flipH="1">
              <a:off x="5241" y="15140"/>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26"/>
            <p:cNvSpPr>
              <a:spLocks noChangeShapeType="1"/>
            </p:cNvSpPr>
            <p:nvPr/>
          </p:nvSpPr>
          <p:spPr bwMode="auto">
            <a:xfrm flipH="1">
              <a:off x="5241" y="14937"/>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27"/>
            <p:cNvSpPr>
              <a:spLocks noChangeShapeType="1"/>
            </p:cNvSpPr>
            <p:nvPr/>
          </p:nvSpPr>
          <p:spPr bwMode="auto">
            <a:xfrm flipH="1">
              <a:off x="5241" y="14734"/>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Rectangle 28"/>
            <p:cNvSpPr>
              <a:spLocks noChangeArrowheads="1"/>
            </p:cNvSpPr>
            <p:nvPr/>
          </p:nvSpPr>
          <p:spPr bwMode="auto">
            <a:xfrm rot="16200000">
              <a:off x="5054" y="15912"/>
              <a:ext cx="2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1.7e+08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 name="Rectangle 29"/>
            <p:cNvSpPr>
              <a:spLocks noChangeArrowheads="1"/>
            </p:cNvSpPr>
            <p:nvPr/>
          </p:nvSpPr>
          <p:spPr bwMode="auto">
            <a:xfrm rot="16200000">
              <a:off x="5054" y="15506"/>
              <a:ext cx="2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1.9e+08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 name="Rectangle 30"/>
            <p:cNvSpPr>
              <a:spLocks noChangeArrowheads="1"/>
            </p:cNvSpPr>
            <p:nvPr/>
          </p:nvSpPr>
          <p:spPr bwMode="auto">
            <a:xfrm rot="16200000">
              <a:off x="5054" y="15101"/>
              <a:ext cx="2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2.1e+08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 name="Rectangle 31"/>
            <p:cNvSpPr>
              <a:spLocks noChangeArrowheads="1"/>
            </p:cNvSpPr>
            <p:nvPr/>
          </p:nvSpPr>
          <p:spPr bwMode="auto">
            <a:xfrm rot="16200000">
              <a:off x="5054" y="14695"/>
              <a:ext cx="2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2.3e+08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 name="Rectangle 32"/>
            <p:cNvSpPr>
              <a:spLocks noChangeArrowheads="1"/>
            </p:cNvSpPr>
            <p:nvPr/>
          </p:nvSpPr>
          <p:spPr bwMode="auto">
            <a:xfrm>
              <a:off x="5274" y="14643"/>
              <a:ext cx="1933" cy="1492"/>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Rectangle 33"/>
            <p:cNvSpPr>
              <a:spLocks noChangeArrowheads="1"/>
            </p:cNvSpPr>
            <p:nvPr/>
          </p:nvSpPr>
          <p:spPr bwMode="auto">
            <a:xfrm>
              <a:off x="6137" y="16319"/>
              <a:ext cx="21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Month</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 name="Rectangle 34"/>
            <p:cNvSpPr>
              <a:spLocks noChangeArrowheads="1"/>
            </p:cNvSpPr>
            <p:nvPr/>
          </p:nvSpPr>
          <p:spPr bwMode="auto">
            <a:xfrm rot="16200000">
              <a:off x="4829" y="15350"/>
              <a:ext cx="44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Total Sales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 name="Freeform 35"/>
            <p:cNvSpPr>
              <a:spLocks/>
            </p:cNvSpPr>
            <p:nvPr/>
          </p:nvSpPr>
          <p:spPr bwMode="auto">
            <a:xfrm>
              <a:off x="5346" y="15299"/>
              <a:ext cx="1788" cy="780"/>
            </a:xfrm>
            <a:custGeom>
              <a:avLst/>
              <a:gdLst>
                <a:gd name="T0" fmla="*/ 0 w 495"/>
                <a:gd name="T1" fmla="*/ 94 h 250"/>
                <a:gd name="T2" fmla="*/ 45 w 495"/>
                <a:gd name="T3" fmla="*/ 151 h 250"/>
                <a:gd name="T4" fmla="*/ 90 w 495"/>
                <a:gd name="T5" fmla="*/ 60 h 250"/>
                <a:gd name="T6" fmla="*/ 135 w 495"/>
                <a:gd name="T7" fmla="*/ 50 h 250"/>
                <a:gd name="T8" fmla="*/ 180 w 495"/>
                <a:gd name="T9" fmla="*/ 49 h 250"/>
                <a:gd name="T10" fmla="*/ 225 w 495"/>
                <a:gd name="T11" fmla="*/ 79 h 250"/>
                <a:gd name="T12" fmla="*/ 270 w 495"/>
                <a:gd name="T13" fmla="*/ 184 h 250"/>
                <a:gd name="T14" fmla="*/ 315 w 495"/>
                <a:gd name="T15" fmla="*/ 250 h 250"/>
                <a:gd name="T16" fmla="*/ 360 w 495"/>
                <a:gd name="T17" fmla="*/ 245 h 250"/>
                <a:gd name="T18" fmla="*/ 405 w 495"/>
                <a:gd name="T19" fmla="*/ 247 h 250"/>
                <a:gd name="T20" fmla="*/ 450 w 495"/>
                <a:gd name="T21" fmla="*/ 188 h 250"/>
                <a:gd name="T22" fmla="*/ 495 w 495"/>
                <a:gd name="T2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250">
                  <a:moveTo>
                    <a:pt x="0" y="94"/>
                  </a:moveTo>
                  <a:lnTo>
                    <a:pt x="45" y="151"/>
                  </a:lnTo>
                  <a:lnTo>
                    <a:pt x="90" y="60"/>
                  </a:lnTo>
                  <a:lnTo>
                    <a:pt x="135" y="50"/>
                  </a:lnTo>
                  <a:lnTo>
                    <a:pt x="180" y="49"/>
                  </a:lnTo>
                  <a:lnTo>
                    <a:pt x="225" y="79"/>
                  </a:lnTo>
                  <a:lnTo>
                    <a:pt x="270" y="184"/>
                  </a:lnTo>
                  <a:lnTo>
                    <a:pt x="315" y="250"/>
                  </a:lnTo>
                  <a:lnTo>
                    <a:pt x="360" y="245"/>
                  </a:lnTo>
                  <a:lnTo>
                    <a:pt x="405" y="247"/>
                  </a:lnTo>
                  <a:lnTo>
                    <a:pt x="450" y="188"/>
                  </a:lnTo>
                  <a:lnTo>
                    <a:pt x="495" y="0"/>
                  </a:lnTo>
                </a:path>
              </a:pathLst>
            </a:custGeom>
            <a:noFill/>
            <a:ln w="6350" cap="rnd">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36"/>
            <p:cNvSpPr>
              <a:spLocks noChangeShapeType="1"/>
            </p:cNvSpPr>
            <p:nvPr/>
          </p:nvSpPr>
          <p:spPr bwMode="auto">
            <a:xfrm>
              <a:off x="5509" y="16135"/>
              <a:ext cx="1625"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37"/>
            <p:cNvSpPr>
              <a:spLocks noChangeShapeType="1"/>
            </p:cNvSpPr>
            <p:nvPr/>
          </p:nvSpPr>
          <p:spPr bwMode="auto">
            <a:xfrm>
              <a:off x="5509" y="16135"/>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38"/>
            <p:cNvSpPr>
              <a:spLocks noChangeShapeType="1"/>
            </p:cNvSpPr>
            <p:nvPr/>
          </p:nvSpPr>
          <p:spPr bwMode="auto">
            <a:xfrm>
              <a:off x="5834" y="16135"/>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39"/>
            <p:cNvSpPr>
              <a:spLocks noChangeShapeType="1"/>
            </p:cNvSpPr>
            <p:nvPr/>
          </p:nvSpPr>
          <p:spPr bwMode="auto">
            <a:xfrm>
              <a:off x="6159" y="16135"/>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40"/>
            <p:cNvSpPr>
              <a:spLocks noChangeShapeType="1"/>
            </p:cNvSpPr>
            <p:nvPr/>
          </p:nvSpPr>
          <p:spPr bwMode="auto">
            <a:xfrm>
              <a:off x="6484" y="16135"/>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41"/>
            <p:cNvSpPr>
              <a:spLocks noChangeShapeType="1"/>
            </p:cNvSpPr>
            <p:nvPr/>
          </p:nvSpPr>
          <p:spPr bwMode="auto">
            <a:xfrm>
              <a:off x="6809" y="16135"/>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42"/>
            <p:cNvSpPr>
              <a:spLocks noChangeShapeType="1"/>
            </p:cNvSpPr>
            <p:nvPr/>
          </p:nvSpPr>
          <p:spPr bwMode="auto">
            <a:xfrm>
              <a:off x="7134" y="16135"/>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Rectangle 43"/>
            <p:cNvSpPr>
              <a:spLocks noChangeArrowheads="1"/>
            </p:cNvSpPr>
            <p:nvPr/>
          </p:nvSpPr>
          <p:spPr bwMode="auto">
            <a:xfrm>
              <a:off x="5477" y="16198"/>
              <a:ext cx="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 name="Rectangle 44"/>
            <p:cNvSpPr>
              <a:spLocks noChangeArrowheads="1"/>
            </p:cNvSpPr>
            <p:nvPr/>
          </p:nvSpPr>
          <p:spPr bwMode="auto">
            <a:xfrm>
              <a:off x="5802" y="16198"/>
              <a:ext cx="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3" name="Rectangle 45"/>
            <p:cNvSpPr>
              <a:spLocks noChangeArrowheads="1"/>
            </p:cNvSpPr>
            <p:nvPr/>
          </p:nvSpPr>
          <p:spPr bwMode="auto">
            <a:xfrm>
              <a:off x="6127" y="16198"/>
              <a:ext cx="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4" name="Rectangle 46"/>
            <p:cNvSpPr>
              <a:spLocks noChangeArrowheads="1"/>
            </p:cNvSpPr>
            <p:nvPr/>
          </p:nvSpPr>
          <p:spPr bwMode="auto">
            <a:xfrm>
              <a:off x="6452" y="16198"/>
              <a:ext cx="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5" name="Rectangle 47"/>
            <p:cNvSpPr>
              <a:spLocks noChangeArrowheads="1"/>
            </p:cNvSpPr>
            <p:nvPr/>
          </p:nvSpPr>
          <p:spPr bwMode="auto">
            <a:xfrm>
              <a:off x="6759" y="16198"/>
              <a:ext cx="10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6" name="Rectangle 48"/>
            <p:cNvSpPr>
              <a:spLocks noChangeArrowheads="1"/>
            </p:cNvSpPr>
            <p:nvPr/>
          </p:nvSpPr>
          <p:spPr bwMode="auto">
            <a:xfrm>
              <a:off x="7084" y="16198"/>
              <a:ext cx="10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7" name="Line 49"/>
            <p:cNvSpPr>
              <a:spLocks noChangeShapeType="1"/>
            </p:cNvSpPr>
            <p:nvPr/>
          </p:nvSpPr>
          <p:spPr bwMode="auto">
            <a:xfrm flipV="1">
              <a:off x="5274" y="14734"/>
              <a:ext cx="0" cy="1217"/>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 name="Line 50"/>
            <p:cNvSpPr>
              <a:spLocks noChangeShapeType="1"/>
            </p:cNvSpPr>
            <p:nvPr/>
          </p:nvSpPr>
          <p:spPr bwMode="auto">
            <a:xfrm flipH="1">
              <a:off x="5241" y="15951"/>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 name="Line 51"/>
            <p:cNvSpPr>
              <a:spLocks noChangeShapeType="1"/>
            </p:cNvSpPr>
            <p:nvPr/>
          </p:nvSpPr>
          <p:spPr bwMode="auto">
            <a:xfrm flipH="1">
              <a:off x="5241" y="15748"/>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 name="Line 52"/>
            <p:cNvSpPr>
              <a:spLocks noChangeShapeType="1"/>
            </p:cNvSpPr>
            <p:nvPr/>
          </p:nvSpPr>
          <p:spPr bwMode="auto">
            <a:xfrm flipH="1">
              <a:off x="5241" y="15545"/>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Line 53"/>
            <p:cNvSpPr>
              <a:spLocks noChangeShapeType="1"/>
            </p:cNvSpPr>
            <p:nvPr/>
          </p:nvSpPr>
          <p:spPr bwMode="auto">
            <a:xfrm flipH="1">
              <a:off x="5241" y="15343"/>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 name="Line 54"/>
            <p:cNvSpPr>
              <a:spLocks noChangeShapeType="1"/>
            </p:cNvSpPr>
            <p:nvPr/>
          </p:nvSpPr>
          <p:spPr bwMode="auto">
            <a:xfrm flipH="1">
              <a:off x="5241" y="15140"/>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1" name="Line 55"/>
            <p:cNvSpPr>
              <a:spLocks noChangeShapeType="1"/>
            </p:cNvSpPr>
            <p:nvPr/>
          </p:nvSpPr>
          <p:spPr bwMode="auto">
            <a:xfrm flipH="1">
              <a:off x="5241" y="14937"/>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2" name="Line 56"/>
            <p:cNvSpPr>
              <a:spLocks noChangeShapeType="1"/>
            </p:cNvSpPr>
            <p:nvPr/>
          </p:nvSpPr>
          <p:spPr bwMode="auto">
            <a:xfrm flipH="1">
              <a:off x="5241" y="14734"/>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3" name="Rectangle 57"/>
            <p:cNvSpPr>
              <a:spLocks noChangeArrowheads="1"/>
            </p:cNvSpPr>
            <p:nvPr/>
          </p:nvSpPr>
          <p:spPr bwMode="auto">
            <a:xfrm rot="16200000">
              <a:off x="5054" y="15912"/>
              <a:ext cx="2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1.7e+08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Rectangle 58"/>
            <p:cNvSpPr>
              <a:spLocks noChangeArrowheads="1"/>
            </p:cNvSpPr>
            <p:nvPr/>
          </p:nvSpPr>
          <p:spPr bwMode="auto">
            <a:xfrm rot="16200000">
              <a:off x="5054" y="15506"/>
              <a:ext cx="2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1.9e+08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59"/>
            <p:cNvSpPr>
              <a:spLocks noChangeArrowheads="1"/>
            </p:cNvSpPr>
            <p:nvPr/>
          </p:nvSpPr>
          <p:spPr bwMode="auto">
            <a:xfrm rot="16200000">
              <a:off x="5054" y="15101"/>
              <a:ext cx="2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2.1e+08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6" name="Rectangle 60"/>
            <p:cNvSpPr>
              <a:spLocks noChangeArrowheads="1"/>
            </p:cNvSpPr>
            <p:nvPr/>
          </p:nvSpPr>
          <p:spPr bwMode="auto">
            <a:xfrm rot="16200000">
              <a:off x="5054" y="14695"/>
              <a:ext cx="2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2.3e+08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7" name="Rectangle 61"/>
            <p:cNvSpPr>
              <a:spLocks noChangeArrowheads="1"/>
            </p:cNvSpPr>
            <p:nvPr/>
          </p:nvSpPr>
          <p:spPr bwMode="auto">
            <a:xfrm>
              <a:off x="5274" y="14643"/>
              <a:ext cx="1933" cy="1492"/>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Freeform 62"/>
            <p:cNvSpPr>
              <a:spLocks/>
            </p:cNvSpPr>
            <p:nvPr/>
          </p:nvSpPr>
          <p:spPr bwMode="auto">
            <a:xfrm>
              <a:off x="5346" y="15093"/>
              <a:ext cx="975" cy="690"/>
            </a:xfrm>
            <a:custGeom>
              <a:avLst/>
              <a:gdLst>
                <a:gd name="T0" fmla="*/ 0 w 270"/>
                <a:gd name="T1" fmla="*/ 88 h 221"/>
                <a:gd name="T2" fmla="*/ 45 w 270"/>
                <a:gd name="T3" fmla="*/ 221 h 221"/>
                <a:gd name="T4" fmla="*/ 90 w 270"/>
                <a:gd name="T5" fmla="*/ 44 h 221"/>
                <a:gd name="T6" fmla="*/ 135 w 270"/>
                <a:gd name="T7" fmla="*/ 94 h 221"/>
                <a:gd name="T8" fmla="*/ 180 w 270"/>
                <a:gd name="T9" fmla="*/ 151 h 221"/>
                <a:gd name="T10" fmla="*/ 225 w 270"/>
                <a:gd name="T11" fmla="*/ 32 h 221"/>
                <a:gd name="T12" fmla="*/ 270 w 270"/>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270" h="221">
                  <a:moveTo>
                    <a:pt x="0" y="88"/>
                  </a:moveTo>
                  <a:lnTo>
                    <a:pt x="45" y="221"/>
                  </a:lnTo>
                  <a:lnTo>
                    <a:pt x="90" y="44"/>
                  </a:lnTo>
                  <a:lnTo>
                    <a:pt x="135" y="94"/>
                  </a:lnTo>
                  <a:lnTo>
                    <a:pt x="180" y="151"/>
                  </a:lnTo>
                  <a:lnTo>
                    <a:pt x="225" y="32"/>
                  </a:lnTo>
                  <a:lnTo>
                    <a:pt x="270" y="0"/>
                  </a:lnTo>
                </a:path>
              </a:pathLst>
            </a:custGeom>
            <a:noFill/>
            <a:ln w="6350" cap="rnd">
              <a:solidFill>
                <a:srgbClr val="90EE9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9" name="Line 63"/>
            <p:cNvSpPr>
              <a:spLocks noChangeShapeType="1"/>
            </p:cNvSpPr>
            <p:nvPr/>
          </p:nvSpPr>
          <p:spPr bwMode="auto">
            <a:xfrm>
              <a:off x="5509" y="16135"/>
              <a:ext cx="1625"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0" name="Line 64"/>
            <p:cNvSpPr>
              <a:spLocks noChangeShapeType="1"/>
            </p:cNvSpPr>
            <p:nvPr/>
          </p:nvSpPr>
          <p:spPr bwMode="auto">
            <a:xfrm>
              <a:off x="5509" y="16135"/>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1" name="Line 65"/>
            <p:cNvSpPr>
              <a:spLocks noChangeShapeType="1"/>
            </p:cNvSpPr>
            <p:nvPr/>
          </p:nvSpPr>
          <p:spPr bwMode="auto">
            <a:xfrm>
              <a:off x="5834" y="16135"/>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 name="Line 66"/>
            <p:cNvSpPr>
              <a:spLocks noChangeShapeType="1"/>
            </p:cNvSpPr>
            <p:nvPr/>
          </p:nvSpPr>
          <p:spPr bwMode="auto">
            <a:xfrm>
              <a:off x="6159" y="16135"/>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 name="Line 67"/>
            <p:cNvSpPr>
              <a:spLocks noChangeShapeType="1"/>
            </p:cNvSpPr>
            <p:nvPr/>
          </p:nvSpPr>
          <p:spPr bwMode="auto">
            <a:xfrm>
              <a:off x="6484" y="16135"/>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Line 68"/>
            <p:cNvSpPr>
              <a:spLocks noChangeShapeType="1"/>
            </p:cNvSpPr>
            <p:nvPr/>
          </p:nvSpPr>
          <p:spPr bwMode="auto">
            <a:xfrm>
              <a:off x="6809" y="16135"/>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 name="Line 69"/>
            <p:cNvSpPr>
              <a:spLocks noChangeShapeType="1"/>
            </p:cNvSpPr>
            <p:nvPr/>
          </p:nvSpPr>
          <p:spPr bwMode="auto">
            <a:xfrm>
              <a:off x="7134" y="16135"/>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Rectangle 70"/>
            <p:cNvSpPr>
              <a:spLocks noChangeArrowheads="1"/>
            </p:cNvSpPr>
            <p:nvPr/>
          </p:nvSpPr>
          <p:spPr bwMode="auto">
            <a:xfrm>
              <a:off x="5477" y="16198"/>
              <a:ext cx="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7" name="Rectangle 71"/>
            <p:cNvSpPr>
              <a:spLocks noChangeArrowheads="1"/>
            </p:cNvSpPr>
            <p:nvPr/>
          </p:nvSpPr>
          <p:spPr bwMode="auto">
            <a:xfrm>
              <a:off x="5802" y="16198"/>
              <a:ext cx="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8" name="Rectangle 72"/>
            <p:cNvSpPr>
              <a:spLocks noChangeArrowheads="1"/>
            </p:cNvSpPr>
            <p:nvPr/>
          </p:nvSpPr>
          <p:spPr bwMode="auto">
            <a:xfrm>
              <a:off x="6127" y="16198"/>
              <a:ext cx="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9" name="Rectangle 73"/>
            <p:cNvSpPr>
              <a:spLocks noChangeArrowheads="1"/>
            </p:cNvSpPr>
            <p:nvPr/>
          </p:nvSpPr>
          <p:spPr bwMode="auto">
            <a:xfrm>
              <a:off x="6452" y="16198"/>
              <a:ext cx="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0" name="Rectangle 74"/>
            <p:cNvSpPr>
              <a:spLocks noChangeArrowheads="1"/>
            </p:cNvSpPr>
            <p:nvPr/>
          </p:nvSpPr>
          <p:spPr bwMode="auto">
            <a:xfrm>
              <a:off x="6759" y="16198"/>
              <a:ext cx="10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1" name="Rectangle 75"/>
            <p:cNvSpPr>
              <a:spLocks noChangeArrowheads="1"/>
            </p:cNvSpPr>
            <p:nvPr/>
          </p:nvSpPr>
          <p:spPr bwMode="auto">
            <a:xfrm>
              <a:off x="7084" y="16198"/>
              <a:ext cx="10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2" name="Line 76"/>
            <p:cNvSpPr>
              <a:spLocks noChangeShapeType="1"/>
            </p:cNvSpPr>
            <p:nvPr/>
          </p:nvSpPr>
          <p:spPr bwMode="auto">
            <a:xfrm flipV="1">
              <a:off x="5274" y="14734"/>
              <a:ext cx="0" cy="1217"/>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3" name="Line 77"/>
            <p:cNvSpPr>
              <a:spLocks noChangeShapeType="1"/>
            </p:cNvSpPr>
            <p:nvPr/>
          </p:nvSpPr>
          <p:spPr bwMode="auto">
            <a:xfrm flipH="1">
              <a:off x="5241" y="15951"/>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Line 78"/>
            <p:cNvSpPr>
              <a:spLocks noChangeShapeType="1"/>
            </p:cNvSpPr>
            <p:nvPr/>
          </p:nvSpPr>
          <p:spPr bwMode="auto">
            <a:xfrm flipH="1">
              <a:off x="5241" y="15748"/>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5" name="Line 79"/>
            <p:cNvSpPr>
              <a:spLocks noChangeShapeType="1"/>
            </p:cNvSpPr>
            <p:nvPr/>
          </p:nvSpPr>
          <p:spPr bwMode="auto">
            <a:xfrm flipH="1">
              <a:off x="5241" y="15545"/>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0" name="Line 80"/>
            <p:cNvSpPr>
              <a:spLocks noChangeShapeType="1"/>
            </p:cNvSpPr>
            <p:nvPr/>
          </p:nvSpPr>
          <p:spPr bwMode="auto">
            <a:xfrm flipH="1">
              <a:off x="5241" y="15343"/>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1" name="Line 81"/>
            <p:cNvSpPr>
              <a:spLocks noChangeShapeType="1"/>
            </p:cNvSpPr>
            <p:nvPr/>
          </p:nvSpPr>
          <p:spPr bwMode="auto">
            <a:xfrm flipH="1">
              <a:off x="5241" y="15140"/>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2" name="Line 82"/>
            <p:cNvSpPr>
              <a:spLocks noChangeShapeType="1"/>
            </p:cNvSpPr>
            <p:nvPr/>
          </p:nvSpPr>
          <p:spPr bwMode="auto">
            <a:xfrm flipH="1">
              <a:off x="5241" y="14937"/>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3" name="Line 83"/>
            <p:cNvSpPr>
              <a:spLocks noChangeShapeType="1"/>
            </p:cNvSpPr>
            <p:nvPr/>
          </p:nvSpPr>
          <p:spPr bwMode="auto">
            <a:xfrm flipH="1">
              <a:off x="5241" y="14734"/>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4" name="Rectangle 84"/>
            <p:cNvSpPr>
              <a:spLocks noChangeArrowheads="1"/>
            </p:cNvSpPr>
            <p:nvPr/>
          </p:nvSpPr>
          <p:spPr bwMode="auto">
            <a:xfrm rot="16200000">
              <a:off x="5054" y="15912"/>
              <a:ext cx="2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1.7e+08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5" name="Rectangle 85"/>
            <p:cNvSpPr>
              <a:spLocks noChangeArrowheads="1"/>
            </p:cNvSpPr>
            <p:nvPr/>
          </p:nvSpPr>
          <p:spPr bwMode="auto">
            <a:xfrm rot="16200000">
              <a:off x="5054" y="15506"/>
              <a:ext cx="2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1.9e+08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6" name="Rectangle 86"/>
            <p:cNvSpPr>
              <a:spLocks noChangeArrowheads="1"/>
            </p:cNvSpPr>
            <p:nvPr/>
          </p:nvSpPr>
          <p:spPr bwMode="auto">
            <a:xfrm rot="16200000">
              <a:off x="5054" y="15101"/>
              <a:ext cx="2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2.1e+08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7" name="Rectangle 87"/>
            <p:cNvSpPr>
              <a:spLocks noChangeArrowheads="1"/>
            </p:cNvSpPr>
            <p:nvPr/>
          </p:nvSpPr>
          <p:spPr bwMode="auto">
            <a:xfrm rot="16200000">
              <a:off x="5054" y="14695"/>
              <a:ext cx="2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2.3e+08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8" name="Rectangle 88"/>
            <p:cNvSpPr>
              <a:spLocks noChangeArrowheads="1"/>
            </p:cNvSpPr>
            <p:nvPr/>
          </p:nvSpPr>
          <p:spPr bwMode="auto">
            <a:xfrm>
              <a:off x="5274" y="14643"/>
              <a:ext cx="1933" cy="1492"/>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9" name="Rectangle 89"/>
            <p:cNvSpPr>
              <a:spLocks noChangeArrowheads="1"/>
            </p:cNvSpPr>
            <p:nvPr/>
          </p:nvSpPr>
          <p:spPr bwMode="auto">
            <a:xfrm>
              <a:off x="5274" y="14643"/>
              <a:ext cx="260" cy="241"/>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0" name="Rectangle 90"/>
            <p:cNvSpPr>
              <a:spLocks noChangeArrowheads="1"/>
            </p:cNvSpPr>
            <p:nvPr/>
          </p:nvSpPr>
          <p:spPr bwMode="auto">
            <a:xfrm>
              <a:off x="5379" y="14681"/>
              <a:ext cx="17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6400"/>
                  </a:solidFill>
                  <a:effectLst/>
                  <a:latin typeface="Arial" pitchFamily="34" charset="0"/>
                  <a:cs typeface="Arial" pitchFamily="34" charset="0"/>
                </a:rPr>
                <a:t>2013</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31" name="Rectangle 91"/>
            <p:cNvSpPr>
              <a:spLocks noChangeArrowheads="1"/>
            </p:cNvSpPr>
            <p:nvPr/>
          </p:nvSpPr>
          <p:spPr bwMode="auto">
            <a:xfrm>
              <a:off x="5379" y="14740"/>
              <a:ext cx="17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FF00"/>
                  </a:solidFill>
                  <a:effectLst/>
                  <a:latin typeface="Arial" pitchFamily="34" charset="0"/>
                  <a:cs typeface="Arial" pitchFamily="34" charset="0"/>
                </a:rPr>
                <a:t>2014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32" name="Rectangle 92"/>
            <p:cNvSpPr>
              <a:spLocks noChangeArrowheads="1"/>
            </p:cNvSpPr>
            <p:nvPr/>
          </p:nvSpPr>
          <p:spPr bwMode="auto">
            <a:xfrm>
              <a:off x="5379" y="14799"/>
              <a:ext cx="17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90EE90"/>
                  </a:solidFill>
                  <a:effectLst/>
                  <a:latin typeface="Arial" pitchFamily="34" charset="0"/>
                  <a:cs typeface="Arial" pitchFamily="34" charset="0"/>
                </a:rPr>
                <a:t>2015</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33" name="Rectangle 93"/>
            <p:cNvSpPr>
              <a:spLocks noChangeArrowheads="1"/>
            </p:cNvSpPr>
            <p:nvPr/>
          </p:nvSpPr>
          <p:spPr bwMode="auto">
            <a:xfrm>
              <a:off x="5843" y="14491"/>
              <a:ext cx="7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700" b="1" i="0" u="none" strike="noStrike" cap="none" normalizeH="0" baseline="0" smtClean="0">
                  <a:ln>
                    <a:noFill/>
                  </a:ln>
                  <a:solidFill>
                    <a:srgbClr val="000000"/>
                  </a:solidFill>
                  <a:effectLst/>
                  <a:latin typeface="Arial" pitchFamily="34" charset="0"/>
                  <a:cs typeface="Arial" pitchFamily="34" charset="0"/>
                </a:rPr>
                <a:t>Total Sales by Month</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35" name="Freeform 94"/>
            <p:cNvSpPr>
              <a:spLocks noEditPoints="1"/>
            </p:cNvSpPr>
            <p:nvPr/>
          </p:nvSpPr>
          <p:spPr bwMode="auto">
            <a:xfrm>
              <a:off x="5509" y="14643"/>
              <a:ext cx="0" cy="1489"/>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7" name="Freeform 95"/>
            <p:cNvSpPr>
              <a:spLocks noEditPoints="1"/>
            </p:cNvSpPr>
            <p:nvPr/>
          </p:nvSpPr>
          <p:spPr bwMode="auto">
            <a:xfrm>
              <a:off x="5834" y="14643"/>
              <a:ext cx="0" cy="1489"/>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8" name="Freeform 96"/>
            <p:cNvSpPr>
              <a:spLocks noEditPoints="1"/>
            </p:cNvSpPr>
            <p:nvPr/>
          </p:nvSpPr>
          <p:spPr bwMode="auto">
            <a:xfrm>
              <a:off x="6159" y="14643"/>
              <a:ext cx="0" cy="1489"/>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9" name="Freeform 97"/>
            <p:cNvSpPr>
              <a:spLocks noEditPoints="1"/>
            </p:cNvSpPr>
            <p:nvPr/>
          </p:nvSpPr>
          <p:spPr bwMode="auto">
            <a:xfrm>
              <a:off x="6484" y="14643"/>
              <a:ext cx="0" cy="1489"/>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0" name="Freeform 98"/>
            <p:cNvSpPr>
              <a:spLocks noEditPoints="1"/>
            </p:cNvSpPr>
            <p:nvPr/>
          </p:nvSpPr>
          <p:spPr bwMode="auto">
            <a:xfrm>
              <a:off x="6809" y="14643"/>
              <a:ext cx="0" cy="1489"/>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1" name="Freeform 99"/>
            <p:cNvSpPr>
              <a:spLocks noEditPoints="1"/>
            </p:cNvSpPr>
            <p:nvPr/>
          </p:nvSpPr>
          <p:spPr bwMode="auto">
            <a:xfrm>
              <a:off x="7134" y="14643"/>
              <a:ext cx="0" cy="1489"/>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2" name="Freeform 100"/>
            <p:cNvSpPr>
              <a:spLocks noEditPoints="1"/>
            </p:cNvSpPr>
            <p:nvPr/>
          </p:nvSpPr>
          <p:spPr bwMode="auto">
            <a:xfrm>
              <a:off x="5277" y="15951"/>
              <a:ext cx="1930"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3" name="Freeform 101"/>
            <p:cNvSpPr>
              <a:spLocks noEditPoints="1"/>
            </p:cNvSpPr>
            <p:nvPr/>
          </p:nvSpPr>
          <p:spPr bwMode="auto">
            <a:xfrm>
              <a:off x="5277" y="15748"/>
              <a:ext cx="1930"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4" name="Freeform 102"/>
            <p:cNvSpPr>
              <a:spLocks noEditPoints="1"/>
            </p:cNvSpPr>
            <p:nvPr/>
          </p:nvSpPr>
          <p:spPr bwMode="auto">
            <a:xfrm>
              <a:off x="5277" y="15545"/>
              <a:ext cx="1930"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5" name="Freeform 103"/>
            <p:cNvSpPr>
              <a:spLocks noEditPoints="1"/>
            </p:cNvSpPr>
            <p:nvPr/>
          </p:nvSpPr>
          <p:spPr bwMode="auto">
            <a:xfrm>
              <a:off x="5277" y="15343"/>
              <a:ext cx="1930"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6" name="Freeform 104"/>
            <p:cNvSpPr>
              <a:spLocks noEditPoints="1"/>
            </p:cNvSpPr>
            <p:nvPr/>
          </p:nvSpPr>
          <p:spPr bwMode="auto">
            <a:xfrm>
              <a:off x="5277" y="15140"/>
              <a:ext cx="1930"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7" name="Freeform 105"/>
            <p:cNvSpPr>
              <a:spLocks noEditPoints="1"/>
            </p:cNvSpPr>
            <p:nvPr/>
          </p:nvSpPr>
          <p:spPr bwMode="auto">
            <a:xfrm>
              <a:off x="5277" y="14937"/>
              <a:ext cx="1930"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8" name="Freeform 106"/>
            <p:cNvSpPr>
              <a:spLocks noEditPoints="1"/>
            </p:cNvSpPr>
            <p:nvPr/>
          </p:nvSpPr>
          <p:spPr bwMode="auto">
            <a:xfrm>
              <a:off x="5277" y="14734"/>
              <a:ext cx="1930"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149" name="Group 109"/>
          <p:cNvGrpSpPr>
            <a:grpSpLocks noChangeAspect="1"/>
          </p:cNvGrpSpPr>
          <p:nvPr/>
        </p:nvGrpSpPr>
        <p:grpSpPr bwMode="auto">
          <a:xfrm>
            <a:off x="11695687" y="22922801"/>
            <a:ext cx="3738562" cy="3262312"/>
            <a:chOff x="7351" y="14409"/>
            <a:chExt cx="2355" cy="2055"/>
          </a:xfrm>
        </p:grpSpPr>
        <p:sp>
          <p:nvSpPr>
            <p:cNvPr id="5150" name="AutoShape 108"/>
            <p:cNvSpPr>
              <a:spLocks noChangeAspect="1" noChangeArrowheads="1" noTextEdit="1"/>
            </p:cNvSpPr>
            <p:nvPr/>
          </p:nvSpPr>
          <p:spPr bwMode="auto">
            <a:xfrm>
              <a:off x="7351" y="14409"/>
              <a:ext cx="2355" cy="2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1" name="Freeform 110"/>
            <p:cNvSpPr>
              <a:spLocks/>
            </p:cNvSpPr>
            <p:nvPr/>
          </p:nvSpPr>
          <p:spPr bwMode="auto">
            <a:xfrm>
              <a:off x="7704" y="14925"/>
              <a:ext cx="1786" cy="1177"/>
            </a:xfrm>
            <a:custGeom>
              <a:avLst/>
              <a:gdLst>
                <a:gd name="T0" fmla="*/ 0 w 495"/>
                <a:gd name="T1" fmla="*/ 374 h 374"/>
                <a:gd name="T2" fmla="*/ 45 w 495"/>
                <a:gd name="T3" fmla="*/ 303 h 374"/>
                <a:gd name="T4" fmla="*/ 90 w 495"/>
                <a:gd name="T5" fmla="*/ 221 h 374"/>
                <a:gd name="T6" fmla="*/ 135 w 495"/>
                <a:gd name="T7" fmla="*/ 306 h 374"/>
                <a:gd name="T8" fmla="*/ 180 w 495"/>
                <a:gd name="T9" fmla="*/ 336 h 374"/>
                <a:gd name="T10" fmla="*/ 225 w 495"/>
                <a:gd name="T11" fmla="*/ 326 h 374"/>
                <a:gd name="T12" fmla="*/ 270 w 495"/>
                <a:gd name="T13" fmla="*/ 166 h 374"/>
                <a:gd name="T14" fmla="*/ 315 w 495"/>
                <a:gd name="T15" fmla="*/ 244 h 374"/>
                <a:gd name="T16" fmla="*/ 360 w 495"/>
                <a:gd name="T17" fmla="*/ 346 h 374"/>
                <a:gd name="T18" fmla="*/ 405 w 495"/>
                <a:gd name="T19" fmla="*/ 319 h 374"/>
                <a:gd name="T20" fmla="*/ 450 w 495"/>
                <a:gd name="T21" fmla="*/ 210 h 374"/>
                <a:gd name="T22" fmla="*/ 495 w 495"/>
                <a:gd name="T23"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374">
                  <a:moveTo>
                    <a:pt x="0" y="374"/>
                  </a:moveTo>
                  <a:lnTo>
                    <a:pt x="45" y="303"/>
                  </a:lnTo>
                  <a:lnTo>
                    <a:pt x="90" y="221"/>
                  </a:lnTo>
                  <a:lnTo>
                    <a:pt x="135" y="306"/>
                  </a:lnTo>
                  <a:lnTo>
                    <a:pt x="180" y="336"/>
                  </a:lnTo>
                  <a:lnTo>
                    <a:pt x="225" y="326"/>
                  </a:lnTo>
                  <a:lnTo>
                    <a:pt x="270" y="166"/>
                  </a:lnTo>
                  <a:lnTo>
                    <a:pt x="315" y="244"/>
                  </a:lnTo>
                  <a:lnTo>
                    <a:pt x="360" y="346"/>
                  </a:lnTo>
                  <a:lnTo>
                    <a:pt x="405" y="319"/>
                  </a:lnTo>
                  <a:lnTo>
                    <a:pt x="450" y="210"/>
                  </a:lnTo>
                  <a:lnTo>
                    <a:pt x="495" y="0"/>
                  </a:lnTo>
                </a:path>
              </a:pathLst>
            </a:custGeom>
            <a:noFill/>
            <a:ln w="6350" cap="rnd">
              <a:solidFill>
                <a:srgbClr val="0064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2" name="Line 111"/>
            <p:cNvSpPr>
              <a:spLocks noChangeShapeType="1"/>
            </p:cNvSpPr>
            <p:nvPr/>
          </p:nvSpPr>
          <p:spPr bwMode="auto">
            <a:xfrm>
              <a:off x="7867" y="16159"/>
              <a:ext cx="162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3" name="Line 112"/>
            <p:cNvSpPr>
              <a:spLocks noChangeShapeType="1"/>
            </p:cNvSpPr>
            <p:nvPr/>
          </p:nvSpPr>
          <p:spPr bwMode="auto">
            <a:xfrm>
              <a:off x="7867" y="16159"/>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4" name="Line 113"/>
            <p:cNvSpPr>
              <a:spLocks noChangeShapeType="1"/>
            </p:cNvSpPr>
            <p:nvPr/>
          </p:nvSpPr>
          <p:spPr bwMode="auto">
            <a:xfrm>
              <a:off x="8191" y="16159"/>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5" name="Line 114"/>
            <p:cNvSpPr>
              <a:spLocks noChangeShapeType="1"/>
            </p:cNvSpPr>
            <p:nvPr/>
          </p:nvSpPr>
          <p:spPr bwMode="auto">
            <a:xfrm>
              <a:off x="8516" y="16159"/>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6" name="Line 115"/>
            <p:cNvSpPr>
              <a:spLocks noChangeShapeType="1"/>
            </p:cNvSpPr>
            <p:nvPr/>
          </p:nvSpPr>
          <p:spPr bwMode="auto">
            <a:xfrm>
              <a:off x="8841" y="16159"/>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7" name="Line 116"/>
            <p:cNvSpPr>
              <a:spLocks noChangeShapeType="1"/>
            </p:cNvSpPr>
            <p:nvPr/>
          </p:nvSpPr>
          <p:spPr bwMode="auto">
            <a:xfrm>
              <a:off x="9165" y="16159"/>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8" name="Line 117"/>
            <p:cNvSpPr>
              <a:spLocks noChangeShapeType="1"/>
            </p:cNvSpPr>
            <p:nvPr/>
          </p:nvSpPr>
          <p:spPr bwMode="auto">
            <a:xfrm>
              <a:off x="9490" y="16159"/>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9" name="Rectangle 118"/>
            <p:cNvSpPr>
              <a:spLocks noChangeArrowheads="1"/>
            </p:cNvSpPr>
            <p:nvPr/>
          </p:nvSpPr>
          <p:spPr bwMode="auto">
            <a:xfrm>
              <a:off x="7835" y="16222"/>
              <a:ext cx="6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0" name="Rectangle 119"/>
            <p:cNvSpPr>
              <a:spLocks noChangeArrowheads="1"/>
            </p:cNvSpPr>
            <p:nvPr/>
          </p:nvSpPr>
          <p:spPr bwMode="auto">
            <a:xfrm>
              <a:off x="8159" y="16222"/>
              <a:ext cx="6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1" name="Rectangle 120"/>
            <p:cNvSpPr>
              <a:spLocks noChangeArrowheads="1"/>
            </p:cNvSpPr>
            <p:nvPr/>
          </p:nvSpPr>
          <p:spPr bwMode="auto">
            <a:xfrm>
              <a:off x="8484" y="16222"/>
              <a:ext cx="6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2" name="Rectangle 121"/>
            <p:cNvSpPr>
              <a:spLocks noChangeArrowheads="1"/>
            </p:cNvSpPr>
            <p:nvPr/>
          </p:nvSpPr>
          <p:spPr bwMode="auto">
            <a:xfrm>
              <a:off x="8809" y="16222"/>
              <a:ext cx="6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3" name="Rectangle 122"/>
            <p:cNvSpPr>
              <a:spLocks noChangeArrowheads="1"/>
            </p:cNvSpPr>
            <p:nvPr/>
          </p:nvSpPr>
          <p:spPr bwMode="auto">
            <a:xfrm>
              <a:off x="9115" y="16222"/>
              <a:ext cx="10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4" name="Rectangle 123"/>
            <p:cNvSpPr>
              <a:spLocks noChangeArrowheads="1"/>
            </p:cNvSpPr>
            <p:nvPr/>
          </p:nvSpPr>
          <p:spPr bwMode="auto">
            <a:xfrm>
              <a:off x="9440" y="16222"/>
              <a:ext cx="10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5" name="Line 124"/>
            <p:cNvSpPr>
              <a:spLocks noChangeShapeType="1"/>
            </p:cNvSpPr>
            <p:nvPr/>
          </p:nvSpPr>
          <p:spPr bwMode="auto">
            <a:xfrm flipV="1">
              <a:off x="7632" y="14689"/>
              <a:ext cx="0" cy="1187"/>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6" name="Line 125"/>
            <p:cNvSpPr>
              <a:spLocks noChangeShapeType="1"/>
            </p:cNvSpPr>
            <p:nvPr/>
          </p:nvSpPr>
          <p:spPr bwMode="auto">
            <a:xfrm flipH="1">
              <a:off x="7600" y="15876"/>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7" name="Line 126"/>
            <p:cNvSpPr>
              <a:spLocks noChangeShapeType="1"/>
            </p:cNvSpPr>
            <p:nvPr/>
          </p:nvSpPr>
          <p:spPr bwMode="auto">
            <a:xfrm flipH="1">
              <a:off x="7600" y="15479"/>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8" name="Line 127"/>
            <p:cNvSpPr>
              <a:spLocks noChangeShapeType="1"/>
            </p:cNvSpPr>
            <p:nvPr/>
          </p:nvSpPr>
          <p:spPr bwMode="auto">
            <a:xfrm flipH="1">
              <a:off x="7600" y="15086"/>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9" name="Line 128"/>
            <p:cNvSpPr>
              <a:spLocks noChangeShapeType="1"/>
            </p:cNvSpPr>
            <p:nvPr/>
          </p:nvSpPr>
          <p:spPr bwMode="auto">
            <a:xfrm flipH="1">
              <a:off x="7600" y="14689"/>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0" name="Rectangle 129"/>
            <p:cNvSpPr>
              <a:spLocks noChangeArrowheads="1"/>
            </p:cNvSpPr>
            <p:nvPr/>
          </p:nvSpPr>
          <p:spPr bwMode="auto">
            <a:xfrm rot="16200000">
              <a:off x="7460" y="15836"/>
              <a:ext cx="172"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5500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1" name="Rectangle 130"/>
            <p:cNvSpPr>
              <a:spLocks noChangeArrowheads="1"/>
            </p:cNvSpPr>
            <p:nvPr/>
          </p:nvSpPr>
          <p:spPr bwMode="auto">
            <a:xfrm rot="16200000">
              <a:off x="7460" y="15439"/>
              <a:ext cx="172"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2" name="Rectangle 131"/>
            <p:cNvSpPr>
              <a:spLocks noChangeArrowheads="1"/>
            </p:cNvSpPr>
            <p:nvPr/>
          </p:nvSpPr>
          <p:spPr bwMode="auto">
            <a:xfrm rot="16200000">
              <a:off x="7460" y="15046"/>
              <a:ext cx="172"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6500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3" name="Rectangle 132"/>
            <p:cNvSpPr>
              <a:spLocks noChangeArrowheads="1"/>
            </p:cNvSpPr>
            <p:nvPr/>
          </p:nvSpPr>
          <p:spPr bwMode="auto">
            <a:xfrm rot="16200000">
              <a:off x="7460" y="14649"/>
              <a:ext cx="172"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7000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4" name="Rectangle 133"/>
            <p:cNvSpPr>
              <a:spLocks noChangeArrowheads="1"/>
            </p:cNvSpPr>
            <p:nvPr/>
          </p:nvSpPr>
          <p:spPr bwMode="auto">
            <a:xfrm>
              <a:off x="7632" y="14654"/>
              <a:ext cx="1930" cy="1505"/>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5" name="Rectangle 134"/>
            <p:cNvSpPr>
              <a:spLocks noChangeArrowheads="1"/>
            </p:cNvSpPr>
            <p:nvPr/>
          </p:nvSpPr>
          <p:spPr bwMode="auto">
            <a:xfrm>
              <a:off x="8495" y="16345"/>
              <a:ext cx="208"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Month</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6" name="Rectangle 135"/>
            <p:cNvSpPr>
              <a:spLocks noChangeArrowheads="1"/>
            </p:cNvSpPr>
            <p:nvPr/>
          </p:nvSpPr>
          <p:spPr bwMode="auto">
            <a:xfrm rot="16200000">
              <a:off x="7137" y="15367"/>
              <a:ext cx="54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Average Sales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7" name="Freeform 136"/>
            <p:cNvSpPr>
              <a:spLocks/>
            </p:cNvSpPr>
            <p:nvPr/>
          </p:nvSpPr>
          <p:spPr bwMode="auto">
            <a:xfrm>
              <a:off x="7704" y="14711"/>
              <a:ext cx="1786" cy="1218"/>
            </a:xfrm>
            <a:custGeom>
              <a:avLst/>
              <a:gdLst>
                <a:gd name="T0" fmla="*/ 0 w 495"/>
                <a:gd name="T1" fmla="*/ 387 h 387"/>
                <a:gd name="T2" fmla="*/ 45 w 495"/>
                <a:gd name="T3" fmla="*/ 312 h 387"/>
                <a:gd name="T4" fmla="*/ 90 w 495"/>
                <a:gd name="T5" fmla="*/ 348 h 387"/>
                <a:gd name="T6" fmla="*/ 135 w 495"/>
                <a:gd name="T7" fmla="*/ 290 h 387"/>
                <a:gd name="T8" fmla="*/ 180 w 495"/>
                <a:gd name="T9" fmla="*/ 336 h 387"/>
                <a:gd name="T10" fmla="*/ 225 w 495"/>
                <a:gd name="T11" fmla="*/ 324 h 387"/>
                <a:gd name="T12" fmla="*/ 270 w 495"/>
                <a:gd name="T13" fmla="*/ 244 h 387"/>
                <a:gd name="T14" fmla="*/ 315 w 495"/>
                <a:gd name="T15" fmla="*/ 332 h 387"/>
                <a:gd name="T16" fmla="*/ 360 w 495"/>
                <a:gd name="T17" fmla="*/ 278 h 387"/>
                <a:gd name="T18" fmla="*/ 405 w 495"/>
                <a:gd name="T19" fmla="*/ 328 h 387"/>
                <a:gd name="T20" fmla="*/ 450 w 495"/>
                <a:gd name="T21" fmla="*/ 199 h 387"/>
                <a:gd name="T22" fmla="*/ 495 w 495"/>
                <a:gd name="T23"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387">
                  <a:moveTo>
                    <a:pt x="0" y="387"/>
                  </a:moveTo>
                  <a:lnTo>
                    <a:pt x="45" y="312"/>
                  </a:lnTo>
                  <a:lnTo>
                    <a:pt x="90" y="348"/>
                  </a:lnTo>
                  <a:lnTo>
                    <a:pt x="135" y="290"/>
                  </a:lnTo>
                  <a:lnTo>
                    <a:pt x="180" y="336"/>
                  </a:lnTo>
                  <a:lnTo>
                    <a:pt x="225" y="324"/>
                  </a:lnTo>
                  <a:lnTo>
                    <a:pt x="270" y="244"/>
                  </a:lnTo>
                  <a:lnTo>
                    <a:pt x="315" y="332"/>
                  </a:lnTo>
                  <a:lnTo>
                    <a:pt x="360" y="278"/>
                  </a:lnTo>
                  <a:lnTo>
                    <a:pt x="405" y="328"/>
                  </a:lnTo>
                  <a:lnTo>
                    <a:pt x="450" y="199"/>
                  </a:lnTo>
                  <a:lnTo>
                    <a:pt x="495" y="0"/>
                  </a:lnTo>
                </a:path>
              </a:pathLst>
            </a:custGeom>
            <a:noFill/>
            <a:ln w="6350" cap="rnd">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8" name="Line 137"/>
            <p:cNvSpPr>
              <a:spLocks noChangeShapeType="1"/>
            </p:cNvSpPr>
            <p:nvPr/>
          </p:nvSpPr>
          <p:spPr bwMode="auto">
            <a:xfrm>
              <a:off x="7867" y="16159"/>
              <a:ext cx="162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9" name="Line 138"/>
            <p:cNvSpPr>
              <a:spLocks noChangeShapeType="1"/>
            </p:cNvSpPr>
            <p:nvPr/>
          </p:nvSpPr>
          <p:spPr bwMode="auto">
            <a:xfrm>
              <a:off x="7867" y="16159"/>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0" name="Line 139"/>
            <p:cNvSpPr>
              <a:spLocks noChangeShapeType="1"/>
            </p:cNvSpPr>
            <p:nvPr/>
          </p:nvSpPr>
          <p:spPr bwMode="auto">
            <a:xfrm>
              <a:off x="8191" y="16159"/>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1" name="Line 140"/>
            <p:cNvSpPr>
              <a:spLocks noChangeShapeType="1"/>
            </p:cNvSpPr>
            <p:nvPr/>
          </p:nvSpPr>
          <p:spPr bwMode="auto">
            <a:xfrm>
              <a:off x="8516" y="16159"/>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2" name="Line 141"/>
            <p:cNvSpPr>
              <a:spLocks noChangeShapeType="1"/>
            </p:cNvSpPr>
            <p:nvPr/>
          </p:nvSpPr>
          <p:spPr bwMode="auto">
            <a:xfrm>
              <a:off x="8841" y="16159"/>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3" name="Line 142"/>
            <p:cNvSpPr>
              <a:spLocks noChangeShapeType="1"/>
            </p:cNvSpPr>
            <p:nvPr/>
          </p:nvSpPr>
          <p:spPr bwMode="auto">
            <a:xfrm>
              <a:off x="9165" y="16159"/>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4" name="Line 143"/>
            <p:cNvSpPr>
              <a:spLocks noChangeShapeType="1"/>
            </p:cNvSpPr>
            <p:nvPr/>
          </p:nvSpPr>
          <p:spPr bwMode="auto">
            <a:xfrm>
              <a:off x="9490" y="16159"/>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5" name="Rectangle 144"/>
            <p:cNvSpPr>
              <a:spLocks noChangeArrowheads="1"/>
            </p:cNvSpPr>
            <p:nvPr/>
          </p:nvSpPr>
          <p:spPr bwMode="auto">
            <a:xfrm>
              <a:off x="7835" y="16222"/>
              <a:ext cx="6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86" name="Rectangle 145"/>
            <p:cNvSpPr>
              <a:spLocks noChangeArrowheads="1"/>
            </p:cNvSpPr>
            <p:nvPr/>
          </p:nvSpPr>
          <p:spPr bwMode="auto">
            <a:xfrm>
              <a:off x="8159" y="16222"/>
              <a:ext cx="6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87" name="Rectangle 146"/>
            <p:cNvSpPr>
              <a:spLocks noChangeArrowheads="1"/>
            </p:cNvSpPr>
            <p:nvPr/>
          </p:nvSpPr>
          <p:spPr bwMode="auto">
            <a:xfrm>
              <a:off x="8484" y="16222"/>
              <a:ext cx="6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88" name="Rectangle 147"/>
            <p:cNvSpPr>
              <a:spLocks noChangeArrowheads="1"/>
            </p:cNvSpPr>
            <p:nvPr/>
          </p:nvSpPr>
          <p:spPr bwMode="auto">
            <a:xfrm>
              <a:off x="8809" y="16222"/>
              <a:ext cx="6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89" name="Rectangle 148"/>
            <p:cNvSpPr>
              <a:spLocks noChangeArrowheads="1"/>
            </p:cNvSpPr>
            <p:nvPr/>
          </p:nvSpPr>
          <p:spPr bwMode="auto">
            <a:xfrm>
              <a:off x="9115" y="16222"/>
              <a:ext cx="10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90" name="Rectangle 149"/>
            <p:cNvSpPr>
              <a:spLocks noChangeArrowheads="1"/>
            </p:cNvSpPr>
            <p:nvPr/>
          </p:nvSpPr>
          <p:spPr bwMode="auto">
            <a:xfrm>
              <a:off x="9440" y="16222"/>
              <a:ext cx="10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91" name="Line 150"/>
            <p:cNvSpPr>
              <a:spLocks noChangeShapeType="1"/>
            </p:cNvSpPr>
            <p:nvPr/>
          </p:nvSpPr>
          <p:spPr bwMode="auto">
            <a:xfrm flipV="1">
              <a:off x="7632" y="14689"/>
              <a:ext cx="0" cy="1187"/>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2" name="Line 151"/>
            <p:cNvSpPr>
              <a:spLocks noChangeShapeType="1"/>
            </p:cNvSpPr>
            <p:nvPr/>
          </p:nvSpPr>
          <p:spPr bwMode="auto">
            <a:xfrm flipH="1">
              <a:off x="7600" y="15876"/>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3" name="Line 152"/>
            <p:cNvSpPr>
              <a:spLocks noChangeShapeType="1"/>
            </p:cNvSpPr>
            <p:nvPr/>
          </p:nvSpPr>
          <p:spPr bwMode="auto">
            <a:xfrm flipH="1">
              <a:off x="7600" y="15479"/>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4" name="Line 153"/>
            <p:cNvSpPr>
              <a:spLocks noChangeShapeType="1"/>
            </p:cNvSpPr>
            <p:nvPr/>
          </p:nvSpPr>
          <p:spPr bwMode="auto">
            <a:xfrm flipH="1">
              <a:off x="7600" y="15086"/>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5" name="Line 154"/>
            <p:cNvSpPr>
              <a:spLocks noChangeShapeType="1"/>
            </p:cNvSpPr>
            <p:nvPr/>
          </p:nvSpPr>
          <p:spPr bwMode="auto">
            <a:xfrm flipH="1">
              <a:off x="7600" y="14689"/>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6" name="Rectangle 155"/>
            <p:cNvSpPr>
              <a:spLocks noChangeArrowheads="1"/>
            </p:cNvSpPr>
            <p:nvPr/>
          </p:nvSpPr>
          <p:spPr bwMode="auto">
            <a:xfrm rot="16200000">
              <a:off x="7460" y="15836"/>
              <a:ext cx="172"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5500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97" name="Rectangle 156"/>
            <p:cNvSpPr>
              <a:spLocks noChangeArrowheads="1"/>
            </p:cNvSpPr>
            <p:nvPr/>
          </p:nvSpPr>
          <p:spPr bwMode="auto">
            <a:xfrm rot="16200000">
              <a:off x="7460" y="15439"/>
              <a:ext cx="172"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98" name="Rectangle 157"/>
            <p:cNvSpPr>
              <a:spLocks noChangeArrowheads="1"/>
            </p:cNvSpPr>
            <p:nvPr/>
          </p:nvSpPr>
          <p:spPr bwMode="auto">
            <a:xfrm rot="16200000">
              <a:off x="7460" y="15046"/>
              <a:ext cx="172"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6500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99" name="Rectangle 158"/>
            <p:cNvSpPr>
              <a:spLocks noChangeArrowheads="1"/>
            </p:cNvSpPr>
            <p:nvPr/>
          </p:nvSpPr>
          <p:spPr bwMode="auto">
            <a:xfrm rot="16200000">
              <a:off x="7460" y="14649"/>
              <a:ext cx="172"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7000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00" name="Rectangle 159"/>
            <p:cNvSpPr>
              <a:spLocks noChangeArrowheads="1"/>
            </p:cNvSpPr>
            <p:nvPr/>
          </p:nvSpPr>
          <p:spPr bwMode="auto">
            <a:xfrm>
              <a:off x="7632" y="14654"/>
              <a:ext cx="1930" cy="1505"/>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1" name="Freeform 160"/>
            <p:cNvSpPr>
              <a:spLocks/>
            </p:cNvSpPr>
            <p:nvPr/>
          </p:nvSpPr>
          <p:spPr bwMode="auto">
            <a:xfrm>
              <a:off x="7704" y="15322"/>
              <a:ext cx="974" cy="576"/>
            </a:xfrm>
            <a:custGeom>
              <a:avLst/>
              <a:gdLst>
                <a:gd name="T0" fmla="*/ 0 w 270"/>
                <a:gd name="T1" fmla="*/ 112 h 183"/>
                <a:gd name="T2" fmla="*/ 45 w 270"/>
                <a:gd name="T3" fmla="*/ 123 h 183"/>
                <a:gd name="T4" fmla="*/ 90 w 270"/>
                <a:gd name="T5" fmla="*/ 63 h 183"/>
                <a:gd name="T6" fmla="*/ 135 w 270"/>
                <a:gd name="T7" fmla="*/ 71 h 183"/>
                <a:gd name="T8" fmla="*/ 180 w 270"/>
                <a:gd name="T9" fmla="*/ 183 h 183"/>
                <a:gd name="T10" fmla="*/ 225 w 270"/>
                <a:gd name="T11" fmla="*/ 0 h 183"/>
                <a:gd name="T12" fmla="*/ 270 w 270"/>
                <a:gd name="T13" fmla="*/ 14 h 183"/>
              </a:gdLst>
              <a:ahLst/>
              <a:cxnLst>
                <a:cxn ang="0">
                  <a:pos x="T0" y="T1"/>
                </a:cxn>
                <a:cxn ang="0">
                  <a:pos x="T2" y="T3"/>
                </a:cxn>
                <a:cxn ang="0">
                  <a:pos x="T4" y="T5"/>
                </a:cxn>
                <a:cxn ang="0">
                  <a:pos x="T6" y="T7"/>
                </a:cxn>
                <a:cxn ang="0">
                  <a:pos x="T8" y="T9"/>
                </a:cxn>
                <a:cxn ang="0">
                  <a:pos x="T10" y="T11"/>
                </a:cxn>
                <a:cxn ang="0">
                  <a:pos x="T12" y="T13"/>
                </a:cxn>
              </a:cxnLst>
              <a:rect l="0" t="0" r="r" b="b"/>
              <a:pathLst>
                <a:path w="270" h="183">
                  <a:moveTo>
                    <a:pt x="0" y="112"/>
                  </a:moveTo>
                  <a:lnTo>
                    <a:pt x="45" y="123"/>
                  </a:lnTo>
                  <a:lnTo>
                    <a:pt x="90" y="63"/>
                  </a:lnTo>
                  <a:lnTo>
                    <a:pt x="135" y="71"/>
                  </a:lnTo>
                  <a:lnTo>
                    <a:pt x="180" y="183"/>
                  </a:lnTo>
                  <a:lnTo>
                    <a:pt x="225" y="0"/>
                  </a:lnTo>
                  <a:lnTo>
                    <a:pt x="270" y="14"/>
                  </a:lnTo>
                </a:path>
              </a:pathLst>
            </a:custGeom>
            <a:noFill/>
            <a:ln w="6350" cap="rnd">
              <a:solidFill>
                <a:srgbClr val="90EE9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2" name="Line 161"/>
            <p:cNvSpPr>
              <a:spLocks noChangeShapeType="1"/>
            </p:cNvSpPr>
            <p:nvPr/>
          </p:nvSpPr>
          <p:spPr bwMode="auto">
            <a:xfrm>
              <a:off x="7867" y="16159"/>
              <a:ext cx="162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3" name="Line 162"/>
            <p:cNvSpPr>
              <a:spLocks noChangeShapeType="1"/>
            </p:cNvSpPr>
            <p:nvPr/>
          </p:nvSpPr>
          <p:spPr bwMode="auto">
            <a:xfrm>
              <a:off x="7867" y="16159"/>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4" name="Line 163"/>
            <p:cNvSpPr>
              <a:spLocks noChangeShapeType="1"/>
            </p:cNvSpPr>
            <p:nvPr/>
          </p:nvSpPr>
          <p:spPr bwMode="auto">
            <a:xfrm>
              <a:off x="8191" y="16159"/>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5" name="Line 164"/>
            <p:cNvSpPr>
              <a:spLocks noChangeShapeType="1"/>
            </p:cNvSpPr>
            <p:nvPr/>
          </p:nvSpPr>
          <p:spPr bwMode="auto">
            <a:xfrm>
              <a:off x="8516" y="16159"/>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6" name="Line 165"/>
            <p:cNvSpPr>
              <a:spLocks noChangeShapeType="1"/>
            </p:cNvSpPr>
            <p:nvPr/>
          </p:nvSpPr>
          <p:spPr bwMode="auto">
            <a:xfrm>
              <a:off x="8841" y="16159"/>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7" name="Line 166"/>
            <p:cNvSpPr>
              <a:spLocks noChangeShapeType="1"/>
            </p:cNvSpPr>
            <p:nvPr/>
          </p:nvSpPr>
          <p:spPr bwMode="auto">
            <a:xfrm>
              <a:off x="9165" y="16159"/>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8" name="Line 167"/>
            <p:cNvSpPr>
              <a:spLocks noChangeShapeType="1"/>
            </p:cNvSpPr>
            <p:nvPr/>
          </p:nvSpPr>
          <p:spPr bwMode="auto">
            <a:xfrm>
              <a:off x="9490" y="16159"/>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9" name="Rectangle 168"/>
            <p:cNvSpPr>
              <a:spLocks noChangeArrowheads="1"/>
            </p:cNvSpPr>
            <p:nvPr/>
          </p:nvSpPr>
          <p:spPr bwMode="auto">
            <a:xfrm>
              <a:off x="7835" y="16222"/>
              <a:ext cx="6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10" name="Rectangle 169"/>
            <p:cNvSpPr>
              <a:spLocks noChangeArrowheads="1"/>
            </p:cNvSpPr>
            <p:nvPr/>
          </p:nvSpPr>
          <p:spPr bwMode="auto">
            <a:xfrm>
              <a:off x="8159" y="16222"/>
              <a:ext cx="6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11" name="Rectangle 170"/>
            <p:cNvSpPr>
              <a:spLocks noChangeArrowheads="1"/>
            </p:cNvSpPr>
            <p:nvPr/>
          </p:nvSpPr>
          <p:spPr bwMode="auto">
            <a:xfrm>
              <a:off x="8484" y="16222"/>
              <a:ext cx="6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12" name="Rectangle 171"/>
            <p:cNvSpPr>
              <a:spLocks noChangeArrowheads="1"/>
            </p:cNvSpPr>
            <p:nvPr/>
          </p:nvSpPr>
          <p:spPr bwMode="auto">
            <a:xfrm>
              <a:off x="8809" y="16222"/>
              <a:ext cx="6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13" name="Rectangle 172"/>
            <p:cNvSpPr>
              <a:spLocks noChangeArrowheads="1"/>
            </p:cNvSpPr>
            <p:nvPr/>
          </p:nvSpPr>
          <p:spPr bwMode="auto">
            <a:xfrm>
              <a:off x="9115" y="16222"/>
              <a:ext cx="10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14" name="Rectangle 173"/>
            <p:cNvSpPr>
              <a:spLocks noChangeArrowheads="1"/>
            </p:cNvSpPr>
            <p:nvPr/>
          </p:nvSpPr>
          <p:spPr bwMode="auto">
            <a:xfrm>
              <a:off x="9440" y="16222"/>
              <a:ext cx="10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15" name="Line 174"/>
            <p:cNvSpPr>
              <a:spLocks noChangeShapeType="1"/>
            </p:cNvSpPr>
            <p:nvPr/>
          </p:nvSpPr>
          <p:spPr bwMode="auto">
            <a:xfrm flipV="1">
              <a:off x="7632" y="14689"/>
              <a:ext cx="0" cy="1187"/>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6" name="Line 175"/>
            <p:cNvSpPr>
              <a:spLocks noChangeShapeType="1"/>
            </p:cNvSpPr>
            <p:nvPr/>
          </p:nvSpPr>
          <p:spPr bwMode="auto">
            <a:xfrm flipH="1">
              <a:off x="7600" y="15876"/>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7" name="Line 176"/>
            <p:cNvSpPr>
              <a:spLocks noChangeShapeType="1"/>
            </p:cNvSpPr>
            <p:nvPr/>
          </p:nvSpPr>
          <p:spPr bwMode="auto">
            <a:xfrm flipH="1">
              <a:off x="7600" y="15479"/>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8" name="Line 177"/>
            <p:cNvSpPr>
              <a:spLocks noChangeShapeType="1"/>
            </p:cNvSpPr>
            <p:nvPr/>
          </p:nvSpPr>
          <p:spPr bwMode="auto">
            <a:xfrm flipH="1">
              <a:off x="7600" y="15086"/>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9" name="Line 178"/>
            <p:cNvSpPr>
              <a:spLocks noChangeShapeType="1"/>
            </p:cNvSpPr>
            <p:nvPr/>
          </p:nvSpPr>
          <p:spPr bwMode="auto">
            <a:xfrm flipH="1">
              <a:off x="7600" y="14689"/>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0" name="Rectangle 179"/>
            <p:cNvSpPr>
              <a:spLocks noChangeArrowheads="1"/>
            </p:cNvSpPr>
            <p:nvPr/>
          </p:nvSpPr>
          <p:spPr bwMode="auto">
            <a:xfrm rot="16200000">
              <a:off x="7460" y="15836"/>
              <a:ext cx="172"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5500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21" name="Rectangle 180"/>
            <p:cNvSpPr>
              <a:spLocks noChangeArrowheads="1"/>
            </p:cNvSpPr>
            <p:nvPr/>
          </p:nvSpPr>
          <p:spPr bwMode="auto">
            <a:xfrm rot="16200000">
              <a:off x="7460" y="15439"/>
              <a:ext cx="172"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22" name="Rectangle 181"/>
            <p:cNvSpPr>
              <a:spLocks noChangeArrowheads="1"/>
            </p:cNvSpPr>
            <p:nvPr/>
          </p:nvSpPr>
          <p:spPr bwMode="auto">
            <a:xfrm rot="16200000">
              <a:off x="7460" y="15046"/>
              <a:ext cx="172"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6500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23" name="Rectangle 182"/>
            <p:cNvSpPr>
              <a:spLocks noChangeArrowheads="1"/>
            </p:cNvSpPr>
            <p:nvPr/>
          </p:nvSpPr>
          <p:spPr bwMode="auto">
            <a:xfrm rot="16200000">
              <a:off x="7460" y="14649"/>
              <a:ext cx="172"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7000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24" name="Rectangle 183"/>
            <p:cNvSpPr>
              <a:spLocks noChangeArrowheads="1"/>
            </p:cNvSpPr>
            <p:nvPr/>
          </p:nvSpPr>
          <p:spPr bwMode="auto">
            <a:xfrm>
              <a:off x="7632" y="14654"/>
              <a:ext cx="1930" cy="1505"/>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5" name="Rectangle 184"/>
            <p:cNvSpPr>
              <a:spLocks noChangeArrowheads="1"/>
            </p:cNvSpPr>
            <p:nvPr/>
          </p:nvSpPr>
          <p:spPr bwMode="auto">
            <a:xfrm>
              <a:off x="7632" y="14654"/>
              <a:ext cx="260" cy="243"/>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6" name="Rectangle 185"/>
            <p:cNvSpPr>
              <a:spLocks noChangeArrowheads="1"/>
            </p:cNvSpPr>
            <p:nvPr/>
          </p:nvSpPr>
          <p:spPr bwMode="auto">
            <a:xfrm>
              <a:off x="7737" y="14692"/>
              <a:ext cx="17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6400"/>
                  </a:solidFill>
                  <a:effectLst/>
                  <a:latin typeface="Arial" pitchFamily="34" charset="0"/>
                  <a:cs typeface="Arial" pitchFamily="34" charset="0"/>
                </a:rPr>
                <a:t>2013</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27" name="Rectangle 186"/>
            <p:cNvSpPr>
              <a:spLocks noChangeArrowheads="1"/>
            </p:cNvSpPr>
            <p:nvPr/>
          </p:nvSpPr>
          <p:spPr bwMode="auto">
            <a:xfrm>
              <a:off x="7737" y="14752"/>
              <a:ext cx="17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FF00"/>
                  </a:solidFill>
                  <a:effectLst/>
                  <a:latin typeface="Arial" pitchFamily="34" charset="0"/>
                  <a:cs typeface="Arial" pitchFamily="34" charset="0"/>
                </a:rPr>
                <a:t>2014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28" name="Rectangle 187"/>
            <p:cNvSpPr>
              <a:spLocks noChangeArrowheads="1"/>
            </p:cNvSpPr>
            <p:nvPr/>
          </p:nvSpPr>
          <p:spPr bwMode="auto">
            <a:xfrm>
              <a:off x="7737" y="14812"/>
              <a:ext cx="17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90EE90"/>
                  </a:solidFill>
                  <a:effectLst/>
                  <a:latin typeface="Arial" pitchFamily="34" charset="0"/>
                  <a:cs typeface="Arial" pitchFamily="34" charset="0"/>
                </a:rPr>
                <a:t>2015</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29" name="Rectangle 188"/>
            <p:cNvSpPr>
              <a:spLocks noChangeArrowheads="1"/>
            </p:cNvSpPr>
            <p:nvPr/>
          </p:nvSpPr>
          <p:spPr bwMode="auto">
            <a:xfrm>
              <a:off x="8165" y="14500"/>
              <a:ext cx="868"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000000"/>
                  </a:solidFill>
                  <a:effectLst/>
                  <a:latin typeface="Arial" pitchFamily="34" charset="0"/>
                  <a:cs typeface="Arial" pitchFamily="34" charset="0"/>
                </a:rPr>
                <a:t>Average Sales by Month</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30" name="Freeform 189"/>
            <p:cNvSpPr>
              <a:spLocks noEditPoints="1"/>
            </p:cNvSpPr>
            <p:nvPr/>
          </p:nvSpPr>
          <p:spPr bwMode="auto">
            <a:xfrm>
              <a:off x="7867" y="14654"/>
              <a:ext cx="0" cy="1502"/>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1" name="Freeform 190"/>
            <p:cNvSpPr>
              <a:spLocks noEditPoints="1"/>
            </p:cNvSpPr>
            <p:nvPr/>
          </p:nvSpPr>
          <p:spPr bwMode="auto">
            <a:xfrm>
              <a:off x="8191" y="14654"/>
              <a:ext cx="0" cy="1502"/>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2" name="Freeform 191"/>
            <p:cNvSpPr>
              <a:spLocks noEditPoints="1"/>
            </p:cNvSpPr>
            <p:nvPr/>
          </p:nvSpPr>
          <p:spPr bwMode="auto">
            <a:xfrm>
              <a:off x="8516" y="14654"/>
              <a:ext cx="0" cy="1502"/>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3" name="Freeform 192"/>
            <p:cNvSpPr>
              <a:spLocks noEditPoints="1"/>
            </p:cNvSpPr>
            <p:nvPr/>
          </p:nvSpPr>
          <p:spPr bwMode="auto">
            <a:xfrm>
              <a:off x="8841" y="14654"/>
              <a:ext cx="0" cy="1502"/>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4" name="Freeform 193"/>
            <p:cNvSpPr>
              <a:spLocks noEditPoints="1"/>
            </p:cNvSpPr>
            <p:nvPr/>
          </p:nvSpPr>
          <p:spPr bwMode="auto">
            <a:xfrm>
              <a:off x="9165" y="14654"/>
              <a:ext cx="0" cy="1502"/>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5" name="Freeform 194"/>
            <p:cNvSpPr>
              <a:spLocks noEditPoints="1"/>
            </p:cNvSpPr>
            <p:nvPr/>
          </p:nvSpPr>
          <p:spPr bwMode="auto">
            <a:xfrm>
              <a:off x="9490" y="14654"/>
              <a:ext cx="0" cy="1502"/>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6" name="Freeform 195"/>
            <p:cNvSpPr>
              <a:spLocks noEditPoints="1"/>
            </p:cNvSpPr>
            <p:nvPr/>
          </p:nvSpPr>
          <p:spPr bwMode="auto">
            <a:xfrm>
              <a:off x="7636" y="15876"/>
              <a:ext cx="1926"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7" name="Freeform 196"/>
            <p:cNvSpPr>
              <a:spLocks noEditPoints="1"/>
            </p:cNvSpPr>
            <p:nvPr/>
          </p:nvSpPr>
          <p:spPr bwMode="auto">
            <a:xfrm>
              <a:off x="7636" y="15479"/>
              <a:ext cx="1926"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8" name="Freeform 197"/>
            <p:cNvSpPr>
              <a:spLocks noEditPoints="1"/>
            </p:cNvSpPr>
            <p:nvPr/>
          </p:nvSpPr>
          <p:spPr bwMode="auto">
            <a:xfrm>
              <a:off x="7636" y="15086"/>
              <a:ext cx="1926"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9" name="Freeform 198"/>
            <p:cNvSpPr>
              <a:spLocks noEditPoints="1"/>
            </p:cNvSpPr>
            <p:nvPr/>
          </p:nvSpPr>
          <p:spPr bwMode="auto">
            <a:xfrm>
              <a:off x="7636" y="14689"/>
              <a:ext cx="1926"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240" name="Group 201"/>
          <p:cNvGrpSpPr>
            <a:grpSpLocks noChangeAspect="1"/>
          </p:cNvGrpSpPr>
          <p:nvPr/>
        </p:nvGrpSpPr>
        <p:grpSpPr bwMode="auto">
          <a:xfrm>
            <a:off x="4213208" y="22948999"/>
            <a:ext cx="3741737" cy="3186112"/>
            <a:chOff x="2593" y="14409"/>
            <a:chExt cx="2357" cy="2007"/>
          </a:xfrm>
        </p:grpSpPr>
        <p:sp>
          <p:nvSpPr>
            <p:cNvPr id="5241" name="AutoShape 200"/>
            <p:cNvSpPr>
              <a:spLocks noChangeAspect="1" noChangeArrowheads="1" noTextEdit="1"/>
            </p:cNvSpPr>
            <p:nvPr/>
          </p:nvSpPr>
          <p:spPr bwMode="auto">
            <a:xfrm>
              <a:off x="2593" y="14409"/>
              <a:ext cx="2357" cy="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2" name="Freeform 202"/>
            <p:cNvSpPr>
              <a:spLocks/>
            </p:cNvSpPr>
            <p:nvPr/>
          </p:nvSpPr>
          <p:spPr bwMode="auto">
            <a:xfrm>
              <a:off x="2947" y="14978"/>
              <a:ext cx="1786" cy="1029"/>
            </a:xfrm>
            <a:custGeom>
              <a:avLst/>
              <a:gdLst>
                <a:gd name="T0" fmla="*/ 0 w 495"/>
                <a:gd name="T1" fmla="*/ 335 h 335"/>
                <a:gd name="T2" fmla="*/ 45 w 495"/>
                <a:gd name="T3" fmla="*/ 246 h 335"/>
                <a:gd name="T4" fmla="*/ 90 w 495"/>
                <a:gd name="T5" fmla="*/ 183 h 335"/>
                <a:gd name="T6" fmla="*/ 135 w 495"/>
                <a:gd name="T7" fmla="*/ 220 h 335"/>
                <a:gd name="T8" fmla="*/ 180 w 495"/>
                <a:gd name="T9" fmla="*/ 302 h 335"/>
                <a:gd name="T10" fmla="*/ 225 w 495"/>
                <a:gd name="T11" fmla="*/ 261 h 335"/>
                <a:gd name="T12" fmla="*/ 270 w 495"/>
                <a:gd name="T13" fmla="*/ 96 h 335"/>
                <a:gd name="T14" fmla="*/ 315 w 495"/>
                <a:gd name="T15" fmla="*/ 150 h 335"/>
                <a:gd name="T16" fmla="*/ 360 w 495"/>
                <a:gd name="T17" fmla="*/ 273 h 335"/>
                <a:gd name="T18" fmla="*/ 405 w 495"/>
                <a:gd name="T19" fmla="*/ 240 h 335"/>
                <a:gd name="T20" fmla="*/ 450 w 495"/>
                <a:gd name="T21" fmla="*/ 155 h 335"/>
                <a:gd name="T22" fmla="*/ 495 w 495"/>
                <a:gd name="T23"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335">
                  <a:moveTo>
                    <a:pt x="0" y="335"/>
                  </a:moveTo>
                  <a:lnTo>
                    <a:pt x="45" y="246"/>
                  </a:lnTo>
                  <a:lnTo>
                    <a:pt x="90" y="183"/>
                  </a:lnTo>
                  <a:lnTo>
                    <a:pt x="135" y="220"/>
                  </a:lnTo>
                  <a:lnTo>
                    <a:pt x="180" y="302"/>
                  </a:lnTo>
                  <a:lnTo>
                    <a:pt x="225" y="261"/>
                  </a:lnTo>
                  <a:lnTo>
                    <a:pt x="270" y="96"/>
                  </a:lnTo>
                  <a:lnTo>
                    <a:pt x="315" y="150"/>
                  </a:lnTo>
                  <a:lnTo>
                    <a:pt x="360" y="273"/>
                  </a:lnTo>
                  <a:lnTo>
                    <a:pt x="405" y="240"/>
                  </a:lnTo>
                  <a:lnTo>
                    <a:pt x="450" y="155"/>
                  </a:lnTo>
                  <a:lnTo>
                    <a:pt x="495" y="0"/>
                  </a:lnTo>
                </a:path>
              </a:pathLst>
            </a:custGeom>
            <a:noFill/>
            <a:ln w="6350" cap="rnd">
              <a:solidFill>
                <a:srgbClr val="00008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3" name="Line 203"/>
            <p:cNvSpPr>
              <a:spLocks noChangeShapeType="1"/>
            </p:cNvSpPr>
            <p:nvPr/>
          </p:nvSpPr>
          <p:spPr bwMode="auto">
            <a:xfrm>
              <a:off x="3109" y="16118"/>
              <a:ext cx="1624"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4" name="Line 204"/>
            <p:cNvSpPr>
              <a:spLocks noChangeShapeType="1"/>
            </p:cNvSpPr>
            <p:nvPr/>
          </p:nvSpPr>
          <p:spPr bwMode="auto">
            <a:xfrm>
              <a:off x="3109"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5" name="Line 205"/>
            <p:cNvSpPr>
              <a:spLocks noChangeShapeType="1"/>
            </p:cNvSpPr>
            <p:nvPr/>
          </p:nvSpPr>
          <p:spPr bwMode="auto">
            <a:xfrm>
              <a:off x="3434"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6" name="Line 206"/>
            <p:cNvSpPr>
              <a:spLocks noChangeShapeType="1"/>
            </p:cNvSpPr>
            <p:nvPr/>
          </p:nvSpPr>
          <p:spPr bwMode="auto">
            <a:xfrm>
              <a:off x="3759"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7" name="Line 207"/>
            <p:cNvSpPr>
              <a:spLocks noChangeShapeType="1"/>
            </p:cNvSpPr>
            <p:nvPr/>
          </p:nvSpPr>
          <p:spPr bwMode="auto">
            <a:xfrm>
              <a:off x="4084"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8" name="Line 208"/>
            <p:cNvSpPr>
              <a:spLocks noChangeShapeType="1"/>
            </p:cNvSpPr>
            <p:nvPr/>
          </p:nvSpPr>
          <p:spPr bwMode="auto">
            <a:xfrm>
              <a:off x="4409"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9" name="Line 209"/>
            <p:cNvSpPr>
              <a:spLocks noChangeShapeType="1"/>
            </p:cNvSpPr>
            <p:nvPr/>
          </p:nvSpPr>
          <p:spPr bwMode="auto">
            <a:xfrm>
              <a:off x="4733"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0" name="Rectangle 210"/>
            <p:cNvSpPr>
              <a:spLocks noChangeArrowheads="1"/>
            </p:cNvSpPr>
            <p:nvPr/>
          </p:nvSpPr>
          <p:spPr bwMode="auto">
            <a:xfrm>
              <a:off x="3077"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51" name="Rectangle 211"/>
            <p:cNvSpPr>
              <a:spLocks noChangeArrowheads="1"/>
            </p:cNvSpPr>
            <p:nvPr/>
          </p:nvSpPr>
          <p:spPr bwMode="auto">
            <a:xfrm>
              <a:off x="3402"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52" name="Rectangle 212"/>
            <p:cNvSpPr>
              <a:spLocks noChangeArrowheads="1"/>
            </p:cNvSpPr>
            <p:nvPr/>
          </p:nvSpPr>
          <p:spPr bwMode="auto">
            <a:xfrm>
              <a:off x="3727"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53" name="Rectangle 213"/>
            <p:cNvSpPr>
              <a:spLocks noChangeArrowheads="1"/>
            </p:cNvSpPr>
            <p:nvPr/>
          </p:nvSpPr>
          <p:spPr bwMode="auto">
            <a:xfrm>
              <a:off x="4052"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54" name="Rectangle 214"/>
            <p:cNvSpPr>
              <a:spLocks noChangeArrowheads="1"/>
            </p:cNvSpPr>
            <p:nvPr/>
          </p:nvSpPr>
          <p:spPr bwMode="auto">
            <a:xfrm>
              <a:off x="4359" y="16179"/>
              <a:ext cx="100"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55" name="Rectangle 215"/>
            <p:cNvSpPr>
              <a:spLocks noChangeArrowheads="1"/>
            </p:cNvSpPr>
            <p:nvPr/>
          </p:nvSpPr>
          <p:spPr bwMode="auto">
            <a:xfrm>
              <a:off x="4683" y="16179"/>
              <a:ext cx="100"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56" name="Line 216"/>
            <p:cNvSpPr>
              <a:spLocks noChangeShapeType="1"/>
            </p:cNvSpPr>
            <p:nvPr/>
          </p:nvSpPr>
          <p:spPr bwMode="auto">
            <a:xfrm flipV="1">
              <a:off x="2875" y="14679"/>
              <a:ext cx="0" cy="1427"/>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7" name="Line 217"/>
            <p:cNvSpPr>
              <a:spLocks noChangeShapeType="1"/>
            </p:cNvSpPr>
            <p:nvPr/>
          </p:nvSpPr>
          <p:spPr bwMode="auto">
            <a:xfrm flipH="1">
              <a:off x="2842" y="16106"/>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8" name="Line 218"/>
            <p:cNvSpPr>
              <a:spLocks noChangeShapeType="1"/>
            </p:cNvSpPr>
            <p:nvPr/>
          </p:nvSpPr>
          <p:spPr bwMode="auto">
            <a:xfrm flipH="1">
              <a:off x="2842" y="15903"/>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9" name="Line 219"/>
            <p:cNvSpPr>
              <a:spLocks noChangeShapeType="1"/>
            </p:cNvSpPr>
            <p:nvPr/>
          </p:nvSpPr>
          <p:spPr bwMode="auto">
            <a:xfrm flipH="1">
              <a:off x="2842" y="15697"/>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0" name="Line 220"/>
            <p:cNvSpPr>
              <a:spLocks noChangeShapeType="1"/>
            </p:cNvSpPr>
            <p:nvPr/>
          </p:nvSpPr>
          <p:spPr bwMode="auto">
            <a:xfrm flipH="1">
              <a:off x="2842" y="15494"/>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1" name="Line 221"/>
            <p:cNvSpPr>
              <a:spLocks noChangeShapeType="1"/>
            </p:cNvSpPr>
            <p:nvPr/>
          </p:nvSpPr>
          <p:spPr bwMode="auto">
            <a:xfrm flipH="1">
              <a:off x="2842" y="15291"/>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2" name="Line 222"/>
            <p:cNvSpPr>
              <a:spLocks noChangeShapeType="1"/>
            </p:cNvSpPr>
            <p:nvPr/>
          </p:nvSpPr>
          <p:spPr bwMode="auto">
            <a:xfrm flipH="1">
              <a:off x="2842" y="15088"/>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3" name="Line 223"/>
            <p:cNvSpPr>
              <a:spLocks noChangeShapeType="1"/>
            </p:cNvSpPr>
            <p:nvPr/>
          </p:nvSpPr>
          <p:spPr bwMode="auto">
            <a:xfrm flipH="1">
              <a:off x="2842" y="14882"/>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4" name="Line 224"/>
            <p:cNvSpPr>
              <a:spLocks noChangeShapeType="1"/>
            </p:cNvSpPr>
            <p:nvPr/>
          </p:nvSpPr>
          <p:spPr bwMode="auto">
            <a:xfrm flipH="1">
              <a:off x="2842" y="14679"/>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5" name="Rectangle 225"/>
            <p:cNvSpPr>
              <a:spLocks noChangeArrowheads="1"/>
            </p:cNvSpPr>
            <p:nvPr/>
          </p:nvSpPr>
          <p:spPr bwMode="auto">
            <a:xfrm rot="16200000">
              <a:off x="2716" y="16070"/>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580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66" name="Rectangle 226"/>
            <p:cNvSpPr>
              <a:spLocks noChangeArrowheads="1"/>
            </p:cNvSpPr>
            <p:nvPr/>
          </p:nvSpPr>
          <p:spPr bwMode="auto">
            <a:xfrm rot="16200000">
              <a:off x="2716" y="15867"/>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67" name="Rectangle 227"/>
            <p:cNvSpPr>
              <a:spLocks noChangeArrowheads="1"/>
            </p:cNvSpPr>
            <p:nvPr/>
          </p:nvSpPr>
          <p:spPr bwMode="auto">
            <a:xfrm rot="16200000">
              <a:off x="2716" y="15661"/>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620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68" name="Rectangle 228"/>
            <p:cNvSpPr>
              <a:spLocks noChangeArrowheads="1"/>
            </p:cNvSpPr>
            <p:nvPr/>
          </p:nvSpPr>
          <p:spPr bwMode="auto">
            <a:xfrm rot="16200000">
              <a:off x="2716" y="15458"/>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640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69" name="Rectangle 229"/>
            <p:cNvSpPr>
              <a:spLocks noChangeArrowheads="1"/>
            </p:cNvSpPr>
            <p:nvPr/>
          </p:nvSpPr>
          <p:spPr bwMode="auto">
            <a:xfrm rot="16200000">
              <a:off x="2716" y="15255"/>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660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70" name="Rectangle 230"/>
            <p:cNvSpPr>
              <a:spLocks noChangeArrowheads="1"/>
            </p:cNvSpPr>
            <p:nvPr/>
          </p:nvSpPr>
          <p:spPr bwMode="auto">
            <a:xfrm rot="16200000">
              <a:off x="2716" y="15052"/>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680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71" name="Rectangle 231"/>
            <p:cNvSpPr>
              <a:spLocks noChangeArrowheads="1"/>
            </p:cNvSpPr>
            <p:nvPr/>
          </p:nvSpPr>
          <p:spPr bwMode="auto">
            <a:xfrm rot="16200000">
              <a:off x="2716" y="14846"/>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700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72" name="Rectangle 232"/>
            <p:cNvSpPr>
              <a:spLocks noChangeArrowheads="1"/>
            </p:cNvSpPr>
            <p:nvPr/>
          </p:nvSpPr>
          <p:spPr bwMode="auto">
            <a:xfrm rot="16200000">
              <a:off x="2716" y="14643"/>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720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73" name="Rectangle 233"/>
            <p:cNvSpPr>
              <a:spLocks noChangeArrowheads="1"/>
            </p:cNvSpPr>
            <p:nvPr/>
          </p:nvSpPr>
          <p:spPr bwMode="auto">
            <a:xfrm>
              <a:off x="2875" y="14649"/>
              <a:ext cx="1931" cy="1469"/>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4" name="Rectangle 234"/>
            <p:cNvSpPr>
              <a:spLocks noChangeArrowheads="1"/>
            </p:cNvSpPr>
            <p:nvPr/>
          </p:nvSpPr>
          <p:spPr bwMode="auto">
            <a:xfrm>
              <a:off x="3738" y="16299"/>
              <a:ext cx="20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Month</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75" name="Rectangle 235"/>
            <p:cNvSpPr>
              <a:spLocks noChangeArrowheads="1"/>
            </p:cNvSpPr>
            <p:nvPr/>
          </p:nvSpPr>
          <p:spPr bwMode="auto">
            <a:xfrm rot="16200000">
              <a:off x="2303" y="15347"/>
              <a:ext cx="6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Average Customers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76" name="Freeform 236"/>
            <p:cNvSpPr>
              <a:spLocks/>
            </p:cNvSpPr>
            <p:nvPr/>
          </p:nvSpPr>
          <p:spPr bwMode="auto">
            <a:xfrm>
              <a:off x="2947" y="14704"/>
              <a:ext cx="1786" cy="1153"/>
            </a:xfrm>
            <a:custGeom>
              <a:avLst/>
              <a:gdLst>
                <a:gd name="T0" fmla="*/ 0 w 495"/>
                <a:gd name="T1" fmla="*/ 375 h 375"/>
                <a:gd name="T2" fmla="*/ 45 w 495"/>
                <a:gd name="T3" fmla="*/ 258 h 375"/>
                <a:gd name="T4" fmla="*/ 90 w 495"/>
                <a:gd name="T5" fmla="*/ 318 h 375"/>
                <a:gd name="T6" fmla="*/ 135 w 495"/>
                <a:gd name="T7" fmla="*/ 263 h 375"/>
                <a:gd name="T8" fmla="*/ 180 w 495"/>
                <a:gd name="T9" fmla="*/ 316 h 375"/>
                <a:gd name="T10" fmla="*/ 225 w 495"/>
                <a:gd name="T11" fmla="*/ 339 h 375"/>
                <a:gd name="T12" fmla="*/ 270 w 495"/>
                <a:gd name="T13" fmla="*/ 172 h 375"/>
                <a:gd name="T14" fmla="*/ 315 w 495"/>
                <a:gd name="T15" fmla="*/ 261 h 375"/>
                <a:gd name="T16" fmla="*/ 360 w 495"/>
                <a:gd name="T17" fmla="*/ 173 h 375"/>
                <a:gd name="T18" fmla="*/ 405 w 495"/>
                <a:gd name="T19" fmla="*/ 236 h 375"/>
                <a:gd name="T20" fmla="*/ 450 w 495"/>
                <a:gd name="T21" fmla="*/ 170 h 375"/>
                <a:gd name="T22" fmla="*/ 495 w 495"/>
                <a:gd name="T23"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375">
                  <a:moveTo>
                    <a:pt x="0" y="375"/>
                  </a:moveTo>
                  <a:lnTo>
                    <a:pt x="45" y="258"/>
                  </a:lnTo>
                  <a:lnTo>
                    <a:pt x="90" y="318"/>
                  </a:lnTo>
                  <a:lnTo>
                    <a:pt x="135" y="263"/>
                  </a:lnTo>
                  <a:lnTo>
                    <a:pt x="180" y="316"/>
                  </a:lnTo>
                  <a:lnTo>
                    <a:pt x="225" y="339"/>
                  </a:lnTo>
                  <a:lnTo>
                    <a:pt x="270" y="172"/>
                  </a:lnTo>
                  <a:lnTo>
                    <a:pt x="315" y="261"/>
                  </a:lnTo>
                  <a:lnTo>
                    <a:pt x="360" y="173"/>
                  </a:lnTo>
                  <a:lnTo>
                    <a:pt x="405" y="236"/>
                  </a:lnTo>
                  <a:lnTo>
                    <a:pt x="450" y="170"/>
                  </a:lnTo>
                  <a:lnTo>
                    <a:pt x="495" y="0"/>
                  </a:lnTo>
                </a:path>
              </a:pathLst>
            </a:custGeom>
            <a:noFill/>
            <a:ln w="6350" cap="rnd">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7" name="Line 237"/>
            <p:cNvSpPr>
              <a:spLocks noChangeShapeType="1"/>
            </p:cNvSpPr>
            <p:nvPr/>
          </p:nvSpPr>
          <p:spPr bwMode="auto">
            <a:xfrm>
              <a:off x="3109" y="16118"/>
              <a:ext cx="1624"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8" name="Line 238"/>
            <p:cNvSpPr>
              <a:spLocks noChangeShapeType="1"/>
            </p:cNvSpPr>
            <p:nvPr/>
          </p:nvSpPr>
          <p:spPr bwMode="auto">
            <a:xfrm>
              <a:off x="3109"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9" name="Line 239"/>
            <p:cNvSpPr>
              <a:spLocks noChangeShapeType="1"/>
            </p:cNvSpPr>
            <p:nvPr/>
          </p:nvSpPr>
          <p:spPr bwMode="auto">
            <a:xfrm>
              <a:off x="3434"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0" name="Line 240"/>
            <p:cNvSpPr>
              <a:spLocks noChangeShapeType="1"/>
            </p:cNvSpPr>
            <p:nvPr/>
          </p:nvSpPr>
          <p:spPr bwMode="auto">
            <a:xfrm>
              <a:off x="3759"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1" name="Line 241"/>
            <p:cNvSpPr>
              <a:spLocks noChangeShapeType="1"/>
            </p:cNvSpPr>
            <p:nvPr/>
          </p:nvSpPr>
          <p:spPr bwMode="auto">
            <a:xfrm>
              <a:off x="4084"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2" name="Line 242"/>
            <p:cNvSpPr>
              <a:spLocks noChangeShapeType="1"/>
            </p:cNvSpPr>
            <p:nvPr/>
          </p:nvSpPr>
          <p:spPr bwMode="auto">
            <a:xfrm>
              <a:off x="4409"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3" name="Line 243"/>
            <p:cNvSpPr>
              <a:spLocks noChangeShapeType="1"/>
            </p:cNvSpPr>
            <p:nvPr/>
          </p:nvSpPr>
          <p:spPr bwMode="auto">
            <a:xfrm>
              <a:off x="4733"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4" name="Rectangle 244"/>
            <p:cNvSpPr>
              <a:spLocks noChangeArrowheads="1"/>
            </p:cNvSpPr>
            <p:nvPr/>
          </p:nvSpPr>
          <p:spPr bwMode="auto">
            <a:xfrm>
              <a:off x="3077"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85" name="Rectangle 245"/>
            <p:cNvSpPr>
              <a:spLocks noChangeArrowheads="1"/>
            </p:cNvSpPr>
            <p:nvPr/>
          </p:nvSpPr>
          <p:spPr bwMode="auto">
            <a:xfrm>
              <a:off x="3402"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86" name="Rectangle 246"/>
            <p:cNvSpPr>
              <a:spLocks noChangeArrowheads="1"/>
            </p:cNvSpPr>
            <p:nvPr/>
          </p:nvSpPr>
          <p:spPr bwMode="auto">
            <a:xfrm>
              <a:off x="3727"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87" name="Rectangle 247"/>
            <p:cNvSpPr>
              <a:spLocks noChangeArrowheads="1"/>
            </p:cNvSpPr>
            <p:nvPr/>
          </p:nvSpPr>
          <p:spPr bwMode="auto">
            <a:xfrm>
              <a:off x="4052"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88" name="Rectangle 248"/>
            <p:cNvSpPr>
              <a:spLocks noChangeArrowheads="1"/>
            </p:cNvSpPr>
            <p:nvPr/>
          </p:nvSpPr>
          <p:spPr bwMode="auto">
            <a:xfrm>
              <a:off x="4359" y="16179"/>
              <a:ext cx="100"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89" name="Rectangle 249"/>
            <p:cNvSpPr>
              <a:spLocks noChangeArrowheads="1"/>
            </p:cNvSpPr>
            <p:nvPr/>
          </p:nvSpPr>
          <p:spPr bwMode="auto">
            <a:xfrm>
              <a:off x="4683" y="16179"/>
              <a:ext cx="100"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90" name="Line 250"/>
            <p:cNvSpPr>
              <a:spLocks noChangeShapeType="1"/>
            </p:cNvSpPr>
            <p:nvPr/>
          </p:nvSpPr>
          <p:spPr bwMode="auto">
            <a:xfrm flipV="1">
              <a:off x="2875" y="14679"/>
              <a:ext cx="0" cy="1427"/>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1" name="Line 251"/>
            <p:cNvSpPr>
              <a:spLocks noChangeShapeType="1"/>
            </p:cNvSpPr>
            <p:nvPr/>
          </p:nvSpPr>
          <p:spPr bwMode="auto">
            <a:xfrm flipH="1">
              <a:off x="2842" y="16106"/>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2" name="Line 252"/>
            <p:cNvSpPr>
              <a:spLocks noChangeShapeType="1"/>
            </p:cNvSpPr>
            <p:nvPr/>
          </p:nvSpPr>
          <p:spPr bwMode="auto">
            <a:xfrm flipH="1">
              <a:off x="2842" y="15903"/>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3" name="Line 253"/>
            <p:cNvSpPr>
              <a:spLocks noChangeShapeType="1"/>
            </p:cNvSpPr>
            <p:nvPr/>
          </p:nvSpPr>
          <p:spPr bwMode="auto">
            <a:xfrm flipH="1">
              <a:off x="2842" y="15697"/>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4" name="Line 254"/>
            <p:cNvSpPr>
              <a:spLocks noChangeShapeType="1"/>
            </p:cNvSpPr>
            <p:nvPr/>
          </p:nvSpPr>
          <p:spPr bwMode="auto">
            <a:xfrm flipH="1">
              <a:off x="2842" y="15494"/>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5" name="Line 255"/>
            <p:cNvSpPr>
              <a:spLocks noChangeShapeType="1"/>
            </p:cNvSpPr>
            <p:nvPr/>
          </p:nvSpPr>
          <p:spPr bwMode="auto">
            <a:xfrm flipH="1">
              <a:off x="2842" y="15291"/>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6" name="Line 256"/>
            <p:cNvSpPr>
              <a:spLocks noChangeShapeType="1"/>
            </p:cNvSpPr>
            <p:nvPr/>
          </p:nvSpPr>
          <p:spPr bwMode="auto">
            <a:xfrm flipH="1">
              <a:off x="2842" y="15088"/>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7" name="Line 257"/>
            <p:cNvSpPr>
              <a:spLocks noChangeShapeType="1"/>
            </p:cNvSpPr>
            <p:nvPr/>
          </p:nvSpPr>
          <p:spPr bwMode="auto">
            <a:xfrm flipH="1">
              <a:off x="2842" y="14882"/>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8" name="Line 258"/>
            <p:cNvSpPr>
              <a:spLocks noChangeShapeType="1"/>
            </p:cNvSpPr>
            <p:nvPr/>
          </p:nvSpPr>
          <p:spPr bwMode="auto">
            <a:xfrm flipH="1">
              <a:off x="2842" y="14679"/>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9" name="Rectangle 259"/>
            <p:cNvSpPr>
              <a:spLocks noChangeArrowheads="1"/>
            </p:cNvSpPr>
            <p:nvPr/>
          </p:nvSpPr>
          <p:spPr bwMode="auto">
            <a:xfrm rot="16200000">
              <a:off x="2716" y="16070"/>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580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00" name="Rectangle 260"/>
            <p:cNvSpPr>
              <a:spLocks noChangeArrowheads="1"/>
            </p:cNvSpPr>
            <p:nvPr/>
          </p:nvSpPr>
          <p:spPr bwMode="auto">
            <a:xfrm rot="16200000">
              <a:off x="2716" y="15867"/>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01" name="Rectangle 261"/>
            <p:cNvSpPr>
              <a:spLocks noChangeArrowheads="1"/>
            </p:cNvSpPr>
            <p:nvPr/>
          </p:nvSpPr>
          <p:spPr bwMode="auto">
            <a:xfrm rot="16200000">
              <a:off x="2716" y="15661"/>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620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02" name="Rectangle 262"/>
            <p:cNvSpPr>
              <a:spLocks noChangeArrowheads="1"/>
            </p:cNvSpPr>
            <p:nvPr/>
          </p:nvSpPr>
          <p:spPr bwMode="auto">
            <a:xfrm rot="16200000">
              <a:off x="2716" y="15458"/>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640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03" name="Rectangle 263"/>
            <p:cNvSpPr>
              <a:spLocks noChangeArrowheads="1"/>
            </p:cNvSpPr>
            <p:nvPr/>
          </p:nvSpPr>
          <p:spPr bwMode="auto">
            <a:xfrm rot="16200000">
              <a:off x="2716" y="15255"/>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660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04" name="Rectangle 264"/>
            <p:cNvSpPr>
              <a:spLocks noChangeArrowheads="1"/>
            </p:cNvSpPr>
            <p:nvPr/>
          </p:nvSpPr>
          <p:spPr bwMode="auto">
            <a:xfrm rot="16200000">
              <a:off x="2716" y="15052"/>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680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05" name="Rectangle 265"/>
            <p:cNvSpPr>
              <a:spLocks noChangeArrowheads="1"/>
            </p:cNvSpPr>
            <p:nvPr/>
          </p:nvSpPr>
          <p:spPr bwMode="auto">
            <a:xfrm rot="16200000">
              <a:off x="2716" y="14846"/>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700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06" name="Rectangle 266"/>
            <p:cNvSpPr>
              <a:spLocks noChangeArrowheads="1"/>
            </p:cNvSpPr>
            <p:nvPr/>
          </p:nvSpPr>
          <p:spPr bwMode="auto">
            <a:xfrm rot="16200000">
              <a:off x="2716" y="14643"/>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720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07" name="Rectangle 267"/>
            <p:cNvSpPr>
              <a:spLocks noChangeArrowheads="1"/>
            </p:cNvSpPr>
            <p:nvPr/>
          </p:nvSpPr>
          <p:spPr bwMode="auto">
            <a:xfrm>
              <a:off x="2875" y="14649"/>
              <a:ext cx="1931" cy="1469"/>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8" name="Freeform 268"/>
            <p:cNvSpPr>
              <a:spLocks/>
            </p:cNvSpPr>
            <p:nvPr/>
          </p:nvSpPr>
          <p:spPr bwMode="auto">
            <a:xfrm>
              <a:off x="2947" y="15423"/>
              <a:ext cx="974" cy="640"/>
            </a:xfrm>
            <a:custGeom>
              <a:avLst/>
              <a:gdLst>
                <a:gd name="T0" fmla="*/ 0 w 270"/>
                <a:gd name="T1" fmla="*/ 120 h 208"/>
                <a:gd name="T2" fmla="*/ 45 w 270"/>
                <a:gd name="T3" fmla="*/ 76 h 208"/>
                <a:gd name="T4" fmla="*/ 90 w 270"/>
                <a:gd name="T5" fmla="*/ 53 h 208"/>
                <a:gd name="T6" fmla="*/ 135 w 270"/>
                <a:gd name="T7" fmla="*/ 58 h 208"/>
                <a:gd name="T8" fmla="*/ 180 w 270"/>
                <a:gd name="T9" fmla="*/ 208 h 208"/>
                <a:gd name="T10" fmla="*/ 225 w 270"/>
                <a:gd name="T11" fmla="*/ 0 h 208"/>
                <a:gd name="T12" fmla="*/ 270 w 270"/>
                <a:gd name="T13" fmla="*/ 10 h 208"/>
              </a:gdLst>
              <a:ahLst/>
              <a:cxnLst>
                <a:cxn ang="0">
                  <a:pos x="T0" y="T1"/>
                </a:cxn>
                <a:cxn ang="0">
                  <a:pos x="T2" y="T3"/>
                </a:cxn>
                <a:cxn ang="0">
                  <a:pos x="T4" y="T5"/>
                </a:cxn>
                <a:cxn ang="0">
                  <a:pos x="T6" y="T7"/>
                </a:cxn>
                <a:cxn ang="0">
                  <a:pos x="T8" y="T9"/>
                </a:cxn>
                <a:cxn ang="0">
                  <a:pos x="T10" y="T11"/>
                </a:cxn>
                <a:cxn ang="0">
                  <a:pos x="T12" y="T13"/>
                </a:cxn>
              </a:cxnLst>
              <a:rect l="0" t="0" r="r" b="b"/>
              <a:pathLst>
                <a:path w="270" h="208">
                  <a:moveTo>
                    <a:pt x="0" y="120"/>
                  </a:moveTo>
                  <a:lnTo>
                    <a:pt x="45" y="76"/>
                  </a:lnTo>
                  <a:lnTo>
                    <a:pt x="90" y="53"/>
                  </a:lnTo>
                  <a:lnTo>
                    <a:pt x="135" y="58"/>
                  </a:lnTo>
                  <a:lnTo>
                    <a:pt x="180" y="208"/>
                  </a:lnTo>
                  <a:lnTo>
                    <a:pt x="225" y="0"/>
                  </a:lnTo>
                  <a:lnTo>
                    <a:pt x="270" y="10"/>
                  </a:lnTo>
                </a:path>
              </a:pathLst>
            </a:custGeom>
            <a:noFill/>
            <a:ln w="6350" cap="rnd">
              <a:solidFill>
                <a:srgbClr val="ADD8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9" name="Line 269"/>
            <p:cNvSpPr>
              <a:spLocks noChangeShapeType="1"/>
            </p:cNvSpPr>
            <p:nvPr/>
          </p:nvSpPr>
          <p:spPr bwMode="auto">
            <a:xfrm>
              <a:off x="3109" y="16118"/>
              <a:ext cx="1624"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0" name="Line 270"/>
            <p:cNvSpPr>
              <a:spLocks noChangeShapeType="1"/>
            </p:cNvSpPr>
            <p:nvPr/>
          </p:nvSpPr>
          <p:spPr bwMode="auto">
            <a:xfrm>
              <a:off x="3109"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1" name="Line 271"/>
            <p:cNvSpPr>
              <a:spLocks noChangeShapeType="1"/>
            </p:cNvSpPr>
            <p:nvPr/>
          </p:nvSpPr>
          <p:spPr bwMode="auto">
            <a:xfrm>
              <a:off x="3434"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2" name="Line 272"/>
            <p:cNvSpPr>
              <a:spLocks noChangeShapeType="1"/>
            </p:cNvSpPr>
            <p:nvPr/>
          </p:nvSpPr>
          <p:spPr bwMode="auto">
            <a:xfrm>
              <a:off x="3759"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3" name="Line 273"/>
            <p:cNvSpPr>
              <a:spLocks noChangeShapeType="1"/>
            </p:cNvSpPr>
            <p:nvPr/>
          </p:nvSpPr>
          <p:spPr bwMode="auto">
            <a:xfrm>
              <a:off x="4084"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4" name="Line 274"/>
            <p:cNvSpPr>
              <a:spLocks noChangeShapeType="1"/>
            </p:cNvSpPr>
            <p:nvPr/>
          </p:nvSpPr>
          <p:spPr bwMode="auto">
            <a:xfrm>
              <a:off x="4409"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5" name="Line 275"/>
            <p:cNvSpPr>
              <a:spLocks noChangeShapeType="1"/>
            </p:cNvSpPr>
            <p:nvPr/>
          </p:nvSpPr>
          <p:spPr bwMode="auto">
            <a:xfrm>
              <a:off x="4733"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6" name="Rectangle 276"/>
            <p:cNvSpPr>
              <a:spLocks noChangeArrowheads="1"/>
            </p:cNvSpPr>
            <p:nvPr/>
          </p:nvSpPr>
          <p:spPr bwMode="auto">
            <a:xfrm>
              <a:off x="3077"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17" name="Rectangle 277"/>
            <p:cNvSpPr>
              <a:spLocks noChangeArrowheads="1"/>
            </p:cNvSpPr>
            <p:nvPr/>
          </p:nvSpPr>
          <p:spPr bwMode="auto">
            <a:xfrm>
              <a:off x="3402"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18" name="Rectangle 278"/>
            <p:cNvSpPr>
              <a:spLocks noChangeArrowheads="1"/>
            </p:cNvSpPr>
            <p:nvPr/>
          </p:nvSpPr>
          <p:spPr bwMode="auto">
            <a:xfrm>
              <a:off x="3727"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19" name="Rectangle 279"/>
            <p:cNvSpPr>
              <a:spLocks noChangeArrowheads="1"/>
            </p:cNvSpPr>
            <p:nvPr/>
          </p:nvSpPr>
          <p:spPr bwMode="auto">
            <a:xfrm>
              <a:off x="4052"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20" name="Rectangle 280"/>
            <p:cNvSpPr>
              <a:spLocks noChangeArrowheads="1"/>
            </p:cNvSpPr>
            <p:nvPr/>
          </p:nvSpPr>
          <p:spPr bwMode="auto">
            <a:xfrm>
              <a:off x="4359" y="16179"/>
              <a:ext cx="100"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21" name="Rectangle 281"/>
            <p:cNvSpPr>
              <a:spLocks noChangeArrowheads="1"/>
            </p:cNvSpPr>
            <p:nvPr/>
          </p:nvSpPr>
          <p:spPr bwMode="auto">
            <a:xfrm>
              <a:off x="4683" y="16179"/>
              <a:ext cx="100"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22" name="Line 282"/>
            <p:cNvSpPr>
              <a:spLocks noChangeShapeType="1"/>
            </p:cNvSpPr>
            <p:nvPr/>
          </p:nvSpPr>
          <p:spPr bwMode="auto">
            <a:xfrm flipV="1">
              <a:off x="2875" y="14679"/>
              <a:ext cx="0" cy="1427"/>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3" name="Line 283"/>
            <p:cNvSpPr>
              <a:spLocks noChangeShapeType="1"/>
            </p:cNvSpPr>
            <p:nvPr/>
          </p:nvSpPr>
          <p:spPr bwMode="auto">
            <a:xfrm flipH="1">
              <a:off x="2842" y="16106"/>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4" name="Line 284"/>
            <p:cNvSpPr>
              <a:spLocks noChangeShapeType="1"/>
            </p:cNvSpPr>
            <p:nvPr/>
          </p:nvSpPr>
          <p:spPr bwMode="auto">
            <a:xfrm flipH="1">
              <a:off x="2842" y="15903"/>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5" name="Line 285"/>
            <p:cNvSpPr>
              <a:spLocks noChangeShapeType="1"/>
            </p:cNvSpPr>
            <p:nvPr/>
          </p:nvSpPr>
          <p:spPr bwMode="auto">
            <a:xfrm flipH="1">
              <a:off x="2842" y="15697"/>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6" name="Line 286"/>
            <p:cNvSpPr>
              <a:spLocks noChangeShapeType="1"/>
            </p:cNvSpPr>
            <p:nvPr/>
          </p:nvSpPr>
          <p:spPr bwMode="auto">
            <a:xfrm flipH="1">
              <a:off x="2842" y="15494"/>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7" name="Line 287"/>
            <p:cNvSpPr>
              <a:spLocks noChangeShapeType="1"/>
            </p:cNvSpPr>
            <p:nvPr/>
          </p:nvSpPr>
          <p:spPr bwMode="auto">
            <a:xfrm flipH="1">
              <a:off x="2842" y="15291"/>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8" name="Line 288"/>
            <p:cNvSpPr>
              <a:spLocks noChangeShapeType="1"/>
            </p:cNvSpPr>
            <p:nvPr/>
          </p:nvSpPr>
          <p:spPr bwMode="auto">
            <a:xfrm flipH="1">
              <a:off x="2842" y="15088"/>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9" name="Line 289"/>
            <p:cNvSpPr>
              <a:spLocks noChangeShapeType="1"/>
            </p:cNvSpPr>
            <p:nvPr/>
          </p:nvSpPr>
          <p:spPr bwMode="auto">
            <a:xfrm flipH="1">
              <a:off x="2842" y="14882"/>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0" name="Line 290"/>
            <p:cNvSpPr>
              <a:spLocks noChangeShapeType="1"/>
            </p:cNvSpPr>
            <p:nvPr/>
          </p:nvSpPr>
          <p:spPr bwMode="auto">
            <a:xfrm flipH="1">
              <a:off x="2842" y="14679"/>
              <a:ext cx="33"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1" name="Rectangle 291"/>
            <p:cNvSpPr>
              <a:spLocks noChangeArrowheads="1"/>
            </p:cNvSpPr>
            <p:nvPr/>
          </p:nvSpPr>
          <p:spPr bwMode="auto">
            <a:xfrm rot="16200000">
              <a:off x="2716" y="16070"/>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580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32" name="Rectangle 292"/>
            <p:cNvSpPr>
              <a:spLocks noChangeArrowheads="1"/>
            </p:cNvSpPr>
            <p:nvPr/>
          </p:nvSpPr>
          <p:spPr bwMode="auto">
            <a:xfrm rot="16200000">
              <a:off x="2716" y="15867"/>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33" name="Rectangle 293"/>
            <p:cNvSpPr>
              <a:spLocks noChangeArrowheads="1"/>
            </p:cNvSpPr>
            <p:nvPr/>
          </p:nvSpPr>
          <p:spPr bwMode="auto">
            <a:xfrm rot="16200000">
              <a:off x="2716" y="15661"/>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620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34" name="Rectangle 294"/>
            <p:cNvSpPr>
              <a:spLocks noChangeArrowheads="1"/>
            </p:cNvSpPr>
            <p:nvPr/>
          </p:nvSpPr>
          <p:spPr bwMode="auto">
            <a:xfrm rot="16200000">
              <a:off x="2716" y="15458"/>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640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35" name="Rectangle 295"/>
            <p:cNvSpPr>
              <a:spLocks noChangeArrowheads="1"/>
            </p:cNvSpPr>
            <p:nvPr/>
          </p:nvSpPr>
          <p:spPr bwMode="auto">
            <a:xfrm rot="16200000">
              <a:off x="2716" y="15255"/>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660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36" name="Rectangle 296"/>
            <p:cNvSpPr>
              <a:spLocks noChangeArrowheads="1"/>
            </p:cNvSpPr>
            <p:nvPr/>
          </p:nvSpPr>
          <p:spPr bwMode="auto">
            <a:xfrm rot="16200000">
              <a:off x="2716" y="15052"/>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680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37" name="Rectangle 297"/>
            <p:cNvSpPr>
              <a:spLocks noChangeArrowheads="1"/>
            </p:cNvSpPr>
            <p:nvPr/>
          </p:nvSpPr>
          <p:spPr bwMode="auto">
            <a:xfrm rot="16200000">
              <a:off x="2716" y="14846"/>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700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38" name="Rectangle 298"/>
            <p:cNvSpPr>
              <a:spLocks noChangeArrowheads="1"/>
            </p:cNvSpPr>
            <p:nvPr/>
          </p:nvSpPr>
          <p:spPr bwMode="auto">
            <a:xfrm rot="16200000">
              <a:off x="2716" y="14643"/>
              <a:ext cx="1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720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39" name="Rectangle 299"/>
            <p:cNvSpPr>
              <a:spLocks noChangeArrowheads="1"/>
            </p:cNvSpPr>
            <p:nvPr/>
          </p:nvSpPr>
          <p:spPr bwMode="auto">
            <a:xfrm>
              <a:off x="2875" y="14649"/>
              <a:ext cx="1931" cy="1469"/>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0" name="Rectangle 300"/>
            <p:cNvSpPr>
              <a:spLocks noChangeArrowheads="1"/>
            </p:cNvSpPr>
            <p:nvPr/>
          </p:nvSpPr>
          <p:spPr bwMode="auto">
            <a:xfrm>
              <a:off x="2875" y="14649"/>
              <a:ext cx="259" cy="236"/>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1" name="Rectangle 301"/>
            <p:cNvSpPr>
              <a:spLocks noChangeArrowheads="1"/>
            </p:cNvSpPr>
            <p:nvPr/>
          </p:nvSpPr>
          <p:spPr bwMode="auto">
            <a:xfrm>
              <a:off x="2979" y="14686"/>
              <a:ext cx="173"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8B"/>
                  </a:solidFill>
                  <a:effectLst/>
                  <a:latin typeface="Arial" pitchFamily="34" charset="0"/>
                  <a:cs typeface="Arial" pitchFamily="34" charset="0"/>
                </a:rPr>
                <a:t>2013</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42" name="Rectangle 302"/>
            <p:cNvSpPr>
              <a:spLocks noChangeArrowheads="1"/>
            </p:cNvSpPr>
            <p:nvPr/>
          </p:nvSpPr>
          <p:spPr bwMode="auto">
            <a:xfrm>
              <a:off x="2979" y="14744"/>
              <a:ext cx="173"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FF"/>
                  </a:solidFill>
                  <a:effectLst/>
                  <a:latin typeface="Arial" pitchFamily="34" charset="0"/>
                  <a:cs typeface="Arial" pitchFamily="34" charset="0"/>
                </a:rPr>
                <a:t>2014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43" name="Rectangle 303"/>
            <p:cNvSpPr>
              <a:spLocks noChangeArrowheads="1"/>
            </p:cNvSpPr>
            <p:nvPr/>
          </p:nvSpPr>
          <p:spPr bwMode="auto">
            <a:xfrm>
              <a:off x="2979" y="14803"/>
              <a:ext cx="173"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ADD8E6"/>
                  </a:solidFill>
                  <a:effectLst/>
                  <a:latin typeface="Arial" pitchFamily="34" charset="0"/>
                  <a:cs typeface="Arial" pitchFamily="34" charset="0"/>
                </a:rPr>
                <a:t>2015</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44" name="Rectangle 304"/>
            <p:cNvSpPr>
              <a:spLocks noChangeArrowheads="1"/>
            </p:cNvSpPr>
            <p:nvPr/>
          </p:nvSpPr>
          <p:spPr bwMode="auto">
            <a:xfrm>
              <a:off x="3285" y="14501"/>
              <a:ext cx="111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700" b="1" i="0" u="none" strike="noStrike" cap="none" normalizeH="0" baseline="0" smtClean="0">
                  <a:ln>
                    <a:noFill/>
                  </a:ln>
                  <a:solidFill>
                    <a:srgbClr val="000000"/>
                  </a:solidFill>
                  <a:effectLst/>
                  <a:latin typeface="Arial" pitchFamily="34" charset="0"/>
                  <a:cs typeface="Arial" pitchFamily="34" charset="0"/>
                </a:rPr>
                <a:t>Average Customers by Month</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45" name="Freeform 305"/>
            <p:cNvSpPr>
              <a:spLocks noEditPoints="1"/>
            </p:cNvSpPr>
            <p:nvPr/>
          </p:nvSpPr>
          <p:spPr bwMode="auto">
            <a:xfrm>
              <a:off x="3109" y="14649"/>
              <a:ext cx="0" cy="1466"/>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6" name="Freeform 306"/>
            <p:cNvSpPr>
              <a:spLocks noEditPoints="1"/>
            </p:cNvSpPr>
            <p:nvPr/>
          </p:nvSpPr>
          <p:spPr bwMode="auto">
            <a:xfrm>
              <a:off x="3434" y="14649"/>
              <a:ext cx="0" cy="1466"/>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7" name="Freeform 307"/>
            <p:cNvSpPr>
              <a:spLocks noEditPoints="1"/>
            </p:cNvSpPr>
            <p:nvPr/>
          </p:nvSpPr>
          <p:spPr bwMode="auto">
            <a:xfrm>
              <a:off x="3759" y="14649"/>
              <a:ext cx="0" cy="1466"/>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8" name="Freeform 308"/>
            <p:cNvSpPr>
              <a:spLocks noEditPoints="1"/>
            </p:cNvSpPr>
            <p:nvPr/>
          </p:nvSpPr>
          <p:spPr bwMode="auto">
            <a:xfrm>
              <a:off x="4084" y="14649"/>
              <a:ext cx="0" cy="1466"/>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9" name="Freeform 309"/>
            <p:cNvSpPr>
              <a:spLocks noEditPoints="1"/>
            </p:cNvSpPr>
            <p:nvPr/>
          </p:nvSpPr>
          <p:spPr bwMode="auto">
            <a:xfrm>
              <a:off x="4409" y="14649"/>
              <a:ext cx="0" cy="1466"/>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0" name="Freeform 310"/>
            <p:cNvSpPr>
              <a:spLocks noEditPoints="1"/>
            </p:cNvSpPr>
            <p:nvPr/>
          </p:nvSpPr>
          <p:spPr bwMode="auto">
            <a:xfrm>
              <a:off x="4733" y="14649"/>
              <a:ext cx="0" cy="1466"/>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1" name="Freeform 311"/>
            <p:cNvSpPr>
              <a:spLocks noEditPoints="1"/>
            </p:cNvSpPr>
            <p:nvPr/>
          </p:nvSpPr>
          <p:spPr bwMode="auto">
            <a:xfrm>
              <a:off x="2878" y="16106"/>
              <a:ext cx="1928"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2" name="Freeform 312"/>
            <p:cNvSpPr>
              <a:spLocks noEditPoints="1"/>
            </p:cNvSpPr>
            <p:nvPr/>
          </p:nvSpPr>
          <p:spPr bwMode="auto">
            <a:xfrm>
              <a:off x="2878" y="15903"/>
              <a:ext cx="1928"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3" name="Freeform 313"/>
            <p:cNvSpPr>
              <a:spLocks noEditPoints="1"/>
            </p:cNvSpPr>
            <p:nvPr/>
          </p:nvSpPr>
          <p:spPr bwMode="auto">
            <a:xfrm>
              <a:off x="2878" y="15697"/>
              <a:ext cx="1928"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4" name="Freeform 314"/>
            <p:cNvSpPr>
              <a:spLocks noEditPoints="1"/>
            </p:cNvSpPr>
            <p:nvPr/>
          </p:nvSpPr>
          <p:spPr bwMode="auto">
            <a:xfrm>
              <a:off x="2878" y="15494"/>
              <a:ext cx="1928"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5" name="Freeform 315"/>
            <p:cNvSpPr>
              <a:spLocks noEditPoints="1"/>
            </p:cNvSpPr>
            <p:nvPr/>
          </p:nvSpPr>
          <p:spPr bwMode="auto">
            <a:xfrm>
              <a:off x="2878" y="15291"/>
              <a:ext cx="1928"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6" name="Freeform 316"/>
            <p:cNvSpPr>
              <a:spLocks noEditPoints="1"/>
            </p:cNvSpPr>
            <p:nvPr/>
          </p:nvSpPr>
          <p:spPr bwMode="auto">
            <a:xfrm>
              <a:off x="2878" y="15088"/>
              <a:ext cx="1928"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7" name="Freeform 317"/>
            <p:cNvSpPr>
              <a:spLocks noEditPoints="1"/>
            </p:cNvSpPr>
            <p:nvPr/>
          </p:nvSpPr>
          <p:spPr bwMode="auto">
            <a:xfrm>
              <a:off x="2878" y="14882"/>
              <a:ext cx="1928"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8" name="Freeform 318"/>
            <p:cNvSpPr>
              <a:spLocks noEditPoints="1"/>
            </p:cNvSpPr>
            <p:nvPr/>
          </p:nvSpPr>
          <p:spPr bwMode="auto">
            <a:xfrm>
              <a:off x="2878" y="14679"/>
              <a:ext cx="1928"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359" name="Group 321"/>
          <p:cNvGrpSpPr>
            <a:grpSpLocks noChangeAspect="1"/>
          </p:cNvGrpSpPr>
          <p:nvPr/>
        </p:nvGrpSpPr>
        <p:grpSpPr bwMode="auto">
          <a:xfrm>
            <a:off x="380983" y="22948999"/>
            <a:ext cx="3740150" cy="3186112"/>
            <a:chOff x="192" y="14409"/>
            <a:chExt cx="2356" cy="2007"/>
          </a:xfrm>
        </p:grpSpPr>
        <p:sp>
          <p:nvSpPr>
            <p:cNvPr id="5360" name="AutoShape 320"/>
            <p:cNvSpPr>
              <a:spLocks noChangeAspect="1" noChangeArrowheads="1" noTextEdit="1"/>
            </p:cNvSpPr>
            <p:nvPr/>
          </p:nvSpPr>
          <p:spPr bwMode="auto">
            <a:xfrm>
              <a:off x="192" y="14409"/>
              <a:ext cx="2356" cy="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1" name="Freeform 322"/>
            <p:cNvSpPr>
              <a:spLocks/>
            </p:cNvSpPr>
            <p:nvPr/>
          </p:nvSpPr>
          <p:spPr bwMode="auto">
            <a:xfrm>
              <a:off x="546" y="14704"/>
              <a:ext cx="1786" cy="1174"/>
            </a:xfrm>
            <a:custGeom>
              <a:avLst/>
              <a:gdLst>
                <a:gd name="T0" fmla="*/ 0 w 495"/>
                <a:gd name="T1" fmla="*/ 288 h 382"/>
                <a:gd name="T2" fmla="*/ 45 w 495"/>
                <a:gd name="T3" fmla="*/ 382 h 382"/>
                <a:gd name="T4" fmla="*/ 90 w 495"/>
                <a:gd name="T5" fmla="*/ 157 h 382"/>
                <a:gd name="T6" fmla="*/ 135 w 495"/>
                <a:gd name="T7" fmla="*/ 247 h 382"/>
                <a:gd name="T8" fmla="*/ 180 w 495"/>
                <a:gd name="T9" fmla="*/ 260 h 382"/>
                <a:gd name="T10" fmla="*/ 225 w 495"/>
                <a:gd name="T11" fmla="*/ 281 h 382"/>
                <a:gd name="T12" fmla="*/ 270 w 495"/>
                <a:gd name="T13" fmla="*/ 83 h 382"/>
                <a:gd name="T14" fmla="*/ 315 w 495"/>
                <a:gd name="T15" fmla="*/ 129 h 382"/>
                <a:gd name="T16" fmla="*/ 360 w 495"/>
                <a:gd name="T17" fmla="*/ 291 h 382"/>
                <a:gd name="T18" fmla="*/ 405 w 495"/>
                <a:gd name="T19" fmla="*/ 207 h 382"/>
                <a:gd name="T20" fmla="*/ 450 w 495"/>
                <a:gd name="T21" fmla="*/ 192 h 382"/>
                <a:gd name="T22" fmla="*/ 495 w 495"/>
                <a:gd name="T23" fmla="*/ 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382">
                  <a:moveTo>
                    <a:pt x="0" y="288"/>
                  </a:moveTo>
                  <a:lnTo>
                    <a:pt x="45" y="382"/>
                  </a:lnTo>
                  <a:lnTo>
                    <a:pt x="90" y="157"/>
                  </a:lnTo>
                  <a:lnTo>
                    <a:pt x="135" y="247"/>
                  </a:lnTo>
                  <a:lnTo>
                    <a:pt x="180" y="260"/>
                  </a:lnTo>
                  <a:lnTo>
                    <a:pt x="225" y="281"/>
                  </a:lnTo>
                  <a:lnTo>
                    <a:pt x="270" y="83"/>
                  </a:lnTo>
                  <a:lnTo>
                    <a:pt x="315" y="129"/>
                  </a:lnTo>
                  <a:lnTo>
                    <a:pt x="360" y="291"/>
                  </a:lnTo>
                  <a:lnTo>
                    <a:pt x="405" y="207"/>
                  </a:lnTo>
                  <a:lnTo>
                    <a:pt x="450" y="192"/>
                  </a:lnTo>
                  <a:lnTo>
                    <a:pt x="495" y="0"/>
                  </a:lnTo>
                </a:path>
              </a:pathLst>
            </a:custGeom>
            <a:noFill/>
            <a:ln w="6350" cap="rnd">
              <a:solidFill>
                <a:srgbClr val="00008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2" name="Line 323"/>
            <p:cNvSpPr>
              <a:spLocks noChangeShapeType="1"/>
            </p:cNvSpPr>
            <p:nvPr/>
          </p:nvSpPr>
          <p:spPr bwMode="auto">
            <a:xfrm>
              <a:off x="708" y="16118"/>
              <a:ext cx="1624"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3" name="Line 324"/>
            <p:cNvSpPr>
              <a:spLocks noChangeShapeType="1"/>
            </p:cNvSpPr>
            <p:nvPr/>
          </p:nvSpPr>
          <p:spPr bwMode="auto">
            <a:xfrm>
              <a:off x="708"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4" name="Line 325"/>
            <p:cNvSpPr>
              <a:spLocks noChangeShapeType="1"/>
            </p:cNvSpPr>
            <p:nvPr/>
          </p:nvSpPr>
          <p:spPr bwMode="auto">
            <a:xfrm>
              <a:off x="1033"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5" name="Line 326"/>
            <p:cNvSpPr>
              <a:spLocks noChangeShapeType="1"/>
            </p:cNvSpPr>
            <p:nvPr/>
          </p:nvSpPr>
          <p:spPr bwMode="auto">
            <a:xfrm>
              <a:off x="1357"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6" name="Line 327"/>
            <p:cNvSpPr>
              <a:spLocks noChangeShapeType="1"/>
            </p:cNvSpPr>
            <p:nvPr/>
          </p:nvSpPr>
          <p:spPr bwMode="auto">
            <a:xfrm>
              <a:off x="1682"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7" name="Line 328"/>
            <p:cNvSpPr>
              <a:spLocks noChangeShapeType="1"/>
            </p:cNvSpPr>
            <p:nvPr/>
          </p:nvSpPr>
          <p:spPr bwMode="auto">
            <a:xfrm>
              <a:off x="2007"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8" name="Line 329"/>
            <p:cNvSpPr>
              <a:spLocks noChangeShapeType="1"/>
            </p:cNvSpPr>
            <p:nvPr/>
          </p:nvSpPr>
          <p:spPr bwMode="auto">
            <a:xfrm>
              <a:off x="2332"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9" name="Rectangle 330"/>
            <p:cNvSpPr>
              <a:spLocks noChangeArrowheads="1"/>
            </p:cNvSpPr>
            <p:nvPr/>
          </p:nvSpPr>
          <p:spPr bwMode="auto">
            <a:xfrm>
              <a:off x="676"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70" name="Rectangle 331"/>
            <p:cNvSpPr>
              <a:spLocks noChangeArrowheads="1"/>
            </p:cNvSpPr>
            <p:nvPr/>
          </p:nvSpPr>
          <p:spPr bwMode="auto">
            <a:xfrm>
              <a:off x="1001"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71" name="Rectangle 332"/>
            <p:cNvSpPr>
              <a:spLocks noChangeArrowheads="1"/>
            </p:cNvSpPr>
            <p:nvPr/>
          </p:nvSpPr>
          <p:spPr bwMode="auto">
            <a:xfrm>
              <a:off x="1325"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72" name="Rectangle 333"/>
            <p:cNvSpPr>
              <a:spLocks noChangeArrowheads="1"/>
            </p:cNvSpPr>
            <p:nvPr/>
          </p:nvSpPr>
          <p:spPr bwMode="auto">
            <a:xfrm>
              <a:off x="1650"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73" name="Rectangle 334"/>
            <p:cNvSpPr>
              <a:spLocks noChangeArrowheads="1"/>
            </p:cNvSpPr>
            <p:nvPr/>
          </p:nvSpPr>
          <p:spPr bwMode="auto">
            <a:xfrm>
              <a:off x="1957" y="16179"/>
              <a:ext cx="100"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74" name="Rectangle 335"/>
            <p:cNvSpPr>
              <a:spLocks noChangeArrowheads="1"/>
            </p:cNvSpPr>
            <p:nvPr/>
          </p:nvSpPr>
          <p:spPr bwMode="auto">
            <a:xfrm>
              <a:off x="2282" y="16179"/>
              <a:ext cx="100"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75" name="Line 336"/>
            <p:cNvSpPr>
              <a:spLocks noChangeShapeType="1"/>
            </p:cNvSpPr>
            <p:nvPr/>
          </p:nvSpPr>
          <p:spPr bwMode="auto">
            <a:xfrm flipV="1">
              <a:off x="473" y="14673"/>
              <a:ext cx="0" cy="1267"/>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6" name="Line 337"/>
            <p:cNvSpPr>
              <a:spLocks noChangeShapeType="1"/>
            </p:cNvSpPr>
            <p:nvPr/>
          </p:nvSpPr>
          <p:spPr bwMode="auto">
            <a:xfrm flipH="1">
              <a:off x="441" y="15940"/>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7" name="Line 338"/>
            <p:cNvSpPr>
              <a:spLocks noChangeShapeType="1"/>
            </p:cNvSpPr>
            <p:nvPr/>
          </p:nvSpPr>
          <p:spPr bwMode="auto">
            <a:xfrm flipH="1">
              <a:off x="441" y="15688"/>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8" name="Line 339"/>
            <p:cNvSpPr>
              <a:spLocks noChangeShapeType="1"/>
            </p:cNvSpPr>
            <p:nvPr/>
          </p:nvSpPr>
          <p:spPr bwMode="auto">
            <a:xfrm flipH="1">
              <a:off x="441" y="15432"/>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9" name="Line 340"/>
            <p:cNvSpPr>
              <a:spLocks noChangeShapeType="1"/>
            </p:cNvSpPr>
            <p:nvPr/>
          </p:nvSpPr>
          <p:spPr bwMode="auto">
            <a:xfrm flipH="1">
              <a:off x="441" y="15180"/>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0" name="Line 341"/>
            <p:cNvSpPr>
              <a:spLocks noChangeShapeType="1"/>
            </p:cNvSpPr>
            <p:nvPr/>
          </p:nvSpPr>
          <p:spPr bwMode="auto">
            <a:xfrm flipH="1">
              <a:off x="441" y="14925"/>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1" name="Line 342"/>
            <p:cNvSpPr>
              <a:spLocks noChangeShapeType="1"/>
            </p:cNvSpPr>
            <p:nvPr/>
          </p:nvSpPr>
          <p:spPr bwMode="auto">
            <a:xfrm flipH="1">
              <a:off x="441" y="14673"/>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2" name="Rectangle 343"/>
            <p:cNvSpPr>
              <a:spLocks noChangeArrowheads="1"/>
            </p:cNvSpPr>
            <p:nvPr/>
          </p:nvSpPr>
          <p:spPr bwMode="auto">
            <a:xfrm rot="16200000">
              <a:off x="252" y="15904"/>
              <a:ext cx="26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1.9e+07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83" name="Rectangle 344"/>
            <p:cNvSpPr>
              <a:spLocks noChangeArrowheads="1"/>
            </p:cNvSpPr>
            <p:nvPr/>
          </p:nvSpPr>
          <p:spPr bwMode="auto">
            <a:xfrm rot="16200000">
              <a:off x="252" y="15652"/>
              <a:ext cx="26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2.0e+07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84" name="Rectangle 345"/>
            <p:cNvSpPr>
              <a:spLocks noChangeArrowheads="1"/>
            </p:cNvSpPr>
            <p:nvPr/>
          </p:nvSpPr>
          <p:spPr bwMode="auto">
            <a:xfrm rot="16200000">
              <a:off x="252" y="15396"/>
              <a:ext cx="26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2.1e+07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85" name="Rectangle 346"/>
            <p:cNvSpPr>
              <a:spLocks noChangeArrowheads="1"/>
            </p:cNvSpPr>
            <p:nvPr/>
          </p:nvSpPr>
          <p:spPr bwMode="auto">
            <a:xfrm rot="16200000">
              <a:off x="252" y="15144"/>
              <a:ext cx="26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2.2e+07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86" name="Rectangle 347"/>
            <p:cNvSpPr>
              <a:spLocks noChangeArrowheads="1"/>
            </p:cNvSpPr>
            <p:nvPr/>
          </p:nvSpPr>
          <p:spPr bwMode="auto">
            <a:xfrm rot="16200000">
              <a:off x="252" y="14889"/>
              <a:ext cx="26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2.3e+07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87" name="Rectangle 348"/>
            <p:cNvSpPr>
              <a:spLocks noChangeArrowheads="1"/>
            </p:cNvSpPr>
            <p:nvPr/>
          </p:nvSpPr>
          <p:spPr bwMode="auto">
            <a:xfrm rot="16200000">
              <a:off x="252" y="14637"/>
              <a:ext cx="26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2.4e+07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88" name="Rectangle 349"/>
            <p:cNvSpPr>
              <a:spLocks noChangeArrowheads="1"/>
            </p:cNvSpPr>
            <p:nvPr/>
          </p:nvSpPr>
          <p:spPr bwMode="auto">
            <a:xfrm>
              <a:off x="473" y="14649"/>
              <a:ext cx="1931" cy="1469"/>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9" name="Rectangle 350"/>
            <p:cNvSpPr>
              <a:spLocks noChangeArrowheads="1"/>
            </p:cNvSpPr>
            <p:nvPr/>
          </p:nvSpPr>
          <p:spPr bwMode="auto">
            <a:xfrm>
              <a:off x="1336" y="16299"/>
              <a:ext cx="20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Month</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90" name="Rectangle 351"/>
            <p:cNvSpPr>
              <a:spLocks noChangeArrowheads="1"/>
            </p:cNvSpPr>
            <p:nvPr/>
          </p:nvSpPr>
          <p:spPr bwMode="auto">
            <a:xfrm rot="16200000">
              <a:off x="-50" y="15347"/>
              <a:ext cx="59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Total Customers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91" name="Freeform 352"/>
            <p:cNvSpPr>
              <a:spLocks/>
            </p:cNvSpPr>
            <p:nvPr/>
          </p:nvSpPr>
          <p:spPr bwMode="auto">
            <a:xfrm>
              <a:off x="546" y="15306"/>
              <a:ext cx="1786" cy="757"/>
            </a:xfrm>
            <a:custGeom>
              <a:avLst/>
              <a:gdLst>
                <a:gd name="T0" fmla="*/ 0 w 495"/>
                <a:gd name="T1" fmla="*/ 50 h 246"/>
                <a:gd name="T2" fmla="*/ 45 w 495"/>
                <a:gd name="T3" fmla="*/ 126 h 246"/>
                <a:gd name="T4" fmla="*/ 90 w 495"/>
                <a:gd name="T5" fmla="*/ 1 h 246"/>
                <a:gd name="T6" fmla="*/ 135 w 495"/>
                <a:gd name="T7" fmla="*/ 13 h 246"/>
                <a:gd name="T8" fmla="*/ 180 w 495"/>
                <a:gd name="T9" fmla="*/ 0 h 246"/>
                <a:gd name="T10" fmla="*/ 225 w 495"/>
                <a:gd name="T11" fmla="*/ 76 h 246"/>
                <a:gd name="T12" fmla="*/ 270 w 495"/>
                <a:gd name="T13" fmla="*/ 181 h 246"/>
                <a:gd name="T14" fmla="*/ 315 w 495"/>
                <a:gd name="T15" fmla="*/ 246 h 246"/>
                <a:gd name="T16" fmla="*/ 360 w 495"/>
                <a:gd name="T17" fmla="*/ 233 h 246"/>
                <a:gd name="T18" fmla="*/ 405 w 495"/>
                <a:gd name="T19" fmla="*/ 228 h 246"/>
                <a:gd name="T20" fmla="*/ 450 w 495"/>
                <a:gd name="T21" fmla="*/ 232 h 246"/>
                <a:gd name="T22" fmla="*/ 495 w 495"/>
                <a:gd name="T23" fmla="*/ 5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246">
                  <a:moveTo>
                    <a:pt x="0" y="50"/>
                  </a:moveTo>
                  <a:lnTo>
                    <a:pt x="45" y="126"/>
                  </a:lnTo>
                  <a:lnTo>
                    <a:pt x="90" y="1"/>
                  </a:lnTo>
                  <a:lnTo>
                    <a:pt x="135" y="13"/>
                  </a:lnTo>
                  <a:lnTo>
                    <a:pt x="180" y="0"/>
                  </a:lnTo>
                  <a:lnTo>
                    <a:pt x="225" y="76"/>
                  </a:lnTo>
                  <a:lnTo>
                    <a:pt x="270" y="181"/>
                  </a:lnTo>
                  <a:lnTo>
                    <a:pt x="315" y="246"/>
                  </a:lnTo>
                  <a:lnTo>
                    <a:pt x="360" y="233"/>
                  </a:lnTo>
                  <a:lnTo>
                    <a:pt x="405" y="228"/>
                  </a:lnTo>
                  <a:lnTo>
                    <a:pt x="450" y="232"/>
                  </a:lnTo>
                  <a:lnTo>
                    <a:pt x="495" y="58"/>
                  </a:lnTo>
                </a:path>
              </a:pathLst>
            </a:custGeom>
            <a:noFill/>
            <a:ln w="6350" cap="rnd">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2" name="Line 353"/>
            <p:cNvSpPr>
              <a:spLocks noChangeShapeType="1"/>
            </p:cNvSpPr>
            <p:nvPr/>
          </p:nvSpPr>
          <p:spPr bwMode="auto">
            <a:xfrm>
              <a:off x="708" y="16118"/>
              <a:ext cx="1624"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3" name="Line 354"/>
            <p:cNvSpPr>
              <a:spLocks noChangeShapeType="1"/>
            </p:cNvSpPr>
            <p:nvPr/>
          </p:nvSpPr>
          <p:spPr bwMode="auto">
            <a:xfrm>
              <a:off x="708"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4" name="Line 355"/>
            <p:cNvSpPr>
              <a:spLocks noChangeShapeType="1"/>
            </p:cNvSpPr>
            <p:nvPr/>
          </p:nvSpPr>
          <p:spPr bwMode="auto">
            <a:xfrm>
              <a:off x="1033"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5" name="Line 356"/>
            <p:cNvSpPr>
              <a:spLocks noChangeShapeType="1"/>
            </p:cNvSpPr>
            <p:nvPr/>
          </p:nvSpPr>
          <p:spPr bwMode="auto">
            <a:xfrm>
              <a:off x="1357"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6" name="Line 357"/>
            <p:cNvSpPr>
              <a:spLocks noChangeShapeType="1"/>
            </p:cNvSpPr>
            <p:nvPr/>
          </p:nvSpPr>
          <p:spPr bwMode="auto">
            <a:xfrm>
              <a:off x="1682"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7" name="Line 358"/>
            <p:cNvSpPr>
              <a:spLocks noChangeShapeType="1"/>
            </p:cNvSpPr>
            <p:nvPr/>
          </p:nvSpPr>
          <p:spPr bwMode="auto">
            <a:xfrm>
              <a:off x="2007"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8" name="Line 359"/>
            <p:cNvSpPr>
              <a:spLocks noChangeShapeType="1"/>
            </p:cNvSpPr>
            <p:nvPr/>
          </p:nvSpPr>
          <p:spPr bwMode="auto">
            <a:xfrm>
              <a:off x="2332"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9" name="Rectangle 360"/>
            <p:cNvSpPr>
              <a:spLocks noChangeArrowheads="1"/>
            </p:cNvSpPr>
            <p:nvPr/>
          </p:nvSpPr>
          <p:spPr bwMode="auto">
            <a:xfrm>
              <a:off x="676"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00" name="Rectangle 361"/>
            <p:cNvSpPr>
              <a:spLocks noChangeArrowheads="1"/>
            </p:cNvSpPr>
            <p:nvPr/>
          </p:nvSpPr>
          <p:spPr bwMode="auto">
            <a:xfrm>
              <a:off x="1001"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01" name="Rectangle 362"/>
            <p:cNvSpPr>
              <a:spLocks noChangeArrowheads="1"/>
            </p:cNvSpPr>
            <p:nvPr/>
          </p:nvSpPr>
          <p:spPr bwMode="auto">
            <a:xfrm>
              <a:off x="1325"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02" name="Rectangle 363"/>
            <p:cNvSpPr>
              <a:spLocks noChangeArrowheads="1"/>
            </p:cNvSpPr>
            <p:nvPr/>
          </p:nvSpPr>
          <p:spPr bwMode="auto">
            <a:xfrm>
              <a:off x="1650"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03" name="Rectangle 364"/>
            <p:cNvSpPr>
              <a:spLocks noChangeArrowheads="1"/>
            </p:cNvSpPr>
            <p:nvPr/>
          </p:nvSpPr>
          <p:spPr bwMode="auto">
            <a:xfrm>
              <a:off x="1957" y="16179"/>
              <a:ext cx="100"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04" name="Rectangle 365"/>
            <p:cNvSpPr>
              <a:spLocks noChangeArrowheads="1"/>
            </p:cNvSpPr>
            <p:nvPr/>
          </p:nvSpPr>
          <p:spPr bwMode="auto">
            <a:xfrm>
              <a:off x="2282" y="16179"/>
              <a:ext cx="100"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05" name="Line 366"/>
            <p:cNvSpPr>
              <a:spLocks noChangeShapeType="1"/>
            </p:cNvSpPr>
            <p:nvPr/>
          </p:nvSpPr>
          <p:spPr bwMode="auto">
            <a:xfrm flipV="1">
              <a:off x="473" y="14673"/>
              <a:ext cx="0" cy="1267"/>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6" name="Line 367"/>
            <p:cNvSpPr>
              <a:spLocks noChangeShapeType="1"/>
            </p:cNvSpPr>
            <p:nvPr/>
          </p:nvSpPr>
          <p:spPr bwMode="auto">
            <a:xfrm flipH="1">
              <a:off x="441" y="15940"/>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7" name="Line 368"/>
            <p:cNvSpPr>
              <a:spLocks noChangeShapeType="1"/>
            </p:cNvSpPr>
            <p:nvPr/>
          </p:nvSpPr>
          <p:spPr bwMode="auto">
            <a:xfrm flipH="1">
              <a:off x="441" y="15688"/>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8" name="Line 369"/>
            <p:cNvSpPr>
              <a:spLocks noChangeShapeType="1"/>
            </p:cNvSpPr>
            <p:nvPr/>
          </p:nvSpPr>
          <p:spPr bwMode="auto">
            <a:xfrm flipH="1">
              <a:off x="441" y="15432"/>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9" name="Line 370"/>
            <p:cNvSpPr>
              <a:spLocks noChangeShapeType="1"/>
            </p:cNvSpPr>
            <p:nvPr/>
          </p:nvSpPr>
          <p:spPr bwMode="auto">
            <a:xfrm flipH="1">
              <a:off x="441" y="15180"/>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0" name="Line 371"/>
            <p:cNvSpPr>
              <a:spLocks noChangeShapeType="1"/>
            </p:cNvSpPr>
            <p:nvPr/>
          </p:nvSpPr>
          <p:spPr bwMode="auto">
            <a:xfrm flipH="1">
              <a:off x="441" y="14925"/>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1" name="Line 372"/>
            <p:cNvSpPr>
              <a:spLocks noChangeShapeType="1"/>
            </p:cNvSpPr>
            <p:nvPr/>
          </p:nvSpPr>
          <p:spPr bwMode="auto">
            <a:xfrm flipH="1">
              <a:off x="441" y="14673"/>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2" name="Rectangle 373"/>
            <p:cNvSpPr>
              <a:spLocks noChangeArrowheads="1"/>
            </p:cNvSpPr>
            <p:nvPr/>
          </p:nvSpPr>
          <p:spPr bwMode="auto">
            <a:xfrm rot="16200000">
              <a:off x="252" y="15904"/>
              <a:ext cx="26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1.9e+07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13" name="Rectangle 374"/>
            <p:cNvSpPr>
              <a:spLocks noChangeArrowheads="1"/>
            </p:cNvSpPr>
            <p:nvPr/>
          </p:nvSpPr>
          <p:spPr bwMode="auto">
            <a:xfrm rot="16200000">
              <a:off x="252" y="15652"/>
              <a:ext cx="26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2.0e+07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14" name="Rectangle 375"/>
            <p:cNvSpPr>
              <a:spLocks noChangeArrowheads="1"/>
            </p:cNvSpPr>
            <p:nvPr/>
          </p:nvSpPr>
          <p:spPr bwMode="auto">
            <a:xfrm rot="16200000">
              <a:off x="252" y="15396"/>
              <a:ext cx="26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2.1e+07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15" name="Rectangle 376"/>
            <p:cNvSpPr>
              <a:spLocks noChangeArrowheads="1"/>
            </p:cNvSpPr>
            <p:nvPr/>
          </p:nvSpPr>
          <p:spPr bwMode="auto">
            <a:xfrm rot="16200000">
              <a:off x="252" y="15144"/>
              <a:ext cx="26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2.2e+07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16" name="Rectangle 377"/>
            <p:cNvSpPr>
              <a:spLocks noChangeArrowheads="1"/>
            </p:cNvSpPr>
            <p:nvPr/>
          </p:nvSpPr>
          <p:spPr bwMode="auto">
            <a:xfrm rot="16200000">
              <a:off x="252" y="14889"/>
              <a:ext cx="26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2.3e+07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17" name="Rectangle 378"/>
            <p:cNvSpPr>
              <a:spLocks noChangeArrowheads="1"/>
            </p:cNvSpPr>
            <p:nvPr/>
          </p:nvSpPr>
          <p:spPr bwMode="auto">
            <a:xfrm rot="16200000">
              <a:off x="252" y="14637"/>
              <a:ext cx="26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2.4e+07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18" name="Rectangle 379"/>
            <p:cNvSpPr>
              <a:spLocks noChangeArrowheads="1"/>
            </p:cNvSpPr>
            <p:nvPr/>
          </p:nvSpPr>
          <p:spPr bwMode="auto">
            <a:xfrm>
              <a:off x="473" y="14649"/>
              <a:ext cx="1931" cy="1469"/>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9" name="Freeform 380"/>
            <p:cNvSpPr>
              <a:spLocks/>
            </p:cNvSpPr>
            <p:nvPr/>
          </p:nvSpPr>
          <p:spPr bwMode="auto">
            <a:xfrm>
              <a:off x="546" y="15116"/>
              <a:ext cx="974" cy="701"/>
            </a:xfrm>
            <a:custGeom>
              <a:avLst/>
              <a:gdLst>
                <a:gd name="T0" fmla="*/ 0 w 270"/>
                <a:gd name="T1" fmla="*/ 94 h 228"/>
                <a:gd name="T2" fmla="*/ 45 w 270"/>
                <a:gd name="T3" fmla="*/ 228 h 228"/>
                <a:gd name="T4" fmla="*/ 90 w 270"/>
                <a:gd name="T5" fmla="*/ 36 h 228"/>
                <a:gd name="T6" fmla="*/ 135 w 270"/>
                <a:gd name="T7" fmla="*/ 99 h 228"/>
                <a:gd name="T8" fmla="*/ 180 w 270"/>
                <a:gd name="T9" fmla="*/ 170 h 228"/>
                <a:gd name="T10" fmla="*/ 225 w 270"/>
                <a:gd name="T11" fmla="*/ 50 h 228"/>
                <a:gd name="T12" fmla="*/ 270 w 270"/>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270" h="228">
                  <a:moveTo>
                    <a:pt x="0" y="94"/>
                  </a:moveTo>
                  <a:lnTo>
                    <a:pt x="45" y="228"/>
                  </a:lnTo>
                  <a:lnTo>
                    <a:pt x="90" y="36"/>
                  </a:lnTo>
                  <a:lnTo>
                    <a:pt x="135" y="99"/>
                  </a:lnTo>
                  <a:lnTo>
                    <a:pt x="180" y="170"/>
                  </a:lnTo>
                  <a:lnTo>
                    <a:pt x="225" y="50"/>
                  </a:lnTo>
                  <a:lnTo>
                    <a:pt x="270" y="0"/>
                  </a:lnTo>
                </a:path>
              </a:pathLst>
            </a:custGeom>
            <a:noFill/>
            <a:ln w="6350" cap="rnd">
              <a:solidFill>
                <a:srgbClr val="ADD8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0" name="Line 381"/>
            <p:cNvSpPr>
              <a:spLocks noChangeShapeType="1"/>
            </p:cNvSpPr>
            <p:nvPr/>
          </p:nvSpPr>
          <p:spPr bwMode="auto">
            <a:xfrm>
              <a:off x="708" y="16118"/>
              <a:ext cx="1624"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1" name="Line 382"/>
            <p:cNvSpPr>
              <a:spLocks noChangeShapeType="1"/>
            </p:cNvSpPr>
            <p:nvPr/>
          </p:nvSpPr>
          <p:spPr bwMode="auto">
            <a:xfrm>
              <a:off x="708"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2" name="Line 383"/>
            <p:cNvSpPr>
              <a:spLocks noChangeShapeType="1"/>
            </p:cNvSpPr>
            <p:nvPr/>
          </p:nvSpPr>
          <p:spPr bwMode="auto">
            <a:xfrm>
              <a:off x="1033"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3" name="Line 384"/>
            <p:cNvSpPr>
              <a:spLocks noChangeShapeType="1"/>
            </p:cNvSpPr>
            <p:nvPr/>
          </p:nvSpPr>
          <p:spPr bwMode="auto">
            <a:xfrm>
              <a:off x="1357"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4" name="Line 385"/>
            <p:cNvSpPr>
              <a:spLocks noChangeShapeType="1"/>
            </p:cNvSpPr>
            <p:nvPr/>
          </p:nvSpPr>
          <p:spPr bwMode="auto">
            <a:xfrm>
              <a:off x="1682"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5" name="Line 386"/>
            <p:cNvSpPr>
              <a:spLocks noChangeShapeType="1"/>
            </p:cNvSpPr>
            <p:nvPr/>
          </p:nvSpPr>
          <p:spPr bwMode="auto">
            <a:xfrm>
              <a:off x="2007"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6" name="Line 387"/>
            <p:cNvSpPr>
              <a:spLocks noChangeShapeType="1"/>
            </p:cNvSpPr>
            <p:nvPr/>
          </p:nvSpPr>
          <p:spPr bwMode="auto">
            <a:xfrm>
              <a:off x="2332" y="16118"/>
              <a:ext cx="0" cy="28"/>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7" name="Rectangle 388"/>
            <p:cNvSpPr>
              <a:spLocks noChangeArrowheads="1"/>
            </p:cNvSpPr>
            <p:nvPr/>
          </p:nvSpPr>
          <p:spPr bwMode="auto">
            <a:xfrm>
              <a:off x="676"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8" name="Rectangle 389"/>
            <p:cNvSpPr>
              <a:spLocks noChangeArrowheads="1"/>
            </p:cNvSpPr>
            <p:nvPr/>
          </p:nvSpPr>
          <p:spPr bwMode="auto">
            <a:xfrm>
              <a:off x="1001"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29" name="Rectangle 390"/>
            <p:cNvSpPr>
              <a:spLocks noChangeArrowheads="1"/>
            </p:cNvSpPr>
            <p:nvPr/>
          </p:nvSpPr>
          <p:spPr bwMode="auto">
            <a:xfrm>
              <a:off x="1325"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6</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30" name="Rectangle 391"/>
            <p:cNvSpPr>
              <a:spLocks noChangeArrowheads="1"/>
            </p:cNvSpPr>
            <p:nvPr/>
          </p:nvSpPr>
          <p:spPr bwMode="auto">
            <a:xfrm>
              <a:off x="1650" y="16179"/>
              <a:ext cx="6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31" name="Rectangle 392"/>
            <p:cNvSpPr>
              <a:spLocks noChangeArrowheads="1"/>
            </p:cNvSpPr>
            <p:nvPr/>
          </p:nvSpPr>
          <p:spPr bwMode="auto">
            <a:xfrm>
              <a:off x="1957" y="16179"/>
              <a:ext cx="100"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32" name="Rectangle 393"/>
            <p:cNvSpPr>
              <a:spLocks noChangeArrowheads="1"/>
            </p:cNvSpPr>
            <p:nvPr/>
          </p:nvSpPr>
          <p:spPr bwMode="auto">
            <a:xfrm>
              <a:off x="2282" y="16179"/>
              <a:ext cx="100"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33" name="Line 394"/>
            <p:cNvSpPr>
              <a:spLocks noChangeShapeType="1"/>
            </p:cNvSpPr>
            <p:nvPr/>
          </p:nvSpPr>
          <p:spPr bwMode="auto">
            <a:xfrm flipV="1">
              <a:off x="473" y="14673"/>
              <a:ext cx="0" cy="1267"/>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4" name="Line 395"/>
            <p:cNvSpPr>
              <a:spLocks noChangeShapeType="1"/>
            </p:cNvSpPr>
            <p:nvPr/>
          </p:nvSpPr>
          <p:spPr bwMode="auto">
            <a:xfrm flipH="1">
              <a:off x="441" y="15940"/>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5" name="Line 396"/>
            <p:cNvSpPr>
              <a:spLocks noChangeShapeType="1"/>
            </p:cNvSpPr>
            <p:nvPr/>
          </p:nvSpPr>
          <p:spPr bwMode="auto">
            <a:xfrm flipH="1">
              <a:off x="441" y="15688"/>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6" name="Line 397"/>
            <p:cNvSpPr>
              <a:spLocks noChangeShapeType="1"/>
            </p:cNvSpPr>
            <p:nvPr/>
          </p:nvSpPr>
          <p:spPr bwMode="auto">
            <a:xfrm flipH="1">
              <a:off x="441" y="15432"/>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7" name="Line 398"/>
            <p:cNvSpPr>
              <a:spLocks noChangeShapeType="1"/>
            </p:cNvSpPr>
            <p:nvPr/>
          </p:nvSpPr>
          <p:spPr bwMode="auto">
            <a:xfrm flipH="1">
              <a:off x="441" y="15180"/>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8" name="Line 399"/>
            <p:cNvSpPr>
              <a:spLocks noChangeShapeType="1"/>
            </p:cNvSpPr>
            <p:nvPr/>
          </p:nvSpPr>
          <p:spPr bwMode="auto">
            <a:xfrm flipH="1">
              <a:off x="441" y="14925"/>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9" name="Line 400"/>
            <p:cNvSpPr>
              <a:spLocks noChangeShapeType="1"/>
            </p:cNvSpPr>
            <p:nvPr/>
          </p:nvSpPr>
          <p:spPr bwMode="auto">
            <a:xfrm flipH="1">
              <a:off x="441" y="14673"/>
              <a:ext cx="32" cy="0"/>
            </a:xfrm>
            <a:prstGeom prst="line">
              <a:avLst/>
            </a:prstGeom>
            <a:noFill/>
            <a:ln w="63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0" name="Rectangle 401"/>
            <p:cNvSpPr>
              <a:spLocks noChangeArrowheads="1"/>
            </p:cNvSpPr>
            <p:nvPr/>
          </p:nvSpPr>
          <p:spPr bwMode="auto">
            <a:xfrm rot="16200000">
              <a:off x="252" y="15904"/>
              <a:ext cx="26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1.9e+07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41" name="Rectangle 402"/>
            <p:cNvSpPr>
              <a:spLocks noChangeArrowheads="1"/>
            </p:cNvSpPr>
            <p:nvPr/>
          </p:nvSpPr>
          <p:spPr bwMode="auto">
            <a:xfrm rot="16200000">
              <a:off x="252" y="15652"/>
              <a:ext cx="26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2.0e+07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42" name="Rectangle 403"/>
            <p:cNvSpPr>
              <a:spLocks noChangeArrowheads="1"/>
            </p:cNvSpPr>
            <p:nvPr/>
          </p:nvSpPr>
          <p:spPr bwMode="auto">
            <a:xfrm rot="16200000">
              <a:off x="252" y="15396"/>
              <a:ext cx="26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2.1e+07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43" name="Rectangle 404"/>
            <p:cNvSpPr>
              <a:spLocks noChangeArrowheads="1"/>
            </p:cNvSpPr>
            <p:nvPr/>
          </p:nvSpPr>
          <p:spPr bwMode="auto">
            <a:xfrm rot="16200000">
              <a:off x="252" y="15144"/>
              <a:ext cx="26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2.2e+07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44" name="Rectangle 405"/>
            <p:cNvSpPr>
              <a:spLocks noChangeArrowheads="1"/>
            </p:cNvSpPr>
            <p:nvPr/>
          </p:nvSpPr>
          <p:spPr bwMode="auto">
            <a:xfrm rot="16200000">
              <a:off x="252" y="14889"/>
              <a:ext cx="26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2.3e+07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45" name="Rectangle 406"/>
            <p:cNvSpPr>
              <a:spLocks noChangeArrowheads="1"/>
            </p:cNvSpPr>
            <p:nvPr/>
          </p:nvSpPr>
          <p:spPr bwMode="auto">
            <a:xfrm rot="16200000">
              <a:off x="252" y="14637"/>
              <a:ext cx="26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2.4e+07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46" name="Rectangle 407"/>
            <p:cNvSpPr>
              <a:spLocks noChangeArrowheads="1"/>
            </p:cNvSpPr>
            <p:nvPr/>
          </p:nvSpPr>
          <p:spPr bwMode="auto">
            <a:xfrm>
              <a:off x="473" y="14649"/>
              <a:ext cx="1931" cy="1469"/>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7" name="Rectangle 408"/>
            <p:cNvSpPr>
              <a:spLocks noChangeArrowheads="1"/>
            </p:cNvSpPr>
            <p:nvPr/>
          </p:nvSpPr>
          <p:spPr bwMode="auto">
            <a:xfrm>
              <a:off x="473" y="14649"/>
              <a:ext cx="260" cy="236"/>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8" name="Rectangle 409"/>
            <p:cNvSpPr>
              <a:spLocks noChangeArrowheads="1"/>
            </p:cNvSpPr>
            <p:nvPr/>
          </p:nvSpPr>
          <p:spPr bwMode="auto">
            <a:xfrm>
              <a:off x="578" y="14686"/>
              <a:ext cx="173"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8B"/>
                  </a:solidFill>
                  <a:effectLst/>
                  <a:latin typeface="Arial" pitchFamily="34" charset="0"/>
                  <a:cs typeface="Arial" pitchFamily="34" charset="0"/>
                </a:rPr>
                <a:t>2013</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49" name="Rectangle 410"/>
            <p:cNvSpPr>
              <a:spLocks noChangeArrowheads="1"/>
            </p:cNvSpPr>
            <p:nvPr/>
          </p:nvSpPr>
          <p:spPr bwMode="auto">
            <a:xfrm>
              <a:off x="578" y="14744"/>
              <a:ext cx="173"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FF"/>
                  </a:solidFill>
                  <a:effectLst/>
                  <a:latin typeface="Arial" pitchFamily="34" charset="0"/>
                  <a:cs typeface="Arial" pitchFamily="34" charset="0"/>
                </a:rPr>
                <a:t>2014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50" name="Rectangle 411"/>
            <p:cNvSpPr>
              <a:spLocks noChangeArrowheads="1"/>
            </p:cNvSpPr>
            <p:nvPr/>
          </p:nvSpPr>
          <p:spPr bwMode="auto">
            <a:xfrm>
              <a:off x="578" y="14803"/>
              <a:ext cx="173"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ADD8E6"/>
                  </a:solidFill>
                  <a:effectLst/>
                  <a:latin typeface="Arial" pitchFamily="34" charset="0"/>
                  <a:cs typeface="Arial" pitchFamily="34" charset="0"/>
                </a:rPr>
                <a:t>2015</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51" name="Rectangle 412"/>
            <p:cNvSpPr>
              <a:spLocks noChangeArrowheads="1"/>
            </p:cNvSpPr>
            <p:nvPr/>
          </p:nvSpPr>
          <p:spPr bwMode="auto">
            <a:xfrm>
              <a:off x="941" y="14501"/>
              <a:ext cx="99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700" b="1" i="0" u="none" strike="noStrike" cap="none" normalizeH="0" baseline="0" smtClean="0">
                  <a:ln>
                    <a:noFill/>
                  </a:ln>
                  <a:solidFill>
                    <a:srgbClr val="000000"/>
                  </a:solidFill>
                  <a:effectLst/>
                  <a:latin typeface="Arial" pitchFamily="34" charset="0"/>
                  <a:cs typeface="Arial" pitchFamily="34" charset="0"/>
                </a:rPr>
                <a:t>Total Customers by Month</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52" name="Freeform 413"/>
            <p:cNvSpPr>
              <a:spLocks noEditPoints="1"/>
            </p:cNvSpPr>
            <p:nvPr/>
          </p:nvSpPr>
          <p:spPr bwMode="auto">
            <a:xfrm>
              <a:off x="708" y="14649"/>
              <a:ext cx="0" cy="1466"/>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3" name="Freeform 414"/>
            <p:cNvSpPr>
              <a:spLocks noEditPoints="1"/>
            </p:cNvSpPr>
            <p:nvPr/>
          </p:nvSpPr>
          <p:spPr bwMode="auto">
            <a:xfrm>
              <a:off x="1033" y="14649"/>
              <a:ext cx="0" cy="1466"/>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4" name="Freeform 415"/>
            <p:cNvSpPr>
              <a:spLocks noEditPoints="1"/>
            </p:cNvSpPr>
            <p:nvPr/>
          </p:nvSpPr>
          <p:spPr bwMode="auto">
            <a:xfrm>
              <a:off x="1357" y="14649"/>
              <a:ext cx="0" cy="1466"/>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5" name="Freeform 416"/>
            <p:cNvSpPr>
              <a:spLocks noEditPoints="1"/>
            </p:cNvSpPr>
            <p:nvPr/>
          </p:nvSpPr>
          <p:spPr bwMode="auto">
            <a:xfrm>
              <a:off x="1682" y="14649"/>
              <a:ext cx="0" cy="1466"/>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6" name="Freeform 417"/>
            <p:cNvSpPr>
              <a:spLocks noEditPoints="1"/>
            </p:cNvSpPr>
            <p:nvPr/>
          </p:nvSpPr>
          <p:spPr bwMode="auto">
            <a:xfrm>
              <a:off x="2007" y="14649"/>
              <a:ext cx="0" cy="1466"/>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7" name="Freeform 418"/>
            <p:cNvSpPr>
              <a:spLocks noEditPoints="1"/>
            </p:cNvSpPr>
            <p:nvPr/>
          </p:nvSpPr>
          <p:spPr bwMode="auto">
            <a:xfrm>
              <a:off x="2332" y="14649"/>
              <a:ext cx="0" cy="1466"/>
            </a:xfrm>
            <a:custGeom>
              <a:avLst/>
              <a:gdLst>
                <a:gd name="T0" fmla="*/ 470 h 477"/>
                <a:gd name="T1" fmla="*/ 462 h 477"/>
                <a:gd name="T2" fmla="*/ 454 h 477"/>
                <a:gd name="T3" fmla="*/ 446 h 477"/>
                <a:gd name="T4" fmla="*/ 438 h 477"/>
                <a:gd name="T5" fmla="*/ 430 h 477"/>
                <a:gd name="T6" fmla="*/ 422 h 477"/>
                <a:gd name="T7" fmla="*/ 414 h 477"/>
                <a:gd name="T8" fmla="*/ 406 h 477"/>
                <a:gd name="T9" fmla="*/ 398 h 477"/>
                <a:gd name="T10" fmla="*/ 390 h 477"/>
                <a:gd name="T11" fmla="*/ 382 h 477"/>
                <a:gd name="T12" fmla="*/ 374 h 477"/>
                <a:gd name="T13" fmla="*/ 366 h 477"/>
                <a:gd name="T14" fmla="*/ 358 h 477"/>
                <a:gd name="T15" fmla="*/ 350 h 477"/>
                <a:gd name="T16" fmla="*/ 342 h 477"/>
                <a:gd name="T17" fmla="*/ 334 h 477"/>
                <a:gd name="T18" fmla="*/ 326 h 477"/>
                <a:gd name="T19" fmla="*/ 318 h 477"/>
                <a:gd name="T20" fmla="*/ 310 h 477"/>
                <a:gd name="T21" fmla="*/ 302 h 477"/>
                <a:gd name="T22" fmla="*/ 294 h 477"/>
                <a:gd name="T23" fmla="*/ 286 h 477"/>
                <a:gd name="T24" fmla="*/ 278 h 477"/>
                <a:gd name="T25" fmla="*/ 270 h 477"/>
                <a:gd name="T26" fmla="*/ 262 h 477"/>
                <a:gd name="T27" fmla="*/ 254 h 477"/>
                <a:gd name="T28" fmla="*/ 246 h 477"/>
                <a:gd name="T29" fmla="*/ 238 h 477"/>
                <a:gd name="T30" fmla="*/ 230 h 477"/>
                <a:gd name="T31" fmla="*/ 222 h 477"/>
                <a:gd name="T32" fmla="*/ 214 h 477"/>
                <a:gd name="T33" fmla="*/ 206 h 477"/>
                <a:gd name="T34" fmla="*/ 198 h 477"/>
                <a:gd name="T35" fmla="*/ 190 h 477"/>
                <a:gd name="T36" fmla="*/ 182 h 477"/>
                <a:gd name="T37" fmla="*/ 174 h 477"/>
                <a:gd name="T38" fmla="*/ 166 h 477"/>
                <a:gd name="T39" fmla="*/ 158 h 477"/>
                <a:gd name="T40" fmla="*/ 150 h 477"/>
                <a:gd name="T41" fmla="*/ 142 h 477"/>
                <a:gd name="T42" fmla="*/ 134 h 477"/>
                <a:gd name="T43" fmla="*/ 126 h 477"/>
                <a:gd name="T44" fmla="*/ 118 h 477"/>
                <a:gd name="T45" fmla="*/ 110 h 477"/>
                <a:gd name="T46" fmla="*/ 102 h 477"/>
                <a:gd name="T47" fmla="*/ 94 h 477"/>
                <a:gd name="T48" fmla="*/ 86 h 477"/>
                <a:gd name="T49" fmla="*/ 78 h 477"/>
                <a:gd name="T50" fmla="*/ 70 h 477"/>
                <a:gd name="T51" fmla="*/ 62 h 477"/>
                <a:gd name="T52" fmla="*/ 54 h 477"/>
                <a:gd name="T53" fmla="*/ 46 h 477"/>
                <a:gd name="T54" fmla="*/ 38 h 477"/>
                <a:gd name="T55" fmla="*/ 30 h 477"/>
                <a:gd name="T56" fmla="*/ 22 h 477"/>
                <a:gd name="T57" fmla="*/ 14 h 477"/>
                <a:gd name="T58" fmla="*/ 6 h 4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Lst>
              <a:rect l="0" t="0" r="r" b="b"/>
              <a:pathLst>
                <a:path h="477">
                  <a:moveTo>
                    <a:pt x="0" y="474"/>
                  </a:moveTo>
                  <a:lnTo>
                    <a:pt x="0" y="473"/>
                  </a:lnTo>
                  <a:moveTo>
                    <a:pt x="0" y="470"/>
                  </a:moveTo>
                  <a:lnTo>
                    <a:pt x="0" y="469"/>
                  </a:lnTo>
                  <a:moveTo>
                    <a:pt x="0" y="466"/>
                  </a:moveTo>
                  <a:lnTo>
                    <a:pt x="0" y="465"/>
                  </a:lnTo>
                  <a:moveTo>
                    <a:pt x="0" y="462"/>
                  </a:moveTo>
                  <a:lnTo>
                    <a:pt x="0" y="461"/>
                  </a:lnTo>
                  <a:moveTo>
                    <a:pt x="0" y="458"/>
                  </a:moveTo>
                  <a:lnTo>
                    <a:pt x="0" y="457"/>
                  </a:lnTo>
                  <a:moveTo>
                    <a:pt x="0" y="454"/>
                  </a:moveTo>
                  <a:lnTo>
                    <a:pt x="0" y="453"/>
                  </a:lnTo>
                  <a:moveTo>
                    <a:pt x="0" y="450"/>
                  </a:moveTo>
                  <a:lnTo>
                    <a:pt x="0" y="449"/>
                  </a:lnTo>
                  <a:moveTo>
                    <a:pt x="0" y="446"/>
                  </a:moveTo>
                  <a:lnTo>
                    <a:pt x="0" y="445"/>
                  </a:lnTo>
                  <a:moveTo>
                    <a:pt x="0" y="442"/>
                  </a:moveTo>
                  <a:lnTo>
                    <a:pt x="0" y="441"/>
                  </a:lnTo>
                  <a:moveTo>
                    <a:pt x="0" y="438"/>
                  </a:moveTo>
                  <a:lnTo>
                    <a:pt x="0" y="437"/>
                  </a:lnTo>
                  <a:moveTo>
                    <a:pt x="0" y="434"/>
                  </a:moveTo>
                  <a:lnTo>
                    <a:pt x="0" y="433"/>
                  </a:lnTo>
                  <a:moveTo>
                    <a:pt x="0" y="430"/>
                  </a:moveTo>
                  <a:lnTo>
                    <a:pt x="0" y="429"/>
                  </a:lnTo>
                  <a:moveTo>
                    <a:pt x="0" y="426"/>
                  </a:moveTo>
                  <a:lnTo>
                    <a:pt x="0" y="425"/>
                  </a:lnTo>
                  <a:moveTo>
                    <a:pt x="0" y="422"/>
                  </a:moveTo>
                  <a:lnTo>
                    <a:pt x="0" y="421"/>
                  </a:lnTo>
                  <a:moveTo>
                    <a:pt x="0" y="418"/>
                  </a:moveTo>
                  <a:lnTo>
                    <a:pt x="0" y="417"/>
                  </a:lnTo>
                  <a:moveTo>
                    <a:pt x="0" y="414"/>
                  </a:moveTo>
                  <a:lnTo>
                    <a:pt x="0" y="413"/>
                  </a:lnTo>
                  <a:moveTo>
                    <a:pt x="0" y="410"/>
                  </a:moveTo>
                  <a:lnTo>
                    <a:pt x="0" y="409"/>
                  </a:lnTo>
                  <a:moveTo>
                    <a:pt x="0" y="406"/>
                  </a:moveTo>
                  <a:lnTo>
                    <a:pt x="0" y="405"/>
                  </a:lnTo>
                  <a:moveTo>
                    <a:pt x="0" y="402"/>
                  </a:moveTo>
                  <a:lnTo>
                    <a:pt x="0" y="401"/>
                  </a:lnTo>
                  <a:moveTo>
                    <a:pt x="0" y="398"/>
                  </a:moveTo>
                  <a:lnTo>
                    <a:pt x="0" y="397"/>
                  </a:lnTo>
                  <a:moveTo>
                    <a:pt x="0" y="394"/>
                  </a:moveTo>
                  <a:lnTo>
                    <a:pt x="0" y="393"/>
                  </a:lnTo>
                  <a:moveTo>
                    <a:pt x="0" y="390"/>
                  </a:moveTo>
                  <a:lnTo>
                    <a:pt x="0" y="389"/>
                  </a:lnTo>
                  <a:moveTo>
                    <a:pt x="0" y="386"/>
                  </a:moveTo>
                  <a:lnTo>
                    <a:pt x="0" y="385"/>
                  </a:lnTo>
                  <a:moveTo>
                    <a:pt x="0" y="382"/>
                  </a:moveTo>
                  <a:lnTo>
                    <a:pt x="0" y="381"/>
                  </a:lnTo>
                  <a:moveTo>
                    <a:pt x="0" y="378"/>
                  </a:moveTo>
                  <a:lnTo>
                    <a:pt x="0" y="377"/>
                  </a:lnTo>
                  <a:moveTo>
                    <a:pt x="0" y="374"/>
                  </a:moveTo>
                  <a:lnTo>
                    <a:pt x="0" y="373"/>
                  </a:lnTo>
                  <a:moveTo>
                    <a:pt x="0" y="370"/>
                  </a:moveTo>
                  <a:lnTo>
                    <a:pt x="0" y="369"/>
                  </a:lnTo>
                  <a:moveTo>
                    <a:pt x="0" y="366"/>
                  </a:moveTo>
                  <a:lnTo>
                    <a:pt x="0" y="365"/>
                  </a:lnTo>
                  <a:moveTo>
                    <a:pt x="0" y="362"/>
                  </a:moveTo>
                  <a:lnTo>
                    <a:pt x="0" y="361"/>
                  </a:lnTo>
                  <a:moveTo>
                    <a:pt x="0" y="358"/>
                  </a:moveTo>
                  <a:lnTo>
                    <a:pt x="0" y="357"/>
                  </a:lnTo>
                  <a:moveTo>
                    <a:pt x="0" y="354"/>
                  </a:moveTo>
                  <a:lnTo>
                    <a:pt x="0" y="353"/>
                  </a:lnTo>
                  <a:moveTo>
                    <a:pt x="0" y="350"/>
                  </a:moveTo>
                  <a:lnTo>
                    <a:pt x="0" y="349"/>
                  </a:lnTo>
                  <a:moveTo>
                    <a:pt x="0" y="346"/>
                  </a:moveTo>
                  <a:lnTo>
                    <a:pt x="0" y="345"/>
                  </a:lnTo>
                  <a:moveTo>
                    <a:pt x="0" y="342"/>
                  </a:moveTo>
                  <a:lnTo>
                    <a:pt x="0" y="341"/>
                  </a:lnTo>
                  <a:moveTo>
                    <a:pt x="0" y="338"/>
                  </a:moveTo>
                  <a:lnTo>
                    <a:pt x="0" y="337"/>
                  </a:lnTo>
                  <a:moveTo>
                    <a:pt x="0" y="334"/>
                  </a:moveTo>
                  <a:lnTo>
                    <a:pt x="0" y="333"/>
                  </a:lnTo>
                  <a:moveTo>
                    <a:pt x="0" y="330"/>
                  </a:moveTo>
                  <a:lnTo>
                    <a:pt x="0" y="329"/>
                  </a:lnTo>
                  <a:moveTo>
                    <a:pt x="0" y="326"/>
                  </a:moveTo>
                  <a:lnTo>
                    <a:pt x="0" y="325"/>
                  </a:lnTo>
                  <a:moveTo>
                    <a:pt x="0" y="322"/>
                  </a:moveTo>
                  <a:lnTo>
                    <a:pt x="0" y="321"/>
                  </a:lnTo>
                  <a:moveTo>
                    <a:pt x="0" y="318"/>
                  </a:moveTo>
                  <a:lnTo>
                    <a:pt x="0" y="317"/>
                  </a:lnTo>
                  <a:moveTo>
                    <a:pt x="0" y="314"/>
                  </a:moveTo>
                  <a:lnTo>
                    <a:pt x="0" y="313"/>
                  </a:lnTo>
                  <a:moveTo>
                    <a:pt x="0" y="310"/>
                  </a:moveTo>
                  <a:lnTo>
                    <a:pt x="0" y="309"/>
                  </a:lnTo>
                  <a:moveTo>
                    <a:pt x="0" y="306"/>
                  </a:moveTo>
                  <a:lnTo>
                    <a:pt x="0" y="305"/>
                  </a:lnTo>
                  <a:moveTo>
                    <a:pt x="0" y="302"/>
                  </a:moveTo>
                  <a:lnTo>
                    <a:pt x="0" y="301"/>
                  </a:lnTo>
                  <a:moveTo>
                    <a:pt x="0" y="298"/>
                  </a:moveTo>
                  <a:lnTo>
                    <a:pt x="0" y="297"/>
                  </a:lnTo>
                  <a:moveTo>
                    <a:pt x="0" y="294"/>
                  </a:moveTo>
                  <a:lnTo>
                    <a:pt x="0" y="293"/>
                  </a:lnTo>
                  <a:moveTo>
                    <a:pt x="0" y="290"/>
                  </a:moveTo>
                  <a:lnTo>
                    <a:pt x="0" y="289"/>
                  </a:lnTo>
                  <a:moveTo>
                    <a:pt x="0" y="286"/>
                  </a:moveTo>
                  <a:lnTo>
                    <a:pt x="0" y="285"/>
                  </a:lnTo>
                  <a:moveTo>
                    <a:pt x="0" y="282"/>
                  </a:moveTo>
                  <a:lnTo>
                    <a:pt x="0" y="281"/>
                  </a:lnTo>
                  <a:moveTo>
                    <a:pt x="0" y="278"/>
                  </a:moveTo>
                  <a:lnTo>
                    <a:pt x="0" y="277"/>
                  </a:lnTo>
                  <a:moveTo>
                    <a:pt x="0" y="274"/>
                  </a:moveTo>
                  <a:lnTo>
                    <a:pt x="0" y="273"/>
                  </a:lnTo>
                  <a:moveTo>
                    <a:pt x="0" y="270"/>
                  </a:moveTo>
                  <a:lnTo>
                    <a:pt x="0" y="269"/>
                  </a:lnTo>
                  <a:moveTo>
                    <a:pt x="0" y="266"/>
                  </a:moveTo>
                  <a:lnTo>
                    <a:pt x="0" y="265"/>
                  </a:lnTo>
                  <a:moveTo>
                    <a:pt x="0" y="262"/>
                  </a:moveTo>
                  <a:lnTo>
                    <a:pt x="0" y="261"/>
                  </a:lnTo>
                  <a:moveTo>
                    <a:pt x="0" y="258"/>
                  </a:moveTo>
                  <a:lnTo>
                    <a:pt x="0" y="257"/>
                  </a:lnTo>
                  <a:moveTo>
                    <a:pt x="0" y="254"/>
                  </a:moveTo>
                  <a:lnTo>
                    <a:pt x="0" y="253"/>
                  </a:lnTo>
                  <a:moveTo>
                    <a:pt x="0" y="250"/>
                  </a:moveTo>
                  <a:lnTo>
                    <a:pt x="0" y="249"/>
                  </a:lnTo>
                  <a:moveTo>
                    <a:pt x="0" y="246"/>
                  </a:moveTo>
                  <a:lnTo>
                    <a:pt x="0" y="245"/>
                  </a:lnTo>
                  <a:moveTo>
                    <a:pt x="0" y="242"/>
                  </a:moveTo>
                  <a:lnTo>
                    <a:pt x="0" y="241"/>
                  </a:lnTo>
                  <a:moveTo>
                    <a:pt x="0" y="238"/>
                  </a:moveTo>
                  <a:lnTo>
                    <a:pt x="0" y="237"/>
                  </a:lnTo>
                  <a:moveTo>
                    <a:pt x="0" y="234"/>
                  </a:moveTo>
                  <a:lnTo>
                    <a:pt x="0" y="233"/>
                  </a:lnTo>
                  <a:moveTo>
                    <a:pt x="0" y="230"/>
                  </a:moveTo>
                  <a:lnTo>
                    <a:pt x="0" y="229"/>
                  </a:lnTo>
                  <a:moveTo>
                    <a:pt x="0" y="226"/>
                  </a:moveTo>
                  <a:lnTo>
                    <a:pt x="0" y="225"/>
                  </a:lnTo>
                  <a:moveTo>
                    <a:pt x="0" y="222"/>
                  </a:moveTo>
                  <a:lnTo>
                    <a:pt x="0" y="221"/>
                  </a:lnTo>
                  <a:moveTo>
                    <a:pt x="0" y="218"/>
                  </a:moveTo>
                  <a:lnTo>
                    <a:pt x="0" y="217"/>
                  </a:lnTo>
                  <a:moveTo>
                    <a:pt x="0" y="214"/>
                  </a:moveTo>
                  <a:lnTo>
                    <a:pt x="0" y="213"/>
                  </a:lnTo>
                  <a:moveTo>
                    <a:pt x="0" y="210"/>
                  </a:moveTo>
                  <a:lnTo>
                    <a:pt x="0" y="209"/>
                  </a:lnTo>
                  <a:moveTo>
                    <a:pt x="0" y="206"/>
                  </a:moveTo>
                  <a:lnTo>
                    <a:pt x="0" y="205"/>
                  </a:lnTo>
                  <a:moveTo>
                    <a:pt x="0" y="202"/>
                  </a:moveTo>
                  <a:lnTo>
                    <a:pt x="0" y="201"/>
                  </a:lnTo>
                  <a:moveTo>
                    <a:pt x="0" y="198"/>
                  </a:moveTo>
                  <a:lnTo>
                    <a:pt x="0" y="197"/>
                  </a:lnTo>
                  <a:moveTo>
                    <a:pt x="0" y="194"/>
                  </a:moveTo>
                  <a:lnTo>
                    <a:pt x="0" y="193"/>
                  </a:lnTo>
                  <a:moveTo>
                    <a:pt x="0" y="190"/>
                  </a:moveTo>
                  <a:lnTo>
                    <a:pt x="0" y="189"/>
                  </a:lnTo>
                  <a:moveTo>
                    <a:pt x="0" y="186"/>
                  </a:moveTo>
                  <a:lnTo>
                    <a:pt x="0" y="185"/>
                  </a:lnTo>
                  <a:moveTo>
                    <a:pt x="0" y="182"/>
                  </a:moveTo>
                  <a:lnTo>
                    <a:pt x="0" y="181"/>
                  </a:lnTo>
                  <a:moveTo>
                    <a:pt x="0" y="178"/>
                  </a:moveTo>
                  <a:lnTo>
                    <a:pt x="0" y="177"/>
                  </a:lnTo>
                  <a:moveTo>
                    <a:pt x="0" y="174"/>
                  </a:moveTo>
                  <a:lnTo>
                    <a:pt x="0" y="173"/>
                  </a:lnTo>
                  <a:moveTo>
                    <a:pt x="0" y="170"/>
                  </a:moveTo>
                  <a:lnTo>
                    <a:pt x="0" y="169"/>
                  </a:lnTo>
                  <a:moveTo>
                    <a:pt x="0" y="166"/>
                  </a:moveTo>
                  <a:lnTo>
                    <a:pt x="0" y="165"/>
                  </a:lnTo>
                  <a:moveTo>
                    <a:pt x="0" y="162"/>
                  </a:moveTo>
                  <a:lnTo>
                    <a:pt x="0" y="161"/>
                  </a:lnTo>
                  <a:moveTo>
                    <a:pt x="0" y="158"/>
                  </a:moveTo>
                  <a:lnTo>
                    <a:pt x="0" y="157"/>
                  </a:lnTo>
                  <a:moveTo>
                    <a:pt x="0" y="154"/>
                  </a:moveTo>
                  <a:lnTo>
                    <a:pt x="0" y="153"/>
                  </a:lnTo>
                  <a:moveTo>
                    <a:pt x="0" y="150"/>
                  </a:moveTo>
                  <a:lnTo>
                    <a:pt x="0" y="149"/>
                  </a:lnTo>
                  <a:moveTo>
                    <a:pt x="0" y="146"/>
                  </a:moveTo>
                  <a:lnTo>
                    <a:pt x="0" y="145"/>
                  </a:lnTo>
                  <a:moveTo>
                    <a:pt x="0" y="142"/>
                  </a:moveTo>
                  <a:lnTo>
                    <a:pt x="0" y="141"/>
                  </a:lnTo>
                  <a:moveTo>
                    <a:pt x="0" y="138"/>
                  </a:moveTo>
                  <a:lnTo>
                    <a:pt x="0" y="137"/>
                  </a:lnTo>
                  <a:moveTo>
                    <a:pt x="0" y="134"/>
                  </a:moveTo>
                  <a:lnTo>
                    <a:pt x="0" y="133"/>
                  </a:lnTo>
                  <a:moveTo>
                    <a:pt x="0" y="130"/>
                  </a:moveTo>
                  <a:lnTo>
                    <a:pt x="0" y="129"/>
                  </a:lnTo>
                  <a:moveTo>
                    <a:pt x="0" y="126"/>
                  </a:moveTo>
                  <a:lnTo>
                    <a:pt x="0" y="125"/>
                  </a:lnTo>
                  <a:moveTo>
                    <a:pt x="0" y="122"/>
                  </a:moveTo>
                  <a:lnTo>
                    <a:pt x="0" y="121"/>
                  </a:lnTo>
                  <a:moveTo>
                    <a:pt x="0" y="118"/>
                  </a:moveTo>
                  <a:lnTo>
                    <a:pt x="0" y="117"/>
                  </a:lnTo>
                  <a:moveTo>
                    <a:pt x="0" y="114"/>
                  </a:moveTo>
                  <a:lnTo>
                    <a:pt x="0" y="113"/>
                  </a:lnTo>
                  <a:moveTo>
                    <a:pt x="0" y="110"/>
                  </a:moveTo>
                  <a:lnTo>
                    <a:pt x="0" y="109"/>
                  </a:lnTo>
                  <a:moveTo>
                    <a:pt x="0" y="106"/>
                  </a:moveTo>
                  <a:lnTo>
                    <a:pt x="0" y="105"/>
                  </a:lnTo>
                  <a:moveTo>
                    <a:pt x="0" y="102"/>
                  </a:moveTo>
                  <a:lnTo>
                    <a:pt x="0" y="101"/>
                  </a:lnTo>
                  <a:moveTo>
                    <a:pt x="0" y="98"/>
                  </a:moveTo>
                  <a:lnTo>
                    <a:pt x="0" y="97"/>
                  </a:lnTo>
                  <a:moveTo>
                    <a:pt x="0" y="94"/>
                  </a:moveTo>
                  <a:lnTo>
                    <a:pt x="0" y="93"/>
                  </a:lnTo>
                  <a:moveTo>
                    <a:pt x="0" y="90"/>
                  </a:moveTo>
                  <a:lnTo>
                    <a:pt x="0" y="89"/>
                  </a:lnTo>
                  <a:moveTo>
                    <a:pt x="0" y="86"/>
                  </a:moveTo>
                  <a:lnTo>
                    <a:pt x="0" y="85"/>
                  </a:lnTo>
                  <a:moveTo>
                    <a:pt x="0" y="82"/>
                  </a:moveTo>
                  <a:lnTo>
                    <a:pt x="0" y="81"/>
                  </a:lnTo>
                  <a:moveTo>
                    <a:pt x="0" y="78"/>
                  </a:moveTo>
                  <a:lnTo>
                    <a:pt x="0" y="77"/>
                  </a:lnTo>
                  <a:moveTo>
                    <a:pt x="0" y="74"/>
                  </a:moveTo>
                  <a:lnTo>
                    <a:pt x="0" y="73"/>
                  </a:lnTo>
                  <a:moveTo>
                    <a:pt x="0" y="70"/>
                  </a:moveTo>
                  <a:lnTo>
                    <a:pt x="0" y="69"/>
                  </a:lnTo>
                  <a:moveTo>
                    <a:pt x="0" y="66"/>
                  </a:moveTo>
                  <a:lnTo>
                    <a:pt x="0" y="65"/>
                  </a:lnTo>
                  <a:moveTo>
                    <a:pt x="0" y="62"/>
                  </a:moveTo>
                  <a:lnTo>
                    <a:pt x="0" y="61"/>
                  </a:lnTo>
                  <a:moveTo>
                    <a:pt x="0" y="58"/>
                  </a:moveTo>
                  <a:lnTo>
                    <a:pt x="0" y="57"/>
                  </a:lnTo>
                  <a:moveTo>
                    <a:pt x="0" y="54"/>
                  </a:moveTo>
                  <a:lnTo>
                    <a:pt x="0" y="53"/>
                  </a:lnTo>
                  <a:moveTo>
                    <a:pt x="0" y="50"/>
                  </a:moveTo>
                  <a:lnTo>
                    <a:pt x="0" y="49"/>
                  </a:lnTo>
                  <a:moveTo>
                    <a:pt x="0" y="46"/>
                  </a:moveTo>
                  <a:lnTo>
                    <a:pt x="0" y="45"/>
                  </a:lnTo>
                  <a:moveTo>
                    <a:pt x="0" y="42"/>
                  </a:moveTo>
                  <a:lnTo>
                    <a:pt x="0" y="41"/>
                  </a:lnTo>
                  <a:moveTo>
                    <a:pt x="0" y="38"/>
                  </a:moveTo>
                  <a:lnTo>
                    <a:pt x="0" y="37"/>
                  </a:lnTo>
                  <a:moveTo>
                    <a:pt x="0" y="34"/>
                  </a:moveTo>
                  <a:lnTo>
                    <a:pt x="0" y="33"/>
                  </a:lnTo>
                  <a:moveTo>
                    <a:pt x="0" y="30"/>
                  </a:moveTo>
                  <a:lnTo>
                    <a:pt x="0" y="29"/>
                  </a:lnTo>
                  <a:moveTo>
                    <a:pt x="0" y="26"/>
                  </a:moveTo>
                  <a:lnTo>
                    <a:pt x="0" y="25"/>
                  </a:lnTo>
                  <a:moveTo>
                    <a:pt x="0" y="22"/>
                  </a:moveTo>
                  <a:lnTo>
                    <a:pt x="0" y="21"/>
                  </a:lnTo>
                  <a:moveTo>
                    <a:pt x="0" y="18"/>
                  </a:moveTo>
                  <a:lnTo>
                    <a:pt x="0" y="17"/>
                  </a:lnTo>
                  <a:moveTo>
                    <a:pt x="0" y="14"/>
                  </a:moveTo>
                  <a:lnTo>
                    <a:pt x="0" y="13"/>
                  </a:lnTo>
                  <a:moveTo>
                    <a:pt x="0" y="10"/>
                  </a:moveTo>
                  <a:lnTo>
                    <a:pt x="0" y="9"/>
                  </a:lnTo>
                  <a:moveTo>
                    <a:pt x="0" y="6"/>
                  </a:moveTo>
                  <a:lnTo>
                    <a:pt x="0" y="5"/>
                  </a:lnTo>
                  <a:moveTo>
                    <a:pt x="0" y="2"/>
                  </a:moveTo>
                  <a:lnTo>
                    <a:pt x="0" y="1"/>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8" name="Freeform 419"/>
            <p:cNvSpPr>
              <a:spLocks noEditPoints="1"/>
            </p:cNvSpPr>
            <p:nvPr/>
          </p:nvSpPr>
          <p:spPr bwMode="auto">
            <a:xfrm>
              <a:off x="477" y="15940"/>
              <a:ext cx="1927"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9" name="Freeform 420"/>
            <p:cNvSpPr>
              <a:spLocks noEditPoints="1"/>
            </p:cNvSpPr>
            <p:nvPr/>
          </p:nvSpPr>
          <p:spPr bwMode="auto">
            <a:xfrm>
              <a:off x="477" y="15688"/>
              <a:ext cx="1927"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0" name="Freeform 421"/>
            <p:cNvSpPr>
              <a:spLocks noEditPoints="1"/>
            </p:cNvSpPr>
            <p:nvPr/>
          </p:nvSpPr>
          <p:spPr bwMode="auto">
            <a:xfrm>
              <a:off x="477" y="15432"/>
              <a:ext cx="1927"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1" name="Freeform 422"/>
            <p:cNvSpPr>
              <a:spLocks noEditPoints="1"/>
            </p:cNvSpPr>
            <p:nvPr/>
          </p:nvSpPr>
          <p:spPr bwMode="auto">
            <a:xfrm>
              <a:off x="477" y="15180"/>
              <a:ext cx="1927"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2" name="Freeform 423"/>
            <p:cNvSpPr>
              <a:spLocks noEditPoints="1"/>
            </p:cNvSpPr>
            <p:nvPr/>
          </p:nvSpPr>
          <p:spPr bwMode="auto">
            <a:xfrm>
              <a:off x="477" y="14925"/>
              <a:ext cx="1927"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3" name="Freeform 424"/>
            <p:cNvSpPr>
              <a:spLocks noEditPoints="1"/>
            </p:cNvSpPr>
            <p:nvPr/>
          </p:nvSpPr>
          <p:spPr bwMode="auto">
            <a:xfrm>
              <a:off x="477" y="14673"/>
              <a:ext cx="1927" cy="0"/>
            </a:xfrm>
            <a:custGeom>
              <a:avLst/>
              <a:gdLst>
                <a:gd name="T0" fmla="*/ 8 w 534"/>
                <a:gd name="T1" fmla="*/ 19 w 534"/>
                <a:gd name="T2" fmla="*/ 28 w 534"/>
                <a:gd name="T3" fmla="*/ 39 w 534"/>
                <a:gd name="T4" fmla="*/ 48 w 534"/>
                <a:gd name="T5" fmla="*/ 59 w 534"/>
                <a:gd name="T6" fmla="*/ 68 w 534"/>
                <a:gd name="T7" fmla="*/ 79 w 534"/>
                <a:gd name="T8" fmla="*/ 88 w 534"/>
                <a:gd name="T9" fmla="*/ 99 w 534"/>
                <a:gd name="T10" fmla="*/ 108 w 534"/>
                <a:gd name="T11" fmla="*/ 119 w 534"/>
                <a:gd name="T12" fmla="*/ 128 w 534"/>
                <a:gd name="T13" fmla="*/ 139 w 534"/>
                <a:gd name="T14" fmla="*/ 148 w 534"/>
                <a:gd name="T15" fmla="*/ 159 w 534"/>
                <a:gd name="T16" fmla="*/ 168 w 534"/>
                <a:gd name="T17" fmla="*/ 179 w 534"/>
                <a:gd name="T18" fmla="*/ 188 w 534"/>
                <a:gd name="T19" fmla="*/ 199 w 534"/>
                <a:gd name="T20" fmla="*/ 208 w 534"/>
                <a:gd name="T21" fmla="*/ 219 w 534"/>
                <a:gd name="T22" fmla="*/ 228 w 534"/>
                <a:gd name="T23" fmla="*/ 239 w 534"/>
                <a:gd name="T24" fmla="*/ 248 w 534"/>
                <a:gd name="T25" fmla="*/ 259 w 534"/>
                <a:gd name="T26" fmla="*/ 268 w 534"/>
                <a:gd name="T27" fmla="*/ 279 w 534"/>
                <a:gd name="T28" fmla="*/ 288 w 534"/>
                <a:gd name="T29" fmla="*/ 299 w 534"/>
                <a:gd name="T30" fmla="*/ 308 w 534"/>
                <a:gd name="T31" fmla="*/ 319 w 534"/>
                <a:gd name="T32" fmla="*/ 328 w 534"/>
                <a:gd name="T33" fmla="*/ 339 w 534"/>
                <a:gd name="T34" fmla="*/ 348 w 534"/>
                <a:gd name="T35" fmla="*/ 359 w 534"/>
                <a:gd name="T36" fmla="*/ 368 w 534"/>
                <a:gd name="T37" fmla="*/ 379 w 534"/>
                <a:gd name="T38" fmla="*/ 388 w 534"/>
                <a:gd name="T39" fmla="*/ 399 w 534"/>
                <a:gd name="T40" fmla="*/ 408 w 534"/>
                <a:gd name="T41" fmla="*/ 419 w 534"/>
                <a:gd name="T42" fmla="*/ 428 w 534"/>
                <a:gd name="T43" fmla="*/ 439 w 534"/>
                <a:gd name="T44" fmla="*/ 448 w 534"/>
                <a:gd name="T45" fmla="*/ 459 w 534"/>
                <a:gd name="T46" fmla="*/ 468 w 534"/>
                <a:gd name="T47" fmla="*/ 479 w 534"/>
                <a:gd name="T48" fmla="*/ 488 w 534"/>
                <a:gd name="T49" fmla="*/ 499 w 534"/>
                <a:gd name="T50" fmla="*/ 508 w 534"/>
                <a:gd name="T51" fmla="*/ 519 w 534"/>
                <a:gd name="T52" fmla="*/ 528 w 53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Lst>
              <a:rect l="0" t="0" r="r" b="b"/>
              <a:pathLst>
                <a:path w="534">
                  <a:moveTo>
                    <a:pt x="3" y="0"/>
                  </a:moveTo>
                  <a:lnTo>
                    <a:pt x="4" y="0"/>
                  </a:lnTo>
                  <a:moveTo>
                    <a:pt x="7" y="0"/>
                  </a:moveTo>
                  <a:lnTo>
                    <a:pt x="8" y="0"/>
                  </a:lnTo>
                  <a:moveTo>
                    <a:pt x="11" y="0"/>
                  </a:moveTo>
                  <a:lnTo>
                    <a:pt x="12" y="0"/>
                  </a:lnTo>
                  <a:moveTo>
                    <a:pt x="15" y="0"/>
                  </a:moveTo>
                  <a:lnTo>
                    <a:pt x="16" y="0"/>
                  </a:lnTo>
                  <a:moveTo>
                    <a:pt x="19" y="0"/>
                  </a:moveTo>
                  <a:lnTo>
                    <a:pt x="20" y="0"/>
                  </a:lnTo>
                  <a:moveTo>
                    <a:pt x="23" y="0"/>
                  </a:moveTo>
                  <a:lnTo>
                    <a:pt x="24" y="0"/>
                  </a:lnTo>
                  <a:moveTo>
                    <a:pt x="27" y="0"/>
                  </a:moveTo>
                  <a:lnTo>
                    <a:pt x="28" y="0"/>
                  </a:lnTo>
                  <a:moveTo>
                    <a:pt x="31" y="0"/>
                  </a:moveTo>
                  <a:lnTo>
                    <a:pt x="32" y="0"/>
                  </a:lnTo>
                  <a:moveTo>
                    <a:pt x="35" y="0"/>
                  </a:moveTo>
                  <a:lnTo>
                    <a:pt x="36" y="0"/>
                  </a:lnTo>
                  <a:moveTo>
                    <a:pt x="39" y="0"/>
                  </a:moveTo>
                  <a:lnTo>
                    <a:pt x="40" y="0"/>
                  </a:lnTo>
                  <a:moveTo>
                    <a:pt x="43" y="0"/>
                  </a:moveTo>
                  <a:lnTo>
                    <a:pt x="44" y="0"/>
                  </a:lnTo>
                  <a:moveTo>
                    <a:pt x="47" y="0"/>
                  </a:moveTo>
                  <a:lnTo>
                    <a:pt x="48" y="0"/>
                  </a:lnTo>
                  <a:moveTo>
                    <a:pt x="51" y="0"/>
                  </a:moveTo>
                  <a:lnTo>
                    <a:pt x="52" y="0"/>
                  </a:lnTo>
                  <a:moveTo>
                    <a:pt x="55" y="0"/>
                  </a:moveTo>
                  <a:lnTo>
                    <a:pt x="56" y="0"/>
                  </a:lnTo>
                  <a:moveTo>
                    <a:pt x="59" y="0"/>
                  </a:moveTo>
                  <a:lnTo>
                    <a:pt x="60" y="0"/>
                  </a:lnTo>
                  <a:moveTo>
                    <a:pt x="63" y="0"/>
                  </a:moveTo>
                  <a:lnTo>
                    <a:pt x="64" y="0"/>
                  </a:lnTo>
                  <a:moveTo>
                    <a:pt x="67" y="0"/>
                  </a:moveTo>
                  <a:lnTo>
                    <a:pt x="68" y="0"/>
                  </a:lnTo>
                  <a:moveTo>
                    <a:pt x="71" y="0"/>
                  </a:moveTo>
                  <a:lnTo>
                    <a:pt x="72" y="0"/>
                  </a:lnTo>
                  <a:moveTo>
                    <a:pt x="75" y="0"/>
                  </a:moveTo>
                  <a:lnTo>
                    <a:pt x="76" y="0"/>
                  </a:lnTo>
                  <a:moveTo>
                    <a:pt x="79" y="0"/>
                  </a:moveTo>
                  <a:lnTo>
                    <a:pt x="80" y="0"/>
                  </a:lnTo>
                  <a:moveTo>
                    <a:pt x="83" y="0"/>
                  </a:moveTo>
                  <a:lnTo>
                    <a:pt x="84" y="0"/>
                  </a:lnTo>
                  <a:moveTo>
                    <a:pt x="87" y="0"/>
                  </a:moveTo>
                  <a:lnTo>
                    <a:pt x="88" y="0"/>
                  </a:lnTo>
                  <a:moveTo>
                    <a:pt x="91" y="0"/>
                  </a:moveTo>
                  <a:lnTo>
                    <a:pt x="92" y="0"/>
                  </a:lnTo>
                  <a:moveTo>
                    <a:pt x="95" y="0"/>
                  </a:moveTo>
                  <a:lnTo>
                    <a:pt x="96" y="0"/>
                  </a:lnTo>
                  <a:moveTo>
                    <a:pt x="99" y="0"/>
                  </a:moveTo>
                  <a:lnTo>
                    <a:pt x="100" y="0"/>
                  </a:lnTo>
                  <a:moveTo>
                    <a:pt x="103" y="0"/>
                  </a:moveTo>
                  <a:lnTo>
                    <a:pt x="104" y="0"/>
                  </a:lnTo>
                  <a:moveTo>
                    <a:pt x="107" y="0"/>
                  </a:moveTo>
                  <a:lnTo>
                    <a:pt x="108" y="0"/>
                  </a:lnTo>
                  <a:moveTo>
                    <a:pt x="111" y="0"/>
                  </a:moveTo>
                  <a:lnTo>
                    <a:pt x="112" y="0"/>
                  </a:lnTo>
                  <a:moveTo>
                    <a:pt x="115" y="0"/>
                  </a:moveTo>
                  <a:lnTo>
                    <a:pt x="116" y="0"/>
                  </a:lnTo>
                  <a:moveTo>
                    <a:pt x="119" y="0"/>
                  </a:moveTo>
                  <a:lnTo>
                    <a:pt x="120" y="0"/>
                  </a:lnTo>
                  <a:moveTo>
                    <a:pt x="123" y="0"/>
                  </a:moveTo>
                  <a:lnTo>
                    <a:pt x="124" y="0"/>
                  </a:lnTo>
                  <a:moveTo>
                    <a:pt x="127" y="0"/>
                  </a:moveTo>
                  <a:lnTo>
                    <a:pt x="128" y="0"/>
                  </a:lnTo>
                  <a:moveTo>
                    <a:pt x="131" y="0"/>
                  </a:moveTo>
                  <a:lnTo>
                    <a:pt x="132" y="0"/>
                  </a:lnTo>
                  <a:moveTo>
                    <a:pt x="135" y="0"/>
                  </a:moveTo>
                  <a:lnTo>
                    <a:pt x="136" y="0"/>
                  </a:lnTo>
                  <a:moveTo>
                    <a:pt x="139" y="0"/>
                  </a:moveTo>
                  <a:lnTo>
                    <a:pt x="140" y="0"/>
                  </a:lnTo>
                  <a:moveTo>
                    <a:pt x="143" y="0"/>
                  </a:moveTo>
                  <a:lnTo>
                    <a:pt x="144" y="0"/>
                  </a:lnTo>
                  <a:moveTo>
                    <a:pt x="147" y="0"/>
                  </a:moveTo>
                  <a:lnTo>
                    <a:pt x="148" y="0"/>
                  </a:lnTo>
                  <a:moveTo>
                    <a:pt x="151" y="0"/>
                  </a:moveTo>
                  <a:lnTo>
                    <a:pt x="152" y="0"/>
                  </a:lnTo>
                  <a:moveTo>
                    <a:pt x="155" y="0"/>
                  </a:moveTo>
                  <a:lnTo>
                    <a:pt x="156" y="0"/>
                  </a:lnTo>
                  <a:moveTo>
                    <a:pt x="159" y="0"/>
                  </a:moveTo>
                  <a:lnTo>
                    <a:pt x="160" y="0"/>
                  </a:lnTo>
                  <a:moveTo>
                    <a:pt x="163" y="0"/>
                  </a:moveTo>
                  <a:lnTo>
                    <a:pt x="164" y="0"/>
                  </a:lnTo>
                  <a:moveTo>
                    <a:pt x="167" y="0"/>
                  </a:moveTo>
                  <a:lnTo>
                    <a:pt x="168" y="0"/>
                  </a:lnTo>
                  <a:moveTo>
                    <a:pt x="171" y="0"/>
                  </a:moveTo>
                  <a:lnTo>
                    <a:pt x="172" y="0"/>
                  </a:lnTo>
                  <a:moveTo>
                    <a:pt x="175" y="0"/>
                  </a:moveTo>
                  <a:lnTo>
                    <a:pt x="176" y="0"/>
                  </a:lnTo>
                  <a:moveTo>
                    <a:pt x="179" y="0"/>
                  </a:moveTo>
                  <a:lnTo>
                    <a:pt x="180" y="0"/>
                  </a:lnTo>
                  <a:moveTo>
                    <a:pt x="183" y="0"/>
                  </a:moveTo>
                  <a:lnTo>
                    <a:pt x="184" y="0"/>
                  </a:lnTo>
                  <a:moveTo>
                    <a:pt x="187" y="0"/>
                  </a:moveTo>
                  <a:lnTo>
                    <a:pt x="188" y="0"/>
                  </a:lnTo>
                  <a:moveTo>
                    <a:pt x="191" y="0"/>
                  </a:moveTo>
                  <a:lnTo>
                    <a:pt x="192" y="0"/>
                  </a:lnTo>
                  <a:moveTo>
                    <a:pt x="195" y="0"/>
                  </a:moveTo>
                  <a:lnTo>
                    <a:pt x="196" y="0"/>
                  </a:lnTo>
                  <a:moveTo>
                    <a:pt x="199" y="0"/>
                  </a:moveTo>
                  <a:lnTo>
                    <a:pt x="200" y="0"/>
                  </a:lnTo>
                  <a:moveTo>
                    <a:pt x="203" y="0"/>
                  </a:moveTo>
                  <a:lnTo>
                    <a:pt x="204" y="0"/>
                  </a:lnTo>
                  <a:moveTo>
                    <a:pt x="207" y="0"/>
                  </a:moveTo>
                  <a:lnTo>
                    <a:pt x="208" y="0"/>
                  </a:lnTo>
                  <a:moveTo>
                    <a:pt x="211" y="0"/>
                  </a:moveTo>
                  <a:lnTo>
                    <a:pt x="212" y="0"/>
                  </a:lnTo>
                  <a:moveTo>
                    <a:pt x="215" y="0"/>
                  </a:moveTo>
                  <a:lnTo>
                    <a:pt x="216" y="0"/>
                  </a:lnTo>
                  <a:moveTo>
                    <a:pt x="219" y="0"/>
                  </a:moveTo>
                  <a:lnTo>
                    <a:pt x="220" y="0"/>
                  </a:lnTo>
                  <a:moveTo>
                    <a:pt x="223" y="0"/>
                  </a:moveTo>
                  <a:lnTo>
                    <a:pt x="224" y="0"/>
                  </a:lnTo>
                  <a:moveTo>
                    <a:pt x="227" y="0"/>
                  </a:moveTo>
                  <a:lnTo>
                    <a:pt x="228" y="0"/>
                  </a:lnTo>
                  <a:moveTo>
                    <a:pt x="231" y="0"/>
                  </a:moveTo>
                  <a:lnTo>
                    <a:pt x="232" y="0"/>
                  </a:lnTo>
                  <a:moveTo>
                    <a:pt x="235" y="0"/>
                  </a:moveTo>
                  <a:lnTo>
                    <a:pt x="236" y="0"/>
                  </a:lnTo>
                  <a:moveTo>
                    <a:pt x="239" y="0"/>
                  </a:moveTo>
                  <a:lnTo>
                    <a:pt x="240" y="0"/>
                  </a:lnTo>
                  <a:moveTo>
                    <a:pt x="243" y="0"/>
                  </a:moveTo>
                  <a:lnTo>
                    <a:pt x="244" y="0"/>
                  </a:lnTo>
                  <a:moveTo>
                    <a:pt x="247" y="0"/>
                  </a:moveTo>
                  <a:lnTo>
                    <a:pt x="248" y="0"/>
                  </a:lnTo>
                  <a:moveTo>
                    <a:pt x="251" y="0"/>
                  </a:moveTo>
                  <a:lnTo>
                    <a:pt x="252" y="0"/>
                  </a:lnTo>
                  <a:moveTo>
                    <a:pt x="255" y="0"/>
                  </a:moveTo>
                  <a:lnTo>
                    <a:pt x="256" y="0"/>
                  </a:lnTo>
                  <a:moveTo>
                    <a:pt x="259" y="0"/>
                  </a:moveTo>
                  <a:lnTo>
                    <a:pt x="260" y="0"/>
                  </a:lnTo>
                  <a:moveTo>
                    <a:pt x="263" y="0"/>
                  </a:moveTo>
                  <a:lnTo>
                    <a:pt x="264" y="0"/>
                  </a:lnTo>
                  <a:moveTo>
                    <a:pt x="267" y="0"/>
                  </a:moveTo>
                  <a:lnTo>
                    <a:pt x="268" y="0"/>
                  </a:lnTo>
                  <a:moveTo>
                    <a:pt x="271" y="0"/>
                  </a:moveTo>
                  <a:lnTo>
                    <a:pt x="272" y="0"/>
                  </a:lnTo>
                  <a:moveTo>
                    <a:pt x="275" y="0"/>
                  </a:moveTo>
                  <a:lnTo>
                    <a:pt x="276" y="0"/>
                  </a:lnTo>
                  <a:moveTo>
                    <a:pt x="279" y="0"/>
                  </a:moveTo>
                  <a:lnTo>
                    <a:pt x="280" y="0"/>
                  </a:lnTo>
                  <a:moveTo>
                    <a:pt x="283" y="0"/>
                  </a:moveTo>
                  <a:lnTo>
                    <a:pt x="284" y="0"/>
                  </a:lnTo>
                  <a:moveTo>
                    <a:pt x="287" y="0"/>
                  </a:moveTo>
                  <a:lnTo>
                    <a:pt x="288" y="0"/>
                  </a:lnTo>
                  <a:moveTo>
                    <a:pt x="291" y="0"/>
                  </a:moveTo>
                  <a:lnTo>
                    <a:pt x="292" y="0"/>
                  </a:lnTo>
                  <a:moveTo>
                    <a:pt x="295" y="0"/>
                  </a:moveTo>
                  <a:lnTo>
                    <a:pt x="296" y="0"/>
                  </a:lnTo>
                  <a:moveTo>
                    <a:pt x="299" y="0"/>
                  </a:moveTo>
                  <a:lnTo>
                    <a:pt x="300" y="0"/>
                  </a:lnTo>
                  <a:moveTo>
                    <a:pt x="303" y="0"/>
                  </a:moveTo>
                  <a:lnTo>
                    <a:pt x="304" y="0"/>
                  </a:lnTo>
                  <a:moveTo>
                    <a:pt x="307" y="0"/>
                  </a:moveTo>
                  <a:lnTo>
                    <a:pt x="308" y="0"/>
                  </a:lnTo>
                  <a:moveTo>
                    <a:pt x="311" y="0"/>
                  </a:moveTo>
                  <a:lnTo>
                    <a:pt x="312" y="0"/>
                  </a:lnTo>
                  <a:moveTo>
                    <a:pt x="315" y="0"/>
                  </a:moveTo>
                  <a:lnTo>
                    <a:pt x="316" y="0"/>
                  </a:lnTo>
                  <a:moveTo>
                    <a:pt x="319" y="0"/>
                  </a:moveTo>
                  <a:lnTo>
                    <a:pt x="320" y="0"/>
                  </a:lnTo>
                  <a:moveTo>
                    <a:pt x="323" y="0"/>
                  </a:moveTo>
                  <a:lnTo>
                    <a:pt x="324" y="0"/>
                  </a:lnTo>
                  <a:moveTo>
                    <a:pt x="327" y="0"/>
                  </a:moveTo>
                  <a:lnTo>
                    <a:pt x="328" y="0"/>
                  </a:lnTo>
                  <a:moveTo>
                    <a:pt x="331" y="0"/>
                  </a:moveTo>
                  <a:lnTo>
                    <a:pt x="332" y="0"/>
                  </a:lnTo>
                  <a:moveTo>
                    <a:pt x="335" y="0"/>
                  </a:moveTo>
                  <a:lnTo>
                    <a:pt x="336" y="0"/>
                  </a:lnTo>
                  <a:moveTo>
                    <a:pt x="339" y="0"/>
                  </a:moveTo>
                  <a:lnTo>
                    <a:pt x="340" y="0"/>
                  </a:lnTo>
                  <a:moveTo>
                    <a:pt x="343" y="0"/>
                  </a:moveTo>
                  <a:lnTo>
                    <a:pt x="344" y="0"/>
                  </a:lnTo>
                  <a:moveTo>
                    <a:pt x="347" y="0"/>
                  </a:moveTo>
                  <a:lnTo>
                    <a:pt x="348" y="0"/>
                  </a:lnTo>
                  <a:moveTo>
                    <a:pt x="351" y="0"/>
                  </a:moveTo>
                  <a:lnTo>
                    <a:pt x="352" y="0"/>
                  </a:lnTo>
                  <a:moveTo>
                    <a:pt x="355" y="0"/>
                  </a:moveTo>
                  <a:lnTo>
                    <a:pt x="356" y="0"/>
                  </a:lnTo>
                  <a:moveTo>
                    <a:pt x="359" y="0"/>
                  </a:moveTo>
                  <a:lnTo>
                    <a:pt x="360" y="0"/>
                  </a:lnTo>
                  <a:moveTo>
                    <a:pt x="363" y="0"/>
                  </a:moveTo>
                  <a:lnTo>
                    <a:pt x="364" y="0"/>
                  </a:lnTo>
                  <a:moveTo>
                    <a:pt x="367" y="0"/>
                  </a:moveTo>
                  <a:lnTo>
                    <a:pt x="368" y="0"/>
                  </a:lnTo>
                  <a:moveTo>
                    <a:pt x="371" y="0"/>
                  </a:moveTo>
                  <a:lnTo>
                    <a:pt x="372" y="0"/>
                  </a:lnTo>
                  <a:moveTo>
                    <a:pt x="375" y="0"/>
                  </a:moveTo>
                  <a:lnTo>
                    <a:pt x="376" y="0"/>
                  </a:lnTo>
                  <a:moveTo>
                    <a:pt x="379" y="0"/>
                  </a:moveTo>
                  <a:lnTo>
                    <a:pt x="380" y="0"/>
                  </a:lnTo>
                  <a:moveTo>
                    <a:pt x="383" y="0"/>
                  </a:moveTo>
                  <a:lnTo>
                    <a:pt x="384" y="0"/>
                  </a:lnTo>
                  <a:moveTo>
                    <a:pt x="387" y="0"/>
                  </a:moveTo>
                  <a:lnTo>
                    <a:pt x="388" y="0"/>
                  </a:lnTo>
                  <a:moveTo>
                    <a:pt x="391" y="0"/>
                  </a:moveTo>
                  <a:lnTo>
                    <a:pt x="392" y="0"/>
                  </a:lnTo>
                  <a:moveTo>
                    <a:pt x="395" y="0"/>
                  </a:moveTo>
                  <a:lnTo>
                    <a:pt x="396" y="0"/>
                  </a:lnTo>
                  <a:moveTo>
                    <a:pt x="399" y="0"/>
                  </a:moveTo>
                  <a:lnTo>
                    <a:pt x="400" y="0"/>
                  </a:lnTo>
                  <a:moveTo>
                    <a:pt x="403" y="0"/>
                  </a:moveTo>
                  <a:lnTo>
                    <a:pt x="404" y="0"/>
                  </a:lnTo>
                  <a:moveTo>
                    <a:pt x="407" y="0"/>
                  </a:moveTo>
                  <a:lnTo>
                    <a:pt x="408" y="0"/>
                  </a:lnTo>
                  <a:moveTo>
                    <a:pt x="411" y="0"/>
                  </a:moveTo>
                  <a:lnTo>
                    <a:pt x="412" y="0"/>
                  </a:lnTo>
                  <a:moveTo>
                    <a:pt x="415" y="0"/>
                  </a:moveTo>
                  <a:lnTo>
                    <a:pt x="416" y="0"/>
                  </a:lnTo>
                  <a:moveTo>
                    <a:pt x="419" y="0"/>
                  </a:moveTo>
                  <a:lnTo>
                    <a:pt x="420" y="0"/>
                  </a:lnTo>
                  <a:moveTo>
                    <a:pt x="423" y="0"/>
                  </a:moveTo>
                  <a:lnTo>
                    <a:pt x="424" y="0"/>
                  </a:lnTo>
                  <a:moveTo>
                    <a:pt x="427" y="0"/>
                  </a:moveTo>
                  <a:lnTo>
                    <a:pt x="428" y="0"/>
                  </a:lnTo>
                  <a:moveTo>
                    <a:pt x="431" y="0"/>
                  </a:moveTo>
                  <a:lnTo>
                    <a:pt x="432" y="0"/>
                  </a:lnTo>
                  <a:moveTo>
                    <a:pt x="435" y="0"/>
                  </a:moveTo>
                  <a:lnTo>
                    <a:pt x="436" y="0"/>
                  </a:lnTo>
                  <a:moveTo>
                    <a:pt x="439" y="0"/>
                  </a:moveTo>
                  <a:lnTo>
                    <a:pt x="440" y="0"/>
                  </a:lnTo>
                  <a:moveTo>
                    <a:pt x="443" y="0"/>
                  </a:moveTo>
                  <a:lnTo>
                    <a:pt x="444" y="0"/>
                  </a:lnTo>
                  <a:moveTo>
                    <a:pt x="447" y="0"/>
                  </a:moveTo>
                  <a:lnTo>
                    <a:pt x="448" y="0"/>
                  </a:lnTo>
                  <a:moveTo>
                    <a:pt x="451" y="0"/>
                  </a:moveTo>
                  <a:lnTo>
                    <a:pt x="452" y="0"/>
                  </a:lnTo>
                  <a:moveTo>
                    <a:pt x="455" y="0"/>
                  </a:moveTo>
                  <a:lnTo>
                    <a:pt x="456" y="0"/>
                  </a:lnTo>
                  <a:moveTo>
                    <a:pt x="459" y="0"/>
                  </a:moveTo>
                  <a:lnTo>
                    <a:pt x="460" y="0"/>
                  </a:lnTo>
                  <a:moveTo>
                    <a:pt x="463" y="0"/>
                  </a:moveTo>
                  <a:lnTo>
                    <a:pt x="464" y="0"/>
                  </a:lnTo>
                  <a:moveTo>
                    <a:pt x="467" y="0"/>
                  </a:moveTo>
                  <a:lnTo>
                    <a:pt x="468" y="0"/>
                  </a:lnTo>
                  <a:moveTo>
                    <a:pt x="471" y="0"/>
                  </a:moveTo>
                  <a:lnTo>
                    <a:pt x="472" y="0"/>
                  </a:lnTo>
                  <a:moveTo>
                    <a:pt x="475" y="0"/>
                  </a:moveTo>
                  <a:lnTo>
                    <a:pt x="476" y="0"/>
                  </a:lnTo>
                  <a:moveTo>
                    <a:pt x="479" y="0"/>
                  </a:moveTo>
                  <a:lnTo>
                    <a:pt x="480" y="0"/>
                  </a:lnTo>
                  <a:moveTo>
                    <a:pt x="483" y="0"/>
                  </a:moveTo>
                  <a:lnTo>
                    <a:pt x="484" y="0"/>
                  </a:lnTo>
                  <a:moveTo>
                    <a:pt x="487" y="0"/>
                  </a:moveTo>
                  <a:lnTo>
                    <a:pt x="488" y="0"/>
                  </a:lnTo>
                  <a:moveTo>
                    <a:pt x="491" y="0"/>
                  </a:moveTo>
                  <a:lnTo>
                    <a:pt x="492" y="0"/>
                  </a:lnTo>
                  <a:moveTo>
                    <a:pt x="495" y="0"/>
                  </a:moveTo>
                  <a:lnTo>
                    <a:pt x="496" y="0"/>
                  </a:lnTo>
                  <a:moveTo>
                    <a:pt x="499" y="0"/>
                  </a:moveTo>
                  <a:lnTo>
                    <a:pt x="500" y="0"/>
                  </a:lnTo>
                  <a:moveTo>
                    <a:pt x="503" y="0"/>
                  </a:moveTo>
                  <a:lnTo>
                    <a:pt x="504" y="0"/>
                  </a:lnTo>
                  <a:moveTo>
                    <a:pt x="507" y="0"/>
                  </a:moveTo>
                  <a:lnTo>
                    <a:pt x="508" y="0"/>
                  </a:lnTo>
                  <a:moveTo>
                    <a:pt x="511" y="0"/>
                  </a:moveTo>
                  <a:lnTo>
                    <a:pt x="512" y="0"/>
                  </a:lnTo>
                  <a:moveTo>
                    <a:pt x="515" y="0"/>
                  </a:moveTo>
                  <a:lnTo>
                    <a:pt x="516" y="0"/>
                  </a:lnTo>
                  <a:moveTo>
                    <a:pt x="519" y="0"/>
                  </a:moveTo>
                  <a:lnTo>
                    <a:pt x="520" y="0"/>
                  </a:lnTo>
                  <a:moveTo>
                    <a:pt x="523" y="0"/>
                  </a:moveTo>
                  <a:lnTo>
                    <a:pt x="524" y="0"/>
                  </a:lnTo>
                  <a:moveTo>
                    <a:pt x="527" y="0"/>
                  </a:moveTo>
                  <a:lnTo>
                    <a:pt x="528" y="0"/>
                  </a:lnTo>
                  <a:moveTo>
                    <a:pt x="531" y="0"/>
                  </a:moveTo>
                  <a:lnTo>
                    <a:pt x="532" y="0"/>
                  </a:lnTo>
                </a:path>
              </a:pathLst>
            </a:custGeom>
            <a:noFill/>
            <a:ln w="6350" cap="rnd">
              <a:solidFill>
                <a:srgbClr val="D3D3D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96075712"/>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2400" b="0" i="0" u="none" strike="noStrike" cap="none" normalizeH="0" baseline="0" smtClean="0">
            <a:ln>
              <a:noFill/>
            </a:ln>
            <a:solidFill>
              <a:schemeClr val="bg1"/>
            </a:solidFill>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2400" b="0" i="0" u="none" strike="noStrike" cap="none" normalizeH="0" baseline="0" smtClean="0">
            <a:ln>
              <a:noFill/>
            </a:ln>
            <a:solidFill>
              <a:schemeClr val="bg1"/>
            </a:solidFill>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2815</TotalTime>
  <Words>2338</Words>
  <Application>Microsoft Office PowerPoint</Application>
  <PresentationFormat>Custom</PresentationFormat>
  <Paragraphs>380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dc:title>
  <dc:subject>Machine Learning</dc:subject>
  <dc:creator>Daniel Dixey</dc:creator>
  <cp:keywords>K-Nearest Regression, Random Forest</cp:keywords>
  <cp:lastModifiedBy>enricolo</cp:lastModifiedBy>
  <cp:revision>233</cp:revision>
  <cp:lastPrinted>2015-11-19T21:36:04Z</cp:lastPrinted>
  <dcterms:created xsi:type="dcterms:W3CDTF">2003-03-17T12:59:41Z</dcterms:created>
  <dcterms:modified xsi:type="dcterms:W3CDTF">2015-11-25T15:34:36Z</dcterms:modified>
  <cp:contentStatus>Complete</cp:contentStatus>
</cp:coreProperties>
</file>