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spreadsheet2.xlsx" ContentType="application/vnd.openxmlformats-officedocument.spreadsheetml.sheet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emf" ContentType="image/x-emf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7792E7-4464-43B5-915B-7872357AC370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0BFA99-6EF4-44D5-B5F5-1B2689F42330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4E6D06-54DF-44D4-B839-78D55782A880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B681C1-D8A1-411F-B304-7FAFB06FF202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BCE4ED-1D00-411F-B7A6-F3D1B303432C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54E564E-3252-452E-95B9-214D70FE9DAD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6B40E4-C85A-4690-8F91-69089EDBEB7F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87E053-1A42-4447-B44F-76DB27E1B405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2D9A75-EE19-4AE4-B62B-69B99B36B6B5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B91348-B0B4-474D-ADB8-25CA7DA97D5D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1880" cy="47376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2" descr=""/>
          <p:cNvPicPr/>
          <p:nvPr/>
        </p:nvPicPr>
        <p:blipFill>
          <a:blip r:embed="rId2"/>
          <a:stretch/>
        </p:blipFill>
        <p:spPr>
          <a:xfrm>
            <a:off x="8232480" y="360000"/>
            <a:ext cx="551880" cy="47376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374400" y="6323040"/>
            <a:ext cx="8416440" cy="0"/>
          </a:xfrm>
          <a:prstGeom prst="line">
            <a:avLst/>
          </a:prstGeom>
          <a:ln w="12600">
            <a:solidFill>
              <a:schemeClr val="tx2"/>
            </a:solidFill>
            <a:round/>
          </a:ln>
        </p:spPr>
      </p:sp>
      <p:sp>
        <p:nvSpPr>
          <p:cNvPr id="41" name="Line 2"/>
          <p:cNvSpPr/>
          <p:nvPr/>
        </p:nvSpPr>
        <p:spPr>
          <a:xfrm>
            <a:off x="374400" y="1075320"/>
            <a:ext cx="8416440" cy="0"/>
          </a:xfrm>
          <a:prstGeom prst="line">
            <a:avLst/>
          </a:prstGeom>
          <a:ln w="12600">
            <a:solidFill>
              <a:srgbClr val="f96300"/>
            </a:solidFill>
            <a:round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package" Target="../embeddings/spreadsheet2.xlsx"/><Relationship Id="rId4" Type="http://schemas.openxmlformats.org/officeDocument/2006/relationships/image" Target="../media/image14.e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1440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000000"/>
                </a:solidFill>
                <a:latin typeface="Arial"/>
                <a:ea typeface="DejaVu Sans"/>
              </a:rPr>
              <a:t>Visual Analytics (INM433)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Daniel Dixey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MSc Data Science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Wednesday 8th April</a:t>
            </a: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7944120" y="137880"/>
            <a:ext cx="1126080" cy="86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Results and conclusion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65040" y="1419480"/>
            <a:ext cx="8420760" cy="44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Current status of the report/analysis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D4C8D67C-2234-4A5E-8487-639E565C7289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71" name="CustomShape 5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74" name="CustomShape 6"/>
          <p:cNvSpPr/>
          <p:nvPr/>
        </p:nvSpPr>
        <p:spPr>
          <a:xfrm>
            <a:off x="288000" y="6084000"/>
            <a:ext cx="84952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Results and conclusion [10%]. To what extent the posed task(s) have been fulfilled?</a:t>
            </a:r>
            <a:endParaRPr/>
          </a:p>
        </p:txBody>
      </p:sp>
      <p:sp>
        <p:nvSpPr>
          <p:cNvPr id="175" name="CustomShape 7"/>
          <p:cNvSpPr/>
          <p:nvPr/>
        </p:nvSpPr>
        <p:spPr>
          <a:xfrm>
            <a:off x="432000" y="1368000"/>
            <a:ext cx="511128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is still ongoing...</a:t>
            </a:r>
            <a:endParaRPr/>
          </a:p>
          <a:p>
            <a:endParaRPr/>
          </a:p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Report and analysis progress: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GB" strike="noStrike">
                <a:solidFill>
                  <a:srgbClr val="000000"/>
                </a:solidFill>
                <a:latin typeface="Arial"/>
                <a:ea typeface="DejaVu Sans"/>
              </a:rPr>
              <a:t>75%</a:t>
            </a:r>
            <a:endParaRPr/>
          </a:p>
          <a:p>
            <a:endParaRPr/>
          </a:p>
        </p:txBody>
      </p:sp>
      <p:pic>
        <p:nvPicPr>
          <p:cNvPr id="176" name="" descr=""/>
          <p:cNvPicPr/>
          <p:nvPr/>
        </p:nvPicPr>
        <p:blipFill>
          <a:blip r:embed="rId3"/>
          <a:srcRect l="0" t="0" r="0" b="264676"/>
          <a:stretch/>
        </p:blipFill>
        <p:spPr>
          <a:xfrm>
            <a:off x="5184000" y="1728000"/>
            <a:ext cx="3888000" cy="361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65040" y="1419480"/>
            <a:ext cx="5177880" cy="44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Chosen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Competition Data from the Crossfit Open (2011)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Worldwide competition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5 Week long competition, each week represents one demanding workout (WOD)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Contents of the dataset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Basic Athlete metrics: Weight, Age, Gender and Height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Results and Rankings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Dataset Source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Acquired by Web Crawling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Expectation: Messy and unprocessed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What is Crossfit?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CrossFit is a rigorous fitness methodology that that attempts to unite multiple domains of fitness into one                     programme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Domains include; Weightlifting, High Intensity Interval Training (HIIT) and Gymnastics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Originated from the San Francisco/ Bay Area in 2004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Approximately 10000+ Boxes Worldwide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287280" y="6437160"/>
            <a:ext cx="2634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74C44607-3572-4E97-BFE0-6316F813DBA4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92" name="CustomShape 6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95" name="CustomShape 7"/>
          <p:cNvSpPr/>
          <p:nvPr/>
        </p:nvSpPr>
        <p:spPr>
          <a:xfrm>
            <a:off x="360000" y="6059160"/>
            <a:ext cx="74869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3"/>
          <a:srcRect l="132127" t="132075" r="263829" b="132075"/>
          <a:stretch/>
        </p:blipFill>
        <p:spPr>
          <a:xfrm>
            <a:off x="5328000" y="2257920"/>
            <a:ext cx="3408120" cy="285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65040" y="1419480"/>
            <a:ext cx="5250240" cy="44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Type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Multi-dimensional dataset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Class of Data: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Object Referenced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Data Quality:</a:t>
            </a:r>
            <a:endParaRPr/>
          </a:p>
          <a:p>
            <a:pPr>
              <a:lnSpc>
                <a:spcPct val="100000"/>
              </a:lnSpc>
            </a:pP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For all the attributes there exists a degree of incompleteness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Consideration will be determined on a feature by feature basis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Uncertainty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The credibility and integrity of the data could be of some concern,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lang="en-GB" sz="1400" strike="noStrike">
                <a:solidFill>
                  <a:srgbClr val="000000"/>
                </a:solidFill>
                <a:latin typeface="Arial"/>
                <a:ea typeface="DejaVu Sans"/>
              </a:rPr>
              <a:t>Where necessary spurious and obviously false (age &gt;100 years and weight &lt;20kg) information and will be removed where deemed necessary during the analysis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properties of the dataset 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287280" y="6437160"/>
            <a:ext cx="26341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0F935F23-6EBD-469B-A7F5-F6A51B72C3D5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05" name="CustomShape 7"/>
          <p:cNvSpPr/>
          <p:nvPr/>
        </p:nvSpPr>
        <p:spPr>
          <a:xfrm>
            <a:off x="360000" y="6059520"/>
            <a:ext cx="74869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Data [10%]. Description of the data chosen for the analysis: type, structure, size, properties of the components.</a:t>
            </a:r>
            <a:endParaRPr/>
          </a:p>
        </p:txBody>
      </p:sp>
      <p:graphicFrame>
        <p:nvGraphicFramePr>
          <p:cNvPr id="106" name="Object 8"/>
          <p:cNvGraphicFramePr/>
          <p:nvPr/>
        </p:nvGraphicFramePr>
        <p:xfrm>
          <a:off x="5676840" y="1944000"/>
          <a:ext cx="3251160" cy="3157200"/>
        </p:xfrm>
        <a:graphic>
          <a:graphicData uri="http://schemas.openxmlformats.org/presentationml/2006/ole">
            <p:oleObj name="Spreadsheet" r:id="rId3">
              <p:embed/>
              <p:pic>
                <p:nvPicPr>
                  <p:cNvPr id="107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676840" y="1944000"/>
                    <a:ext cx="3251160" cy="3157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65040" y="1383480"/>
            <a:ext cx="6041880" cy="42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Literature Review: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Dimensionality Reduction (DR)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The focus of the review was deliberately limited to DR as the number of considerations and techniques available in the area of multidimensional analysis are vast.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Limitation: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DR was specifically identified as very useful in assisting with the visualisation of multidimensional datasets.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Challenges: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Trying to understand the data model would find it difficult to interpret and                        make meaningful interpretations of the data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Minimising Information loss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Work Accessed and Discussed: 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Visual Hierarchical Dimensionality Reduction (VHDR) – Methodology for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avoiding gaining maximum information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Neural Networks (Autoencoders) – An alternative approach to DR, can                          “learn” non-linearities</a:t>
            </a:r>
            <a:endParaRPr/>
          </a:p>
          <a:p>
            <a:pPr>
              <a:lnSpc>
                <a:spcPct val="100000"/>
              </a:lnSpc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Igloo Plots – A visual approach to visualising many dimensions 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simultaneously 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DB265917-B993-4F2A-AD64-BC84956949FA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15" name="CustomShape 6"/>
          <p:cNvSpPr/>
          <p:nvPr/>
        </p:nvSpPr>
        <p:spPr>
          <a:xfrm>
            <a:off x="288000" y="5976000"/>
            <a:ext cx="83509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6408000" y="3101760"/>
            <a:ext cx="2739600" cy="22971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6372000" y="1383120"/>
            <a:ext cx="2775600" cy="18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Tasks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65040" y="1383480"/>
            <a:ext cx="6041880" cy="42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Literature review, work to be undertaken and synoptic task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0AA55420-416A-4717-B028-62BB44FA5CE2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288000" y="5976000"/>
            <a:ext cx="83509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000000"/>
                </a:solidFill>
                <a:latin typeface="Times New Roman"/>
                <a:ea typeface="DejaVu Sans"/>
              </a:rPr>
              <a:t>Analysis tasks [10%]. Analysis task(s) chosen for your analysis: Do these relate to the tasks you addressed in your literature review (part 1)? If so, how? Specific task formulations for the chosen data and the corresponding generic task types.</a:t>
            </a:r>
            <a:endParaRPr/>
          </a:p>
        </p:txBody>
      </p:sp>
      <p:sp>
        <p:nvSpPr>
          <p:cNvPr id="126" name="TextShape 7"/>
          <p:cNvSpPr txBox="1"/>
          <p:nvPr/>
        </p:nvSpPr>
        <p:spPr>
          <a:xfrm>
            <a:off x="360000" y="1368000"/>
            <a:ext cx="8424000" cy="308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>
                <a:latin typeface="Arial"/>
              </a:rPr>
              <a:t>Research Question:</a:t>
            </a:r>
            <a:r>
              <a:rPr lang="en-GB" sz="1400">
                <a:latin typeface="Arial"/>
              </a:rPr>
              <a:t> </a:t>
            </a:r>
            <a:endParaRPr/>
          </a:p>
          <a:p>
            <a:endParaRPr/>
          </a:p>
          <a:p>
            <a:pPr algn="ctr"/>
            <a:r>
              <a:rPr lang="en-GB" sz="1400">
                <a:latin typeface="Arial"/>
              </a:rPr>
              <a:t>“</a:t>
            </a:r>
            <a:r>
              <a:rPr lang="en-GB" sz="1400">
                <a:latin typeface="Arial"/>
              </a:rPr>
              <a:t>Compare the variations in athlete scores to identify cohorts of high performance?”</a:t>
            </a:r>
            <a:endParaRPr/>
          </a:p>
          <a:p>
            <a:endParaRPr/>
          </a:p>
          <a:p>
            <a:r>
              <a:rPr b="1" lang="en-GB" sz="1400">
                <a:latin typeface="Arial"/>
              </a:rPr>
              <a:t>Intermediate Questions</a:t>
            </a:r>
            <a:endParaRPr/>
          </a:p>
          <a:p>
            <a:endParaRPr/>
          </a:p>
          <a:p>
            <a:pPr>
              <a:buSzPct val="45000"/>
              <a:buFont typeface="StarSymbol"/>
              <a:buChar char=""/>
            </a:pPr>
            <a:r>
              <a:rPr lang="en-GB" sz="1400">
                <a:latin typeface="Arial"/>
              </a:rPr>
              <a:t>Who are the top individuals globally and by region? Are they comparative and exhibit the same types of characteristics?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GB" sz="1400">
                <a:latin typeface="Arial"/>
              </a:rPr>
              <a:t>How does the drop of participation of each of the Open events distort the comparison of athletes?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GB" sz="1400">
                <a:latin typeface="Arial"/>
              </a:rPr>
              <a:t>What key features do the top athletes have that the less competitive do not?</a:t>
            </a:r>
            <a:endParaRPr/>
          </a:p>
          <a:p>
            <a:pPr>
              <a:buSzPct val="45000"/>
              <a:buFont typeface="StarSymbol"/>
              <a:buChar char=""/>
            </a:pPr>
            <a:r>
              <a:rPr lang="en-GB" sz="1400">
                <a:latin typeface="Arial"/>
              </a:rPr>
              <a:t>How do gender, height and weight relate to the performance of athletes in the Crossfit Open competition?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r>
              <a:rPr lang="en-GB" sz="1400">
                <a:latin typeface="Arial"/>
              </a:rPr>
              <a:t>It is expected that during the analysis that further questions (elementary and intermediate) will arise as a result of these pre-determined questions.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Methodology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Overview, description and techniques used in the process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06EF6198-9247-4634-90B0-1E0696A14A31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33" name="TextShape 5"/>
          <p:cNvSpPr txBox="1"/>
          <p:nvPr/>
        </p:nvSpPr>
        <p:spPr>
          <a:xfrm>
            <a:off x="288000" y="6120000"/>
            <a:ext cx="6192000" cy="2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Arial"/>
                <a:ea typeface="DejaVu Sans"/>
              </a:rPr>
              <a:t>Analysis methodology [30%]. Methodology of your analysis.</a:t>
            </a:r>
            <a:endParaRPr/>
          </a:p>
        </p:txBody>
      </p:sp>
      <p:sp>
        <p:nvSpPr>
          <p:cNvPr id="134" name="TextShape 6"/>
          <p:cNvSpPr txBox="1"/>
          <p:nvPr/>
        </p:nvSpPr>
        <p:spPr>
          <a:xfrm>
            <a:off x="360000" y="1080000"/>
            <a:ext cx="8424000" cy="43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ts val="8"/>
              </a:lnSpc>
            </a:pPr>
            <a:r>
              <a:rPr b="1" lang="en-GB" sz="1300" strike="noStrike" u="sng">
                <a:solidFill>
                  <a:srgbClr val="000000"/>
                </a:solidFill>
                <a:latin typeface="Arial"/>
                <a:ea typeface="DejaVu Sans"/>
              </a:rPr>
              <a:t>5 Part Procedure</a:t>
            </a:r>
            <a:endParaRPr/>
          </a:p>
          <a:p>
            <a:pPr>
              <a:lnSpc>
                <a:spcPts val="8"/>
              </a:lnSpc>
            </a:pPr>
            <a:endParaRPr/>
          </a:p>
          <a:p>
            <a:pPr>
              <a:lnSpc>
                <a:spcPts val="8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characteristics of the attributes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each of the distributions and basics statistics about every feature</a:t>
            </a:r>
            <a:endParaRPr/>
          </a:p>
          <a:p>
            <a:pPr>
              <a:lnSpc>
                <a:spcPts val="8"/>
              </a:lnSpc>
            </a:pPr>
            <a:endParaRPr/>
          </a:p>
          <a:p>
            <a:pPr>
              <a:lnSpc>
                <a:spcPts val="8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Understanding of the Relationships between the attributes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Investigate the relationships between features perception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Using a variety of different visual display types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Careful consideration of the types of visual encodings: shape, size, colour and labelling, to aid and complement with the understanding</a:t>
            </a:r>
            <a:endParaRPr/>
          </a:p>
          <a:p>
            <a:pPr>
              <a:lnSpc>
                <a:spcPts val="8"/>
              </a:lnSpc>
            </a:pPr>
            <a:endParaRPr/>
          </a:p>
          <a:p>
            <a:pPr>
              <a:lnSpc>
                <a:spcPts val="8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Describing the relationships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Two computational methods will be utilised at this stage; Gaussian Mixture Models</a:t>
            </a: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(GMM) and Self Organising Maps (SOM)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Answer the intermediate and research questions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Computer Labour –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Does the use of an Autoencoder provide significantly better insight and knowledge?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ts val="8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Exploring the findings iteratively through interaction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and 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It is expected that navigating many times between phase 1-3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endParaRPr/>
          </a:p>
          <a:p>
            <a:pPr>
              <a:lnSpc>
                <a:spcPts val="8"/>
              </a:lnSpc>
            </a:pP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5.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  <a:p>
            <a:pPr lvl="1">
              <a:lnSpc>
                <a:spcPts val="8"/>
              </a:lnSpc>
              <a:buSzPct val="45000"/>
              <a:buFont typeface="StarSymbol"/>
              <a:buChar char=""/>
            </a:pPr>
            <a:r>
              <a:rPr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Human and Computer Labour - </a:t>
            </a:r>
            <a:r>
              <a:rPr i="1" lang="en-GB" sz="1300" strike="noStrike">
                <a:solidFill>
                  <a:srgbClr val="000000"/>
                </a:solidFill>
                <a:latin typeface="Arial"/>
                <a:ea typeface="DejaVu Sans"/>
              </a:rPr>
              <a:t>Final Improvement and refinement of the visualisations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Software and process work flow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76D8E311-796C-48AB-872F-2D184CD5168B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288000" y="6084000"/>
            <a:ext cx="84229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Implementation [30%]. Implementation of the analysis methodology: software used, links between methods (integrated in the same software or data transfer)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2772000" y="1572840"/>
            <a:ext cx="3707280" cy="32504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tretch/>
        </p:blipFill>
        <p:spPr>
          <a:xfrm>
            <a:off x="6192000" y="2520000"/>
            <a:ext cx="2015280" cy="575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5"/>
          <a:stretch/>
        </p:blipFill>
        <p:spPr>
          <a:xfrm>
            <a:off x="864000" y="2520000"/>
            <a:ext cx="2015280" cy="57528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360000" y="3096000"/>
            <a:ext cx="223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LibreOffice </a:t>
            </a:r>
            <a:endParaRPr/>
          </a:p>
          <a:p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Calc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3492000" y="2844000"/>
            <a:ext cx="223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Orange Canvas</a:t>
            </a:r>
            <a:endParaRPr/>
          </a:p>
        </p:txBody>
      </p:sp>
      <p:sp>
        <p:nvSpPr>
          <p:cNvPr id="147" name="CustomShape 8"/>
          <p:cNvSpPr/>
          <p:nvPr/>
        </p:nvSpPr>
        <p:spPr>
          <a:xfrm>
            <a:off x="6912000" y="3384000"/>
            <a:ext cx="22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Seaborn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attractive statistical graphics”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Javascript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trike="noStrike">
                <a:solidFill>
                  <a:srgbClr val="000000"/>
                </a:solidFill>
                <a:latin typeface="Arial"/>
                <a:ea typeface="DejaVu Sans"/>
              </a:rPr>
              <a:t>D3.js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“</a:t>
            </a:r>
            <a:r>
              <a:rPr i="1" lang="en-GB" sz="1200" strike="noStrike">
                <a:solidFill>
                  <a:srgbClr val="666666"/>
                </a:solidFill>
                <a:latin typeface="Arial"/>
                <a:ea typeface="DejaVu Sans"/>
              </a:rPr>
              <a:t>helps you bring data to life”</a:t>
            </a:r>
            <a:endParaRPr/>
          </a:p>
        </p:txBody>
      </p:sp>
      <p:sp>
        <p:nvSpPr>
          <p:cNvPr id="148" name="CustomShape 9"/>
          <p:cNvSpPr/>
          <p:nvPr/>
        </p:nvSpPr>
        <p:spPr>
          <a:xfrm>
            <a:off x="360000" y="1296000"/>
            <a:ext cx="842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Exploratory Analysis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GB" strike="noStrike" u="sng">
                <a:solidFill>
                  <a:srgbClr val="000000"/>
                </a:solidFill>
                <a:latin typeface="Arial"/>
                <a:ea typeface="DejaVu Sans"/>
              </a:rPr>
              <a:t>Final Presentation</a:t>
            </a:r>
            <a:endParaRPr/>
          </a:p>
        </p:txBody>
      </p:sp>
      <p:sp>
        <p:nvSpPr>
          <p:cNvPr id="149" name="CustomShape 10"/>
          <p:cNvSpPr/>
          <p:nvPr/>
        </p:nvSpPr>
        <p:spPr>
          <a:xfrm>
            <a:off x="3276000" y="4788000"/>
            <a:ext cx="363528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Interactive work flows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Widgets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Transformation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"/>
            </a:pPr>
            <a:r>
              <a:rPr i="1" lang="en-GB" sz="1500" strike="noStrike">
                <a:solidFill>
                  <a:srgbClr val="000000"/>
                </a:solidFill>
                <a:latin typeface="Arial"/>
                <a:ea typeface="DejaVu Sans"/>
              </a:rPr>
              <a:t>Testing and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Implementation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9450ECC5-A8B1-4A6E-A8C4-CBDCA81FF8E7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55" name="CustomShape 4"/>
          <p:cNvSpPr/>
          <p:nvPr/>
        </p:nvSpPr>
        <p:spPr>
          <a:xfrm>
            <a:off x="288000" y="6084000"/>
            <a:ext cx="842292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Implementation [30%]. Implementation of the analysis methodology: software used, links between methods (integrated in the same software or data transfer)</a:t>
            </a:r>
            <a:endParaRPr/>
          </a:p>
        </p:txBody>
      </p:sp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720000" y="1296000"/>
            <a:ext cx="7632000" cy="410328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128520" y="67212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Software and process work flow</a:t>
            </a:r>
            <a:endParaRPr/>
          </a:p>
        </p:txBody>
      </p:sp>
      <p:sp>
        <p:nvSpPr>
          <p:cNvPr id="158" name="TextShape 6"/>
          <p:cNvSpPr txBox="1"/>
          <p:nvPr/>
        </p:nvSpPr>
        <p:spPr>
          <a:xfrm>
            <a:off x="0" y="5472000"/>
            <a:ext cx="91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GB">
                <a:latin typeface="Arial"/>
              </a:rPr>
              <a:t>Screen shot of </a:t>
            </a:r>
            <a:r>
              <a:rPr i="1" lang="en-GB">
                <a:latin typeface="Arial"/>
              </a:rPr>
              <a:t>Orange Canvas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5040" y="294840"/>
            <a:ext cx="7574760" cy="3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 strike="noStrike">
                <a:solidFill>
                  <a:srgbClr val="ff6600"/>
                </a:solidFill>
                <a:latin typeface="Arial"/>
                <a:ea typeface="DejaVu Sans"/>
              </a:rPr>
              <a:t>Analysis process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65040" y="1419480"/>
            <a:ext cx="8420760" cy="44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635a54"/>
                </a:solidFill>
                <a:latin typeface="Arial"/>
                <a:ea typeface="DejaVu Sans"/>
              </a:rPr>
              <a:t>Display initial results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635a54"/>
                </a:solidFill>
                <a:latin typeface="Arial"/>
                <a:ea typeface="DejaVu Sans"/>
              </a:rPr>
              <a:t>Recite all of the lecture notes here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49040" y="692640"/>
            <a:ext cx="7595280" cy="2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trike="noStrike">
                <a:solidFill>
                  <a:srgbClr val="000000"/>
                </a:solidFill>
                <a:latin typeface="Arial"/>
                <a:ea typeface="DejaVu Sans"/>
              </a:rPr>
              <a:t>Work to be undertaken and results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7967520" y="6437160"/>
            <a:ext cx="8276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/>
          <a:p>
            <a:pPr algn="r">
              <a:lnSpc>
                <a:spcPct val="100000"/>
              </a:lnSpc>
            </a:pPr>
            <a:fld id="{01C5C6BD-D67F-4238-8986-3E96D2577271}" type="slidenum">
              <a:rPr lang="en-GB" sz="800" strike="noStrike">
                <a:solidFill>
                  <a:srgbClr val="9a8b7d"/>
                </a:solidFill>
                <a:latin typeface="Arial"/>
                <a:ea typeface="DejaVu Sans"/>
              </a:rPr>
              <a:t>&lt;number&gt;</a:t>
            </a:fld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369720" y="6058080"/>
            <a:ext cx="8443440" cy="1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16000" y="6372000"/>
            <a:ext cx="1510200" cy="44604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944480" y="138240"/>
            <a:ext cx="1126080" cy="868320"/>
          </a:xfrm>
          <a:prstGeom prst="rect">
            <a:avLst/>
          </a:prstGeom>
          <a:ln>
            <a:noFill/>
          </a:ln>
        </p:spPr>
      </p:pic>
      <p:sp>
        <p:nvSpPr>
          <p:cNvPr id="166" name="CustomShape 6"/>
          <p:cNvSpPr/>
          <p:nvPr/>
        </p:nvSpPr>
        <p:spPr>
          <a:xfrm>
            <a:off x="324000" y="6048000"/>
            <a:ext cx="842328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GB" sz="800" strike="noStrike">
                <a:solidFill>
                  <a:srgbClr val="635a54"/>
                </a:solidFill>
                <a:latin typeface="Times New Roman"/>
                <a:ea typeface="DejaVu Sans"/>
              </a:rPr>
              <a:t>Analysis process [10%]. Illustrated description of the analysis process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