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6AE6D60-819A-42B2-878F-20F796B084BA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7029A2-2883-4FE5-A35D-CD15A1F51511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18B6F5-034C-4973-98E1-BE1B6BFDD38D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14EC45-FF00-467C-AAA1-CE6681307155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5A52E9-1FE0-4A11-8636-C27C207CE254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5ECC2A-B0CA-4D02-8AF8-DC5BE791368E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AC7C76-5C1A-4376-881D-1DE311336531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A908D5-3C8E-464C-8EF8-156F731D812A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B0CEE1-C405-46A8-8211-07D36F10F241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A660D47-E69A-4F6D-A6CD-DF12CCC5EDDF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2" descr=""/>
          <p:cNvPicPr/>
          <p:nvPr/>
        </p:nvPicPr>
        <p:blipFill>
          <a:blip r:embed="rId2"/>
          <a:stretch/>
        </p:blipFill>
        <p:spPr>
          <a:xfrm>
            <a:off x="8232480" y="360000"/>
            <a:ext cx="551160" cy="4730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374400" y="6323040"/>
            <a:ext cx="841644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374400" y="1075320"/>
            <a:ext cx="8416440" cy="0"/>
          </a:xfrm>
          <a:prstGeom prst="line">
            <a:avLst/>
          </a:prstGeom>
          <a:ln w="12600">
            <a:solidFill>
              <a:srgbClr val="f96300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2" descr=""/>
          <p:cNvPicPr/>
          <p:nvPr/>
        </p:nvPicPr>
        <p:blipFill>
          <a:blip r:embed="rId2"/>
          <a:stretch/>
        </p:blipFill>
        <p:spPr>
          <a:xfrm>
            <a:off x="8232480" y="360000"/>
            <a:ext cx="551160" cy="47304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374400" y="6323040"/>
            <a:ext cx="841644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</p:sp>
      <p:sp>
        <p:nvSpPr>
          <p:cNvPr id="41" name="Line 2"/>
          <p:cNvSpPr/>
          <p:nvPr/>
        </p:nvSpPr>
        <p:spPr>
          <a:xfrm>
            <a:off x="374400" y="1075320"/>
            <a:ext cx="8416440" cy="0"/>
          </a:xfrm>
          <a:prstGeom prst="line">
            <a:avLst/>
          </a:prstGeom>
          <a:ln w="12600">
            <a:solidFill>
              <a:srgbClr val="f96300"/>
            </a:solidFill>
            <a:round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44000"/>
            <a:ext cx="8226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Arial"/>
                <a:ea typeface="DejaVu Sans"/>
              </a:rPr>
              <a:t>Visual Analytics (INM433)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Daniel Dixey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MSc Data Science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Wednesday 8th April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7944120" y="137880"/>
            <a:ext cx="1125360" cy="86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5040" y="294840"/>
            <a:ext cx="7574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Results and conclusion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65040" y="1419480"/>
            <a:ext cx="8420040" cy="44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149040" y="692640"/>
            <a:ext cx="7594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Current status of the report/analysis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7967520" y="6437160"/>
            <a:ext cx="826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F925A43B-3B07-4FD8-9B31-7D08148ED6B3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369720" y="6058080"/>
            <a:ext cx="84427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360" cy="867600"/>
          </a:xfrm>
          <a:prstGeom prst="rect">
            <a:avLst/>
          </a:prstGeom>
          <a:ln>
            <a:noFill/>
          </a:ln>
        </p:spPr>
      </p:pic>
      <p:sp>
        <p:nvSpPr>
          <p:cNvPr id="174" name="CustomShape 6"/>
          <p:cNvSpPr/>
          <p:nvPr/>
        </p:nvSpPr>
        <p:spPr>
          <a:xfrm>
            <a:off x="288000" y="6084000"/>
            <a:ext cx="849456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Results and conclusion [10%]. To what extent the posed task(s) have been fulfilled?</a:t>
            </a:r>
            <a:endParaRPr/>
          </a:p>
        </p:txBody>
      </p:sp>
      <p:sp>
        <p:nvSpPr>
          <p:cNvPr id="175" name="CustomShape 7"/>
          <p:cNvSpPr/>
          <p:nvPr/>
        </p:nvSpPr>
        <p:spPr>
          <a:xfrm>
            <a:off x="432000" y="1368000"/>
            <a:ext cx="511056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Work is still ongoing...</a:t>
            </a:r>
            <a:endParaRPr/>
          </a:p>
          <a:p>
            <a:endParaRPr/>
          </a:p>
          <a:p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Report and analysis progress: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GB" strike="noStrike">
                <a:solidFill>
                  <a:srgbClr val="000000"/>
                </a:solidFill>
                <a:latin typeface="Arial"/>
                <a:ea typeface="DejaVu Sans"/>
              </a:rPr>
              <a:t>70%</a:t>
            </a:r>
            <a:endParaRPr/>
          </a:p>
          <a:p>
            <a:endParaRPr/>
          </a:p>
        </p:txBody>
      </p:sp>
      <p:pic>
        <p:nvPicPr>
          <p:cNvPr id="176" name="" descr=""/>
          <p:cNvPicPr/>
          <p:nvPr/>
        </p:nvPicPr>
        <p:blipFill>
          <a:blip r:embed="rId3"/>
          <a:srcRect l="0" t="0" r="0" b="175272"/>
          <a:stretch/>
        </p:blipFill>
        <p:spPr>
          <a:xfrm>
            <a:off x="5184000" y="1728000"/>
            <a:ext cx="3887280" cy="361764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5184000" y="1784880"/>
            <a:ext cx="3416040" cy="372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5040" y="294840"/>
            <a:ext cx="7574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365040" y="1419480"/>
            <a:ext cx="5177160" cy="44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Chosen Dataset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Competition Data from the Crossfit Open (2011)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Worldwide competition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5 Week long competition, each week represents one demanding workout (WOD)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Contents of the dataset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Basic Athlete metrics: Weight, Age, Gender and Height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Results and Rankings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Dataset Source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Acquired by Web Crawling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Expectation: Messy and unprocessed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What is Crossfit?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CrossFit is a rigorous fitness methodology that that attempts to unite multiple domains of fitness into one                     programme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Domains include; Weightlifting, High Intensity Interval Training (HIIT) and Gymnastics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Originated from the San Francisco/ Bay Area in 2004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Approximately 10000+ Boxes Worldwide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149040" y="692640"/>
            <a:ext cx="7594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properties of the dataset 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287280" y="6437160"/>
            <a:ext cx="26334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7967520" y="6437160"/>
            <a:ext cx="826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4DA220D8-67FD-4DBF-B2A9-896FB4525E8F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369720" y="6058080"/>
            <a:ext cx="84427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360" cy="867600"/>
          </a:xfrm>
          <a:prstGeom prst="rect">
            <a:avLst/>
          </a:prstGeom>
          <a:ln>
            <a:noFill/>
          </a:ln>
        </p:spPr>
      </p:pic>
      <p:sp>
        <p:nvSpPr>
          <p:cNvPr id="95" name="CustomShape 7"/>
          <p:cNvSpPr/>
          <p:nvPr/>
        </p:nvSpPr>
        <p:spPr>
          <a:xfrm>
            <a:off x="360000" y="6059160"/>
            <a:ext cx="74862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Data [10%]. Description of the data chosen for the analysis: type, structure, size, properties of the components.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3"/>
          <a:srcRect l="1132185" t="-143499" r="-2247013" b="-143499"/>
          <a:stretch/>
        </p:blipFill>
        <p:spPr>
          <a:xfrm>
            <a:off x="5472000" y="1800000"/>
            <a:ext cx="6695640" cy="35017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5129280" y="2160000"/>
            <a:ext cx="3870720" cy="316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5040" y="294840"/>
            <a:ext cx="7574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365040" y="1419480"/>
            <a:ext cx="5249520" cy="44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Type of Data: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Multi-dimensional dataset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Class of Data: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Object Referenced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Data Quality: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Incompleteness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For all the attributes there exists a degree of incompleteness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Consideration will be determined on a feature by feature basis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Uncertainty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The credibility and integrity of the data could be of some concern,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Where necessary spurious and obviously false (age &gt;100 years and weight &lt;20kg) information and will be removed where deemed necessary during the analysis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49040" y="692640"/>
            <a:ext cx="7594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properties of the dataset 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287280" y="6437160"/>
            <a:ext cx="26334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7967520" y="6437160"/>
            <a:ext cx="826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A057AFB1-C6D1-413B-B8AD-5EFC3079D576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369720" y="6058080"/>
            <a:ext cx="84427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360" cy="867600"/>
          </a:xfrm>
          <a:prstGeom prst="rect">
            <a:avLst/>
          </a:prstGeom>
          <a:ln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360000" y="6059520"/>
            <a:ext cx="74862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Data [10%]. Description of the data chosen for the analysis: type, structure, size, properties of the components.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5624640" y="2052000"/>
            <a:ext cx="3411360" cy="30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5040" y="294840"/>
            <a:ext cx="7574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Tasks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65040" y="1383480"/>
            <a:ext cx="6041160" cy="42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Literature Review: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Dimensionality Reduction (DR)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Exploitation: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The focus of the review was deliberately limited to DR as the number of considerations and techniques available in the area of multidimensional analysis are vast.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Limitation: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DR was specifically identified as very useful in assisting with the visualisation of multidimensional datasets.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Challenges: 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Trying to understand the data model would find it difficult to interpret and                        make meaningful interpretations of the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Minimising Information loss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Work Accessed and Discussed: 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Visual Hierarchical Dimensionality Reduction (VHDR) – Methodology for 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    avoiding gaining maximum information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Neural Networks (Autoencoders) – An alternative approach to DR, can                          “learn” non-linearities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Igloo Plots – A visual approach to visualising many dimensions 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simultaneously 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149040" y="692640"/>
            <a:ext cx="7594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Literature review, work to be undertaken and synoptic task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7967520" y="6437160"/>
            <a:ext cx="826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2A185F69-5D9C-457C-BCE2-20026CDA3288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369720" y="6058080"/>
            <a:ext cx="84427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360" cy="86760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288000" y="5976000"/>
            <a:ext cx="83502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000000"/>
                </a:solidFill>
                <a:latin typeface="Times New Roman"/>
                <a:ea typeface="DejaVu Sans"/>
              </a:rPr>
              <a:t>Analysis tasks [10%]. Analysis task(s) chosen for your analysis: Do these relate to the tasks you addressed in your literature review (part 1)? If so, how? Specific task formulations for the chosen data and the corresponding generic task types.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6264000" y="3384000"/>
            <a:ext cx="2835360" cy="23760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6380280" y="1656000"/>
            <a:ext cx="2619720" cy="153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5040" y="294840"/>
            <a:ext cx="7574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Tasks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65040" y="1383480"/>
            <a:ext cx="6041160" cy="42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149040" y="692640"/>
            <a:ext cx="7594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Literature review, work to be undertaken and synoptic task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7967520" y="6437160"/>
            <a:ext cx="826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ED0F4538-A496-41E6-911F-80032953E8CC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369720" y="6058080"/>
            <a:ext cx="84427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360" cy="867600"/>
          </a:xfrm>
          <a:prstGeom prst="rect">
            <a:avLst/>
          </a:prstGeom>
          <a:ln>
            <a:noFill/>
          </a:ln>
        </p:spPr>
      </p:pic>
      <p:sp>
        <p:nvSpPr>
          <p:cNvPr id="125" name="CustomShape 6"/>
          <p:cNvSpPr/>
          <p:nvPr/>
        </p:nvSpPr>
        <p:spPr>
          <a:xfrm>
            <a:off x="288000" y="5976000"/>
            <a:ext cx="83502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000000"/>
                </a:solidFill>
                <a:latin typeface="Times New Roman"/>
                <a:ea typeface="DejaVu Sans"/>
              </a:rPr>
              <a:t>Analysis tasks [10%]. Analysis task(s) chosen for your analysis: Do these relate to the tasks you addressed in your literature review (part 1)? If so, how? Specific task formulations for the chosen data and the corresponding generic task types.</a:t>
            </a:r>
            <a:endParaRPr/>
          </a:p>
        </p:txBody>
      </p:sp>
      <p:sp>
        <p:nvSpPr>
          <p:cNvPr id="126" name="CustomShape 7"/>
          <p:cNvSpPr/>
          <p:nvPr/>
        </p:nvSpPr>
        <p:spPr>
          <a:xfrm>
            <a:off x="360000" y="1368000"/>
            <a:ext cx="8423280" cy="30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Research Question: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Compare the variations in athlete scores to identify cohorts of high performance”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Intermediate Questions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Who are the top individuals globally and by region? Are they comparative and exhibit the same types of characteristics?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How does the drop of participation of each of the Open events distort the comparison of athletes?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What key features do the top athletes have that the less competitive do not?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How do gender, height and weight relate to the performance of athletes in the Crossfit Open competition?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It is expected that during the analysis that further questions (elementary and intermediate) will arise as a result of these pre-determined questions.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5040" y="294840"/>
            <a:ext cx="7574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Methodology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49040" y="692640"/>
            <a:ext cx="7594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techniques used in the process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7967520" y="6437160"/>
            <a:ext cx="826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64BE5363-4564-4088-93A5-3C866C5A8048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369720" y="6058080"/>
            <a:ext cx="84427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360" cy="86760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288000" y="6120000"/>
            <a:ext cx="6191280" cy="2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Arial"/>
                <a:ea typeface="DejaVu Sans"/>
              </a:rPr>
              <a:t>Analysis methodology [30%]. Methodology of your analysis.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360000" y="1188000"/>
            <a:ext cx="8423280" cy="43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1"/>
              </a:lnSpc>
            </a:pPr>
            <a:r>
              <a:rPr b="1" lang="en-GB" sz="1300" strike="noStrike" u="sng">
                <a:solidFill>
                  <a:srgbClr val="000000"/>
                </a:solidFill>
                <a:latin typeface="Arial"/>
                <a:ea typeface="DejaVu Sans"/>
              </a:rPr>
              <a:t>5 Part Procedure</a:t>
            </a:r>
            <a:endParaRPr/>
          </a:p>
          <a:p>
            <a:pPr>
              <a:lnSpc>
                <a:spcPts val="1"/>
              </a:lnSpc>
            </a:pPr>
            <a:endParaRPr/>
          </a:p>
          <a:p>
            <a:pPr>
              <a:lnSpc>
                <a:spcPts val="1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the characteristics of the attributes</a:t>
            </a:r>
            <a:endParaRPr/>
          </a:p>
          <a:p>
            <a:pPr lvl="1">
              <a:lnSpc>
                <a:spcPts val="1"/>
              </a:lnSpc>
              <a:buSzPct val="45000"/>
              <a:buFont typeface="StarSymbol"/>
              <a:buChar char="l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each of the distributions and basics statistics about every feature</a:t>
            </a:r>
            <a:endParaRPr/>
          </a:p>
          <a:p>
            <a:pPr>
              <a:lnSpc>
                <a:spcPts val="1"/>
              </a:lnSpc>
            </a:pPr>
            <a:endParaRPr/>
          </a:p>
          <a:p>
            <a:pPr>
              <a:lnSpc>
                <a:spcPts val="1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the Relationships between the attributes</a:t>
            </a:r>
            <a:endParaRPr/>
          </a:p>
          <a:p>
            <a:pPr lvl="1">
              <a:lnSpc>
                <a:spcPts val="1"/>
              </a:lnSpc>
              <a:buSzPct val="45000"/>
              <a:buFont typeface="StarSymbol"/>
              <a:buChar char="l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Labour –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Investigate the relationships between features perception</a:t>
            </a:r>
            <a:endParaRPr/>
          </a:p>
          <a:p>
            <a:pPr lvl="1">
              <a:lnSpc>
                <a:spcPts val="1"/>
              </a:lnSpc>
              <a:buSzPct val="45000"/>
              <a:buFont typeface="StarSymbol"/>
              <a:buChar char="l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Using a variety of different visual display types</a:t>
            </a:r>
            <a:endParaRPr/>
          </a:p>
          <a:p>
            <a:pPr lvl="1">
              <a:lnSpc>
                <a:spcPts val="1"/>
              </a:lnSpc>
              <a:buSzPct val="45000"/>
              <a:buFont typeface="StarSymbol"/>
              <a:buChar char="l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Careful consideration of the types of visual encodings: shape, size, colour and labelling, to aid and complement with the understanding</a:t>
            </a:r>
            <a:endParaRPr/>
          </a:p>
          <a:p>
            <a:pPr>
              <a:lnSpc>
                <a:spcPts val="1"/>
              </a:lnSpc>
            </a:pPr>
            <a:endParaRPr/>
          </a:p>
          <a:p>
            <a:pPr>
              <a:lnSpc>
                <a:spcPts val="1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Describing the relationships</a:t>
            </a:r>
            <a:endParaRPr/>
          </a:p>
          <a:p>
            <a:pPr lvl="1">
              <a:lnSpc>
                <a:spcPts val="1"/>
              </a:lnSpc>
              <a:buSzPct val="45000"/>
              <a:buFont typeface="StarSymbol"/>
              <a:buChar char="l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Two computational methods will be utilised at this stage; Gaussian Mixture Models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(GMM) and Self Organising Maps (SOM)</a:t>
            </a:r>
            <a:endParaRPr/>
          </a:p>
          <a:p>
            <a:pPr lvl="1">
              <a:lnSpc>
                <a:spcPts val="1"/>
              </a:lnSpc>
              <a:buSzPct val="45000"/>
              <a:buFont typeface="StarSymbol"/>
              <a:buChar char="l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Labour –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Answer the intermediate and research questions</a:t>
            </a:r>
            <a:endParaRPr/>
          </a:p>
          <a:p>
            <a:pPr lvl="1">
              <a:lnSpc>
                <a:spcPts val="1"/>
              </a:lnSpc>
              <a:buSzPct val="45000"/>
              <a:buFont typeface="StarSymbol"/>
              <a:buChar char="l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Computer Labour –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Does the use of an Autoencoder provide significantly better insight and knowledge?</a:t>
            </a:r>
            <a:endParaRPr/>
          </a:p>
          <a:p>
            <a:pPr>
              <a:lnSpc>
                <a:spcPts val="1"/>
              </a:lnSpc>
            </a:pPr>
            <a:endParaRPr/>
          </a:p>
          <a:p>
            <a:pPr>
              <a:lnSpc>
                <a:spcPts val="1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Exploring the findings iteratively through interaction</a:t>
            </a:r>
            <a:endParaRPr/>
          </a:p>
          <a:p>
            <a:pPr lvl="1">
              <a:lnSpc>
                <a:spcPts val="1"/>
              </a:lnSpc>
              <a:buSzPct val="45000"/>
              <a:buFont typeface="StarSymbol"/>
              <a:buChar char="l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and 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It is expected that navigating many times between phase 1-3</a:t>
            </a:r>
            <a:endParaRPr/>
          </a:p>
          <a:p>
            <a:pPr>
              <a:lnSpc>
                <a:spcPts val="1"/>
              </a:lnSpc>
            </a:pPr>
            <a:endParaRPr/>
          </a:p>
          <a:p>
            <a:pPr>
              <a:lnSpc>
                <a:spcPts val="1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5.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/>
          </a:p>
          <a:p>
            <a:pPr lvl="1">
              <a:lnSpc>
                <a:spcPts val="1"/>
              </a:lnSpc>
              <a:buSzPct val="45000"/>
              <a:buFont typeface="StarSymbol"/>
              <a:buChar char="l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and 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Final Improvement and refinement of the visualisations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5040" y="294840"/>
            <a:ext cx="7574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Implementation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149040" y="692640"/>
            <a:ext cx="7594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Software and process work flow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7967520" y="6437160"/>
            <a:ext cx="826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F403CA15-8CFA-4AEF-A31A-3E877D2FF32B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369720" y="6058080"/>
            <a:ext cx="84427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360" cy="86760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288000" y="6084000"/>
            <a:ext cx="84222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Implementation [30%]. Implementation of the analysis methodology: software used, links between methods (integrated in the same software or data transfer)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2772000" y="1572840"/>
            <a:ext cx="3706560" cy="32497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tretch/>
        </p:blipFill>
        <p:spPr>
          <a:xfrm>
            <a:off x="6192000" y="2520000"/>
            <a:ext cx="2014560" cy="5745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5"/>
          <a:stretch/>
        </p:blipFill>
        <p:spPr>
          <a:xfrm>
            <a:off x="864000" y="2520000"/>
            <a:ext cx="2014560" cy="574560"/>
          </a:xfrm>
          <a:prstGeom prst="rect">
            <a:avLst/>
          </a:prstGeom>
          <a:ln>
            <a:noFill/>
          </a:ln>
        </p:spPr>
      </p:pic>
      <p:sp>
        <p:nvSpPr>
          <p:cNvPr id="145" name="CustomShape 6"/>
          <p:cNvSpPr/>
          <p:nvPr/>
        </p:nvSpPr>
        <p:spPr>
          <a:xfrm>
            <a:off x="360000" y="3096000"/>
            <a:ext cx="2230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LibreOffice </a:t>
            </a:r>
            <a:endParaRPr/>
          </a:p>
          <a:p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Calc</a:t>
            </a:r>
            <a:endParaRPr/>
          </a:p>
        </p:txBody>
      </p:sp>
      <p:sp>
        <p:nvSpPr>
          <p:cNvPr id="146" name="CustomShape 7"/>
          <p:cNvSpPr/>
          <p:nvPr/>
        </p:nvSpPr>
        <p:spPr>
          <a:xfrm>
            <a:off x="3492000" y="2844000"/>
            <a:ext cx="2230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Python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Orange Canvas</a:t>
            </a:r>
            <a:endParaRPr/>
          </a:p>
        </p:txBody>
      </p:sp>
      <p:sp>
        <p:nvSpPr>
          <p:cNvPr id="147" name="CustomShape 8"/>
          <p:cNvSpPr/>
          <p:nvPr/>
        </p:nvSpPr>
        <p:spPr>
          <a:xfrm>
            <a:off x="6912000" y="3384000"/>
            <a:ext cx="223056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Python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Seaborn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“</a:t>
            </a: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attractive statistical graphics”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D3.js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“</a:t>
            </a: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helps you bring data to life”</a:t>
            </a:r>
            <a:endParaRPr/>
          </a:p>
        </p:txBody>
      </p:sp>
      <p:sp>
        <p:nvSpPr>
          <p:cNvPr id="148" name="CustomShape 9"/>
          <p:cNvSpPr/>
          <p:nvPr/>
        </p:nvSpPr>
        <p:spPr>
          <a:xfrm>
            <a:off x="360000" y="1296000"/>
            <a:ext cx="8422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/>
          </a:p>
        </p:txBody>
      </p:sp>
      <p:sp>
        <p:nvSpPr>
          <p:cNvPr id="149" name="CustomShape 10"/>
          <p:cNvSpPr/>
          <p:nvPr/>
        </p:nvSpPr>
        <p:spPr>
          <a:xfrm>
            <a:off x="3276000" y="4788000"/>
            <a:ext cx="3634560" cy="11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Interactive work flows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Widgets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Transformation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Testing and evaluation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5040" y="294840"/>
            <a:ext cx="7574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Implementation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7967520" y="6437160"/>
            <a:ext cx="826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3ACE416D-C0E3-44F8-A51C-BF9BF236B7C0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369720" y="6058080"/>
            <a:ext cx="84427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360" cy="867600"/>
          </a:xfrm>
          <a:prstGeom prst="rect">
            <a:avLst/>
          </a:prstGeom>
          <a:ln>
            <a:noFill/>
          </a:ln>
        </p:spPr>
      </p:pic>
      <p:sp>
        <p:nvSpPr>
          <p:cNvPr id="155" name="CustomShape 4"/>
          <p:cNvSpPr/>
          <p:nvPr/>
        </p:nvSpPr>
        <p:spPr>
          <a:xfrm>
            <a:off x="288000" y="6084000"/>
            <a:ext cx="84222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Implementation [30%]. Implementation of the analysis methodology: software used, links between methods (integrated in the same software or data transfer)</a:t>
            </a:r>
            <a:endParaRPr/>
          </a:p>
        </p:txBody>
      </p:sp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720000" y="1296000"/>
            <a:ext cx="7631280" cy="410256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128520" y="672120"/>
            <a:ext cx="7594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Software and process work flow</a:t>
            </a:r>
            <a:endParaRPr/>
          </a:p>
        </p:txBody>
      </p:sp>
      <p:sp>
        <p:nvSpPr>
          <p:cNvPr id="158" name="CustomShape 6"/>
          <p:cNvSpPr/>
          <p:nvPr/>
        </p:nvSpPr>
        <p:spPr>
          <a:xfrm>
            <a:off x="0" y="5472000"/>
            <a:ext cx="914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Screen shot of </a:t>
            </a:r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Orange Canvas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5040" y="294840"/>
            <a:ext cx="7574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process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65040" y="1419480"/>
            <a:ext cx="8420040" cy="44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635a54"/>
                </a:solidFill>
                <a:latin typeface="Arial"/>
                <a:ea typeface="DejaVu Sans"/>
              </a:rPr>
              <a:t>Display initial results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635a54"/>
                </a:solidFill>
                <a:latin typeface="Arial"/>
                <a:ea typeface="DejaVu Sans"/>
              </a:rPr>
              <a:t>Recite all of the lecture notes here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149040" y="692640"/>
            <a:ext cx="759456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Work to be undertaken and results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7967520" y="6437160"/>
            <a:ext cx="8269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908AF208-F368-424B-A7CD-4EE88CBE7D87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369720" y="6058080"/>
            <a:ext cx="844272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09480" cy="44532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5360" cy="867600"/>
          </a:xfrm>
          <a:prstGeom prst="rect">
            <a:avLst/>
          </a:prstGeom>
          <a:ln>
            <a:noFill/>
          </a:ln>
        </p:spPr>
      </p:pic>
      <p:sp>
        <p:nvSpPr>
          <p:cNvPr id="166" name="CustomShape 6"/>
          <p:cNvSpPr/>
          <p:nvPr/>
        </p:nvSpPr>
        <p:spPr>
          <a:xfrm>
            <a:off x="324000" y="6048000"/>
            <a:ext cx="8422560" cy="2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Analysis process [10%]. Illustrated description of the analysis process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