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F624D55-4F4F-4A6F-A30B-152CD082256E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D1F3F8-DDBC-40E6-B3C1-456783278804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C5C41E-4BF2-4F5D-B46D-8BD9DC26FE4A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431E3F-7B6D-423D-9515-4FA8B0045825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A0EF86-678C-444D-AF5A-624C3FD92A41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14ABD0-F830-4013-A23D-A49E6EFC4B1E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89B29F-C118-4D33-828C-EF3CDD12F8ED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C24E31-669F-4F43-B7A6-53A83ABE3F89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EDAAF6-404F-4529-8874-D5445F57478B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5A32E6-0A01-4748-9C55-D1A7F1C0A223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2" descr=""/>
          <p:cNvPicPr/>
          <p:nvPr/>
        </p:nvPicPr>
        <p:blipFill>
          <a:blip r:embed="rId2"/>
          <a:stretch/>
        </p:blipFill>
        <p:spPr>
          <a:xfrm>
            <a:off x="8232480" y="360000"/>
            <a:ext cx="550800" cy="47268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374400" y="6323040"/>
            <a:ext cx="841644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374400" y="1075320"/>
            <a:ext cx="8416440" cy="0"/>
          </a:xfrm>
          <a:prstGeom prst="line">
            <a:avLst/>
          </a:prstGeom>
          <a:ln w="12600">
            <a:solidFill>
              <a:srgbClr val="f96300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2" descr=""/>
          <p:cNvPicPr/>
          <p:nvPr/>
        </p:nvPicPr>
        <p:blipFill>
          <a:blip r:embed="rId2"/>
          <a:stretch/>
        </p:blipFill>
        <p:spPr>
          <a:xfrm>
            <a:off x="8232480" y="360000"/>
            <a:ext cx="550800" cy="47268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374400" y="6323040"/>
            <a:ext cx="841644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</p:sp>
      <p:sp>
        <p:nvSpPr>
          <p:cNvPr id="41" name="Line 2"/>
          <p:cNvSpPr/>
          <p:nvPr/>
        </p:nvSpPr>
        <p:spPr>
          <a:xfrm>
            <a:off x="374400" y="1075320"/>
            <a:ext cx="8416440" cy="0"/>
          </a:xfrm>
          <a:prstGeom prst="line">
            <a:avLst/>
          </a:prstGeom>
          <a:ln w="12600">
            <a:solidFill>
              <a:srgbClr val="f96300"/>
            </a:solidFill>
            <a:round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44000"/>
            <a:ext cx="82263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Arial"/>
                <a:ea typeface="DejaVu Sans"/>
              </a:rPr>
              <a:t>Visual Analytics (INM433)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4520"/>
            <a:ext cx="82263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Daniel Dixey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MSc Data Science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Wednesday 8th April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7944120" y="137880"/>
            <a:ext cx="1125000" cy="86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5040" y="294840"/>
            <a:ext cx="7573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Results and conclusion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65040" y="1419480"/>
            <a:ext cx="8419680" cy="44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149040" y="692640"/>
            <a:ext cx="759420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Current status of the report/analysis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7967520" y="6437160"/>
            <a:ext cx="82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2A041C85-ABC9-450E-84A4-ACDE811BCA96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369720" y="6058080"/>
            <a:ext cx="84423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000" cy="867240"/>
          </a:xfrm>
          <a:prstGeom prst="rect">
            <a:avLst/>
          </a:prstGeom>
          <a:ln>
            <a:noFill/>
          </a:ln>
        </p:spPr>
      </p:pic>
      <p:sp>
        <p:nvSpPr>
          <p:cNvPr id="207" name="CustomShape 6"/>
          <p:cNvSpPr/>
          <p:nvPr/>
        </p:nvSpPr>
        <p:spPr>
          <a:xfrm>
            <a:off x="288000" y="6084000"/>
            <a:ext cx="84942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Results and conclusion [10%]. To what extent the posed task(s) have been fulfilled?</a:t>
            </a:r>
            <a:endParaRPr/>
          </a:p>
        </p:txBody>
      </p:sp>
      <p:sp>
        <p:nvSpPr>
          <p:cNvPr id="208" name="CustomShape 7"/>
          <p:cNvSpPr/>
          <p:nvPr/>
        </p:nvSpPr>
        <p:spPr>
          <a:xfrm>
            <a:off x="432000" y="1368000"/>
            <a:ext cx="5110200" cy="39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Work is still ongoing...</a:t>
            </a:r>
            <a:endParaRPr/>
          </a:p>
          <a:p>
            <a:endParaRPr/>
          </a:p>
          <a:p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Report and analysis progress: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GB" strike="noStrike">
                <a:solidFill>
                  <a:srgbClr val="000000"/>
                </a:solidFill>
                <a:latin typeface="Arial"/>
                <a:ea typeface="DejaVu Sans"/>
              </a:rPr>
              <a:t>70%</a:t>
            </a:r>
            <a:endParaRPr/>
          </a:p>
          <a:p>
            <a:endParaRPr/>
          </a:p>
        </p:txBody>
      </p:sp>
      <p:pic>
        <p:nvPicPr>
          <p:cNvPr id="209" name="" descr=""/>
          <p:cNvPicPr/>
          <p:nvPr/>
        </p:nvPicPr>
        <p:blipFill>
          <a:blip r:embed="rId3"/>
          <a:srcRect l="0" t="0" r="0" b="-1541823"/>
          <a:stretch/>
        </p:blipFill>
        <p:spPr>
          <a:xfrm>
            <a:off x="5184000" y="1728000"/>
            <a:ext cx="3886920" cy="361728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4"/>
          <a:stretch/>
        </p:blipFill>
        <p:spPr>
          <a:xfrm>
            <a:off x="5184000" y="1784880"/>
            <a:ext cx="3415680" cy="372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5040" y="294840"/>
            <a:ext cx="7573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65040" y="1419480"/>
            <a:ext cx="5176800" cy="44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Chosen Dataset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Competition Data from the Crossfit Open (2011)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Worldwide competition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5 Week long competition, each week represents one demanding workout (WOD)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Contents of the dataset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Basic Athlete metrics: Weight, Age, Gender and Height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Results and Rankings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Dataset Source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Acquired by Web Crawling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Expectation: Messy and unprocessed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What is Crossfit?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CrossFit is a rigorous fitness methodology that that attempts to unite multiple domains of fitness into one                     programme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Domains include; Weightlifting, High Intensity Interval Training (HIIT) and Gymnastics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149040" y="692640"/>
            <a:ext cx="759420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properties of the dataset 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287280" y="6437160"/>
            <a:ext cx="26330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7967520" y="6437160"/>
            <a:ext cx="82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E12DA183-A9D6-4ACB-A690-4855090579BA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369720" y="6058080"/>
            <a:ext cx="84423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000" cy="867240"/>
          </a:xfrm>
          <a:prstGeom prst="rect">
            <a:avLst/>
          </a:prstGeom>
          <a:ln>
            <a:noFill/>
          </a:ln>
        </p:spPr>
      </p:pic>
      <p:sp>
        <p:nvSpPr>
          <p:cNvPr id="129" name="CustomShape 7"/>
          <p:cNvSpPr/>
          <p:nvPr/>
        </p:nvSpPr>
        <p:spPr>
          <a:xfrm>
            <a:off x="360000" y="6059160"/>
            <a:ext cx="7485840" cy="2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Data [10%]. Description of the data chosen for the analysis: type, structure, size, properties of the components.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3"/>
          <a:srcRect l="2544676" t="-3797035" r="4507810" b="-3797035"/>
          <a:stretch/>
        </p:blipFill>
        <p:spPr>
          <a:xfrm>
            <a:off x="5472000" y="1800000"/>
            <a:ext cx="6695280" cy="35013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5129280" y="2160000"/>
            <a:ext cx="3870360" cy="316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5040" y="294840"/>
            <a:ext cx="7573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65040" y="1419480"/>
            <a:ext cx="5249160" cy="44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Type of Data: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Multi-dimensional dataset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Class of Data: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Object Referenced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Data Quality: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Incompleteness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For all the attributes there exists a degree of incompleteness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Consideration will be determined on a feature by feature basis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Uncertainty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The credibility and integrity of the data could be of some concern,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149040" y="692640"/>
            <a:ext cx="759420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properties of the dataset 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287280" y="6437160"/>
            <a:ext cx="26330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7967520" y="6437160"/>
            <a:ext cx="82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C6D30A4C-E6B3-4DB9-B59D-544579BE482A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369720" y="6058080"/>
            <a:ext cx="84423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000" cy="867240"/>
          </a:xfrm>
          <a:prstGeom prst="rect">
            <a:avLst/>
          </a:prstGeom>
          <a:ln>
            <a:noFill/>
          </a:ln>
        </p:spPr>
      </p:pic>
      <p:sp>
        <p:nvSpPr>
          <p:cNvPr id="140" name="CustomShape 7"/>
          <p:cNvSpPr/>
          <p:nvPr/>
        </p:nvSpPr>
        <p:spPr>
          <a:xfrm>
            <a:off x="360000" y="6059520"/>
            <a:ext cx="7485840" cy="2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Data [10%]. Description of the data chosen for the analysis: type, structure, size, properties of the components.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5624640" y="2052000"/>
            <a:ext cx="3411000" cy="30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5040" y="294840"/>
            <a:ext cx="7573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Tasks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65040" y="1383480"/>
            <a:ext cx="6040800" cy="42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Literature Review: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Dimensionality Reduction (DR)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Exploitation: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The focus of the review was deliberately limited to DR as the number of considerations and techniques available in the area of multidimensional analysis are vast.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Limitation: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DR was specifically identified as very useful in assisting with the visualisation of multidimensional datasets.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Challenges: 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Trying to understand the data model would find it difficult to interpret and                        make meaningful interpretations of the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Minimising Information loss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Work Accessed and Discussed: 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Visual Hierarchical Dimensionality Reduction (VHDR) – Methodology for 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    avoiding gaining maximum information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Neural Networks (Autoencoders) – An alternative approach to DR, can                          “learn” non-linearities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Igloo Plots – A visual approach to visualising many dimensions 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simultaneously 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149040" y="692640"/>
            <a:ext cx="759420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Literature review, work to be undertaken and synoptic task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7967520" y="6437160"/>
            <a:ext cx="82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D907A949-3C6C-4C5A-A55E-EBCDBA58EFD6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369720" y="6058080"/>
            <a:ext cx="84423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000" cy="867240"/>
          </a:xfrm>
          <a:prstGeom prst="rect">
            <a:avLst/>
          </a:prstGeom>
          <a:ln>
            <a:noFill/>
          </a:ln>
        </p:spPr>
      </p:pic>
      <p:sp>
        <p:nvSpPr>
          <p:cNvPr id="149" name="CustomShape 6"/>
          <p:cNvSpPr/>
          <p:nvPr/>
        </p:nvSpPr>
        <p:spPr>
          <a:xfrm>
            <a:off x="288000" y="5976000"/>
            <a:ext cx="834984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000000"/>
                </a:solidFill>
                <a:latin typeface="Times New Roman"/>
                <a:ea typeface="DejaVu Sans"/>
              </a:rPr>
              <a:t>Analysis tasks [10%]. Analysis task(s) chosen for your analysis: Do these relate to the tasks you addressed in your literature review (part 1)? If so, how? Specific task formulations for the chosen data and the corresponding generic task types.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6264000" y="3384000"/>
            <a:ext cx="2835000" cy="23756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6380280" y="1656000"/>
            <a:ext cx="2619360" cy="152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5040" y="294840"/>
            <a:ext cx="7573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Tasks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65040" y="1383480"/>
            <a:ext cx="6040800" cy="42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149040" y="692640"/>
            <a:ext cx="759420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Literature review, work to be undertaken and synoptic task</a:t>
            </a: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7967520" y="6437160"/>
            <a:ext cx="82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F1D74341-E21C-489E-B6B9-B728FE43826F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369720" y="6058080"/>
            <a:ext cx="84423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000" cy="867240"/>
          </a:xfrm>
          <a:prstGeom prst="rect">
            <a:avLst/>
          </a:prstGeom>
          <a:ln>
            <a:noFill/>
          </a:ln>
        </p:spPr>
      </p:pic>
      <p:sp>
        <p:nvSpPr>
          <p:cNvPr id="159" name="CustomShape 6"/>
          <p:cNvSpPr/>
          <p:nvPr/>
        </p:nvSpPr>
        <p:spPr>
          <a:xfrm>
            <a:off x="288000" y="5976000"/>
            <a:ext cx="834984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000000"/>
                </a:solidFill>
                <a:latin typeface="Times New Roman"/>
                <a:ea typeface="DejaVu Sans"/>
              </a:rPr>
              <a:t>Analysis tasks [10%]. Analysis task(s) chosen for your analysis: Do these relate to the tasks you addressed in your literature review (part 1)? If so, how? Specific task formulations for the chosen data and the corresponding generic task types.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360000" y="1368000"/>
            <a:ext cx="8422920" cy="30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Research Question/Statements: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Are there significant variations in athlete scores that enable the ability to identify cohorts of similar performance”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Intermediate Questions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Who are the top individuals globally and by region? Are they comparative and exhibit the same types of characteristics?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How does the drop of participation of each of the Open events distort the comparison of athletes?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What key features do the top athletes have that the less competitive do not?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How do gender, height and weight relate to the performance of athletes in the Crossfit Open competition?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It is expected that during the analysis that further questions (elementary and intermediate) will arise as a result of these pre-determined questions.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5040" y="294840"/>
            <a:ext cx="7573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Methodology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49040" y="692640"/>
            <a:ext cx="759420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techniques used in the process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7967520" y="6437160"/>
            <a:ext cx="82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03655A78-9922-4B4E-B8D1-61413365FF8A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369720" y="6058080"/>
            <a:ext cx="84423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000" cy="86724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288000" y="6120000"/>
            <a:ext cx="61909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Arial"/>
                <a:ea typeface="DejaVu Sans"/>
              </a:rPr>
              <a:t>Analysis methodology [30%]. Methodology of your analysis.</a:t>
            </a:r>
            <a:endParaRPr/>
          </a:p>
        </p:txBody>
      </p:sp>
      <p:sp>
        <p:nvSpPr>
          <p:cNvPr id="168" name="CustomShape 6"/>
          <p:cNvSpPr/>
          <p:nvPr/>
        </p:nvSpPr>
        <p:spPr>
          <a:xfrm>
            <a:off x="360000" y="1188000"/>
            <a:ext cx="8422920" cy="43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0"/>
              </a:lnSpc>
            </a:pPr>
            <a:r>
              <a:rPr b="1" lang="en-GB" sz="1300" strike="noStrike" u="sng">
                <a:solidFill>
                  <a:srgbClr val="000000"/>
                </a:solidFill>
                <a:latin typeface="Arial"/>
                <a:ea typeface="DejaVu Sans"/>
              </a:rPr>
              <a:t>5 Phases of the Analysis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the characteristics of the attributes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each of the distributions and basics statistics about every feature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the Relationships between the attributes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Investigate the relationships between features perception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Using a variety of different visual display types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Careful consideration of the types of visual encodings: shape, size, colour and labelling, to aid and complement with the understanding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Describing the relationships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Two computational methods will be utilised at this stage; Gaussian Mixture Models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(GMM) and Self Organising Maps (SOM)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Answer the intermediate and research questions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Exploring the findings iteratively through interaction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It is expected that navigating many times between phase 1-3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5.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Final Improvement and refinement of the visualisations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5040" y="294840"/>
            <a:ext cx="7573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Implementation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149040" y="692640"/>
            <a:ext cx="759420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Software and process work flow</a:t>
            </a:r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7967520" y="6437160"/>
            <a:ext cx="82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EEEC3C0A-CC27-40B7-861D-13D88D77CD7D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369720" y="6058080"/>
            <a:ext cx="84423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000" cy="86724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288000" y="6084000"/>
            <a:ext cx="8421840" cy="2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Implementation [30%]. Implementation of the analysis methodology: software used, links between methods (integrated in the same software or data transfer)</a:t>
            </a:r>
            <a:endParaRPr/>
          </a:p>
        </p:txBody>
      </p:sp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2772000" y="1572840"/>
            <a:ext cx="3706200" cy="324936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6192000" y="2520000"/>
            <a:ext cx="2014200" cy="5742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5"/>
          <a:stretch/>
        </p:blipFill>
        <p:spPr>
          <a:xfrm>
            <a:off x="864000" y="2520000"/>
            <a:ext cx="2014200" cy="574200"/>
          </a:xfrm>
          <a:prstGeom prst="rect">
            <a:avLst/>
          </a:prstGeom>
          <a:ln>
            <a:noFill/>
          </a:ln>
        </p:spPr>
      </p:pic>
      <p:sp>
        <p:nvSpPr>
          <p:cNvPr id="179" name="CustomShape 6"/>
          <p:cNvSpPr/>
          <p:nvPr/>
        </p:nvSpPr>
        <p:spPr>
          <a:xfrm>
            <a:off x="360000" y="3096000"/>
            <a:ext cx="2230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LibreOffice </a:t>
            </a:r>
            <a:endParaRPr/>
          </a:p>
          <a:p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Calc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3492000" y="2844000"/>
            <a:ext cx="2230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Python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Orange Canvas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6912000" y="3384000"/>
            <a:ext cx="2230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Python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Seaborn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“</a:t>
            </a: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attractive statistical graphics”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D3.js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“</a:t>
            </a: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helps you bring data to life”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360000" y="1296000"/>
            <a:ext cx="8422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/>
          </a:p>
        </p:txBody>
      </p:sp>
      <p:sp>
        <p:nvSpPr>
          <p:cNvPr id="183" name="CustomShape 10"/>
          <p:cNvSpPr/>
          <p:nvPr/>
        </p:nvSpPr>
        <p:spPr>
          <a:xfrm>
            <a:off x="3276000" y="4788000"/>
            <a:ext cx="3634200" cy="11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Interactive work flows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Widgets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Transformation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Testing and evaluation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5040" y="294840"/>
            <a:ext cx="7573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process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149040" y="692640"/>
            <a:ext cx="759420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Work to be undertaken and results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7967520" y="6437160"/>
            <a:ext cx="82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91725C32-415A-4A13-BC00-FF5CDF64989C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369720" y="6058080"/>
            <a:ext cx="84423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000" cy="867240"/>
          </a:xfrm>
          <a:prstGeom prst="rect">
            <a:avLst/>
          </a:prstGeom>
          <a:ln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324000" y="6048000"/>
            <a:ext cx="84222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Analysis process [10%]. Illustrated description of the analysis process</a:t>
            </a:r>
            <a:endParaRPr/>
          </a:p>
        </p:txBody>
      </p:sp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504000" y="1296000"/>
            <a:ext cx="7848000" cy="467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5040" y="294840"/>
            <a:ext cx="7573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Methodology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149040" y="692640"/>
            <a:ext cx="759420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techniques used in the process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7967520" y="6437160"/>
            <a:ext cx="8265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1F3C55BA-960B-4E9E-967F-64B49D8962E3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369720" y="6058080"/>
            <a:ext cx="84423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120" cy="44496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000" cy="867240"/>
          </a:xfrm>
          <a:prstGeom prst="rect">
            <a:avLst/>
          </a:prstGeom>
          <a:ln>
            <a:noFill/>
          </a:ln>
        </p:spPr>
      </p:pic>
      <p:sp>
        <p:nvSpPr>
          <p:cNvPr id="198" name="CustomShape 5"/>
          <p:cNvSpPr/>
          <p:nvPr/>
        </p:nvSpPr>
        <p:spPr>
          <a:xfrm>
            <a:off x="288000" y="6120000"/>
            <a:ext cx="61909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Arial"/>
                <a:ea typeface="DejaVu Sans"/>
              </a:rPr>
              <a:t>Analysis methodology [30%]. Methodology of your analysis.</a:t>
            </a:r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371520" y="1170000"/>
            <a:ext cx="8422920" cy="43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0"/>
              </a:lnSpc>
            </a:pPr>
            <a:r>
              <a:rPr b="1" lang="en-GB" sz="1300" strike="noStrike" u="sng">
                <a:solidFill>
                  <a:srgbClr val="000000"/>
                </a:solidFill>
                <a:latin typeface="Arial"/>
                <a:ea typeface="DejaVu Sans"/>
              </a:rPr>
              <a:t>5 Phases of the Analysis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the characteristics of the attributes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each of the distributions and basics statistics about every feature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the Relationships between the attributes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Investigate the relationships between features perception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Using a variety of different visual display types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Careful consideration of the types of visual encodings: shape, size, colour and labelling, to aid and complement with the understanding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9900"/>
                </a:solidFill>
                <a:latin typeface="Arial"/>
                <a:ea typeface="DejaVu Sans"/>
              </a:rPr>
              <a:t>Describing the relationships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9900"/>
                </a:solidFill>
                <a:latin typeface="Arial"/>
                <a:ea typeface="DejaVu Sans"/>
              </a:rPr>
              <a:t>Two computational methods will be utilised at this stage; Gaussian Mixture Models</a:t>
            </a:r>
            <a:r>
              <a:rPr lang="en-GB" sz="1300" strike="noStrike">
                <a:solidFill>
                  <a:srgbClr val="009900"/>
                </a:solidFill>
                <a:latin typeface="Arial"/>
                <a:ea typeface="DejaVu Sans"/>
              </a:rPr>
              <a:t> </a:t>
            </a:r>
            <a:r>
              <a:rPr i="1" lang="en-GB" sz="1300" strike="noStrike">
                <a:solidFill>
                  <a:srgbClr val="009900"/>
                </a:solidFill>
                <a:latin typeface="Arial"/>
                <a:ea typeface="DejaVu Sans"/>
              </a:rPr>
              <a:t>(GMM) and Self Organising Maps (SOM)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9900"/>
                </a:solidFill>
                <a:latin typeface="Arial"/>
                <a:ea typeface="DejaVu Sans"/>
              </a:rPr>
              <a:t>Answer the intermediate and research questions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ff9900"/>
                </a:solidFill>
                <a:latin typeface="Arial"/>
                <a:ea typeface="DejaVu Sans"/>
              </a:rPr>
              <a:t>Exploring the findings iteratively through interaction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ff9900"/>
                </a:solidFill>
                <a:latin typeface="Arial"/>
                <a:ea typeface="DejaVu Sans"/>
              </a:rPr>
              <a:t>It is expected that navigating many times between phase 1-3</a:t>
            </a:r>
            <a:endParaRPr/>
          </a:p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5.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/>
          </a:p>
          <a:p>
            <a:pPr lvl="4">
              <a:lnSpc>
                <a:spcPts val="0"/>
              </a:lnSpc>
              <a:buSzPct val="45000"/>
              <a:buFont typeface="StarSymbol"/>
              <a:buChar char=""/>
            </a:pP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Final Improvement and refinement of the visualisations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