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6470" autoAdjust="0"/>
  </p:normalViewPr>
  <p:slideViewPr>
    <p:cSldViewPr showGuides="1">
      <p:cViewPr varScale="1">
        <p:scale>
          <a:sx n="76" d="100"/>
          <a:sy n="76" d="100"/>
        </p:scale>
        <p:origin x="126" y="8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11/12/2013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11/12/2013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12, 2013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Machine Learning Approach to Pricing Corporate Bonds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Random Forest Model Results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2" y="1524000"/>
            <a:ext cx="556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1498600"/>
            <a:ext cx="5638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Error Frequency Analysis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425" y="1219200"/>
            <a:ext cx="7620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2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Bonds/Fixed Income are the most important asset class for retiree investment portfolios</a:t>
            </a:r>
          </a:p>
          <a:p>
            <a:r>
              <a:rPr lang="en-US" dirty="0" smtClean="0"/>
              <a:t>With a rapidly aging baby boomer population, making sure fixed income returns is more important than ever</a:t>
            </a:r>
          </a:p>
          <a:p>
            <a:r>
              <a:rPr lang="en-US" dirty="0" smtClean="0"/>
              <a:t>Against the backdrop of rising interest rates, the winding down of accommodative fiscal policy and negative year to date returns many bond managers are struggling</a:t>
            </a:r>
          </a:p>
          <a:p>
            <a:r>
              <a:rPr lang="en-US" dirty="0" smtClean="0"/>
              <a:t>As a result many are turning to scrutinizing their trading costs</a:t>
            </a:r>
          </a:p>
          <a:p>
            <a:r>
              <a:rPr lang="en-US" dirty="0" smtClean="0"/>
              <a:t>Bonds rarely trade – so what do you use as your benchmark?</a:t>
            </a:r>
          </a:p>
          <a:p>
            <a:r>
              <a:rPr lang="en-US" dirty="0" smtClean="0"/>
              <a:t>Several companies provide “evaluated pricing” however it tends to be poor quality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371600"/>
            <a:ext cx="6248400" cy="4908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Fraud!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762000"/>
            <a:ext cx="5395912" cy="4268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88" y="3276604"/>
            <a:ext cx="6224588" cy="329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6" y="3535865"/>
            <a:ext cx="4238625" cy="30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Bond Trading Frequency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71600"/>
            <a:ext cx="5154575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1371600"/>
            <a:ext cx="516177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Bond Trading Frequency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371600"/>
            <a:ext cx="579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Evaluated Pricing Accuracy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012" y="1168400"/>
            <a:ext cx="655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5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Bond Characteristics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1524000"/>
            <a:ext cx="5715000" cy="4876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812" y="1524000"/>
            <a:ext cx="548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5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Bond Characteristics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1812" y="1524000"/>
            <a:ext cx="5181600" cy="4876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1447800"/>
            <a:ext cx="548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06680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3139"/>
              </p:ext>
            </p:extLst>
          </p:nvPr>
        </p:nvGraphicFramePr>
        <p:xfrm>
          <a:off x="1522412" y="2133600"/>
          <a:ext cx="8125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083"/>
                <a:gridCol w="2549173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Basis Points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 (</a:t>
                      </a:r>
                      <a:r>
                        <a:rPr lang="en-US" dirty="0" err="1" smtClean="0"/>
                        <a:t>Eval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21.6 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26.2 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 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r>
                        <a:rPr lang="en-US" baseline="0" dirty="0" smtClean="0"/>
                        <a:t> Tree </a:t>
                      </a:r>
                      <a:r>
                        <a:rPr lang="en-US" baseline="0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15.3 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 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169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A Machine Learning Approach to Pricing Corporate Bonds</vt:lpstr>
      <vt:lpstr>Overview</vt:lpstr>
      <vt:lpstr>Fraud!</vt:lpstr>
      <vt:lpstr>Bond Trading Frequency</vt:lpstr>
      <vt:lpstr>Bond Trading Frequency</vt:lpstr>
      <vt:lpstr>Evaluated Pricing Accuracy</vt:lpstr>
      <vt:lpstr>Bond Characteristics</vt:lpstr>
      <vt:lpstr>Bond Characteristics</vt:lpstr>
      <vt:lpstr>Model Results</vt:lpstr>
      <vt:lpstr>Random Forest Model Results</vt:lpstr>
      <vt:lpstr>Error Frequency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2013-11-12T18:45:09Z</dcterms:created>
  <dcterms:modified xsi:type="dcterms:W3CDTF">2013-11-12T21:43:43Z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