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5"/>
  </p:notesMasterIdLst>
  <p:sldIdLst>
    <p:sldId id="258" r:id="rId3"/>
    <p:sldId id="340" r:id="rId4"/>
    <p:sldId id="326" r:id="rId5"/>
    <p:sldId id="382" r:id="rId6"/>
    <p:sldId id="473" r:id="rId7"/>
    <p:sldId id="474" r:id="rId8"/>
    <p:sldId id="481" r:id="rId9"/>
    <p:sldId id="482" r:id="rId10"/>
    <p:sldId id="483" r:id="rId11"/>
    <p:sldId id="475" r:id="rId12"/>
    <p:sldId id="476" r:id="rId13"/>
    <p:sldId id="545" r:id="rId14"/>
    <p:sldId id="544" r:id="rId15"/>
    <p:sldId id="546" r:id="rId16"/>
    <p:sldId id="477" r:id="rId17"/>
    <p:sldId id="478" r:id="rId18"/>
    <p:sldId id="533" r:id="rId19"/>
    <p:sldId id="534" r:id="rId20"/>
    <p:sldId id="535" r:id="rId21"/>
    <p:sldId id="529" r:id="rId22"/>
    <p:sldId id="530" r:id="rId23"/>
    <p:sldId id="531" r:id="rId24"/>
    <p:sldId id="532" r:id="rId25"/>
    <p:sldId id="486" r:id="rId26"/>
    <p:sldId id="487" r:id="rId27"/>
    <p:sldId id="488" r:id="rId28"/>
    <p:sldId id="489" r:id="rId29"/>
    <p:sldId id="536" r:id="rId30"/>
    <p:sldId id="537" r:id="rId31"/>
    <p:sldId id="492" r:id="rId32"/>
    <p:sldId id="495" r:id="rId33"/>
    <p:sldId id="496" r:id="rId34"/>
    <p:sldId id="497" r:id="rId35"/>
    <p:sldId id="498" r:id="rId36"/>
    <p:sldId id="503" r:id="rId37"/>
    <p:sldId id="499" r:id="rId38"/>
    <p:sldId id="500" r:id="rId39"/>
    <p:sldId id="502" r:id="rId40"/>
    <p:sldId id="501" r:id="rId41"/>
    <p:sldId id="504" r:id="rId42"/>
    <p:sldId id="494" r:id="rId43"/>
    <p:sldId id="509" r:id="rId44"/>
    <p:sldId id="510" r:id="rId45"/>
    <p:sldId id="511" r:id="rId46"/>
    <p:sldId id="515" r:id="rId47"/>
    <p:sldId id="512" r:id="rId48"/>
    <p:sldId id="516" r:id="rId49"/>
    <p:sldId id="518" r:id="rId50"/>
    <p:sldId id="519" r:id="rId51"/>
    <p:sldId id="517" r:id="rId52"/>
    <p:sldId id="520" r:id="rId53"/>
    <p:sldId id="521" r:id="rId54"/>
    <p:sldId id="523" r:id="rId55"/>
    <p:sldId id="525" r:id="rId56"/>
    <p:sldId id="528" r:id="rId57"/>
    <p:sldId id="538" r:id="rId58"/>
    <p:sldId id="539" r:id="rId59"/>
    <p:sldId id="540" r:id="rId60"/>
    <p:sldId id="541" r:id="rId61"/>
    <p:sldId id="543" r:id="rId62"/>
    <p:sldId id="542" r:id="rId63"/>
    <p:sldId id="355" r:id="rId6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8410" autoAdjust="0"/>
  </p:normalViewPr>
  <p:slideViewPr>
    <p:cSldViewPr>
      <p:cViewPr>
        <p:scale>
          <a:sx n="125" d="100"/>
          <a:sy n="125" d="100"/>
        </p:scale>
        <p:origin x="-232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quick side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usual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defn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from undergraduate math &amp; stats classes…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a coin toss resulting in H is 1/2 because, as the number of trials goes to +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the proportion of heads will be 1/2.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well-defined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Technically speaking, in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interpretation only those events which have been observed over a number of trials have well-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defined probabilities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MCMC, nonparametric methods,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Personal favorite Bayesian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calc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estimate of masses of Saturn, Jupiter made 200 years ago correct to within 1%!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- tracking subs, cracking codes, solving court cases  this framework is a statistical superhero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anyone want to take a stab at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Hint: we want to find the probability that label C applies to a particular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probabilistic classification, not deterministic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{xi} = {x1, x2, …,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xn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(makes sure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all sum to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of class C given the data/evidence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constitutes the training phase of the model, and the posterior can then be used for prediction.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posterior = f(prior)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Classical statistics 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frequentist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complicated beast.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Basically impossible! This is related to something called the “curse of dimensionality”…something we’ll see later!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 Hint: you have seen the answer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hit independence again here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what we said before about independent events?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true likelihood function is an extremely complex conditional joint distribution…we don’t want to mess with this (more precisely, we will never have sufficient data to estimate this accurately).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043737" y="3009900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The symbol ∩ is often used for intersection. </a:t>
              </a:r>
              <a:r>
                <a:rPr lang="en-US" sz="900" dirty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For example, “P(A 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∩ B)”.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828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</a:t>
            </a:r>
            <a:r>
              <a:rPr lang="en-US" sz="2000" i="1" dirty="0">
                <a:latin typeface="+mn-lt"/>
                <a:cs typeface="PFDinTextCompPro-Italic"/>
              </a:rPr>
              <a:t>P(AB)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79791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</a:t>
            </a:r>
            <a:r>
              <a:rPr lang="en-US" sz="2000" i="1" dirty="0">
                <a:latin typeface="+mn-lt"/>
                <a:cs typeface="PFDinTextCompPro-Italic"/>
              </a:rPr>
              <a:t>P(AB) </a:t>
            </a:r>
            <a:r>
              <a:rPr lang="en-US" sz="3000" dirty="0">
                <a:latin typeface="PFDinTextCompPro-Italic"/>
                <a:cs typeface="PFDinTextCompPro-Italic"/>
              </a:rPr>
              <a:t>equal to </a:t>
            </a:r>
            <a:r>
              <a:rPr lang="en-US" sz="2000" i="1" dirty="0">
                <a:latin typeface="+mn-lt"/>
                <a:cs typeface="PFDinTextCompPro-Italic"/>
              </a:rPr>
              <a:t>P(A)P(B)</a:t>
            </a:r>
            <a:r>
              <a:rPr lang="en-US" sz="3200" i="1" dirty="0" smtClean="0"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Maybe, maybe not. More later…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9768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6137" y="2079625"/>
            <a:ext cx="1463675" cy="16922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This information about B </a:t>
              </a:r>
              <a:r>
                <a:rPr lang="en-US" sz="900" i="1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transforms</a:t>
              </a: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 the sample space.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PFDinDisplayPro-Italic"/>
                <a:ea typeface="ＭＳ Ｐゴシック" charset="0"/>
                <a:cs typeface="PFDinDisplay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PFDinDisplayPro-Italic"/>
                  <a:ea typeface="ＭＳ Ｐゴシック" charset="0"/>
                  <a:cs typeface="PFDinDisplayPro-Italic"/>
                  <a:sym typeface="News706 BT" charset="0"/>
                </a:rPr>
                <a:t>Take a moment to convince yourself of this!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Naïve Bayes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spam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filter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3594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Probably the 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earlier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52038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earlier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8610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earlier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239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earlier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945197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Check this out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Probably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only proof in the course: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P(AB) = </a:t>
            </a:r>
            <a:r>
              <a:rPr lang="en-US" sz="2000" i="1" dirty="0">
                <a:latin typeface="+mn-lt"/>
                <a:cs typeface="PFDinTextCompPro-Italic"/>
              </a:rPr>
              <a:t>P(A|B) *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earlier</a:t>
            </a:r>
          </a:p>
          <a:p>
            <a:pPr algn="l"/>
            <a:r>
              <a:rPr lang="en-US" sz="2000" i="1" dirty="0" smtClean="0">
                <a:latin typeface="+mn-lt"/>
                <a:cs typeface="PFDinTextCompPro-Italic"/>
              </a:rPr>
              <a:t>P(BA) = P(B|A) * P(A)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			</a:t>
            </a:r>
            <a:r>
              <a:rPr lang="en-US" sz="3000" dirty="0" smtClean="0">
                <a:latin typeface="PFDinTextCompPro-Italic"/>
                <a:cs typeface="PFDinTextCompPro-Italic"/>
              </a:rPr>
              <a:t>by substitution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But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P(AB) = P(BA)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		since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event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AB =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event</a:t>
            </a:r>
            <a:r>
              <a:rPr lang="en-US" sz="2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BA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* P(B) = P(B|A) * P(A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by combining the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above</a:t>
            </a:r>
          </a:p>
          <a:p>
            <a:pPr algn="l"/>
            <a:r>
              <a:rPr lang="en-US" sz="2000" dirty="0">
                <a:latin typeface="+mn-lt"/>
                <a:cs typeface="PFDinTextCompPro-Italic"/>
                <a:sym typeface="Wingdings"/>
              </a:rPr>
              <a:t> 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P(A|B) = P(B|A) * P(A) / P(B)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by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rearranging last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step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5735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2949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3179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the two interpretations can be described as follows: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err="1" smtClean="0">
                <a:latin typeface="PFDinTextCompPro-Italic"/>
                <a:cs typeface="PFDinTextCompPro-Italic"/>
                <a:sym typeface="Wingdings"/>
              </a:rPr>
              <a:t>frequentist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 interpretation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regards an event’s probability as its limiting frequency across a very large number of trials.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Bayesian interpretation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regards an event’s probability as a “degree of belief,” which can apply even to events that have not yet occurred.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0102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037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</p:txBody>
      </p:sp>
    </p:spTree>
    <p:extLst>
      <p:ext uri="{BB962C8B-B14F-4D97-AF65-F5344CB8AC3E}">
        <p14:creationId xmlns:p14="http://schemas.microsoft.com/office/powerpoint/2010/main" val="1363523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Interpretations of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this sounds crazy to you, don’t worry…we won’t dwell on the theoretical details.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If this sounds interesting, there are plenty of resources available to learn more about Bayesian inference.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a good direction to head if you like math and/or if you’re interested in learning about cutting-edge data science techniques.</a:t>
            </a:r>
            <a:endParaRPr lang="en-US" sz="3000" dirty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0447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Naïve </a:t>
            </a:r>
            <a:r>
              <a:rPr lang="en-US" sz="7500" dirty="0" err="1" smtClean="0"/>
              <a:t>bayes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87373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class label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3000" i="1" dirty="0">
                <a:latin typeface="PFDinTextCompPro-Italic"/>
                <a:cs typeface="PFDinTextCompPro-Italic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the data we observe.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Bayesian calculation 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3346734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approximate the 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63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693919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normalization constant doesn’t tell us much.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21033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2776538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posterior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any Bayesian computation is to find (“learn”) the posterior distribution of a particular variable.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35064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Bayesian inference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 dirty="0" smtClean="0">
                <a:latin typeface="PFDinTextCompPro-Medium"/>
                <a:cs typeface="PFDinTextCompPro-Medium"/>
              </a:rPr>
              <a:t>update </a:t>
            </a:r>
            <a:r>
              <a:rPr lang="en-US" sz="3000" dirty="0" smtClean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Then we can use the posterior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3681629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 quick comparison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Methods				Predictions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“classical”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frequentist</a:t>
            </a:r>
            <a:r>
              <a:rPr lang="en-US" sz="3000" dirty="0" smtClean="0">
                <a:latin typeface="PFDinTextCompPro-Italic"/>
                <a:cs typeface="PFDinTextCompPro-Italic"/>
              </a:rPr>
              <a:t>)			point estimates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Bayesian				distributions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2937" y="2247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4888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</p:txBody>
      </p:sp>
    </p:spTree>
    <p:extLst>
      <p:ext uri="{BB962C8B-B14F-4D97-AF65-F5344CB8AC3E}">
        <p14:creationId xmlns:p14="http://schemas.microsoft.com/office/powerpoint/2010/main" val="1431286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627247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Remember the likelihood function?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i="1" dirty="0" smtClean="0">
                <a:latin typeface="+mn-lt"/>
                <a:cs typeface="PFDinTextCompPro-Italic"/>
              </a:rPr>
              <a:t>}|C) = P({x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})|C)</a:t>
            </a:r>
          </a:p>
          <a:p>
            <a:endParaRPr lang="en-US" sz="20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3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4006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Estimating the full likelihood function.</a:t>
            </a: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285698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</p:txBody>
      </p:sp>
    </p:spTree>
    <p:extLst>
      <p:ext uri="{BB962C8B-B14F-4D97-AF65-F5344CB8AC3E}">
        <p14:creationId xmlns:p14="http://schemas.microsoft.com/office/powerpoint/2010/main" val="2166920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200" i="1" baseline="-25000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</a:t>
            </a:r>
            <a:r>
              <a:rPr lang="en-US" sz="2000" i="1" dirty="0" err="1">
                <a:latin typeface="+mn-lt"/>
                <a:cs typeface="PFDinTextCompPro-Italic"/>
              </a:rPr>
              <a:t>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361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“naïve” assumption simplifies the likelihood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to make it tractable.</a:t>
            </a:r>
            <a:endParaRPr lang="en-US" sz="30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Spam filter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total probability 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13650</TotalTime>
  <Pages>0</Pages>
  <Words>2915</Words>
  <Characters>0</Characters>
  <Application>Microsoft Macintosh PowerPoint</Application>
  <PresentationFormat>Custom</PresentationFormat>
  <Lines>0</Lines>
  <Paragraphs>458</Paragraphs>
  <Slides>62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GA_Instructor_Template_Deck</vt:lpstr>
      <vt:lpstr>Agenda</vt:lpstr>
      <vt:lpstr>INTRO to DATA SCIENCE naive bayes classification</vt:lpstr>
      <vt:lpstr> I. intro to probability iI. Naïve Bayes classification  LAB: III. spam filter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Naïve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Spam 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2227</cp:revision>
  <cp:lastPrinted>2013-03-31T16:37:02Z</cp:lastPrinted>
  <dcterms:modified xsi:type="dcterms:W3CDTF">2014-08-30T18:45:55Z</dcterms:modified>
</cp:coreProperties>
</file>