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2" r:id="rId15"/>
    <p:sldId id="273" r:id="rId16"/>
    <p:sldId id="274" r:id="rId17"/>
    <p:sldId id="275" r:id="rId18"/>
    <p:sldId id="285" r:id="rId19"/>
    <p:sldId id="268" r:id="rId20"/>
    <p:sldId id="276" r:id="rId21"/>
    <p:sldId id="277" r:id="rId22"/>
    <p:sldId id="278" r:id="rId23"/>
    <p:sldId id="284" r:id="rId24"/>
    <p:sldId id="282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.io/ggplot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it.io/gadsdc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itref.org/" TargetMode="External"/><Relationship Id="rId2" Type="http://schemas.openxmlformats.org/officeDocument/2006/relationships/hyperlink" Target="http://git-scm.com/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iny.cc/gitvideos" TargetMode="External"/><Relationship Id="rId5" Type="http://schemas.openxmlformats.org/officeDocument/2006/relationships/hyperlink" Target="http://tiny.cc/gitref" TargetMode="External"/><Relationship Id="rId4" Type="http://schemas.openxmlformats.org/officeDocument/2006/relationships/hyperlink" Target="http://git.io/recip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tiny.cc/gitss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Git and 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Kevin Markham</a:t>
            </a:r>
          </a:p>
          <a:p>
            <a:r>
              <a:rPr lang="en-US" dirty="0" smtClean="0"/>
              <a:t>dataschool.io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2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a GitHub repo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Example repo: </a:t>
            </a:r>
            <a:r>
              <a:rPr lang="en-US" dirty="0" smtClean="0">
                <a:hlinkClick r:id="rId2"/>
              </a:rPr>
              <a:t>git.io/ggplot2</a:t>
            </a:r>
            <a:endParaRPr lang="en-US" dirty="0" smtClean="0"/>
          </a:p>
          <a:p>
            <a:r>
              <a:rPr lang="en-US" dirty="0" smtClean="0"/>
              <a:t>Account name, repo name, description</a:t>
            </a:r>
          </a:p>
          <a:p>
            <a:r>
              <a:rPr lang="en-US" dirty="0"/>
              <a:t>F</a:t>
            </a:r>
            <a:r>
              <a:rPr lang="en-US" dirty="0" smtClean="0"/>
              <a:t>older structure</a:t>
            </a:r>
          </a:p>
          <a:p>
            <a:r>
              <a:rPr lang="en-US" dirty="0" smtClean="0"/>
              <a:t>Viewing files: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endered view (with syntax highlighting)</a:t>
            </a:r>
          </a:p>
          <a:p>
            <a:pPr lvl="1"/>
            <a:r>
              <a:rPr lang="en-US" dirty="0" smtClean="0"/>
              <a:t>Raw view</a:t>
            </a:r>
          </a:p>
          <a:p>
            <a:r>
              <a:rPr lang="en-US" dirty="0" smtClean="0"/>
              <a:t>README.md:</a:t>
            </a:r>
          </a:p>
          <a:p>
            <a:pPr lvl="1"/>
            <a:r>
              <a:rPr lang="en-US" dirty="0" smtClean="0"/>
              <a:t>Describes a repo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utomatically displayed</a:t>
            </a:r>
          </a:p>
          <a:p>
            <a:pPr lvl="1"/>
            <a:r>
              <a:rPr lang="en-US" dirty="0" smtClean="0"/>
              <a:t>Written in Markdown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a GitHub repo </a:t>
            </a:r>
            <a:r>
              <a:rPr lang="en-US" dirty="0" smtClean="0"/>
              <a:t>(2 </a:t>
            </a:r>
            <a:r>
              <a:rPr lang="en-US" dirty="0"/>
              <a:t>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Commits:</a:t>
            </a:r>
          </a:p>
          <a:p>
            <a:pPr lvl="1"/>
            <a:r>
              <a:rPr lang="en-US" dirty="0" smtClean="0"/>
              <a:t>One or more changes to one or more files</a:t>
            </a:r>
          </a:p>
          <a:p>
            <a:pPr lvl="1"/>
            <a:r>
              <a:rPr lang="en-US" dirty="0" smtClean="0"/>
              <a:t>Revision highlighting</a:t>
            </a:r>
          </a:p>
          <a:p>
            <a:pPr lvl="1"/>
            <a:r>
              <a:rPr lang="en-US" dirty="0"/>
              <a:t>Commit comments are </a:t>
            </a:r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Most recent commit comment shown by filename</a:t>
            </a:r>
          </a:p>
          <a:p>
            <a:r>
              <a:rPr lang="en-US" dirty="0" smtClean="0"/>
              <a:t>Profile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repo on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“Create New” (plus sign):</a:t>
            </a:r>
          </a:p>
          <a:p>
            <a:pPr lvl="1"/>
            <a:r>
              <a:rPr lang="en-US" dirty="0" smtClean="0"/>
              <a:t>Define name, description, public or private</a:t>
            </a:r>
          </a:p>
          <a:p>
            <a:pPr lvl="1"/>
            <a:r>
              <a:rPr lang="en-US" dirty="0" smtClean="0"/>
              <a:t>Initialize with README (if you’re going to clone)</a:t>
            </a:r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Nothing has happened to your local computer</a:t>
            </a:r>
          </a:p>
          <a:p>
            <a:pPr lvl="1"/>
            <a:r>
              <a:rPr lang="en-US" dirty="0" smtClean="0"/>
              <a:t>This was done on GitHub, but GitHub used Git to add the README.md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a GitHub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Cloning = copying to your local computer</a:t>
            </a:r>
          </a:p>
          <a:p>
            <a:pPr lvl="1"/>
            <a:r>
              <a:rPr lang="en-US" dirty="0" smtClean="0"/>
              <a:t>Like copying your Dropbox files to a new machine</a:t>
            </a:r>
          </a:p>
          <a:p>
            <a:r>
              <a:rPr lang="en-US" dirty="0" smtClean="0"/>
              <a:t>First, change your working directory to where you want the repo to be stored: </a:t>
            </a:r>
            <a:r>
              <a:rPr lang="en-US" dirty="0" smtClean="0">
                <a:solidFill>
                  <a:srgbClr val="C00000"/>
                </a:solidFill>
              </a:rPr>
              <a:t>cd</a:t>
            </a:r>
          </a:p>
          <a:p>
            <a:r>
              <a:rPr lang="en-US" dirty="0" smtClean="0"/>
              <a:t>Then, clone the repo: </a:t>
            </a:r>
            <a:r>
              <a:rPr lang="en-US" dirty="0" smtClean="0">
                <a:solidFill>
                  <a:srgbClr val="C00000"/>
                </a:solidFill>
              </a:rPr>
              <a:t>git clone &lt;URL&gt;</a:t>
            </a:r>
          </a:p>
          <a:p>
            <a:pPr lvl="1"/>
            <a:r>
              <a:rPr lang="en-US" dirty="0" smtClean="0"/>
              <a:t>Get SSH or HTTPS URL from GitHub (ends in .git)</a:t>
            </a:r>
          </a:p>
          <a:p>
            <a:pPr lvl="1"/>
            <a:r>
              <a:rPr lang="en-US" dirty="0" smtClean="0"/>
              <a:t>Clones to a subdirectory of the working directory</a:t>
            </a:r>
          </a:p>
          <a:p>
            <a:pPr lvl="1"/>
            <a:r>
              <a:rPr lang="en-US" dirty="0" smtClean="0"/>
              <a:t>No visual feedback when you type your password</a:t>
            </a:r>
          </a:p>
          <a:p>
            <a:r>
              <a:rPr lang="en-US" dirty="0" smtClean="0"/>
              <a:t>Navigate to the repo (</a:t>
            </a:r>
            <a:r>
              <a:rPr lang="en-US" dirty="0" smtClean="0">
                <a:solidFill>
                  <a:srgbClr val="C00000"/>
                </a:solidFill>
              </a:rPr>
              <a:t>cd</a:t>
            </a:r>
            <a:r>
              <a:rPr lang="en-US" dirty="0" smtClean="0"/>
              <a:t>) then list the files (</a:t>
            </a:r>
            <a:r>
              <a:rPr lang="en-US" dirty="0" smtClean="0">
                <a:solidFill>
                  <a:srgbClr val="C00000"/>
                </a:solidFill>
              </a:rPr>
              <a:t>ls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44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your remotes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“remote alias” is a reference to a repo not on your local computer</a:t>
            </a:r>
          </a:p>
          <a:p>
            <a:pPr lvl="1"/>
            <a:r>
              <a:rPr lang="en-US" dirty="0" smtClean="0"/>
              <a:t>Like a connection to your Dropbox account</a:t>
            </a:r>
          </a:p>
          <a:p>
            <a:r>
              <a:rPr lang="en-US" dirty="0" smtClean="0"/>
              <a:t>“origin” remote was set up by “git clone”</a:t>
            </a:r>
          </a:p>
          <a:p>
            <a:r>
              <a:rPr lang="en-US" dirty="0" smtClean="0"/>
              <a:t>View remotes: </a:t>
            </a:r>
            <a:r>
              <a:rPr lang="en-US" dirty="0" smtClean="0">
                <a:solidFill>
                  <a:srgbClr val="C00000"/>
                </a:solidFill>
              </a:rPr>
              <a:t>git remote -v</a:t>
            </a:r>
          </a:p>
        </p:txBody>
      </p:sp>
    </p:spTree>
    <p:extLst>
      <p:ext uri="{BB962C8B-B14F-4D97-AF65-F5344CB8AC3E}">
        <p14:creationId xmlns:p14="http://schemas.microsoft.com/office/powerpoint/2010/main" val="38284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changes, checking your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Making changes:</a:t>
            </a:r>
          </a:p>
          <a:p>
            <a:pPr lvl="1"/>
            <a:r>
              <a:rPr lang="en-US" dirty="0" smtClean="0"/>
              <a:t>Modify README.md in any text editor</a:t>
            </a:r>
          </a:p>
          <a:p>
            <a:pPr lvl="1"/>
            <a:r>
              <a:rPr lang="en-US" dirty="0" smtClean="0"/>
              <a:t>Create a new file: </a:t>
            </a:r>
            <a:r>
              <a:rPr lang="en-US" dirty="0" smtClean="0">
                <a:solidFill>
                  <a:srgbClr val="C00000"/>
                </a:solidFill>
              </a:rPr>
              <a:t>touch &lt;filename&gt;</a:t>
            </a:r>
          </a:p>
          <a:p>
            <a:r>
              <a:rPr lang="en-US" dirty="0" smtClean="0"/>
              <a:t>Check your status: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dirty="0" smtClean="0"/>
              <a:t>File statuses (possibly color-coded):</a:t>
            </a:r>
          </a:p>
          <a:p>
            <a:pPr lvl="1"/>
            <a:r>
              <a:rPr lang="en-US" dirty="0" smtClean="0"/>
              <a:t>Untracked (red)</a:t>
            </a:r>
          </a:p>
          <a:p>
            <a:pPr lvl="1"/>
            <a:r>
              <a:rPr lang="en-US" dirty="0" smtClean="0"/>
              <a:t>Tracked and modified (red)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taged for committing (green)</a:t>
            </a:r>
          </a:p>
          <a:p>
            <a:pPr lvl="1"/>
            <a:r>
              <a:rPr lang="en-US" dirty="0" smtClean="0"/>
              <a:t>Committed</a:t>
            </a:r>
          </a:p>
        </p:txBody>
      </p:sp>
    </p:spTree>
    <p:extLst>
      <p:ext uri="{BB962C8B-B14F-4D97-AF65-F5344CB8AC3E}">
        <p14:creationId xmlns:p14="http://schemas.microsoft.com/office/powerpoint/2010/main" val="343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</a:t>
            </a:r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Stage changes for committing:</a:t>
            </a:r>
          </a:p>
          <a:p>
            <a:pPr lvl="1"/>
            <a:r>
              <a:rPr lang="en-US" dirty="0" smtClean="0"/>
              <a:t>Add a single file: </a:t>
            </a:r>
            <a:r>
              <a:rPr lang="en-US" dirty="0" smtClean="0">
                <a:solidFill>
                  <a:srgbClr val="C00000"/>
                </a:solidFill>
              </a:rPr>
              <a:t>git add &lt;filename&gt;</a:t>
            </a:r>
          </a:p>
          <a:p>
            <a:pPr lvl="1"/>
            <a:r>
              <a:rPr lang="en-US" dirty="0" smtClean="0"/>
              <a:t>Add all “red” files: </a:t>
            </a:r>
            <a:r>
              <a:rPr lang="en-US" dirty="0" smtClean="0">
                <a:solidFill>
                  <a:srgbClr val="C00000"/>
                </a:solidFill>
              </a:rPr>
              <a:t>git add .</a:t>
            </a:r>
          </a:p>
          <a:p>
            <a:r>
              <a:rPr lang="en-US" dirty="0" smtClean="0"/>
              <a:t>Check your status:</a:t>
            </a:r>
          </a:p>
          <a:p>
            <a:pPr lvl="1"/>
            <a:r>
              <a:rPr lang="en-US" dirty="0" smtClean="0"/>
              <a:t>Red files have turned green</a:t>
            </a:r>
          </a:p>
          <a:p>
            <a:r>
              <a:rPr lang="en-US" dirty="0" smtClean="0"/>
              <a:t>Commit changes: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git commit -m “message about commit”</a:t>
            </a:r>
          </a:p>
          <a:p>
            <a:r>
              <a:rPr lang="en-US" dirty="0" smtClean="0"/>
              <a:t>Check your status again!</a:t>
            </a:r>
          </a:p>
          <a:p>
            <a:r>
              <a:rPr lang="en-US" dirty="0" smtClean="0"/>
              <a:t>Check the log: </a:t>
            </a:r>
            <a:r>
              <a:rPr lang="en-US" dirty="0" smtClean="0">
                <a:solidFill>
                  <a:srgbClr val="C00000"/>
                </a:solidFill>
              </a:rPr>
              <a:t>git log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3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to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you’ve done to your cloned repo (so far) has been local</a:t>
            </a:r>
          </a:p>
          <a:p>
            <a:r>
              <a:rPr lang="en-US" dirty="0" smtClean="0"/>
              <a:t>You’ve been working in the “master” branch</a:t>
            </a:r>
          </a:p>
          <a:p>
            <a:r>
              <a:rPr lang="en-US" dirty="0" smtClean="0"/>
              <a:t>Push committed changes to GitHub:</a:t>
            </a:r>
          </a:p>
          <a:p>
            <a:pPr lvl="1"/>
            <a:r>
              <a:rPr lang="en-US" dirty="0" smtClean="0"/>
              <a:t>Like syncing local file changes to Dropbox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git push &lt;remote&gt; &lt;branch&gt;</a:t>
            </a:r>
          </a:p>
          <a:p>
            <a:pPr lvl="1"/>
            <a:r>
              <a:rPr lang="en-US" dirty="0" smtClean="0"/>
              <a:t>Often: </a:t>
            </a:r>
            <a:r>
              <a:rPr lang="en-US" dirty="0" smtClean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dirty="0" smtClean="0"/>
              <a:t>Refresh your GitHub repo to check!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recap of what you’ve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Created a repo on GitHub</a:t>
            </a:r>
          </a:p>
          <a:p>
            <a:r>
              <a:rPr lang="en-US" dirty="0" smtClean="0"/>
              <a:t>Cloned repo to your local computer (</a:t>
            </a:r>
            <a:r>
              <a:rPr lang="en-US" dirty="0" smtClean="0">
                <a:solidFill>
                  <a:srgbClr val="C00000"/>
                </a:solidFill>
              </a:rPr>
              <a:t>git clone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Automatically set up your “origin” remote</a:t>
            </a:r>
          </a:p>
          <a:p>
            <a:r>
              <a:rPr lang="en-US" dirty="0" smtClean="0"/>
              <a:t>Made two file changes</a:t>
            </a:r>
          </a:p>
          <a:p>
            <a:r>
              <a:rPr lang="en-US" dirty="0" smtClean="0"/>
              <a:t>Staged changes for committing (</a:t>
            </a:r>
            <a:r>
              <a:rPr lang="en-US" dirty="0" smtClean="0">
                <a:solidFill>
                  <a:srgbClr val="C00000"/>
                </a:solidFill>
              </a:rPr>
              <a:t>git add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Committed changes (</a:t>
            </a:r>
            <a:r>
              <a:rPr lang="en-US" dirty="0" smtClean="0">
                <a:solidFill>
                  <a:srgbClr val="C00000"/>
                </a:solidFill>
              </a:rPr>
              <a:t>git commit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Pushed changes to GitHub (</a:t>
            </a:r>
            <a:r>
              <a:rPr lang="en-US" dirty="0" smtClean="0">
                <a:solidFill>
                  <a:srgbClr val="C00000"/>
                </a:solidFill>
              </a:rPr>
              <a:t>git push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Inspected along the way (</a:t>
            </a:r>
            <a:r>
              <a:rPr lang="en-US" dirty="0" smtClean="0">
                <a:solidFill>
                  <a:srgbClr val="C00000"/>
                </a:solidFill>
              </a:rPr>
              <a:t>git remote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git status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git log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 a repo on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What is forking?</a:t>
            </a:r>
          </a:p>
          <a:p>
            <a:pPr lvl="1"/>
            <a:r>
              <a:rPr lang="en-US" dirty="0" smtClean="0"/>
              <a:t>Copy a repo to your account (including history)</a:t>
            </a:r>
          </a:p>
          <a:p>
            <a:pPr lvl="1"/>
            <a:r>
              <a:rPr lang="en-US" dirty="0" smtClean="0"/>
              <a:t>Does not stay in sync with the “upstream”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it! </a:t>
            </a:r>
            <a:r>
              <a:rPr lang="en-US" dirty="0" smtClean="0">
                <a:hlinkClick r:id="rId2"/>
              </a:rPr>
              <a:t>git.io/gadsdc2</a:t>
            </a:r>
            <a:endParaRPr lang="en-US" dirty="0" smtClean="0"/>
          </a:p>
          <a:p>
            <a:r>
              <a:rPr lang="en-US" dirty="0" smtClean="0"/>
              <a:t>Why fork?</a:t>
            </a:r>
          </a:p>
          <a:p>
            <a:pPr lvl="1"/>
            <a:r>
              <a:rPr lang="en-US" dirty="0" smtClean="0"/>
              <a:t>You want to make modifications</a:t>
            </a:r>
          </a:p>
          <a:p>
            <a:pPr lvl="1"/>
            <a:r>
              <a:rPr lang="en-US" dirty="0" smtClean="0"/>
              <a:t>You want to contribute to the upstream</a:t>
            </a:r>
          </a:p>
          <a:p>
            <a:r>
              <a:rPr lang="en-US" dirty="0" smtClean="0"/>
              <a:t>Clone your fork: </a:t>
            </a:r>
            <a:r>
              <a:rPr lang="en-US" dirty="0" smtClean="0">
                <a:solidFill>
                  <a:srgbClr val="C00000"/>
                </a:solidFill>
              </a:rPr>
              <a:t>git clone &lt;your URL&gt;</a:t>
            </a:r>
          </a:p>
          <a:p>
            <a:pPr lvl="1"/>
            <a:r>
              <a:rPr lang="en-US" dirty="0" smtClean="0"/>
              <a:t>Don’t clone </a:t>
            </a:r>
            <a:r>
              <a:rPr lang="en-US" dirty="0" smtClean="0"/>
              <a:t>inside your </a:t>
            </a:r>
            <a:r>
              <a:rPr lang="en-US" dirty="0" smtClean="0"/>
              <a:t>other local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Git? What is GitHub?</a:t>
            </a:r>
          </a:p>
          <a:p>
            <a:r>
              <a:rPr lang="en-US" dirty="0" smtClean="0"/>
              <a:t>Why are we learning this?</a:t>
            </a:r>
          </a:p>
          <a:p>
            <a:r>
              <a:rPr lang="en-US" dirty="0" smtClean="0"/>
              <a:t>Reflections on learning Git</a:t>
            </a:r>
          </a:p>
          <a:p>
            <a:r>
              <a:rPr lang="en-US" dirty="0" smtClean="0"/>
              <a:t>Getting set up</a:t>
            </a:r>
          </a:p>
          <a:p>
            <a:r>
              <a:rPr lang="en-US" dirty="0" smtClean="0"/>
              <a:t>Practical exercises (many!)</a:t>
            </a:r>
          </a:p>
          <a:p>
            <a:r>
              <a:rPr lang="en-US" dirty="0" smtClean="0"/>
              <a:t>Further resources</a:t>
            </a:r>
          </a:p>
          <a:p>
            <a:r>
              <a:rPr lang="en-US" dirty="0"/>
              <a:t>What we didn’t </a:t>
            </a:r>
            <a:r>
              <a:rPr lang="en-US" dirty="0" smtClean="0"/>
              <a:t>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flow for contributing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696200" cy="483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32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flow for syncing a fork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172200" cy="470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1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your gadsdc2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We’ve added a new file to gadsdc2</a:t>
            </a:r>
          </a:p>
          <a:p>
            <a:r>
              <a:rPr lang="en-US" dirty="0" smtClean="0"/>
              <a:t>Add an “upstream” remote (one-time operation):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git remote add upstream &lt;Aaron’s URL&gt;</a:t>
            </a:r>
          </a:p>
          <a:p>
            <a:pPr lvl="1"/>
            <a:r>
              <a:rPr lang="en-US" dirty="0" smtClean="0"/>
              <a:t>Check that it worked: </a:t>
            </a:r>
            <a:r>
              <a:rPr lang="en-US" dirty="0" smtClean="0">
                <a:solidFill>
                  <a:srgbClr val="C00000"/>
                </a:solidFill>
              </a:rPr>
              <a:t>git remote </a:t>
            </a:r>
            <a:r>
              <a:rPr lang="en-US" dirty="0">
                <a:solidFill>
                  <a:srgbClr val="C00000"/>
                </a:solidFill>
              </a:rPr>
              <a:t>-</a:t>
            </a:r>
            <a:r>
              <a:rPr lang="en-US" dirty="0" smtClean="0">
                <a:solidFill>
                  <a:srgbClr val="C00000"/>
                </a:solidFill>
              </a:rPr>
              <a:t>v</a:t>
            </a:r>
          </a:p>
          <a:p>
            <a:r>
              <a:rPr lang="en-US" dirty="0" smtClean="0"/>
              <a:t>Pull the changes from the upstream:</a:t>
            </a:r>
          </a:p>
          <a:p>
            <a:pPr lvl="1"/>
            <a:r>
              <a:rPr lang="en-US" dirty="0" smtClean="0"/>
              <a:t>Like updating your local files from Dropbox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git pull upstream master</a:t>
            </a:r>
          </a:p>
          <a:p>
            <a:pPr lvl="1"/>
            <a:r>
              <a:rPr lang="en-US" dirty="0" smtClean="0"/>
              <a:t>Pull = fetch + merge (basically)</a:t>
            </a:r>
          </a:p>
          <a:p>
            <a:r>
              <a:rPr lang="en-US" dirty="0"/>
              <a:t>Push </a:t>
            </a:r>
            <a:r>
              <a:rPr lang="en-US" dirty="0" smtClean="0"/>
              <a:t>the changes </a:t>
            </a:r>
            <a:r>
              <a:rPr lang="en-US" dirty="0"/>
              <a:t>up to GitHub (optional):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git </a:t>
            </a:r>
            <a:r>
              <a:rPr lang="en-US" dirty="0">
                <a:solidFill>
                  <a:srgbClr val="C00000"/>
                </a:solidFill>
              </a:rPr>
              <a:t>push origin </a:t>
            </a:r>
            <a:r>
              <a:rPr lang="en-US" dirty="0" smtClean="0">
                <a:solidFill>
                  <a:srgbClr val="C00000"/>
                </a:solidFill>
              </a:rPr>
              <a:t>master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2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branch is a “context” for your work:</a:t>
            </a:r>
          </a:p>
          <a:p>
            <a:pPr lvl="1"/>
            <a:r>
              <a:rPr lang="en-US" dirty="0" smtClean="0"/>
              <a:t>Controls your files</a:t>
            </a:r>
          </a:p>
          <a:p>
            <a:pPr lvl="1"/>
            <a:r>
              <a:rPr lang="en-US" dirty="0" smtClean="0"/>
              <a:t>Managed by the “.git” folder</a:t>
            </a:r>
          </a:p>
          <a:p>
            <a:pPr lvl="1"/>
            <a:r>
              <a:rPr lang="en-US" dirty="0" smtClean="0"/>
              <a:t>View your branches: </a:t>
            </a:r>
            <a:r>
              <a:rPr lang="en-US" dirty="0" smtClean="0">
                <a:solidFill>
                  <a:srgbClr val="C00000"/>
                </a:solidFill>
              </a:rPr>
              <a:t>git branch</a:t>
            </a:r>
          </a:p>
          <a:p>
            <a:r>
              <a:rPr lang="en-US" dirty="0" smtClean="0"/>
              <a:t>Try branching in the test repo you created:</a:t>
            </a:r>
          </a:p>
          <a:p>
            <a:pPr lvl="1"/>
            <a:r>
              <a:rPr lang="en-US" dirty="0" smtClean="0"/>
              <a:t>Create branch and switch to it: </a:t>
            </a:r>
            <a:r>
              <a:rPr lang="en-US" dirty="0" smtClean="0">
                <a:solidFill>
                  <a:srgbClr val="C00000"/>
                </a:solidFill>
              </a:rPr>
              <a:t>git checkout -b new_branch</a:t>
            </a:r>
          </a:p>
          <a:p>
            <a:pPr lvl="1"/>
            <a:r>
              <a:rPr lang="en-US" dirty="0" smtClean="0"/>
              <a:t>Create a file, stage the change, commit it</a:t>
            </a:r>
          </a:p>
          <a:p>
            <a:pPr lvl="1"/>
            <a:r>
              <a:rPr lang="en-US" dirty="0" smtClean="0"/>
              <a:t>Switch to the master branch: </a:t>
            </a:r>
            <a:r>
              <a:rPr lang="en-US" dirty="0" smtClean="0">
                <a:solidFill>
                  <a:srgbClr val="C00000"/>
                </a:solidFill>
              </a:rPr>
              <a:t>git checkout master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ls</a:t>
            </a:r>
            <a:r>
              <a:rPr lang="en-US" dirty="0" smtClean="0"/>
              <a:t>: the file is gone!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git log</a:t>
            </a:r>
            <a:r>
              <a:rPr lang="en-US" dirty="0" smtClean="0"/>
              <a:t>: the commit is gone!</a:t>
            </a:r>
            <a:endParaRPr lang="en-US" dirty="0"/>
          </a:p>
          <a:p>
            <a:pPr lvl="1"/>
            <a:r>
              <a:rPr lang="en-US" dirty="0" smtClean="0"/>
              <a:t>Switch to the new branch: </a:t>
            </a:r>
            <a:r>
              <a:rPr lang="en-US" dirty="0" smtClean="0">
                <a:solidFill>
                  <a:srgbClr val="C00000"/>
                </a:solidFill>
              </a:rPr>
              <a:t>git checkout new_branch</a:t>
            </a:r>
          </a:p>
          <a:p>
            <a:pPr lvl="2"/>
            <a:r>
              <a:rPr lang="en-US" dirty="0" smtClean="0"/>
              <a:t>The file and commit are back</a:t>
            </a:r>
          </a:p>
        </p:txBody>
      </p:sp>
    </p:spTree>
    <p:extLst>
      <p:ext uri="{BB962C8B-B14F-4D97-AF65-F5344CB8AC3E}">
        <p14:creationId xmlns:p14="http://schemas.microsoft.com/office/powerpoint/2010/main" val="12610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for submitting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git checkout master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git pull upstream master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git checkout -b name_of_branch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do your assignment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git add </a:t>
            </a:r>
            <a:r>
              <a:rPr lang="en-US" dirty="0">
                <a:solidFill>
                  <a:srgbClr val="C00000"/>
                </a:solidFill>
              </a:rPr>
              <a:t>.</a:t>
            </a:r>
            <a:endParaRPr lang="en-US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git commit -m “message”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git push origin name_of_branch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GitHub: switch to branch, submit pull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Pro Git (book): </a:t>
            </a:r>
            <a:r>
              <a:rPr lang="en-US" dirty="0" smtClean="0">
                <a:hlinkClick r:id="rId2"/>
              </a:rPr>
              <a:t>git-scm.com/book</a:t>
            </a:r>
            <a:endParaRPr lang="en-US" dirty="0" smtClean="0"/>
          </a:p>
          <a:p>
            <a:r>
              <a:rPr lang="en-US" dirty="0"/>
              <a:t>Git Reference: </a:t>
            </a:r>
            <a:r>
              <a:rPr lang="en-US" dirty="0" smtClean="0">
                <a:hlinkClick r:id="rId3"/>
              </a:rPr>
              <a:t>gitref.org</a:t>
            </a:r>
            <a:endParaRPr lang="en-US" dirty="0" smtClean="0"/>
          </a:p>
          <a:p>
            <a:r>
              <a:rPr lang="en-US" dirty="0" smtClean="0"/>
              <a:t>Recipe for submitting homework: </a:t>
            </a:r>
            <a:r>
              <a:rPr lang="en-US" dirty="0" smtClean="0">
                <a:hlinkClick r:id="rId4"/>
              </a:rPr>
              <a:t>git.io/recipe</a:t>
            </a:r>
            <a:endParaRPr lang="en-US" dirty="0" smtClean="0"/>
          </a:p>
          <a:p>
            <a:r>
              <a:rPr lang="en-US" dirty="0" smtClean="0"/>
              <a:t>My quick reference </a:t>
            </a:r>
            <a:r>
              <a:rPr lang="en-US" dirty="0"/>
              <a:t>guide: </a:t>
            </a:r>
            <a:r>
              <a:rPr lang="en-US" dirty="0" smtClean="0">
                <a:hlinkClick r:id="rId5"/>
              </a:rPr>
              <a:t>tiny.cc/</a:t>
            </a:r>
            <a:r>
              <a:rPr lang="en-US" dirty="0" err="1" smtClean="0">
                <a:hlinkClick r:id="rId5"/>
              </a:rPr>
              <a:t>gitref</a:t>
            </a:r>
            <a:endParaRPr lang="en-US" dirty="0" smtClean="0"/>
          </a:p>
          <a:p>
            <a:pPr lvl="1"/>
            <a:r>
              <a:rPr lang="en-US" dirty="0" smtClean="0"/>
              <a:t>Common sets of commands explained</a:t>
            </a:r>
          </a:p>
          <a:p>
            <a:r>
              <a:rPr lang="en-US" dirty="0" smtClean="0"/>
              <a:t>My video series: </a:t>
            </a:r>
            <a:r>
              <a:rPr lang="en-US" dirty="0" smtClean="0">
                <a:hlinkClick r:id="rId6"/>
              </a:rPr>
              <a:t>tiny.cc/</a:t>
            </a:r>
            <a:r>
              <a:rPr lang="en-US" dirty="0" err="1" smtClean="0">
                <a:hlinkClick r:id="rId6"/>
              </a:rPr>
              <a:t>gitvideos</a:t>
            </a:r>
            <a:endParaRPr lang="en-US" dirty="0" smtClean="0"/>
          </a:p>
          <a:p>
            <a:pPr lvl="1"/>
            <a:r>
              <a:rPr lang="en-US" dirty="0" smtClean="0"/>
              <a:t>Watch most of this presentation again!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5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covered (but useful to learn!)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Initializing a repo locally (</a:t>
            </a:r>
            <a:r>
              <a:rPr lang="en-US" dirty="0" smtClean="0">
                <a:solidFill>
                  <a:srgbClr val="C00000"/>
                </a:solidFill>
              </a:rPr>
              <a:t>git init</a:t>
            </a:r>
            <a:r>
              <a:rPr lang="en-US" dirty="0" smtClean="0"/>
              <a:t>), then later pushing it to GitHub</a:t>
            </a:r>
          </a:p>
          <a:p>
            <a:r>
              <a:rPr lang="en-US" dirty="0" smtClean="0"/>
              <a:t>Deleting or moving a repo locally</a:t>
            </a:r>
          </a:p>
          <a:p>
            <a:r>
              <a:rPr lang="en-US" dirty="0" smtClean="0"/>
              <a:t>Deleting a branch</a:t>
            </a:r>
          </a:p>
          <a:p>
            <a:r>
              <a:rPr lang="en-US" dirty="0" smtClean="0"/>
              <a:t>Using .gitignore to ignore certain files</a:t>
            </a:r>
          </a:p>
          <a:p>
            <a:r>
              <a:rPr lang="en-US" dirty="0" smtClean="0"/>
              <a:t>Rolling back or unstaging changes</a:t>
            </a:r>
          </a:p>
          <a:p>
            <a:r>
              <a:rPr lang="en-US" dirty="0" smtClean="0"/>
              <a:t>Resolving merge conflicts</a:t>
            </a:r>
          </a:p>
          <a:p>
            <a:r>
              <a:rPr lang="en-US" dirty="0" smtClean="0"/>
              <a:t>Fixing LF/CRLF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control system that allows you to track files and file changes in a repository (“repo”)</a:t>
            </a:r>
          </a:p>
          <a:p>
            <a:r>
              <a:rPr lang="en-US" dirty="0" smtClean="0"/>
              <a:t>Primarily used by programmers</a:t>
            </a:r>
          </a:p>
          <a:p>
            <a:r>
              <a:rPr lang="en-US" dirty="0" smtClean="0"/>
              <a:t>Runs from the command line (usually)</a:t>
            </a:r>
          </a:p>
          <a:p>
            <a:r>
              <a:rPr lang="en-US" dirty="0" smtClean="0"/>
              <a:t>Can be used alone or in a team</a:t>
            </a:r>
          </a:p>
        </p:txBody>
      </p:sp>
    </p:spTree>
    <p:extLst>
      <p:ext uri="{BB962C8B-B14F-4D97-AF65-F5344CB8AC3E}">
        <p14:creationId xmlns:p14="http://schemas.microsoft.com/office/powerpoint/2010/main" val="18602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website, not a version control system</a:t>
            </a:r>
          </a:p>
          <a:p>
            <a:r>
              <a:rPr lang="en-US" dirty="0" smtClean="0"/>
              <a:t>Allows you to put your Git repos online</a:t>
            </a:r>
          </a:p>
          <a:p>
            <a:r>
              <a:rPr lang="en-US" dirty="0" smtClean="0"/>
              <a:t>Benefits of GitHub:</a:t>
            </a:r>
          </a:p>
          <a:p>
            <a:pPr lvl="1"/>
            <a:r>
              <a:rPr lang="en-US" dirty="0" smtClean="0"/>
              <a:t>Backup of files</a:t>
            </a:r>
          </a:p>
          <a:p>
            <a:pPr lvl="1"/>
            <a:r>
              <a:rPr lang="en-US" dirty="0" smtClean="0"/>
              <a:t>Visual interface for navigating repos</a:t>
            </a:r>
          </a:p>
          <a:p>
            <a:pPr lvl="1"/>
            <a:r>
              <a:rPr lang="en-US" dirty="0" smtClean="0"/>
              <a:t>Makes repo collaboration easy</a:t>
            </a:r>
          </a:p>
          <a:p>
            <a:pPr lvl="1"/>
            <a:r>
              <a:rPr lang="en-US" dirty="0" smtClean="0"/>
              <a:t>“GitHub is just Dropbox for Git”</a:t>
            </a:r>
          </a:p>
          <a:p>
            <a:r>
              <a:rPr lang="en-US" dirty="0" smtClean="0"/>
              <a:t>Note: Git does not require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learning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is useful when you write code, and data scientists write code</a:t>
            </a:r>
          </a:p>
          <a:p>
            <a:r>
              <a:rPr lang="en-US" dirty="0" smtClean="0"/>
              <a:t>Enables teams to easily collaborate on the same codebase</a:t>
            </a:r>
          </a:p>
          <a:p>
            <a:r>
              <a:rPr lang="en-US" dirty="0" smtClean="0"/>
              <a:t>Enables you to contribute to open source projects</a:t>
            </a:r>
          </a:p>
          <a:p>
            <a:r>
              <a:rPr lang="en-US" dirty="0" smtClean="0"/>
              <a:t>Attractive skill for employment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3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can be hard for beginners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Designed (by programmers) for power and flexibility over simplicity</a:t>
            </a:r>
          </a:p>
          <a:p>
            <a:r>
              <a:rPr lang="en-US" dirty="0" smtClean="0"/>
              <a:t>Hard to know if what you did was right</a:t>
            </a:r>
          </a:p>
          <a:p>
            <a:r>
              <a:rPr lang="en-US" dirty="0" smtClean="0"/>
              <a:t>Hard to explore since most actions are “permanent” (in a sense) and can have serious consequences</a:t>
            </a:r>
          </a:p>
          <a:p>
            <a:r>
              <a:rPr lang="en-US" dirty="0" smtClean="0"/>
              <a:t>Most learning resources are command-focused instead of workflow-focused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2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sweat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focus on the most important 10% of Git</a:t>
            </a:r>
          </a:p>
          <a:p>
            <a:r>
              <a:rPr lang="en-US" dirty="0" smtClean="0"/>
              <a:t>Being slow to learn Git will not hold you back in the rest of the course</a:t>
            </a:r>
          </a:p>
          <a:p>
            <a:r>
              <a:rPr lang="en-US" dirty="0" smtClean="0"/>
              <a:t>We can help you to troubleshoot</a:t>
            </a:r>
          </a:p>
          <a:p>
            <a:r>
              <a:rPr lang="en-US" dirty="0" smtClean="0"/>
              <a:t>We’re all in this together!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GitHub:</a:t>
            </a:r>
          </a:p>
          <a:p>
            <a:pPr lvl="1"/>
            <a:r>
              <a:rPr lang="en-US" dirty="0" smtClean="0"/>
              <a:t>Create an account at </a:t>
            </a:r>
            <a:r>
              <a:rPr lang="en-US" dirty="0" smtClean="0">
                <a:hlinkClick r:id="rId2"/>
              </a:rPr>
              <a:t>github.com</a:t>
            </a:r>
            <a:endParaRPr lang="en-US" dirty="0" smtClean="0"/>
          </a:p>
          <a:p>
            <a:pPr lvl="1"/>
            <a:r>
              <a:rPr lang="en-US" dirty="0" smtClean="0"/>
              <a:t>There’s nothing to install</a:t>
            </a:r>
          </a:p>
          <a:p>
            <a:pPr lvl="1"/>
            <a:r>
              <a:rPr lang="en-US" dirty="0" smtClean="0"/>
              <a:t>Note: “GitHub </a:t>
            </a:r>
            <a:r>
              <a:rPr lang="en-US" dirty="0"/>
              <a:t>for Windows” </a:t>
            </a:r>
            <a:r>
              <a:rPr lang="en-US" dirty="0" smtClean="0"/>
              <a:t>&amp; </a:t>
            </a:r>
            <a:r>
              <a:rPr lang="en-US" dirty="0"/>
              <a:t>“GitHub for Mac” are GUI clients (alternatives to command line)</a:t>
            </a:r>
            <a:endParaRPr lang="en-US" dirty="0" smtClean="0"/>
          </a:p>
          <a:p>
            <a:r>
              <a:rPr lang="en-US" dirty="0" smtClean="0"/>
              <a:t>Git:</a:t>
            </a:r>
          </a:p>
          <a:p>
            <a:pPr lvl="1"/>
            <a:r>
              <a:rPr lang="en-US" dirty="0"/>
              <a:t>Download from </a:t>
            </a:r>
            <a:r>
              <a:rPr lang="en-US" dirty="0" smtClean="0">
                <a:hlinkClick r:id="rId3"/>
              </a:rPr>
              <a:t>git-scm.com/downloads</a:t>
            </a:r>
            <a:endParaRPr lang="en-US" dirty="0" smtClean="0"/>
          </a:p>
          <a:p>
            <a:pPr lvl="1"/>
            <a:r>
              <a:rPr lang="en-US" dirty="0" smtClean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35606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Git Bash (Windows) or Terminal (Mac/Linux</a:t>
            </a:r>
            <a:r>
              <a:rPr lang="en-US" dirty="0" smtClean="0"/>
              <a:t>):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git </a:t>
            </a:r>
            <a:r>
              <a:rPr lang="en-US" dirty="0">
                <a:solidFill>
                  <a:srgbClr val="C00000"/>
                </a:solidFill>
              </a:rPr>
              <a:t>config --global user.name “YOUR </a:t>
            </a:r>
            <a:r>
              <a:rPr lang="en-US" dirty="0" smtClean="0">
                <a:solidFill>
                  <a:srgbClr val="C00000"/>
                </a:solidFill>
              </a:rPr>
              <a:t>FULL NAME”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git </a:t>
            </a:r>
            <a:r>
              <a:rPr lang="en-US" dirty="0">
                <a:solidFill>
                  <a:srgbClr val="C00000"/>
                </a:solidFill>
              </a:rPr>
              <a:t>config --global user.email “YOUR EMAIL</a:t>
            </a:r>
            <a:r>
              <a:rPr lang="en-US" dirty="0" smtClean="0">
                <a:solidFill>
                  <a:srgbClr val="C00000"/>
                </a:solidFill>
              </a:rPr>
              <a:t>”</a:t>
            </a:r>
          </a:p>
          <a:p>
            <a:r>
              <a:rPr lang="en-US" dirty="0" smtClean="0"/>
              <a:t>Use the same email address you used with your GitHub account</a:t>
            </a:r>
          </a:p>
          <a:p>
            <a:r>
              <a:rPr lang="en-US" dirty="0" smtClean="0"/>
              <a:t>Generate </a:t>
            </a:r>
            <a:r>
              <a:rPr lang="en-US" dirty="0"/>
              <a:t>SSH keys: </a:t>
            </a:r>
            <a:r>
              <a:rPr lang="en-US" dirty="0" smtClean="0">
                <a:hlinkClick r:id="rId2"/>
              </a:rPr>
              <a:t>tiny.cc/</a:t>
            </a:r>
            <a:r>
              <a:rPr lang="en-US" dirty="0" err="1" smtClean="0">
                <a:hlinkClick r:id="rId2"/>
              </a:rPr>
              <a:t>gitssh</a:t>
            </a:r>
            <a:endParaRPr lang="en-US" dirty="0" smtClean="0"/>
          </a:p>
          <a:p>
            <a:pPr lvl="1"/>
            <a:r>
              <a:rPr lang="en-US" dirty="0" smtClean="0"/>
              <a:t>Not required, but more secure that HTTPS</a:t>
            </a:r>
          </a:p>
        </p:txBody>
      </p:sp>
    </p:spTree>
    <p:extLst>
      <p:ext uri="{BB962C8B-B14F-4D97-AF65-F5344CB8AC3E}">
        <p14:creationId xmlns:p14="http://schemas.microsoft.com/office/powerpoint/2010/main" val="40971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1280</Words>
  <Application>Microsoft Office PowerPoint</Application>
  <PresentationFormat>On-screen Show (4:3)</PresentationFormat>
  <Paragraphs>193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Introduction to Git and GitHub</vt:lpstr>
      <vt:lpstr>Agenda</vt:lpstr>
      <vt:lpstr>What is Git?</vt:lpstr>
      <vt:lpstr>What is GitHub?</vt:lpstr>
      <vt:lpstr>Why are we learning this?</vt:lpstr>
      <vt:lpstr>Git can be hard for beginners</vt:lpstr>
      <vt:lpstr>Don’t sweat it!</vt:lpstr>
      <vt:lpstr>Installation</vt:lpstr>
      <vt:lpstr>Setup</vt:lpstr>
      <vt:lpstr>Navigating a GitHub repo (1 of 2)</vt:lpstr>
      <vt:lpstr>Navigating a GitHub repo (2 of 2)</vt:lpstr>
      <vt:lpstr>Creating a repo on GitHub</vt:lpstr>
      <vt:lpstr>Cloning a GitHub repo</vt:lpstr>
      <vt:lpstr>Checking your remotes</vt:lpstr>
      <vt:lpstr>Making changes, checking your status</vt:lpstr>
      <vt:lpstr>Committing changes</vt:lpstr>
      <vt:lpstr>Pushing to GitHub</vt:lpstr>
      <vt:lpstr>Quick recap of what you’ve done</vt:lpstr>
      <vt:lpstr>Forking a repo on GitHub</vt:lpstr>
      <vt:lpstr>GitHub flow for contributing</vt:lpstr>
      <vt:lpstr>GitHub flow for syncing a fork</vt:lpstr>
      <vt:lpstr>Sync your gadsdc2 fork</vt:lpstr>
      <vt:lpstr>Working with branches</vt:lpstr>
      <vt:lpstr>Recipe for submitting homework</vt:lpstr>
      <vt:lpstr>Further resources</vt:lpstr>
      <vt:lpstr>Not covered (but useful to learn!)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creator>Kevin</dc:creator>
  <cp:lastModifiedBy>Kevin Markham</cp:lastModifiedBy>
  <cp:revision>96</cp:revision>
  <dcterms:created xsi:type="dcterms:W3CDTF">2006-08-16T00:00:00Z</dcterms:created>
  <dcterms:modified xsi:type="dcterms:W3CDTF">2014-07-28T19:10:43Z</dcterms:modified>
</cp:coreProperties>
</file>