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94"/>
  </p:notesMasterIdLst>
  <p:sldIdLst>
    <p:sldId id="258" r:id="rId3"/>
    <p:sldId id="340" r:id="rId4"/>
    <p:sldId id="326" r:id="rId5"/>
    <p:sldId id="545" r:id="rId6"/>
    <p:sldId id="546" r:id="rId7"/>
    <p:sldId id="473" r:id="rId8"/>
    <p:sldId id="716" r:id="rId9"/>
    <p:sldId id="717" r:id="rId10"/>
    <p:sldId id="718" r:id="rId11"/>
    <p:sldId id="719" r:id="rId12"/>
    <p:sldId id="720" r:id="rId13"/>
    <p:sldId id="722" r:id="rId14"/>
    <p:sldId id="726" r:id="rId15"/>
    <p:sldId id="723" r:id="rId16"/>
    <p:sldId id="724" r:id="rId17"/>
    <p:sldId id="725" r:id="rId18"/>
    <p:sldId id="727" r:id="rId19"/>
    <p:sldId id="641" r:id="rId20"/>
    <p:sldId id="728" r:id="rId21"/>
    <p:sldId id="729" r:id="rId22"/>
    <p:sldId id="730" r:id="rId23"/>
    <p:sldId id="731" r:id="rId24"/>
    <p:sldId id="732" r:id="rId25"/>
    <p:sldId id="733" r:id="rId26"/>
    <p:sldId id="806" r:id="rId27"/>
    <p:sldId id="734" r:id="rId28"/>
    <p:sldId id="735" r:id="rId29"/>
    <p:sldId id="801" r:id="rId30"/>
    <p:sldId id="802" r:id="rId31"/>
    <p:sldId id="803" r:id="rId32"/>
    <p:sldId id="804" r:id="rId33"/>
    <p:sldId id="805" r:id="rId34"/>
    <p:sldId id="739" r:id="rId35"/>
    <p:sldId id="740" r:id="rId36"/>
    <p:sldId id="767" r:id="rId37"/>
    <p:sldId id="768" r:id="rId38"/>
    <p:sldId id="769" r:id="rId39"/>
    <p:sldId id="643" r:id="rId40"/>
    <p:sldId id="741" r:id="rId41"/>
    <p:sldId id="742" r:id="rId42"/>
    <p:sldId id="743" r:id="rId43"/>
    <p:sldId id="744" r:id="rId44"/>
    <p:sldId id="745" r:id="rId45"/>
    <p:sldId id="747" r:id="rId46"/>
    <p:sldId id="748" r:id="rId47"/>
    <p:sldId id="749" r:id="rId48"/>
    <p:sldId id="750" r:id="rId49"/>
    <p:sldId id="752" r:id="rId50"/>
    <p:sldId id="754" r:id="rId51"/>
    <p:sldId id="753" r:id="rId52"/>
    <p:sldId id="770" r:id="rId53"/>
    <p:sldId id="755" r:id="rId54"/>
    <p:sldId id="759" r:id="rId55"/>
    <p:sldId id="807" r:id="rId56"/>
    <p:sldId id="760" r:id="rId57"/>
    <p:sldId id="762" r:id="rId58"/>
    <p:sldId id="808" r:id="rId59"/>
    <p:sldId id="758" r:id="rId60"/>
    <p:sldId id="772" r:id="rId61"/>
    <p:sldId id="771" r:id="rId62"/>
    <p:sldId id="764" r:id="rId63"/>
    <p:sldId id="765" r:id="rId64"/>
    <p:sldId id="773" r:id="rId65"/>
    <p:sldId id="774" r:id="rId66"/>
    <p:sldId id="775" r:id="rId67"/>
    <p:sldId id="776" r:id="rId68"/>
    <p:sldId id="656" r:id="rId69"/>
    <p:sldId id="777" r:id="rId70"/>
    <p:sldId id="783" r:id="rId71"/>
    <p:sldId id="781" r:id="rId72"/>
    <p:sldId id="782" r:id="rId73"/>
    <p:sldId id="809" r:id="rId74"/>
    <p:sldId id="810" r:id="rId75"/>
    <p:sldId id="660" r:id="rId76"/>
    <p:sldId id="786" r:id="rId77"/>
    <p:sldId id="789" r:id="rId78"/>
    <p:sldId id="788" r:id="rId79"/>
    <p:sldId id="787" r:id="rId80"/>
    <p:sldId id="791" r:id="rId81"/>
    <p:sldId id="790" r:id="rId82"/>
    <p:sldId id="649" r:id="rId83"/>
    <p:sldId id="793" r:id="rId84"/>
    <p:sldId id="794" r:id="rId85"/>
    <p:sldId id="795" r:id="rId86"/>
    <p:sldId id="796" r:id="rId87"/>
    <p:sldId id="797" r:id="rId88"/>
    <p:sldId id="677" r:id="rId89"/>
    <p:sldId id="679" r:id="rId90"/>
    <p:sldId id="798" r:id="rId91"/>
    <p:sldId id="799" r:id="rId92"/>
    <p:sldId id="504" r:id="rId9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1892" autoAdjust="0"/>
  </p:normalViewPr>
  <p:slideViewPr>
    <p:cSldViewPr>
      <p:cViewPr>
        <p:scale>
          <a:sx n="125" d="100"/>
          <a:sy n="125" d="100"/>
        </p:scale>
        <p:origin x="-992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notesMaster" Target="notesMasters/notes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5/4/14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Useful for understanding, inference, platform for further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pitfall that can be avoided using cluster validation techniques, as we’ll see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Unsupervised technique, but similar to classification in spirit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Unsupervised learning is more open-ended than other techniques we’ve discussed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Solutions are not unique!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see what these initial conditions are shortly.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Alternatives: partial clustering, overlapping clustering, fuzzy clustering, hierarchical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prototype-based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algo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(alternatives = density-based, graph-based)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prototype- or instance- based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algo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(alternatives = density-based, graph-based)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assignment depends on centroid, centroid position depends on assigned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Boundaries are drawn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 point will belong to the with the *nearest* centroid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“nearest” 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partitioning depends on similarity metric we mentioned above; different metric  different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assignment depends on centroid, centroid position depends on assigned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Spot the clusters!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** write this on the whiteboard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centroids converge to (local) optimum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cheap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** draw examples **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non-globular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alternative for categorical features = k-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is analog of centroid, but must itself be a member of the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Most general technique, good place to start (div behavior is always possible in a greedy scheme)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 (in this case, should sample data),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Dealing with outliers in clustering is another topic (remove, don’t remove, detection)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numbers are already in metric space, but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 strings, documents, time series,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informational content of metric depends on smoothness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Target variable (cluster label) is discrete, features can be either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or discrete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the one we will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4 or 5 steps is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are unsupervised validation metrics (don’t depend on external info)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There is a duality between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unsup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validation metrics &amp; objective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funcs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Sum of inter-cluster distances to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centriod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Similar is a loaded word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Distance between centroids in different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In general, want cohesion to be low &amp; separation to be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(in k-means, this is pathological…overlapping clusters means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not assigned to nearest centroids!)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cohesion-separation tradeoff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tighten up the concept of similarity when we discuss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Graphical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Notice behavior at k=10 in both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can do some sampling stuff to improve clustering results,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can do some sampling stuff to improve clustering results,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k-means clustering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</p:txBody>
      </p:sp>
    </p:spTree>
    <p:extLst>
      <p:ext uri="{BB962C8B-B14F-4D97-AF65-F5344CB8AC3E}">
        <p14:creationId xmlns:p14="http://schemas.microsoft.com/office/powerpoint/2010/main" val="1024707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</p:txBody>
      </p:sp>
    </p:spTree>
    <p:extLst>
      <p:ext uri="{BB962C8B-B14F-4D97-AF65-F5344CB8AC3E}">
        <p14:creationId xmlns:p14="http://schemas.microsoft.com/office/powerpoint/2010/main" val="1515602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Clustering provides a </a:t>
            </a:r>
            <a:r>
              <a:rPr lang="en-US" sz="3000" i="1" dirty="0">
                <a:latin typeface="PFDinTextCompPro-Italic"/>
                <a:cs typeface="PFDinTextCompPro-Italic"/>
              </a:rPr>
              <a:t>layer of abstraction </a:t>
            </a:r>
            <a:r>
              <a:rPr lang="en-US" sz="3000" dirty="0">
                <a:latin typeface="PFDinTextCompPro-Italic"/>
                <a:cs typeface="PFDinTextCompPro-Italic"/>
              </a:rPr>
              <a:t>from individual data points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15602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Clustering provides a </a:t>
            </a:r>
            <a:r>
              <a:rPr lang="en-US" sz="3000" i="1" dirty="0">
                <a:latin typeface="PFDinTextCompPro-Italic"/>
                <a:cs typeface="PFDinTextCompPro-Italic"/>
              </a:rPr>
              <a:t>layer of abstraction </a:t>
            </a:r>
            <a:r>
              <a:rPr lang="en-US" sz="3000" dirty="0">
                <a:latin typeface="PFDinTextCompPro-Italic"/>
                <a:cs typeface="PFDinTextCompPro-Italic"/>
              </a:rPr>
              <a:t>from individual data points.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is to extract and enhance the natural structure of the data (not to impose arbitrary structure!)</a:t>
            </a:r>
          </a:p>
        </p:txBody>
      </p:sp>
    </p:spTree>
    <p:extLst>
      <p:ext uri="{BB962C8B-B14F-4D97-AF65-F5344CB8AC3E}">
        <p14:creationId xmlns:p14="http://schemas.microsoft.com/office/powerpoint/2010/main" val="3480766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</p:txBody>
      </p:sp>
    </p:spTree>
    <p:extLst>
      <p:ext uri="{BB962C8B-B14F-4D97-AF65-F5344CB8AC3E}">
        <p14:creationId xmlns:p14="http://schemas.microsoft.com/office/powerpoint/2010/main" val="17822255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Think of a cluster as a “potential class”; then the solution to a clustering problem is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programatically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 these classes.</a:t>
            </a:r>
          </a:p>
        </p:txBody>
      </p:sp>
    </p:spTree>
    <p:extLst>
      <p:ext uri="{BB962C8B-B14F-4D97-AF65-F5344CB8AC3E}">
        <p14:creationId xmlns:p14="http://schemas.microsoft.com/office/powerpoint/2010/main" val="3955443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Think of a cluster as a “potential class”; then the solution to a clustering problem is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programatically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 these classes.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real purpose of clustering can be data exploration, so a solution is anything that contributes to your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955443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K-means clustering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7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</p:txBody>
      </p:sp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cluster 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K-means clustering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Interpreting results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K-means clustering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greedy – captures local structure (depends on initial conditions)</a:t>
            </a:r>
          </a:p>
        </p:txBody>
      </p:sp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greedy – captures local structure (depends on initial conditions)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partition – performs complete clustering (each point belongs to exactly one cluster) </a:t>
            </a:r>
          </a:p>
        </p:txBody>
      </p:sp>
    </p:spTree>
    <p:extLst>
      <p:ext uri="{BB962C8B-B14F-4D97-AF65-F5344CB8AC3E}">
        <p14:creationId xmlns:p14="http://schemas.microsoft.com/office/powerpoint/2010/main" val="2914429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</p:txBody>
      </p:sp>
    </p:spTree>
    <p:extLst>
      <p:ext uri="{BB962C8B-B14F-4D97-AF65-F5344CB8AC3E}">
        <p14:creationId xmlns:p14="http://schemas.microsoft.com/office/powerpoint/2010/main" val="1185098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Each point is assigned to the cluster with the nearest </a:t>
            </a:r>
            <a:r>
              <a:rPr lang="en-US" sz="3000" dirty="0" smtClean="0">
                <a:latin typeface="PFDinTextCompPro-Medium"/>
                <a:cs typeface="PFDinTextCompPro-Medium"/>
              </a:rPr>
              <a:t>centroid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Each point is assigned to the cluster with the nearest </a:t>
            </a:r>
            <a:r>
              <a:rPr lang="en-US" sz="3000" dirty="0" smtClean="0">
                <a:latin typeface="PFDinTextCompPro-Medium"/>
                <a:cs typeface="PFDinTextCompPro-Medium"/>
              </a:rPr>
              <a:t>centroid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centroid – the mean of the data points in a cluster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requires continuous (vector-like) features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highlights iterative nature of algorithm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do these partitions look like?</a:t>
            </a:r>
          </a:p>
        </p:txBody>
      </p:sp>
    </p:spTree>
    <p:extLst>
      <p:ext uri="{BB962C8B-B14F-4D97-AF65-F5344CB8AC3E}">
        <p14:creationId xmlns:p14="http://schemas.microsoft.com/office/powerpoint/2010/main" val="1783461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Centroids &amp; partitions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87" y="1257300"/>
            <a:ext cx="4102100" cy="3427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838700"/>
            <a:ext cx="37240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www.dma.fi.upm.es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mabellanas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tfcs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fvd</a:t>
            </a:r>
            <a:r>
              <a:rPr lang="en-US" sz="800" i="1" dirty="0">
                <a:latin typeface="+mn-lt"/>
              </a:rPr>
              <a:t>/images/</a:t>
            </a:r>
            <a:r>
              <a:rPr lang="en-US" sz="800" i="1" dirty="0" err="1">
                <a:latin typeface="+mn-lt"/>
              </a:rPr>
              <a:t>voronoi.gif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Centroids &amp; partitions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87" y="1257300"/>
            <a:ext cx="4102100" cy="3427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838700"/>
            <a:ext cx="37240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www.dma.fi.upm.es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mabellanas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tfcs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fvd</a:t>
            </a:r>
            <a:r>
              <a:rPr lang="en-US" sz="800" i="1" dirty="0">
                <a:latin typeface="+mn-lt"/>
              </a:rPr>
              <a:t>/images/</a:t>
            </a:r>
            <a:r>
              <a:rPr lang="en-US" sz="800" i="1" dirty="0" err="1">
                <a:latin typeface="+mn-lt"/>
              </a:rPr>
              <a:t>voronoi.gif</a:t>
            </a:r>
            <a:endParaRPr lang="en-US" sz="800" i="1" dirty="0">
              <a:latin typeface="+mn-lt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partitions are sometimes called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Voronoi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cells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, and these maps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Voronoi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diagrams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594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</p:txBody>
      </p:sp>
    </p:spTree>
    <p:extLst>
      <p:ext uri="{BB962C8B-B14F-4D97-AF65-F5344CB8AC3E}">
        <p14:creationId xmlns:p14="http://schemas.microsoft.com/office/powerpoint/2010/main" val="413741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the same data can yield very different clustering results depending on the scale and the units used.</a:t>
            </a:r>
          </a:p>
        </p:txBody>
      </p:sp>
    </p:spTree>
    <p:extLst>
      <p:ext uri="{BB962C8B-B14F-4D97-AF65-F5344CB8AC3E}">
        <p14:creationId xmlns:p14="http://schemas.microsoft.com/office/powerpoint/2010/main" val="2156295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cluster analysis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means that the same data can yield very different clustering results depending on the scale and the units used.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it’s important to think about your data representation before applying a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156295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Scale dependence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91" y="952500"/>
            <a:ext cx="79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graphs show two different representations of the same data: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34734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494236"/>
            <a:ext cx="4271963" cy="3179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481" y="1562100"/>
            <a:ext cx="3244056" cy="309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091" y="952500"/>
            <a:ext cx="79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graphs show two different representations of the same data: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094024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basic K-means algorithm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choose k initial centroids (note that k is an input)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for each point: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- find distance to each centroid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- assign point to nearest centroid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3)  recalculate centroid positions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4)  repeat steps 2-3 until stopping criteria met</a:t>
            </a:r>
          </a:p>
        </p:txBody>
      </p:sp>
    </p:spTree>
    <p:extLst>
      <p:ext uri="{BB962C8B-B14F-4D97-AF65-F5344CB8AC3E}">
        <p14:creationId xmlns:p14="http://schemas.microsoft.com/office/powerpoint/2010/main" val="26841215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basic K-means algorithm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8" y="1033914"/>
            <a:ext cx="7881938" cy="3652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3283056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</a:t>
            </a:r>
            <a:r>
              <a:rPr lang="en-US" sz="3000" dirty="0" smtClean="0">
                <a:latin typeface="PFDinTextCompPro-Italic"/>
                <a:cs typeface="PFDinTextCompPro-Italic"/>
              </a:rPr>
              <a:t>elegant, and has performance linear in the number of data points in practice.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57150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</a:t>
            </a:r>
            <a:r>
              <a:rPr lang="en-US" sz="3000" dirty="0">
                <a:latin typeface="PFDinTextCompPro-Italic"/>
                <a:cs typeface="PFDinTextCompPro-Italic"/>
              </a:rPr>
              <a:t>elegant, and has performance linear in the number of data points in practice.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has a hard time dealing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non-convex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clusters, or data with widely varying shapes and densities.</a:t>
            </a:r>
          </a:p>
        </p:txBody>
      </p:sp>
    </p:spTree>
    <p:extLst>
      <p:ext uri="{BB962C8B-B14F-4D97-AF65-F5344CB8AC3E}">
        <p14:creationId xmlns:p14="http://schemas.microsoft.com/office/powerpoint/2010/main" val="3456839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</a:t>
            </a:r>
            <a:r>
              <a:rPr lang="en-US" sz="3000" dirty="0">
                <a:latin typeface="PFDinTextCompPro-Italic"/>
                <a:cs typeface="PFDinTextCompPro-Italic"/>
              </a:rPr>
              <a:t>elegant, and has performance linear in the number of data points in practice.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has a hard time dealing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non-convex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clusters, or data with widely varying shapes and densities.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Difficulties can sometimes be overcome by increasing the value of k and combining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subclusters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3456839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Step 1 – Choosing 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initial centroids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-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randomly (but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may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yield divergent behavior)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- randomly (but may yield divergent behavior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- perform alternative clustering task, use resulting centroids as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initial k-means centroids</a:t>
            </a: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- randomly (but may yield divergent behavior)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- perform alternative clustering task, use resulting centroids as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initial k-means centroids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- start with global centroid, choose point at max distance, repeat 	(but might select outlier)</a:t>
            </a:r>
          </a:p>
        </p:txBody>
      </p:sp>
    </p:spTree>
    <p:extLst>
      <p:ext uri="{BB962C8B-B14F-4D97-AF65-F5344CB8AC3E}">
        <p14:creationId xmlns:p14="http://schemas.microsoft.com/office/powerpoint/2010/main" val="2694166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8540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2 – similarity measures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</p:txBody>
      </p: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2 – similarity measures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measure makes quantitative inference possible.</a:t>
            </a:r>
          </a:p>
        </p:txBody>
      </p: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measure makes quantitative inference possible.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2988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Technically, by defining a similarity measure we are mapping our observations into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metric space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165028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(symmetry)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(triangle inequality)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943100"/>
            <a:ext cx="402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77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(symmetry)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(triangle inequality)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256462" y="21558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Another useful property is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smoothness.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1943100"/>
            <a:ext cx="402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3749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</p:txBody>
      </p:sp>
    </p:spTree>
    <p:extLst>
      <p:ext uri="{BB962C8B-B14F-4D97-AF65-F5344CB8AC3E}">
        <p14:creationId xmlns:p14="http://schemas.microsoft.com/office/powerpoint/2010/main" val="439761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For data that takes values in </a:t>
            </a:r>
            <a:r>
              <a:rPr lang="en-US" sz="2500" i="1" dirty="0" err="1" smtClean="0">
                <a:latin typeface="+mn-lt"/>
                <a:cs typeface="PFDinTextCompPro-Italic"/>
                <a:sym typeface="Wingdings"/>
              </a:rPr>
              <a:t>R</a:t>
            </a:r>
            <a:r>
              <a:rPr lang="en-US" sz="2500" i="1" baseline="30000" dirty="0" err="1" smtClean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the typical choice is the 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Euclidean distance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187700"/>
            <a:ext cx="363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06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For data that takes values in </a:t>
            </a:r>
            <a:r>
              <a:rPr lang="en-US" sz="2500" i="1" dirty="0" err="1" smtClean="0">
                <a:latin typeface="+mn-lt"/>
                <a:cs typeface="PFDinTextCompPro-Italic"/>
                <a:sym typeface="Wingdings"/>
              </a:rPr>
              <a:t>R</a:t>
            </a:r>
            <a:r>
              <a:rPr lang="en-US" sz="2500" i="1" baseline="30000" dirty="0" err="1" smtClean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the typical choice is the 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Euclidean distance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</a:t>
            </a:r>
            <a:r>
              <a:rPr lang="en-US" sz="3000" dirty="0">
                <a:latin typeface="PFDinTextCompPro-Italic"/>
                <a:cs typeface="PFDinTextCompPro-Italic"/>
              </a:rPr>
              <a:t>can express different semantics about our data through the choice of metric.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187700"/>
            <a:ext cx="363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87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 One popular metric for text mining problems (or any problem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sparse binary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data) is 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Jaccard</a:t>
            </a:r>
            <a:r>
              <a:rPr lang="en-US" sz="3000" dirty="0" smtClean="0">
                <a:latin typeface="PFDinTextCompPro-Medium"/>
                <a:cs typeface="PFDinTextCompPro-Medium"/>
              </a:rPr>
              <a:t>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235200"/>
            <a:ext cx="2667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71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 One popular metric for text mining problems (or any problem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sparse binary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data) is 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Jaccard</a:t>
            </a:r>
            <a:r>
              <a:rPr lang="en-US" sz="3000" dirty="0" smtClean="0">
                <a:latin typeface="PFDinTextCompPro-Medium"/>
                <a:cs typeface="PFDinTextCompPro-Medium"/>
              </a:rPr>
              <a:t>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Applying this metric to a problem expresses the sparse nature of the data, and makes a variety of text mining techniques accessible.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235200"/>
            <a:ext cx="2667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matrix whose entries </a:t>
            </a:r>
            <a:r>
              <a:rPr lang="en-US" sz="2500" i="1" dirty="0" err="1" smtClean="0">
                <a:latin typeface="+mn-lt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contain the values </a:t>
            </a:r>
            <a:r>
              <a:rPr lang="en-US" sz="2500" i="1" dirty="0" smtClean="0">
                <a:latin typeface="+mn-lt"/>
                <a:cs typeface="PFDinTextCompPro-Italic"/>
              </a:rPr>
              <a:t>d(x, y)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all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distance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486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matrix whose entries </a:t>
            </a:r>
            <a:r>
              <a:rPr lang="en-US" sz="2500" i="1" dirty="0" err="1" smtClean="0">
                <a:latin typeface="+mn-lt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contain the values </a:t>
            </a:r>
            <a:r>
              <a:rPr lang="en-US" sz="2500" i="1" dirty="0" smtClean="0">
                <a:latin typeface="+mn-lt"/>
                <a:cs typeface="PFDinTextCompPro-Italic"/>
              </a:rPr>
              <a:t>d(x, y)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all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distance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distance matrix contains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all of the information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we know about the dataset as far as clustering is concerned.</a:t>
            </a:r>
          </a:p>
        </p:txBody>
      </p:sp>
    </p:spTree>
    <p:extLst>
      <p:ext uri="{BB962C8B-B14F-4D97-AF65-F5344CB8AC3E}">
        <p14:creationId xmlns:p14="http://schemas.microsoft.com/office/powerpoint/2010/main" val="3420146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matrix whose entries </a:t>
            </a:r>
            <a:r>
              <a:rPr lang="en-US" sz="2500" i="1" dirty="0" err="1" smtClean="0">
                <a:latin typeface="+mn-lt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contain the values </a:t>
            </a:r>
            <a:r>
              <a:rPr lang="en-US" sz="2500" i="1" dirty="0" smtClean="0">
                <a:latin typeface="+mn-lt"/>
                <a:cs typeface="PFDinTextCompPro-Italic"/>
              </a:rPr>
              <a:t>d(x, y)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all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distance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distance matrix contains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all of the information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we know about the dataset as far as clustering is concerned.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this reason, it’s really the choice of metric that determines the definition of a cluster.</a:t>
            </a:r>
          </a:p>
        </p:txBody>
      </p:sp>
    </p:spTree>
    <p:extLst>
      <p:ext uri="{BB962C8B-B14F-4D97-AF65-F5344CB8AC3E}">
        <p14:creationId xmlns:p14="http://schemas.microsoft.com/office/powerpoint/2010/main" val="4030092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</p:txBody>
      </p:sp>
    </p:spTree>
    <p:extLst>
      <p:ext uri="{BB962C8B-B14F-4D97-AF65-F5344CB8AC3E}">
        <p14:creationId xmlns:p14="http://schemas.microsoft.com/office/powerpoint/2010/main" val="2046008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optimizing an </a:t>
            </a:r>
            <a:r>
              <a:rPr lang="en-US" sz="3000" dirty="0" smtClean="0">
                <a:latin typeface="PFDinTextCompPro-Medium"/>
                <a:cs typeface="PFDinTextCompPro-Medium"/>
              </a:rPr>
              <a:t>objective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tells us how “good” the clustering is.</a:t>
            </a:r>
          </a:p>
        </p:txBody>
      </p:sp>
    </p:spTree>
    <p:extLst>
      <p:ext uri="{BB962C8B-B14F-4D97-AF65-F5344CB8AC3E}">
        <p14:creationId xmlns:p14="http://schemas.microsoft.com/office/powerpoint/2010/main" val="2535780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optimizing an </a:t>
            </a:r>
            <a:r>
              <a:rPr lang="en-US" sz="3000" dirty="0" smtClean="0">
                <a:latin typeface="PFDinTextCompPro-Medium"/>
                <a:cs typeface="PFDinTextCompPro-Medium"/>
              </a:rPr>
              <a:t>objective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tells us how “good” the clustering is.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iterative part of the algorithm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recomputing</a:t>
            </a:r>
            <a:r>
              <a:rPr lang="en-US" sz="3000" dirty="0" smtClean="0">
                <a:latin typeface="PFDinTextCompPro-Italic"/>
                <a:cs typeface="PFDinTextCompPro-Italic"/>
              </a:rPr>
              <a:t> centroids and reassigning points to clusters) explicitly tries to minimize this 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2436705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Using the Euclidean distance measure, one typical objective function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sum of squared errors 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each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to its centroid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413000"/>
            <a:ext cx="4305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39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Using the Euclidean distance measure, one typical objective function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sum of squared errors 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each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to its centroid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Given two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clusterings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will prefer the one with the lower SSE since this means the centroids have converged to better locations (a better local optimum).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413000"/>
            <a:ext cx="4305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26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</p:txBody>
      </p:sp>
    </p:spTree>
    <p:extLst>
      <p:ext uri="{BB962C8B-B14F-4D97-AF65-F5344CB8AC3E}">
        <p14:creationId xmlns:p14="http://schemas.microsoft.com/office/powerpoint/2010/main" val="1196709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Stopping criteria can be based on the centroids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positions change by no more than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on the points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no more than </a:t>
            </a:r>
            <a:r>
              <a:rPr lang="en-US" sz="2500" i="1" dirty="0" smtClean="0">
                <a:latin typeface="+mn-lt"/>
                <a:cs typeface="PFDinTextCompPro-Italic"/>
              </a:rPr>
              <a:t>x%</a:t>
            </a:r>
            <a:r>
              <a:rPr lang="en-US" sz="3000" dirty="0" smtClean="0">
                <a:latin typeface="PFDinTextCompPro-Italic"/>
                <a:cs typeface="PFDinTextCompPro-Italic"/>
              </a:rPr>
              <a:t> change clusters between iterations).</a:t>
            </a:r>
          </a:p>
        </p:txBody>
      </p:sp>
    </p:spTree>
    <p:extLst>
      <p:ext uri="{BB962C8B-B14F-4D97-AF65-F5344CB8AC3E}">
        <p14:creationId xmlns:p14="http://schemas.microsoft.com/office/powerpoint/2010/main" val="4016500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Stopping criteria can be based on the centroids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positions change by no more than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on the points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no more than </a:t>
            </a:r>
            <a:r>
              <a:rPr lang="en-US" sz="2500" i="1" dirty="0" smtClean="0">
                <a:latin typeface="+mn-lt"/>
                <a:cs typeface="PFDinTextCompPro-Italic"/>
              </a:rPr>
              <a:t>x%</a:t>
            </a:r>
            <a:r>
              <a:rPr lang="en-US" sz="3000" dirty="0" smtClean="0">
                <a:latin typeface="PFDinTextCompPro-Italic"/>
                <a:cs typeface="PFDinTextCompPro-Italic"/>
              </a:rPr>
              <a:t> change clusters between iterations).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that, in general, different runs of the algorithm will converge to different local optima (centroid configurations).</a:t>
            </a:r>
          </a:p>
        </p:txBody>
      </p:sp>
    </p:spTree>
    <p:extLst>
      <p:ext uri="{BB962C8B-B14F-4D97-AF65-F5344CB8AC3E}">
        <p14:creationId xmlns:p14="http://schemas.microsoft.com/office/powerpoint/2010/main" val="4016500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Cluster validation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73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k-means will converge to a solution and return a partition of k clusters, even if no natural clusters exist in the data.</a:t>
            </a:r>
          </a:p>
        </p:txBody>
      </p:sp>
    </p:spTree>
    <p:extLst>
      <p:ext uri="{BB962C8B-B14F-4D97-AF65-F5344CB8AC3E}">
        <p14:creationId xmlns:p14="http://schemas.microsoft.com/office/powerpoint/2010/main" val="2253726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k-means will converge to a solution and return a partition of k clusters, even if no natural clusters exist in the data.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will look at two validation metrics useful for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partitional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clustering, </a:t>
            </a:r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separation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446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within a cluster.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790700"/>
            <a:ext cx="3594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22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</p:txBody>
      </p:sp>
    </p:spTree>
    <p:extLst>
      <p:ext uri="{BB962C8B-B14F-4D97-AF65-F5344CB8AC3E}">
        <p14:creationId xmlns:p14="http://schemas.microsoft.com/office/powerpoint/2010/main" val="3885389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within a cluster.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Separation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between clusters.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790700"/>
            <a:ext cx="3594100" cy="10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3822700"/>
            <a:ext cx="3632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636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56" y="1191808"/>
            <a:ext cx="7396163" cy="3329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3609713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turn these values into overall measures of clustering validity by taking a weighted sum over clusters: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 </a:t>
            </a:r>
            <a:r>
              <a:rPr lang="en-US" sz="2500" i="1" dirty="0" smtClean="0">
                <a:latin typeface="+mn-lt"/>
                <a:cs typeface="PFDinTextCompPro-Italic"/>
              </a:rPr>
              <a:t>V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be cohesion, separation, or some function of both.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20900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2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turn these values into overall measures of clustering validity by taking a weighted sum over clusters: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 </a:t>
            </a:r>
            <a:r>
              <a:rPr lang="en-US" sz="2500" i="1" dirty="0" smtClean="0">
                <a:latin typeface="+mn-lt"/>
                <a:cs typeface="PFDinTextCompPro-Italic"/>
              </a:rPr>
              <a:t>V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be cohesion, separation, or some function of both.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weights can all be set to 1 (best for k-means), or proportional to the cluster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masses </a:t>
            </a:r>
            <a:r>
              <a:rPr lang="en-US" sz="3000" dirty="0" smtClean="0">
                <a:latin typeface="PFDinTextCompPro-Italic"/>
                <a:cs typeface="PFDinTextCompPro-Italic"/>
              </a:rPr>
              <a:t>(the number of points they contain).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20900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2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Cluster validation measures can be used to identify clusters that should be split or merged, or to identify individual points with disproportionate effect on the overall clustering.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measure than combines the ideas of cohesion and separation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silhouette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. For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this is given by: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such </a:t>
            </a:r>
            <a:r>
              <a:rPr lang="en-US" sz="2800" dirty="0" smtClean="0">
                <a:latin typeface="PFDinTextCompPro-Italic"/>
                <a:cs typeface="PFDinTextCompPro-Italic"/>
              </a:rPr>
              <a:t>that:</a:t>
            </a:r>
            <a:endParaRPr lang="en-US" sz="25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a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= average in-cluster distance to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b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= average between-cluster distance to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2500" i="1" dirty="0" err="1" smtClean="0">
                <a:latin typeface="+mn-lt"/>
                <a:cs typeface="PFDinTextCompPro-Italic"/>
              </a:rPr>
              <a:t>min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 smtClean="0">
                <a:latin typeface="+mn-lt"/>
                <a:cs typeface="PFDinTextCompPro-Italic"/>
              </a:rPr>
              <a:t>(</a:t>
            </a:r>
            <a:r>
              <a:rPr lang="en-US" sz="2500" i="1" dirty="0" err="1" smtClean="0">
                <a:latin typeface="+mn-lt"/>
                <a:cs typeface="PFDinTextCompPro-Italic"/>
              </a:rPr>
              <a:t>b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438400"/>
            <a:ext cx="2501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4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can take values between -1 and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we want separation to be high and cohesion to be low. This corresponds to a value of </a:t>
            </a:r>
            <a:r>
              <a:rPr lang="en-US" sz="2500" i="1" dirty="0" smtClean="0">
                <a:latin typeface="+mn-lt"/>
                <a:cs typeface="PFDinTextCompPro-Italic"/>
              </a:rPr>
              <a:t>SC</a:t>
            </a:r>
            <a:r>
              <a:rPr lang="en-US" sz="3000" dirty="0" smtClean="0">
                <a:latin typeface="PFDinTextCompPro-Italic"/>
                <a:cs typeface="PFDinTextCompPro-Italic"/>
              </a:rPr>
              <a:t> close to +1.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negative silhouette coefficient means the cluster radius is larger than the space between clusters, and thus clusters overlap.</a:t>
            </a:r>
            <a:endParaRPr lang="en-US" sz="2500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04314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Silhouette coefficient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56" y="1387580"/>
            <a:ext cx="6481763" cy="32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1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overall silhouette coefficient is given by the average silhouette coefficient across </a:t>
            </a:r>
            <a:r>
              <a:rPr lang="en-US" sz="3000" dirty="0">
                <a:latin typeface="PFDinTextCompPro-Italic"/>
                <a:cs typeface="PFDinTextCompPro-Italic"/>
              </a:rPr>
              <a:t>all </a:t>
            </a:r>
            <a:r>
              <a:rPr lang="en-US" sz="3000" dirty="0" smtClean="0">
                <a:latin typeface="PFDinTextCompPro-Italic"/>
                <a:cs typeface="PFDinTextCompPro-Italic"/>
              </a:rPr>
              <a:t>points: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4025900"/>
            <a:ext cx="3441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1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concept of similarity is central to the definition of a cluster, and therefore to cluster analysis.</a:t>
            </a:r>
          </a:p>
        </p:txBody>
      </p:sp>
    </p:spTree>
    <p:extLst>
      <p:ext uri="{BB962C8B-B14F-4D97-AF65-F5344CB8AC3E}">
        <p14:creationId xmlns:p14="http://schemas.microsoft.com/office/powerpoint/2010/main" val="4116018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overall silhouette coefficient is given by the average silhouette coefficient across </a:t>
            </a:r>
            <a:r>
              <a:rPr lang="en-US" sz="3000" dirty="0">
                <a:latin typeface="PFDinTextCompPro-Italic"/>
                <a:cs typeface="PFDinTextCompPro-Italic"/>
              </a:rPr>
              <a:t>all </a:t>
            </a:r>
            <a:r>
              <a:rPr lang="en-US" sz="3000" dirty="0" smtClean="0">
                <a:latin typeface="PFDinTextCompPro-Italic"/>
                <a:cs typeface="PFDinTextCompPro-Italic"/>
              </a:rPr>
              <a:t>points: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4025900"/>
            <a:ext cx="3441700" cy="889000"/>
          </a:xfrm>
          <a:prstGeom prst="rect">
            <a:avLst/>
          </a:prstGeom>
        </p:spPr>
      </p:pic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891337" y="36036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gives a summary measure of the overall clustering quality.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969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An alternative validation scheme is given by comparing the similarity matrix with an idealized (0/1) similarity matrix that represents the same clustering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226511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alternative validation scheme is given by comparing the similarity matrix with an idealized (0/1) similarity matrix that represents the same clustering configuration.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done either graphically or using correlations.</a:t>
            </a:r>
          </a:p>
        </p:txBody>
      </p:sp>
    </p:spTree>
    <p:extLst>
      <p:ext uri="{BB962C8B-B14F-4D97-AF65-F5344CB8AC3E}">
        <p14:creationId xmlns:p14="http://schemas.microsoft.com/office/powerpoint/2010/main" val="421071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56" y="1168907"/>
            <a:ext cx="6557963" cy="3441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2922184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</p:txBody>
      </p:sp>
    </p:spTree>
    <p:extLst>
      <p:ext uri="{BB962C8B-B14F-4D97-AF65-F5344CB8AC3E}">
        <p14:creationId xmlns:p14="http://schemas.microsoft.com/office/powerpoint/2010/main" val="2458027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would you do this?</a:t>
            </a:r>
          </a:p>
        </p:txBody>
      </p:sp>
    </p:spTree>
    <p:extLst>
      <p:ext uri="{BB962C8B-B14F-4D97-AF65-F5344CB8AC3E}">
        <p14:creationId xmlns:p14="http://schemas.microsoft.com/office/powerpoint/2010/main" val="8707722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would you do this?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computing the overall SSE or SC for different values of k.</a:t>
            </a:r>
          </a:p>
        </p:txBody>
      </p:sp>
    </p:spTree>
    <p:extLst>
      <p:ext uri="{BB962C8B-B14F-4D97-AF65-F5344CB8AC3E}">
        <p14:creationId xmlns:p14="http://schemas.microsoft.com/office/powerpoint/2010/main" val="19057642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68" y="1104900"/>
            <a:ext cx="7043738" cy="36729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2971931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can you determine your level of confidence in these validation metrics?</a:t>
            </a:r>
          </a:p>
        </p:txBody>
      </p:sp>
    </p:spTree>
    <p:extLst>
      <p:ext uri="{BB962C8B-B14F-4D97-AF65-F5344CB8AC3E}">
        <p14:creationId xmlns:p14="http://schemas.microsoft.com/office/powerpoint/2010/main" val="347763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can you determine your level of confidence in these validation metrics?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Statistically; e.g., by computing frequency distributions for these metrics (over several runs of the algorithm) and determining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489312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concept of similarity is central to the definition of a cluster, and therefore to cluster analysis.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general, greater similarity between points leads to better clustering.</a:t>
            </a:r>
          </a:p>
        </p:txBody>
      </p:sp>
    </p:spTree>
    <p:extLst>
      <p:ext uri="{BB962C8B-B14F-4D97-AF65-F5344CB8AC3E}">
        <p14:creationId xmlns:p14="http://schemas.microsoft.com/office/powerpoint/2010/main" val="3876818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Ultimately, cluster validation and clustering in general are suggestive techniques that rely on human interpretation to be meaningful.</a:t>
            </a:r>
          </a:p>
        </p:txBody>
      </p:sp>
    </p:spTree>
    <p:extLst>
      <p:ext uri="{BB962C8B-B14F-4D97-AF65-F5344CB8AC3E}">
        <p14:creationId xmlns:p14="http://schemas.microsoft.com/office/powerpoint/2010/main" val="3308608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k-means clustering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20497</TotalTime>
  <Pages>0</Pages>
  <Words>3786</Words>
  <Characters>0</Characters>
  <Application>Microsoft Macintosh PowerPoint</Application>
  <PresentationFormat>Custom</PresentationFormat>
  <Lines>0</Lines>
  <Paragraphs>660</Paragraphs>
  <Slides>91</Slides>
  <Notes>91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93" baseType="lpstr">
      <vt:lpstr>GA_Instructor_Template_Deck</vt:lpstr>
      <vt:lpstr>Agenda</vt:lpstr>
      <vt:lpstr>INTRO to DATA SCIENCE k-means clustering</vt:lpstr>
      <vt:lpstr> I. cluster analysis II. K-means clustering III. Interpreting results  exercise: IV. K-means clustering</vt:lpstr>
      <vt:lpstr> I. cluster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Cluster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k-means 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4538</cp:revision>
  <cp:lastPrinted>2013-04-09T17:14:22Z</cp:lastPrinted>
  <dcterms:modified xsi:type="dcterms:W3CDTF">2014-05-05T01:30:43Z</dcterms:modified>
</cp:coreProperties>
</file>