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61"/>
  </p:notesMasterIdLst>
  <p:sldIdLst>
    <p:sldId id="258" r:id="rId3"/>
    <p:sldId id="340" r:id="rId4"/>
    <p:sldId id="326" r:id="rId5"/>
    <p:sldId id="473" r:id="rId6"/>
    <p:sldId id="1006" r:id="rId7"/>
    <p:sldId id="1008" r:id="rId8"/>
    <p:sldId id="1010" r:id="rId9"/>
    <p:sldId id="1009" r:id="rId10"/>
    <p:sldId id="1012" r:id="rId11"/>
    <p:sldId id="1013" r:id="rId12"/>
    <p:sldId id="1050" r:id="rId13"/>
    <p:sldId id="1052" r:id="rId14"/>
    <p:sldId id="1015" r:id="rId15"/>
    <p:sldId id="1036" r:id="rId16"/>
    <p:sldId id="1018" r:id="rId17"/>
    <p:sldId id="1019" r:id="rId18"/>
    <p:sldId id="1020" r:id="rId19"/>
    <p:sldId id="1028" r:id="rId20"/>
    <p:sldId id="1023" r:id="rId21"/>
    <p:sldId id="1027" r:id="rId22"/>
    <p:sldId id="1029" r:id="rId23"/>
    <p:sldId id="1030" r:id="rId24"/>
    <p:sldId id="1031" r:id="rId25"/>
    <p:sldId id="1053" r:id="rId26"/>
    <p:sldId id="1054" r:id="rId27"/>
    <p:sldId id="1032" r:id="rId28"/>
    <p:sldId id="1033" r:id="rId29"/>
    <p:sldId id="1095" r:id="rId30"/>
    <p:sldId id="1096" r:id="rId31"/>
    <p:sldId id="1034" r:id="rId32"/>
    <p:sldId id="1024" r:id="rId33"/>
    <p:sldId id="898" r:id="rId34"/>
    <p:sldId id="1067" r:id="rId35"/>
    <p:sldId id="1041" r:id="rId36"/>
    <p:sldId id="1043" r:id="rId37"/>
    <p:sldId id="1068" r:id="rId38"/>
    <p:sldId id="1046" r:id="rId39"/>
    <p:sldId id="1079" r:id="rId40"/>
    <p:sldId id="1075" r:id="rId41"/>
    <p:sldId id="1076" r:id="rId42"/>
    <p:sldId id="1077" r:id="rId43"/>
    <p:sldId id="1078" r:id="rId44"/>
    <p:sldId id="1080" r:id="rId45"/>
    <p:sldId id="1081" r:id="rId46"/>
    <p:sldId id="1082" r:id="rId47"/>
    <p:sldId id="1048" r:id="rId48"/>
    <p:sldId id="1083" r:id="rId49"/>
    <p:sldId id="1084" r:id="rId50"/>
    <p:sldId id="1086" r:id="rId51"/>
    <p:sldId id="1085" r:id="rId52"/>
    <p:sldId id="1087" r:id="rId53"/>
    <p:sldId id="1104" r:id="rId54"/>
    <p:sldId id="1090" r:id="rId55"/>
    <p:sldId id="1094" r:id="rId56"/>
    <p:sldId id="1105" r:id="rId57"/>
    <p:sldId id="1106" r:id="rId58"/>
    <p:sldId id="1099" r:id="rId59"/>
    <p:sldId id="504" r:id="rId60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8" autoAdjust="0"/>
    <p:restoredTop sz="99458" autoAdjust="0"/>
  </p:normalViewPr>
  <p:slideViewPr>
    <p:cSldViewPr>
      <p:cViewPr>
        <p:scale>
          <a:sx n="125" d="100"/>
          <a:sy n="125" d="100"/>
        </p:scale>
        <p:origin x="-848" y="-14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 note: most of the benefit of ensemble methods comes from the first few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bc’s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(diminishing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mgl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returns)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h = hypothesis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 = hypothesis space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blue region = unbiased subspace of 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can you draw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tree from seeing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this problem will exist regardless of the amount of data we have!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this problem will exist regardless of the amount of data we have!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this problem will exist regardless of the amount of data we have!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this will require a nonlinear combination of the base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stable to minor changes in training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susceptible to noise?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ensemble techniques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order for an ensemble classifier to outperform a single base classifier, the following conditions must be met: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1) 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 must be </a:t>
            </a:r>
            <a:r>
              <a:rPr lang="en-US" sz="3000" dirty="0" smtClean="0">
                <a:latin typeface="PFDinTextCompPro-Medium"/>
                <a:cs typeface="PFDinTextCompPro-Medium"/>
              </a:rPr>
              <a:t>accurate</a:t>
            </a:r>
            <a:r>
              <a:rPr lang="en-US" sz="3000" dirty="0" smtClean="0">
                <a:latin typeface="PFDinTextCompPro-Italic"/>
                <a:cs typeface="PFDinTextCompPro-Italic"/>
              </a:rPr>
              <a:t>: they must outperform random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guessing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2) 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 must be </a:t>
            </a:r>
            <a:r>
              <a:rPr lang="en-US" sz="3000" dirty="0" smtClean="0">
                <a:latin typeface="PFDinTextCompPro-Medium"/>
                <a:cs typeface="PFDinTextCompPro-Medium"/>
              </a:rPr>
              <a:t>diverse</a:t>
            </a:r>
            <a:r>
              <a:rPr lang="en-US" sz="3000" dirty="0" smtClean="0">
                <a:latin typeface="PFDinTextCompPro-Italic"/>
                <a:cs typeface="PFDinTextCompPro-Italic"/>
              </a:rPr>
              <a:t>: their misclassifications must occur on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different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2009410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order for an ensemble classifier to outperform a single base classifier, the following conditions must be met: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1) 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 must be </a:t>
            </a:r>
            <a:r>
              <a:rPr lang="en-US" sz="3000" dirty="0" smtClean="0">
                <a:latin typeface="PFDinTextCompPro-Medium"/>
                <a:cs typeface="PFDinTextCompPro-Medium"/>
              </a:rPr>
              <a:t>accurate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low bias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2) 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 must be </a:t>
            </a:r>
            <a:r>
              <a:rPr lang="en-US" sz="3000" dirty="0" smtClean="0">
                <a:latin typeface="PFDinTextCompPro-Medium"/>
                <a:cs typeface="PFDinTextCompPro-Medium"/>
              </a:rPr>
              <a:t>diverse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uncorrelated</a:t>
            </a:r>
          </a:p>
        </p:txBody>
      </p:sp>
    </p:spTree>
    <p:extLst>
      <p:ext uri="{BB962C8B-B14F-4D97-AF65-F5344CB8AC3E}">
        <p14:creationId xmlns:p14="http://schemas.microsoft.com/office/powerpoint/2010/main" val="14910237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order for an ensemble classifier to outperform a single base classifier, the following conditions must be met: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1) 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 must be </a:t>
            </a:r>
            <a:r>
              <a:rPr lang="en-US" sz="3000" dirty="0" smtClean="0">
                <a:latin typeface="PFDinTextCompPro-Medium"/>
                <a:cs typeface="PFDinTextCompPro-Medium"/>
              </a:rPr>
              <a:t>accurate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low bias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2) 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 must be </a:t>
            </a:r>
            <a:r>
              <a:rPr lang="en-US" sz="3000" dirty="0" smtClean="0">
                <a:latin typeface="PFDinTextCompPro-Medium"/>
                <a:cs typeface="PFDinTextCompPro-Medium"/>
              </a:rPr>
              <a:t>diverse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uncorrelated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19937" y="2019300"/>
            <a:ext cx="1463675" cy="20574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Ideally, we would also like the base classifiers to be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unstable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to variations in the training set.</a:t>
              </a: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In other words,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high variance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10879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1028700"/>
            <a:ext cx="7123900" cy="4127416"/>
          </a:xfrm>
          <a:prstGeom prst="rect">
            <a:avLst/>
          </a:prstGeom>
        </p:spPr>
      </p:pic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119937" y="1241425"/>
            <a:ext cx="1463675" cy="23018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dashed line = perfectly correlated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bc’s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(no improvement using ensemble)</a:t>
              </a: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solid line = perfectly uncorrelated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bc’s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(some improvement for unbiased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bc’s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515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problems in classification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717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Problems in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any supervised learning task, our goal is to make predictions of the true classification function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 by learning the classifier </a:t>
            </a:r>
            <a:r>
              <a:rPr lang="en-US" sz="2500" i="1" dirty="0" smtClean="0">
                <a:latin typeface="+mn-lt"/>
                <a:cs typeface="PFDinTextCompPro-Italic"/>
              </a:rPr>
              <a:t>h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3858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Problems in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any supervised learning task, our goal is to make predictions of the true classification function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 by learning the classifier </a:t>
            </a:r>
            <a:r>
              <a:rPr lang="en-US" sz="2500" i="1" dirty="0" smtClean="0">
                <a:latin typeface="+mn-lt"/>
                <a:cs typeface="PFDinTextCompPro-Italic"/>
              </a:rPr>
              <a:t>h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three main problems that can prevent this: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statistical problem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computational problem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representational problem</a:t>
            </a:r>
          </a:p>
        </p:txBody>
      </p:sp>
    </p:spTree>
    <p:extLst>
      <p:ext uri="{BB962C8B-B14F-4D97-AF65-F5344CB8AC3E}">
        <p14:creationId xmlns:p14="http://schemas.microsoft.com/office/powerpoint/2010/main" val="12196067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statistical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the amount of training data available is small, the base classifier will have difficulty converging to </a:t>
            </a:r>
            <a:r>
              <a:rPr lang="en-US" sz="2500" i="1" dirty="0" smtClean="0">
                <a:latin typeface="+mn-lt"/>
                <a:cs typeface="PFDinTextCompPro-Italic"/>
              </a:rPr>
              <a:t>h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ensemble classifier can mitigate this problem by “averaging out” base classifier predictions to improve convergence.</a:t>
            </a:r>
          </a:p>
        </p:txBody>
      </p:sp>
    </p:spTree>
    <p:extLst>
      <p:ext uri="{BB962C8B-B14F-4D97-AF65-F5344CB8AC3E}">
        <p14:creationId xmlns:p14="http://schemas.microsoft.com/office/powerpoint/2010/main" val="28341152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statistical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7" y="1028700"/>
            <a:ext cx="4189305" cy="4000937"/>
          </a:xfrm>
          <a:prstGeom prst="rect">
            <a:avLst/>
          </a:prstGeom>
        </p:spPr>
      </p:pic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7119937" y="1638300"/>
            <a:ext cx="1463675" cy="1463675"/>
            <a:chOff x="0" y="0"/>
            <a:chExt cx="1280" cy="1280"/>
          </a:xfrm>
        </p:grpSpPr>
        <p:pic>
          <p:nvPicPr>
            <p:cNvPr id="13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5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true function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is best approximated as an average of the base classifiers.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8896" y="4928056"/>
            <a:ext cx="41216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</a:t>
            </a:r>
            <a:r>
              <a:rPr lang="en-US" sz="800" i="1" dirty="0" err="1">
                <a:latin typeface="+mn-lt"/>
              </a:rPr>
              <a:t>www.cs.iastate.edu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jtian</a:t>
            </a:r>
            <a:r>
              <a:rPr lang="en-US" sz="800" i="1" dirty="0">
                <a:latin typeface="+mn-lt"/>
              </a:rPr>
              <a:t>/cs573/Papers/Dietterich-ensemble-00.pdf</a:t>
            </a:r>
          </a:p>
        </p:txBody>
      </p:sp>
    </p:spTree>
    <p:extLst>
      <p:ext uri="{BB962C8B-B14F-4D97-AF65-F5344CB8AC3E}">
        <p14:creationId xmlns:p14="http://schemas.microsoft.com/office/powerpoint/2010/main" val="21499146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computational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Even with sufficient training data, it may still be computationally difficult to find the best classifier </a:t>
            </a:r>
            <a:r>
              <a:rPr lang="en-US" sz="2500" i="1" dirty="0" smtClean="0">
                <a:latin typeface="+mn-lt"/>
                <a:cs typeface="PFDinTextCompPro-Italic"/>
              </a:rPr>
              <a:t>h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if our base classifier is a decision tree, an exhaustive search of the hypothesis space of all possible classifiers is extremely complex (NP-complete).</a:t>
            </a:r>
          </a:p>
        </p:txBody>
      </p:sp>
    </p:spTree>
    <p:extLst>
      <p:ext uri="{BB962C8B-B14F-4D97-AF65-F5344CB8AC3E}">
        <p14:creationId xmlns:p14="http://schemas.microsoft.com/office/powerpoint/2010/main" val="37344734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562100"/>
            <a:ext cx="8429625" cy="3200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ensemble techniques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Problems in classification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Bagging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Boosting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V. Random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forests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computational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Even with sufficient training data, it may still be computationally difficult to find the best classifier </a:t>
            </a:r>
            <a:r>
              <a:rPr lang="en-US" sz="2500" i="1" dirty="0" smtClean="0">
                <a:latin typeface="+mn-lt"/>
                <a:cs typeface="PFDinTextCompPro-Italic"/>
              </a:rPr>
              <a:t>h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if our base classifier is a decision tree, an exhaustive search of the hypothesis space of all possible classifiers is extremely complex (NP-complete).</a:t>
            </a: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408862" y="3527425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Recall that this is why we used a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heuristic algorithm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(greedy search).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969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computational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Even with sufficient training data, it may still be computationally difficult to find the best classifier </a:t>
            </a:r>
            <a:r>
              <a:rPr lang="en-US" sz="2500" i="1" dirty="0">
                <a:latin typeface="+mn-lt"/>
                <a:cs typeface="PFDinTextCompPro-Italic"/>
              </a:rPr>
              <a:t>h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For example, if our base classifier is a decision tree, an exhaustive search of the hypothesis space of all possible classifiers is extremely complex (NP-complete).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ensemble composed of several BC’s with different starting points can provide a better approximation to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 than any individual BC.</a:t>
            </a:r>
          </a:p>
        </p:txBody>
      </p:sp>
    </p:spTree>
    <p:extLst>
      <p:ext uri="{BB962C8B-B14F-4D97-AF65-F5344CB8AC3E}">
        <p14:creationId xmlns:p14="http://schemas.microsoft.com/office/powerpoint/2010/main" val="1448373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computational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139" y="1017478"/>
            <a:ext cx="4584796" cy="4240321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19937" y="1638300"/>
            <a:ext cx="1463675" cy="1676400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true function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is often best approximated by using several starting points to explore the hypothesis space.</a:t>
              </a:r>
            </a:p>
            <a:p>
              <a:pPr algn="l">
                <a:lnSpc>
                  <a:spcPts val="1150"/>
                </a:lnSpc>
              </a:pP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8896" y="4928056"/>
            <a:ext cx="41216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</a:t>
            </a:r>
            <a:r>
              <a:rPr lang="en-US" sz="800" i="1" dirty="0" err="1">
                <a:latin typeface="+mn-lt"/>
              </a:rPr>
              <a:t>www.cs.iastate.edu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jtian</a:t>
            </a:r>
            <a:r>
              <a:rPr lang="en-US" sz="800" i="1" dirty="0">
                <a:latin typeface="+mn-lt"/>
              </a:rPr>
              <a:t>/cs573/Papers/Dietterich-ensemble-00.pdf</a:t>
            </a:r>
          </a:p>
        </p:txBody>
      </p:sp>
    </p:spTree>
    <p:extLst>
      <p:ext uri="{BB962C8B-B14F-4D97-AF65-F5344CB8AC3E}">
        <p14:creationId xmlns:p14="http://schemas.microsoft.com/office/powerpoint/2010/main" val="4003403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Sometimes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cannot be expressed in terms of our hypothesis at all.</a:t>
            </a:r>
          </a:p>
        </p:txBody>
      </p:sp>
    </p:spTree>
    <p:extLst>
      <p:ext uri="{BB962C8B-B14F-4D97-AF65-F5344CB8AC3E}">
        <p14:creationId xmlns:p14="http://schemas.microsoft.com/office/powerpoint/2010/main" val="33622602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Sometimes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cannot be expressed in terms of our hypothesis at all.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To illustrate this, suppose we use a decision tree as our base classifier.</a:t>
            </a:r>
          </a:p>
        </p:txBody>
      </p:sp>
    </p:spTree>
    <p:extLst>
      <p:ext uri="{BB962C8B-B14F-4D97-AF65-F5344CB8AC3E}">
        <p14:creationId xmlns:p14="http://schemas.microsoft.com/office/powerpoint/2010/main" val="42389746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Sometimes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cannot be expressed in terms of our hypothesis at all.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To illustrate this, suppose we use </a:t>
            </a:r>
            <a:r>
              <a:rPr lang="en-US" sz="3000" dirty="0" smtClean="0">
                <a:latin typeface="PFDinTextCompPro-Italic"/>
                <a:cs typeface="PFDinTextCompPro-Italic"/>
              </a:rPr>
              <a:t>a decision tree </a:t>
            </a:r>
            <a:r>
              <a:rPr lang="en-US" sz="3000" dirty="0">
                <a:latin typeface="PFDinTextCompPro-Italic"/>
                <a:cs typeface="PFDinTextCompPro-Italic"/>
              </a:rPr>
              <a:t>as our base classifier.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decision tree works by forming a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rectilinear partition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the feature space.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389746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 – 2d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706" y="1001950"/>
            <a:ext cx="5427663" cy="415425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19937" y="1638300"/>
            <a:ext cx="1463675" cy="1676400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What is a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rectilinear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decision boundary?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One whose segments are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orthogonal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to the x &amp; y axes.</a:t>
              </a:r>
            </a:p>
            <a:p>
              <a:pPr algn="l">
                <a:lnSpc>
                  <a:spcPts val="1150"/>
                </a:lnSpc>
              </a:pP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9874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But what if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diagonal line?</a:t>
            </a:r>
          </a:p>
        </p:txBody>
      </p:sp>
    </p:spTree>
    <p:extLst>
      <p:ext uri="{BB962C8B-B14F-4D97-AF65-F5344CB8AC3E}">
        <p14:creationId xmlns:p14="http://schemas.microsoft.com/office/powerpoint/2010/main" val="5615270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But what if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diagonal line?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Then it cannot be represented by finitely many rectilinear segments, and therefore the true decision boundary cannot be obtained by a decision tree classifier.</a:t>
            </a:r>
          </a:p>
        </p:txBody>
      </p:sp>
    </p:spTree>
    <p:extLst>
      <p:ext uri="{BB962C8B-B14F-4D97-AF65-F5344CB8AC3E}">
        <p14:creationId xmlns:p14="http://schemas.microsoft.com/office/powerpoint/2010/main" val="4203951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But what if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diagonal line?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Then it cannot be represented by finitely many rectilinear segments, and therefore the true decision boundary cannot be obtained by a decision tree classifier.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However, it may be still be possible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approximate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or even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expand the space</a:t>
            </a:r>
            <a:r>
              <a:rPr lang="en-US" sz="3000" dirty="0" smtClean="0">
                <a:latin typeface="PFDinTextCompPro-Italic"/>
                <a:cs typeface="PFDinTextCompPro-Italic"/>
              </a:rPr>
              <a:t> of representable functions using ensemble methods.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03951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ensemble techniques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 –</a:t>
            </a:r>
            <a:r>
              <a:rPr lang="en-US" dirty="0"/>
              <a:t> </a:t>
            </a:r>
            <a:r>
              <a:rPr lang="en-US" dirty="0" smtClean="0"/>
              <a:t>approximation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68" y="1104900"/>
            <a:ext cx="7272338" cy="3866091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637462" y="1638300"/>
            <a:ext cx="1463675" cy="1676400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An ensemble of decision trees can approximate a diagonal decision boundary.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90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81534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representational problem – expanding the hypothesis space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37" y="952500"/>
            <a:ext cx="4322763" cy="3929785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348537" y="1790700"/>
            <a:ext cx="1463675" cy="1676400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Ensemble classifiers can be effective even if the true decision boundary lies outside the hypothesis space.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12244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an ensemble prediction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create an ensemble classifier?</a:t>
            </a:r>
          </a:p>
        </p:txBody>
      </p:sp>
    </p:spTree>
    <p:extLst>
      <p:ext uri="{BB962C8B-B14F-4D97-AF65-F5344CB8AC3E}">
        <p14:creationId xmlns:p14="http://schemas.microsoft.com/office/powerpoint/2010/main" val="19508719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an ensemble prediction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9" y="1104900"/>
            <a:ext cx="4600576" cy="390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0227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Creating an ensemble prediction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generate several base classifiers?</a:t>
            </a:r>
          </a:p>
        </p:txBody>
      </p:sp>
    </p:spTree>
    <p:extLst>
      <p:ext uri="{BB962C8B-B14F-4D97-AF65-F5344CB8AC3E}">
        <p14:creationId xmlns:p14="http://schemas.microsoft.com/office/powerpoint/2010/main" val="30648590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Creating an ensemble prediction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</a:t>
            </a:r>
            <a:r>
              <a:rPr lang="en-US" sz="3000" dirty="0">
                <a:latin typeface="PFDinTextCompPro-Italic"/>
                <a:cs typeface="PFDinTextCompPro-Italic"/>
              </a:rPr>
              <a:t>do you generate several base classifiers?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 There are several ways to do this: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	- manipulating the training set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	- manipulating the output labels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	- manipulating the learning algorithm itself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will talk about a few examples of each of these.</a:t>
            </a:r>
          </a:p>
        </p:txBody>
      </p:sp>
    </p:spTree>
    <p:extLst>
      <p:ext uri="{BB962C8B-B14F-4D97-AF65-F5344CB8AC3E}">
        <p14:creationId xmlns:p14="http://schemas.microsoft.com/office/powerpoint/2010/main" val="12629632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bagging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3240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Bagging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(bootstrap aggregating) is a method that involves manipulating the training set by </a:t>
            </a:r>
            <a:r>
              <a:rPr lang="en-US" sz="3000" dirty="0" smtClean="0">
                <a:latin typeface="PFDinTextCompPro-Medium"/>
                <a:cs typeface="PFDinTextCompPro-Medium"/>
              </a:rPr>
              <a:t>resampling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3307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Bagging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(bootstrap aggregating) is a method that involves manipulating the training set by </a:t>
            </a:r>
            <a:r>
              <a:rPr lang="en-US" sz="3000" dirty="0" smtClean="0">
                <a:latin typeface="PFDinTextCompPro-Medium"/>
                <a:cs typeface="PFDinTextCompPro-Medium"/>
              </a:rPr>
              <a:t>resampling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learn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base classifiers on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samples of training data.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samples are independently created by resampling the training data using uniform weights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uniform </a:t>
            </a:r>
            <a:r>
              <a:rPr lang="en-US" sz="3000" dirty="0" smtClean="0">
                <a:latin typeface="PFDinTextCompPro-Medium"/>
                <a:cs typeface="PFDinTextCompPro-Medium"/>
              </a:rPr>
              <a:t>sampling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17940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bagging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Bagging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(bootstrap aggregating) is a method that involves manipulating the training set by </a:t>
            </a:r>
            <a:r>
              <a:rPr lang="en-US" sz="3000" dirty="0" smtClean="0">
                <a:latin typeface="PFDinTextCompPro-Medium"/>
                <a:cs typeface="PFDinTextCompPro-Medium"/>
              </a:rPr>
              <a:t>resampling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learn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base classifiers on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samples of training data.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samples are independently created by resampling the training data using uniform weights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uniform </a:t>
            </a:r>
            <a:r>
              <a:rPr lang="en-US" sz="3000" dirty="0" smtClean="0">
                <a:latin typeface="PFDinTextCompPro-Medium"/>
                <a:cs typeface="PFDinTextCompPro-Medium"/>
              </a:rPr>
              <a:t>sampling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408862" y="3086101"/>
            <a:ext cx="1463675" cy="1600199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Each training sample is the same size as the original training set.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409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ensemble techniques?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bagging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Bagging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(bootstrap aggregating) is a method that involves manipulating the training set by </a:t>
            </a:r>
            <a:r>
              <a:rPr lang="en-US" sz="3000" dirty="0" smtClean="0">
                <a:latin typeface="PFDinTextCompPro-Medium"/>
                <a:cs typeface="PFDinTextCompPro-Medium"/>
              </a:rPr>
              <a:t>resampling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learn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base classifiers on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samples of training data.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samples are independently created by resampling the training data using uniform weights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uniform </a:t>
            </a:r>
            <a:r>
              <a:rPr lang="en-US" sz="3000" dirty="0" smtClean="0">
                <a:latin typeface="PFDinTextCompPro-Medium"/>
                <a:cs typeface="PFDinTextCompPro-Medium"/>
              </a:rPr>
              <a:t>sampling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408862" y="3086101"/>
            <a:ext cx="1463675" cy="1600199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Each training sample is the same size as the original training set.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561262" y="3238501"/>
            <a:ext cx="1463675" cy="1600199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Resampling means that some training records may appear in a sample more than once, or even not at all.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7445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bagging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Bagging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(bootstrap aggregating) is a method that involves manipulating the training set by </a:t>
            </a:r>
            <a:r>
              <a:rPr lang="en-US" sz="3000" dirty="0" smtClean="0">
                <a:latin typeface="PFDinTextCompPro-Medium"/>
                <a:cs typeface="PFDinTextCompPro-Medium"/>
              </a:rPr>
              <a:t>resampling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learn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base classifiers on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samples of training data.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samples are independently created by resampling the training data using uniform weights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uniform </a:t>
            </a:r>
            <a:r>
              <a:rPr lang="en-US" sz="3000" dirty="0" smtClean="0">
                <a:latin typeface="PFDinTextCompPro-Medium"/>
                <a:cs typeface="PFDinTextCompPro-Medium"/>
              </a:rPr>
              <a:t>sampling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final prediction is made by taking a majority vote across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4174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bagging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88516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Bagging reduces the variance in our generalization error by aggregating multiple base classifiers together (provided they satisfy our earlier requirements).</a:t>
            </a:r>
          </a:p>
        </p:txBody>
      </p:sp>
    </p:spTree>
    <p:extLst>
      <p:ext uri="{BB962C8B-B14F-4D97-AF65-F5344CB8AC3E}">
        <p14:creationId xmlns:p14="http://schemas.microsoft.com/office/powerpoint/2010/main" val="30346155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bagging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88516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Bagging reduces the variance in our generalization error by aggregating multiple base classifiers together (provided they satisfy our earlier requirements).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If the base classifier is stable, then the ensemble error is primarily due to </a:t>
            </a:r>
            <a:r>
              <a:rPr lang="en-US" sz="2800" dirty="0" err="1" smtClean="0">
                <a:latin typeface="PFDinTextCompPro-Italic"/>
                <a:cs typeface="PFDinTextCompPro-Italic"/>
              </a:rPr>
              <a:t>bc</a:t>
            </a:r>
            <a:r>
              <a:rPr lang="en-US" sz="2800" dirty="0" smtClean="0">
                <a:latin typeface="PFDinTextCompPro-Italic"/>
                <a:cs typeface="PFDinTextCompPro-Italic"/>
              </a:rPr>
              <a:t> bias, and bagging may not be effective.</a:t>
            </a:r>
          </a:p>
        </p:txBody>
      </p:sp>
    </p:spTree>
    <p:extLst>
      <p:ext uri="{BB962C8B-B14F-4D97-AF65-F5344CB8AC3E}">
        <p14:creationId xmlns:p14="http://schemas.microsoft.com/office/powerpoint/2010/main" val="36891666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bagging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88516"/>
            <a:ext cx="8382000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Bagging reduces the variance in our generalization error by aggregating multiple base classifiers together (provided they satisfy our earlier requirements).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If the base classifier is stable, then the ensemble error is primarily due to </a:t>
            </a:r>
            <a:r>
              <a:rPr lang="en-US" sz="2800" dirty="0" err="1">
                <a:latin typeface="PFDinTextCompPro-Italic"/>
                <a:cs typeface="PFDinTextCompPro-Italic"/>
              </a:rPr>
              <a:t>bc</a:t>
            </a:r>
            <a:r>
              <a:rPr lang="en-US" sz="2800" dirty="0">
                <a:latin typeface="PFDinTextCompPro-Italic"/>
                <a:cs typeface="PFDinTextCompPro-Italic"/>
              </a:rPr>
              <a:t> bias, and bagging may not be effective.</a:t>
            </a:r>
          </a:p>
          <a:p>
            <a:pPr algn="l"/>
            <a:endParaRPr lang="en-US" sz="2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Since each sample of training data is equally likely, bagging is not very susceptible to </a:t>
            </a:r>
            <a:r>
              <a:rPr lang="en-US" sz="2800" dirty="0" err="1" smtClean="0">
                <a:latin typeface="PFDinTextCompPro-Italic"/>
                <a:cs typeface="PFDinTextCompPro-Italic"/>
              </a:rPr>
              <a:t>overfitting</a:t>
            </a:r>
            <a:r>
              <a:rPr lang="en-US" sz="2800" dirty="0" smtClean="0">
                <a:latin typeface="PFDinTextCompPro-Italic"/>
                <a:cs typeface="PFDinTextCompPro-Italic"/>
              </a:rPr>
              <a:t> with noisy data.</a:t>
            </a:r>
          </a:p>
        </p:txBody>
      </p:sp>
    </p:spTree>
    <p:extLst>
      <p:ext uri="{BB962C8B-B14F-4D97-AF65-F5344CB8AC3E}">
        <p14:creationId xmlns:p14="http://schemas.microsoft.com/office/powerpoint/2010/main" val="36891666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IV. boosting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279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Boosting is an iterative procedure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adaptively changes the sampling distribution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training records at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33680732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Boosting is an iterative procedure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adaptively changes the sampling distribution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training records at each iteration.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iteration uses uniform weights (like bagging). In subsequent iterations, the weights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adjusted</a:t>
            </a:r>
            <a:r>
              <a:rPr lang="en-US" sz="3000" dirty="0" smtClean="0">
                <a:latin typeface="PFDinTextCompPro-Italic"/>
                <a:cs typeface="PFDinTextCompPro-Italic"/>
              </a:rPr>
              <a:t> to emphasize records that were misclassified in previous iterations.</a:t>
            </a:r>
          </a:p>
        </p:txBody>
      </p:sp>
    </p:spTree>
    <p:extLst>
      <p:ext uri="{BB962C8B-B14F-4D97-AF65-F5344CB8AC3E}">
        <p14:creationId xmlns:p14="http://schemas.microsoft.com/office/powerpoint/2010/main" val="36869445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Boosting is an iterative procedure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adaptively changes the sampling distribution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training records at each iteration.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iteration uses uniform weights (like bagging). In subsequent iterations, the weights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adjusted</a:t>
            </a:r>
            <a:r>
              <a:rPr lang="en-US" sz="3000" dirty="0" smtClean="0">
                <a:latin typeface="PFDinTextCompPro-Italic"/>
                <a:cs typeface="PFDinTextCompPro-Italic"/>
              </a:rPr>
              <a:t> to emphasize records that were misclassified in previous iterations.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final prediction is constructed by a weighted vote (where the weights for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</a:t>
            </a:r>
            <a:r>
              <a:rPr lang="en-US" sz="3000" dirty="0" smtClean="0">
                <a:latin typeface="PFDinTextCompPro-Italic"/>
                <a:cs typeface="PFDinTextCompPro-Italic"/>
              </a:rPr>
              <a:t> depends on its training error).</a:t>
            </a:r>
          </a:p>
        </p:txBody>
      </p:sp>
    </p:spTree>
    <p:extLst>
      <p:ext uri="{BB962C8B-B14F-4D97-AF65-F5344CB8AC3E}">
        <p14:creationId xmlns:p14="http://schemas.microsoft.com/office/powerpoint/2010/main" val="5291465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Boosting is an iterative procedure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adaptively changes the sampling distribution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training records at each iteration.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iteration uses uniform weights (like bagging). In subsequent iterations, the weights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adjusted</a:t>
            </a:r>
            <a:r>
              <a:rPr lang="en-US" sz="3000" dirty="0" smtClean="0">
                <a:latin typeface="PFDinTextCompPro-Italic"/>
                <a:cs typeface="PFDinTextCompPro-Italic"/>
              </a:rPr>
              <a:t> to emphasize records that were misclassified in previous iterations.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final prediction is constructed by </a:t>
            </a:r>
            <a:r>
              <a:rPr lang="en-US" sz="3000" dirty="0" smtClean="0">
                <a:latin typeface="PFDinTextCompPro-Italic"/>
                <a:cs typeface="PFDinTextCompPro-Italic"/>
              </a:rPr>
              <a:t>a weighted </a:t>
            </a:r>
            <a:r>
              <a:rPr lang="en-US" sz="3000" dirty="0">
                <a:latin typeface="PFDinTextCompPro-Italic"/>
                <a:cs typeface="PFDinTextCompPro-Italic"/>
              </a:rPr>
              <a:t>vote (where the weights for a </a:t>
            </a:r>
            <a:r>
              <a:rPr lang="en-US" sz="3000" dirty="0" err="1">
                <a:latin typeface="PFDinTextCompPro-Italic"/>
                <a:cs typeface="PFDinTextCompPro-Italic"/>
              </a:rPr>
              <a:t>bc</a:t>
            </a:r>
            <a:r>
              <a:rPr lang="en-US" sz="3000" dirty="0">
                <a:latin typeface="PFDinTextCompPro-Italic"/>
                <a:cs typeface="PFDinTextCompPro-Italic"/>
              </a:rPr>
              <a:t> depends on its training error).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408862" y="2171700"/>
            <a:ext cx="1463675" cy="23622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bc’s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focus more and more closely on records that are difficult to classify as the sequence of iterations progresses.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Thus the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bc’s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are faced with progressively more difficult learning problems.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8912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ensemble techniques?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Methods of improving classification accuracy by aggregating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predictions over several </a:t>
            </a:r>
            <a:r>
              <a:rPr lang="en-US" sz="3000" dirty="0" smtClean="0">
                <a:latin typeface="PFDinTextCompPro-Medium"/>
                <a:cs typeface="PFDinTextCompPro-Medium"/>
              </a:rPr>
              <a:t>base classifiers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52959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Like in bagging, sampling is done with replacement, and as a result some records may not appear in a given training sample.</a:t>
            </a:r>
          </a:p>
        </p:txBody>
      </p:sp>
    </p:spTree>
    <p:extLst>
      <p:ext uri="{BB962C8B-B14F-4D97-AF65-F5344CB8AC3E}">
        <p14:creationId xmlns:p14="http://schemas.microsoft.com/office/powerpoint/2010/main" val="29660611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Like in bagging, sampling is done with replacement, and as a result some records may not appear in a given training sample.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omitted records will likely be misclassified, and given greater weight in subsequent iterations once the sampling distribution is updated.</a:t>
            </a:r>
          </a:p>
        </p:txBody>
      </p:sp>
    </p:spTree>
    <p:extLst>
      <p:ext uri="{BB962C8B-B14F-4D97-AF65-F5344CB8AC3E}">
        <p14:creationId xmlns:p14="http://schemas.microsoft.com/office/powerpoint/2010/main" val="21448344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Like in bagging, sampling is done with replacement, and as a result some records may not appear in a given training sample.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omitted records will likely be misclassified, and given greater weight in subsequent iterations once the sampling distribution is updated.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 even if a record is left out at one stage, it will be emphasized later.</a:t>
            </a:r>
          </a:p>
        </p:txBody>
      </p:sp>
    </p:spTree>
    <p:extLst>
      <p:ext uri="{BB962C8B-B14F-4D97-AF65-F5344CB8AC3E}">
        <p14:creationId xmlns:p14="http://schemas.microsoft.com/office/powerpoint/2010/main" val="4638737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boosting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Like in bagging, sampling is done with replacement, and as a result some records may not appear in a given training sample.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omitted records will likely be misclassified, and given greater weight in subsequent iterations once the sampling distribution is updated.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 even if a record is left out at one stage, it will be emphasized later.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577137" y="3543300"/>
            <a:ext cx="1463675" cy="1588294"/>
            <a:chOff x="0" y="0"/>
            <a:chExt cx="1280" cy="116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AdaBoost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is a popular boosting algorithm.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0144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/>
              <a:t/>
            </a:r>
            <a:br>
              <a:rPr lang="en-US" sz="7500" dirty="0"/>
            </a:br>
            <a:r>
              <a:rPr lang="en-US" sz="7500" dirty="0" smtClean="0"/>
              <a:t>V. random forests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51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 random forest is an ensemble of decision trees that vote to determine the final classification.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462268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 random forest is an ensemble of decision trees that vote to determine the final classification.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There are many ways to get random trees. The most common is to take bootstrap training </a:t>
            </a:r>
            <a:r>
              <a:rPr lang="en-US" sz="2500" dirty="0" smtClean="0">
                <a:latin typeface="PFDinTextCompPro-Italic"/>
                <a:cs typeface="PFDinTextCompPro-Italic"/>
              </a:rPr>
              <a:t>sets </a:t>
            </a:r>
            <a:r>
              <a:rPr lang="en-US" sz="2500" dirty="0" smtClean="0">
                <a:latin typeface="PFDinTextCompPro-Italic"/>
                <a:cs typeface="PFDinTextCompPro-Italic"/>
              </a:rPr>
              <a:t>and also restrict tree growth to a random subset of features for each split.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462268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 random forest is an ensemble of decision trees that vote to determine the final classification.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There are many ways to get random trees. The most common is to take bootstrap training </a:t>
            </a:r>
            <a:r>
              <a:rPr lang="en-US" sz="2500" dirty="0" smtClean="0">
                <a:latin typeface="PFDinTextCompPro-Italic"/>
                <a:cs typeface="PFDinTextCompPro-Italic"/>
              </a:rPr>
              <a:t>sets </a:t>
            </a:r>
            <a:r>
              <a:rPr lang="en-US" sz="2500" dirty="0" smtClean="0">
                <a:latin typeface="PFDinTextCompPro-Italic"/>
                <a:cs typeface="PFDinTextCompPro-Italic"/>
              </a:rPr>
              <a:t>and also restrict tree growth to a random subset of features for each split.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Other methods: Randomly generate quadratic features, randomly choose the exact feature to split on, </a:t>
            </a:r>
            <a:r>
              <a:rPr lang="en-US" sz="2500" dirty="0" err="1" smtClean="0">
                <a:latin typeface="PFDinTextCompPro-Italic"/>
                <a:cs typeface="PFDinTextCompPro-Italic"/>
              </a:rPr>
              <a:t>sklearn’s</a:t>
            </a:r>
            <a:r>
              <a:rPr lang="en-US" sz="2500" dirty="0" smtClean="0">
                <a:latin typeface="PFDinTextCompPro-Italic"/>
                <a:cs typeface="PFDinTextCompPro-Italic"/>
              </a:rPr>
              <a:t> “extremely random forest” technique, etc.</a:t>
            </a:r>
          </a:p>
        </p:txBody>
      </p:sp>
    </p:spTree>
    <p:extLst>
      <p:ext uri="{BB962C8B-B14F-4D97-AF65-F5344CB8AC3E}">
        <p14:creationId xmlns:p14="http://schemas.microsoft.com/office/powerpoint/2010/main" val="27950078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37" y="3467100"/>
            <a:ext cx="8283576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Exercise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ensemble techniques?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Methods of improving classification accuracy by aggregating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predictions over several </a:t>
            </a:r>
            <a:r>
              <a:rPr lang="en-US" sz="3000" dirty="0" smtClean="0">
                <a:latin typeface="PFDinTextCompPro-Medium"/>
                <a:cs typeface="PFDinTextCompPro-Medium"/>
              </a:rPr>
              <a:t>base classifiers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Ensembles are often much more accurate than the base classifiers that compose them.</a:t>
            </a:r>
          </a:p>
        </p:txBody>
      </p:sp>
    </p:spTree>
    <p:extLst>
      <p:ext uri="{BB962C8B-B14F-4D97-AF65-F5344CB8AC3E}">
        <p14:creationId xmlns:p14="http://schemas.microsoft.com/office/powerpoint/2010/main" val="38644375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ensemble techniques?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Methods of improving classification accuracy by aggregating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predictions over several </a:t>
            </a:r>
            <a:r>
              <a:rPr lang="en-US" sz="3000" dirty="0" smtClean="0">
                <a:latin typeface="PFDinTextCompPro-Medium"/>
                <a:cs typeface="PFDinTextCompPro-Medium"/>
              </a:rPr>
              <a:t>base classifiers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Ensembles are often much more accurate than the base classifiers that compose them.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6036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base classifiers are sometimes called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weak learners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8148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order for an ensemble classifier to outperform a single base classifier, the following conditions must be met:</a:t>
            </a:r>
          </a:p>
        </p:txBody>
      </p:sp>
    </p:spTree>
    <p:extLst>
      <p:ext uri="{BB962C8B-B14F-4D97-AF65-F5344CB8AC3E}">
        <p14:creationId xmlns:p14="http://schemas.microsoft.com/office/powerpoint/2010/main" val="797645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order for an ensemble classifier to outperform a single base classifier, the following conditions must be met: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1) 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bc’s</a:t>
            </a:r>
            <a:r>
              <a:rPr lang="en-US" sz="3000" dirty="0" smtClean="0">
                <a:latin typeface="PFDinTextCompPro-Italic"/>
                <a:cs typeface="PFDinTextCompPro-Italic"/>
              </a:rPr>
              <a:t> must be </a:t>
            </a:r>
            <a:r>
              <a:rPr lang="en-US" sz="3000" dirty="0" smtClean="0">
                <a:latin typeface="PFDinTextCompPro-Medium"/>
                <a:cs typeface="PFDinTextCompPro-Medium"/>
              </a:rPr>
              <a:t>accurate</a:t>
            </a:r>
            <a:r>
              <a:rPr lang="en-US" sz="3000" dirty="0" smtClean="0">
                <a:latin typeface="PFDinTextCompPro-Italic"/>
                <a:cs typeface="PFDinTextCompPro-Italic"/>
              </a:rPr>
              <a:t>: they must outperform random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guessing</a:t>
            </a:r>
          </a:p>
        </p:txBody>
      </p:sp>
    </p:spTree>
    <p:extLst>
      <p:ext uri="{BB962C8B-B14F-4D97-AF65-F5344CB8AC3E}">
        <p14:creationId xmlns:p14="http://schemas.microsoft.com/office/powerpoint/2010/main" val="36086391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23406</TotalTime>
  <Pages>0</Pages>
  <Words>2437</Words>
  <Characters>0</Characters>
  <Application>Microsoft Macintosh PowerPoint</Application>
  <PresentationFormat>Custom</PresentationFormat>
  <Lines>0</Lines>
  <Paragraphs>438</Paragraphs>
  <Slides>58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GA_Instructor_Template_Deck</vt:lpstr>
      <vt:lpstr>Agenda</vt:lpstr>
      <vt:lpstr>INTRO to DATA SCIENCE ensemble techniques</vt:lpstr>
      <vt:lpstr>I. ensemble techniques II. Problems in classification III. Bagging IV. Boosting V. Random forests</vt:lpstr>
      <vt:lpstr> I. ensemble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problems in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bagging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IV. boosting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V. random forests</vt:lpstr>
      <vt:lpstr>PowerPoint Presentation</vt:lpstr>
      <vt:lpstr>PowerPoint Presentation</vt:lpstr>
      <vt:lpstr>PowerPoint Presentation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6297</cp:revision>
  <dcterms:modified xsi:type="dcterms:W3CDTF">2014-04-27T23:04:27Z</dcterms:modified>
</cp:coreProperties>
</file>