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49" r:id="rId2"/>
  </p:sldMasterIdLst>
  <p:notesMasterIdLst>
    <p:notesMasterId r:id="rId96"/>
  </p:notesMasterIdLst>
  <p:sldIdLst>
    <p:sldId id="258" r:id="rId3"/>
    <p:sldId id="1195" r:id="rId4"/>
    <p:sldId id="326" r:id="rId5"/>
    <p:sldId id="1198" r:id="rId6"/>
    <p:sldId id="1230" r:id="rId7"/>
    <p:sldId id="1232" r:id="rId8"/>
    <p:sldId id="1231" r:id="rId9"/>
    <p:sldId id="1200" r:id="rId10"/>
    <p:sldId id="1233" r:id="rId11"/>
    <p:sldId id="1278" r:id="rId12"/>
    <p:sldId id="1286" r:id="rId13"/>
    <p:sldId id="1287" r:id="rId14"/>
    <p:sldId id="1276" r:id="rId15"/>
    <p:sldId id="1312" r:id="rId16"/>
    <p:sldId id="1240" r:id="rId17"/>
    <p:sldId id="1242" r:id="rId18"/>
    <p:sldId id="1243" r:id="rId19"/>
    <p:sldId id="1241" r:id="rId20"/>
    <p:sldId id="1245" r:id="rId21"/>
    <p:sldId id="1244" r:id="rId22"/>
    <p:sldId id="1246" r:id="rId23"/>
    <p:sldId id="1247" r:id="rId24"/>
    <p:sldId id="1234" r:id="rId25"/>
    <p:sldId id="1236" r:id="rId26"/>
    <p:sldId id="1239" r:id="rId27"/>
    <p:sldId id="1274" r:id="rId28"/>
    <p:sldId id="1275" r:id="rId29"/>
    <p:sldId id="1206" r:id="rId30"/>
    <p:sldId id="1204" r:id="rId31"/>
    <p:sldId id="1237" r:id="rId32"/>
    <p:sldId id="1248" r:id="rId33"/>
    <p:sldId id="1288" r:id="rId34"/>
    <p:sldId id="1280" r:id="rId35"/>
    <p:sldId id="1201" r:id="rId36"/>
    <p:sldId id="1207" r:id="rId37"/>
    <p:sldId id="1294" r:id="rId38"/>
    <p:sldId id="1263" r:id="rId39"/>
    <p:sldId id="1112" r:id="rId40"/>
    <p:sldId id="1268" r:id="rId41"/>
    <p:sldId id="1271" r:id="rId42"/>
    <p:sldId id="1265" r:id="rId43"/>
    <p:sldId id="1281" r:id="rId44"/>
    <p:sldId id="1290" r:id="rId45"/>
    <p:sldId id="1291" r:id="rId46"/>
    <p:sldId id="1283" r:id="rId47"/>
    <p:sldId id="1285" r:id="rId48"/>
    <p:sldId id="1292" r:id="rId49"/>
    <p:sldId id="1293" r:id="rId50"/>
    <p:sldId id="1269" r:id="rId51"/>
    <p:sldId id="1273" r:id="rId52"/>
    <p:sldId id="1208" r:id="rId53"/>
    <p:sldId id="1210" r:id="rId54"/>
    <p:sldId id="1214" r:id="rId55"/>
    <p:sldId id="1211" r:id="rId56"/>
    <p:sldId id="1212" r:id="rId57"/>
    <p:sldId id="1215" r:id="rId58"/>
    <p:sldId id="1216" r:id="rId59"/>
    <p:sldId id="1254" r:id="rId60"/>
    <p:sldId id="1255" r:id="rId61"/>
    <p:sldId id="1238" r:id="rId62"/>
    <p:sldId id="1249" r:id="rId63"/>
    <p:sldId id="1313" r:id="rId64"/>
    <p:sldId id="1251" r:id="rId65"/>
    <p:sldId id="1260" r:id="rId66"/>
    <p:sldId id="1259" r:id="rId67"/>
    <p:sldId id="1252" r:id="rId68"/>
    <p:sldId id="1225" r:id="rId69"/>
    <p:sldId id="1258" r:id="rId70"/>
    <p:sldId id="1261" r:id="rId71"/>
    <p:sldId id="1262" r:id="rId72"/>
    <p:sldId id="1296" r:id="rId73"/>
    <p:sldId id="1320" r:id="rId74"/>
    <p:sldId id="1322" r:id="rId75"/>
    <p:sldId id="1323" r:id="rId76"/>
    <p:sldId id="1295" r:id="rId77"/>
    <p:sldId id="1315" r:id="rId78"/>
    <p:sldId id="1297" r:id="rId79"/>
    <p:sldId id="1316" r:id="rId80"/>
    <p:sldId id="1299" r:id="rId81"/>
    <p:sldId id="1310" r:id="rId82"/>
    <p:sldId id="1311" r:id="rId83"/>
    <p:sldId id="1317" r:id="rId84"/>
    <p:sldId id="1302" r:id="rId85"/>
    <p:sldId id="1307" r:id="rId86"/>
    <p:sldId id="1303" r:id="rId87"/>
    <p:sldId id="1304" r:id="rId88"/>
    <p:sldId id="1318" r:id="rId89"/>
    <p:sldId id="1305" r:id="rId90"/>
    <p:sldId id="1319" r:id="rId91"/>
    <p:sldId id="1321" r:id="rId92"/>
    <p:sldId id="1308" r:id="rId93"/>
    <p:sldId id="1309" r:id="rId94"/>
    <p:sldId id="1314" r:id="rId95"/>
  </p:sldIdLst>
  <p:sldSz cx="9363075" cy="5257800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1pPr>
    <a:lvl2pPr marL="328613" indent="128588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2pPr>
    <a:lvl3pPr marL="657225" indent="257175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3pPr>
    <a:lvl4pPr marL="985838" indent="385763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4pPr>
    <a:lvl5pPr marL="1316038" indent="512763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5pPr>
    <a:lvl6pPr marL="22860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6pPr>
    <a:lvl7pPr marL="27432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7pPr>
    <a:lvl8pPr marL="32004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8pPr>
    <a:lvl9pPr marL="36576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FF0000"/>
    <a:srgbClr val="008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08" autoAdjust="0"/>
    <p:restoredTop sz="94585" autoAdjust="0"/>
  </p:normalViewPr>
  <p:slideViewPr>
    <p:cSldViewPr>
      <p:cViewPr>
        <p:scale>
          <a:sx n="125" d="100"/>
          <a:sy n="125" d="100"/>
        </p:scale>
        <p:origin x="-848" y="-80"/>
      </p:cViewPr>
      <p:guideLst>
        <p:guide orient="horz" pos="1279"/>
        <p:guide orient="horz" pos="306"/>
        <p:guide orient="horz" pos="565"/>
        <p:guide orient="horz" pos="2193"/>
        <p:guide orient="horz" pos="1611"/>
        <p:guide pos="5607"/>
        <p:guide pos="290"/>
        <p:guide pos="1979"/>
        <p:guide pos="3781"/>
        <p:guide pos="2092"/>
        <p:guide pos="389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0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50" Type="http://schemas.openxmlformats.org/officeDocument/2006/relationships/slide" Target="slides/slide48.xml"/><Relationship Id="rId51" Type="http://schemas.openxmlformats.org/officeDocument/2006/relationships/slide" Target="slides/slide49.xml"/><Relationship Id="rId52" Type="http://schemas.openxmlformats.org/officeDocument/2006/relationships/slide" Target="slides/slide50.xml"/><Relationship Id="rId53" Type="http://schemas.openxmlformats.org/officeDocument/2006/relationships/slide" Target="slides/slide51.xml"/><Relationship Id="rId54" Type="http://schemas.openxmlformats.org/officeDocument/2006/relationships/slide" Target="slides/slide52.xml"/><Relationship Id="rId55" Type="http://schemas.openxmlformats.org/officeDocument/2006/relationships/slide" Target="slides/slide53.xml"/><Relationship Id="rId56" Type="http://schemas.openxmlformats.org/officeDocument/2006/relationships/slide" Target="slides/slide54.xml"/><Relationship Id="rId57" Type="http://schemas.openxmlformats.org/officeDocument/2006/relationships/slide" Target="slides/slide55.xml"/><Relationship Id="rId58" Type="http://schemas.openxmlformats.org/officeDocument/2006/relationships/slide" Target="slides/slide56.xml"/><Relationship Id="rId59" Type="http://schemas.openxmlformats.org/officeDocument/2006/relationships/slide" Target="slides/slide57.xml"/><Relationship Id="rId70" Type="http://schemas.openxmlformats.org/officeDocument/2006/relationships/slide" Target="slides/slide68.xml"/><Relationship Id="rId71" Type="http://schemas.openxmlformats.org/officeDocument/2006/relationships/slide" Target="slides/slide69.xml"/><Relationship Id="rId72" Type="http://schemas.openxmlformats.org/officeDocument/2006/relationships/slide" Target="slides/slide70.xml"/><Relationship Id="rId73" Type="http://schemas.openxmlformats.org/officeDocument/2006/relationships/slide" Target="slides/slide71.xml"/><Relationship Id="rId74" Type="http://schemas.openxmlformats.org/officeDocument/2006/relationships/slide" Target="slides/slide72.xml"/><Relationship Id="rId75" Type="http://schemas.openxmlformats.org/officeDocument/2006/relationships/slide" Target="slides/slide73.xml"/><Relationship Id="rId76" Type="http://schemas.openxmlformats.org/officeDocument/2006/relationships/slide" Target="slides/slide74.xml"/><Relationship Id="rId77" Type="http://schemas.openxmlformats.org/officeDocument/2006/relationships/slide" Target="slides/slide75.xml"/><Relationship Id="rId78" Type="http://schemas.openxmlformats.org/officeDocument/2006/relationships/slide" Target="slides/slide76.xml"/><Relationship Id="rId79" Type="http://schemas.openxmlformats.org/officeDocument/2006/relationships/slide" Target="slides/slide77.xml"/><Relationship Id="rId90" Type="http://schemas.openxmlformats.org/officeDocument/2006/relationships/slide" Target="slides/slide88.xml"/><Relationship Id="rId91" Type="http://schemas.openxmlformats.org/officeDocument/2006/relationships/slide" Target="slides/slide89.xml"/><Relationship Id="rId92" Type="http://schemas.openxmlformats.org/officeDocument/2006/relationships/slide" Target="slides/slide90.xml"/><Relationship Id="rId93" Type="http://schemas.openxmlformats.org/officeDocument/2006/relationships/slide" Target="slides/slide91.xml"/><Relationship Id="rId94" Type="http://schemas.openxmlformats.org/officeDocument/2006/relationships/slide" Target="slides/slide92.xml"/><Relationship Id="rId95" Type="http://schemas.openxmlformats.org/officeDocument/2006/relationships/slide" Target="slides/slide93.xml"/><Relationship Id="rId96" Type="http://schemas.openxmlformats.org/officeDocument/2006/relationships/notesMaster" Target="notesMasters/notesMaster1.xml"/><Relationship Id="rId97" Type="http://schemas.openxmlformats.org/officeDocument/2006/relationships/printerSettings" Target="printerSettings/printerSettings1.bin"/><Relationship Id="rId98" Type="http://schemas.openxmlformats.org/officeDocument/2006/relationships/presProps" Target="presProps.xml"/><Relationship Id="rId99" Type="http://schemas.openxmlformats.org/officeDocument/2006/relationships/viewProps" Target="viewProps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<Relationship Id="rId46" Type="http://schemas.openxmlformats.org/officeDocument/2006/relationships/slide" Target="slides/slide44.xml"/><Relationship Id="rId47" Type="http://schemas.openxmlformats.org/officeDocument/2006/relationships/slide" Target="slides/slide45.xml"/><Relationship Id="rId48" Type="http://schemas.openxmlformats.org/officeDocument/2006/relationships/slide" Target="slides/slide46.xml"/><Relationship Id="rId49" Type="http://schemas.openxmlformats.org/officeDocument/2006/relationships/slide" Target="slides/slide47.xml"/><Relationship Id="rId60" Type="http://schemas.openxmlformats.org/officeDocument/2006/relationships/slide" Target="slides/slide58.xml"/><Relationship Id="rId61" Type="http://schemas.openxmlformats.org/officeDocument/2006/relationships/slide" Target="slides/slide59.xml"/><Relationship Id="rId62" Type="http://schemas.openxmlformats.org/officeDocument/2006/relationships/slide" Target="slides/slide60.xml"/><Relationship Id="rId63" Type="http://schemas.openxmlformats.org/officeDocument/2006/relationships/slide" Target="slides/slide61.xml"/><Relationship Id="rId64" Type="http://schemas.openxmlformats.org/officeDocument/2006/relationships/slide" Target="slides/slide62.xml"/><Relationship Id="rId65" Type="http://schemas.openxmlformats.org/officeDocument/2006/relationships/slide" Target="slides/slide63.xml"/><Relationship Id="rId66" Type="http://schemas.openxmlformats.org/officeDocument/2006/relationships/slide" Target="slides/slide64.xml"/><Relationship Id="rId67" Type="http://schemas.openxmlformats.org/officeDocument/2006/relationships/slide" Target="slides/slide65.xml"/><Relationship Id="rId68" Type="http://schemas.openxmlformats.org/officeDocument/2006/relationships/slide" Target="slides/slide66.xml"/><Relationship Id="rId69" Type="http://schemas.openxmlformats.org/officeDocument/2006/relationships/slide" Target="slides/slide67.xml"/><Relationship Id="rId100" Type="http://schemas.openxmlformats.org/officeDocument/2006/relationships/theme" Target="theme/theme1.xml"/><Relationship Id="rId80" Type="http://schemas.openxmlformats.org/officeDocument/2006/relationships/slide" Target="slides/slide78.xml"/><Relationship Id="rId81" Type="http://schemas.openxmlformats.org/officeDocument/2006/relationships/slide" Target="slides/slide79.xml"/><Relationship Id="rId82" Type="http://schemas.openxmlformats.org/officeDocument/2006/relationships/slide" Target="slides/slide80.xml"/><Relationship Id="rId83" Type="http://schemas.openxmlformats.org/officeDocument/2006/relationships/slide" Target="slides/slide81.xml"/><Relationship Id="rId84" Type="http://schemas.openxmlformats.org/officeDocument/2006/relationships/slide" Target="slides/slide82.xml"/><Relationship Id="rId85" Type="http://schemas.openxmlformats.org/officeDocument/2006/relationships/slide" Target="slides/slide83.xml"/><Relationship Id="rId86" Type="http://schemas.openxmlformats.org/officeDocument/2006/relationships/slide" Target="slides/slide84.xml"/><Relationship Id="rId87" Type="http://schemas.openxmlformats.org/officeDocument/2006/relationships/slide" Target="slides/slide85.xml"/><Relationship Id="rId88" Type="http://schemas.openxmlformats.org/officeDocument/2006/relationships/slide" Target="slides/slide86.xml"/><Relationship Id="rId89" Type="http://schemas.openxmlformats.org/officeDocument/2006/relationships/slide" Target="slides/slide8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92F479-4B50-F243-9713-1B12EC2B4BDB}" type="datetimeFigureOut">
              <a:rPr lang="en-US" smtClean="0"/>
              <a:t>5/4/14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4B5B7-85EF-4E48-AC80-2380FACD9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0278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5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5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5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5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5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5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6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6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6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_rels/notesSlide6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4.xml"/></Relationships>
</file>

<file path=ppt/notesSlides/_rels/notesSlide6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5.xml"/></Relationships>
</file>

<file path=ppt/notesSlides/_rels/notesSlide6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6.xml"/></Relationships>
</file>

<file path=ppt/notesSlides/_rels/notesSlide6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7.xml"/></Relationships>
</file>

<file path=ppt/notesSlides/_rels/notesSlide6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8.xml"/></Relationships>
</file>

<file path=ppt/notesSlides/_rels/notesSlide6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0.xml"/></Relationships>
</file>

<file path=ppt/notesSlides/_rels/notesSlide7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1.xml"/></Relationships>
</file>

<file path=ppt/notesSlides/_rels/notesSlide7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2.xml"/></Relationships>
</file>

<file path=ppt/notesSlides/_rels/notesSlide7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3.xml"/></Relationships>
</file>

<file path=ppt/notesSlides/_rels/notesSlide7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4.xml"/></Relationships>
</file>

<file path=ppt/notesSlides/_rels/notesSlide7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5.xml"/></Relationships>
</file>

<file path=ppt/notesSlides/_rels/notesSlide7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6.xml"/></Relationships>
</file>

<file path=ppt/notesSlides/_rels/notesSlide7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7.xml"/></Relationships>
</file>

<file path=ppt/notesSlides/_rels/notesSlide7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8.xml"/></Relationships>
</file>

<file path=ppt/notesSlides/_rels/notesSlide7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0.xml"/></Relationships>
</file>

<file path=ppt/notesSlides/_rels/notesSlide8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1.xml"/></Relationships>
</file>

<file path=ppt/notesSlides/_rels/notesSlide8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2.xml"/></Relationships>
</file>

<file path=ppt/notesSlides/_rels/notesSlide8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3.xml"/></Relationships>
</file>

<file path=ppt/notesSlides/_rels/notesSlide8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4.xml"/></Relationships>
</file>

<file path=ppt/notesSlides/_rels/notesSlide8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5.xml"/></Relationships>
</file>

<file path=ppt/notesSlides/_rels/notesSlide8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6.xml"/></Relationships>
</file>

<file path=ppt/notesSlides/_rels/notesSlide8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7.xml"/></Relationships>
</file>

<file path=ppt/notesSlides/_rels/notesSlide8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8.xml"/></Relationships>
</file>

<file path=ppt/notesSlides/_rels/notesSlide8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0.xml"/></Relationships>
</file>

<file path=ppt/notesSlides/_rels/notesSlide9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1.xml"/></Relationships>
</file>

<file path=ppt/notesSlides/_rels/notesSlide9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2.xml"/></Relationships>
</file>

<file path=ppt/notesSlides/_rels/notesSlide9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651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consider ratio of volume of sphere / volume of cube &lt; 1 (diameter = length of side)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extended to high dimensions (d -&gt; 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inf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), this ratio goes to zero!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811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note: external criterion = info gain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note: methods for feature extraction = 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svd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, 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pca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, 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nmf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, 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lle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, 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mds</a:t>
            </a: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386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note: external criterion = info gain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note: methods for feature extraction = 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svd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, 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pca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, 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nmf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, 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lle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, 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mds</a:t>
            </a: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Want to maximize SNR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Due to Python (and the guy who made this image) weirdness, “PCs # 0” means one principal component.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386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(alt) 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kaiser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criterion: keep only 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egvals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that exceed 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avg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egval</a:t>
            </a: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386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note: U, V rotations; S scaling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Orthogonal matrices have columns and rows orthogonal unit vectors; transpose equal to inverse. (Real unitary matrix.)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note: orthogonal matrix = real-valued version of a unitary matrix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note: for fin-dim map A, rank = dim of image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this gives you one way to compute the 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svd</a:t>
            </a: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this gives you one way to compute the 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svd</a:t>
            </a: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X = vector in feature space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V = lower-dim linear subspace of feature space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3868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note: lambda = “factor loadings”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note: lambda = “factor loadings”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Diagonals set with communalities, etc.</a:t>
            </a: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(From 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sklearn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kernel PCA example.)</a:t>
            </a: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isomap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: 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mds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not in feature space, but in geodesic space of 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nonlin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manifold; 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isomap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adds some graph ideas</a:t>
            </a: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isomap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: 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mds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not in feature space, but in geodesic space of 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nonlin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manifold; 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isomap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adds some </a:t>
            </a:r>
            <a:r>
              <a:rPr lang="en-US" sz="1200" baseline="0" smtClean="0">
                <a:solidFill>
                  <a:prstClr val="black"/>
                </a:solidFill>
                <a:latin typeface="ArialMT"/>
                <a:sym typeface="Wingdings"/>
              </a:rPr>
              <a:t>graph ideas</a:t>
            </a: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isomap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: 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mds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not in feature space, but in geodesic space of 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nonlin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manifold; 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isomap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adds some </a:t>
            </a:r>
            <a:r>
              <a:rPr lang="en-US" sz="1200" baseline="0" smtClean="0">
                <a:solidFill>
                  <a:prstClr val="black"/>
                </a:solidFill>
                <a:latin typeface="ArialMT"/>
                <a:sym typeface="Wingdings"/>
              </a:rPr>
              <a:t>graph ideas</a:t>
            </a: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38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emf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emf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emf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79438"/>
            <a:ext cx="203835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3236" y="1144089"/>
            <a:ext cx="8469243" cy="1126998"/>
          </a:xfrm>
          <a:prstGeom prst="rect">
            <a:avLst/>
          </a:prstGeom>
        </p:spPr>
        <p:txBody>
          <a:bodyPr vert="horz" lIns="0" tIns="0" rIns="0" bIns="0"/>
          <a:lstStyle>
            <a:lvl1pPr>
              <a:lnSpc>
                <a:spcPct val="70000"/>
              </a:lnSpc>
              <a:defRPr sz="11500" b="1" cap="all" spc="-200">
                <a:latin typeface="PFDinTextCompPro-Bold"/>
                <a:cs typeface="PFDinTextCompPro-Bold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1455" y="4118670"/>
            <a:ext cx="6553695" cy="609600"/>
          </a:xfrm>
          <a:prstGeom prst="rect">
            <a:avLst/>
          </a:prstGeom>
        </p:spPr>
        <p:txBody>
          <a:bodyPr vert="horz" lIns="65828" tIns="32914" rIns="65828" bIns="32914"/>
          <a:lstStyle>
            <a:lvl1pPr marL="0" indent="0" algn="l">
              <a:buNone/>
              <a:defRPr lang="en-US" sz="2800" u="none" baseline="0" smtClean="0"/>
            </a:lvl1pPr>
            <a:lvl2pPr marL="329138" indent="0" algn="ctr">
              <a:buNone/>
              <a:defRPr/>
            </a:lvl2pPr>
            <a:lvl3pPr marL="658277" indent="0" algn="ctr">
              <a:buNone/>
              <a:defRPr/>
            </a:lvl3pPr>
            <a:lvl4pPr marL="987415" indent="0" algn="ctr">
              <a:buNone/>
              <a:defRPr/>
            </a:lvl4pPr>
            <a:lvl5pPr marL="1316553" indent="0" algn="ctr">
              <a:buNone/>
              <a:defRPr/>
            </a:lvl5pPr>
            <a:lvl6pPr marL="1645691" indent="0" algn="ctr">
              <a:buNone/>
              <a:defRPr/>
            </a:lvl6pPr>
            <a:lvl7pPr marL="1974830" indent="0" algn="ctr">
              <a:buNone/>
              <a:defRPr/>
            </a:lvl7pPr>
            <a:lvl8pPr marL="2303968" indent="0" algn="ctr">
              <a:buNone/>
              <a:defRPr/>
            </a:lvl8pPr>
            <a:lvl9pPr marL="2633106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313952"/>
      </p:ext>
    </p:extLst>
  </p:cSld>
  <p:clrMapOvr>
    <a:masterClrMapping/>
  </p:clrMapOvr>
  <p:transition xmlns:p14="http://schemas.microsoft.com/office/powerpoint/2010/main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rcis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 userDrawn="1"/>
        </p:nvCxnSpPr>
        <p:spPr bwMode="auto">
          <a:xfrm flipH="1">
            <a:off x="454025" y="2082800"/>
            <a:ext cx="2703513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Straight Connector 12"/>
          <p:cNvCxnSpPr/>
          <p:nvPr userDrawn="1"/>
        </p:nvCxnSpPr>
        <p:spPr bwMode="auto">
          <a:xfrm>
            <a:off x="3386138" y="2085975"/>
            <a:ext cx="5272087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4" name="Straight Connector 13"/>
          <p:cNvCxnSpPr/>
          <p:nvPr userDrawn="1"/>
        </p:nvCxnSpPr>
        <p:spPr bwMode="auto">
          <a:xfrm flipH="1">
            <a:off x="454025" y="3657600"/>
            <a:ext cx="2703513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9" name="Straight Connector 18"/>
          <p:cNvCxnSpPr/>
          <p:nvPr userDrawn="1"/>
        </p:nvCxnSpPr>
        <p:spPr bwMode="auto">
          <a:xfrm flipH="1">
            <a:off x="3371850" y="3651250"/>
            <a:ext cx="5272088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612" y="1491734"/>
            <a:ext cx="2688926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12" y="2158557"/>
            <a:ext cx="2688926" cy="1200150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idx="12"/>
          </p:nvPr>
        </p:nvSpPr>
        <p:spPr>
          <a:xfrm>
            <a:off x="3386137" y="1494184"/>
            <a:ext cx="5257800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Content Placeholder 3"/>
          <p:cNvSpPr>
            <a:spLocks noGrp="1"/>
          </p:cNvSpPr>
          <p:nvPr>
            <p:ph sz="half" idx="13"/>
          </p:nvPr>
        </p:nvSpPr>
        <p:spPr>
          <a:xfrm>
            <a:off x="3386137" y="2161007"/>
            <a:ext cx="1219200" cy="1111856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 i="1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0" name="Content Placeholder 3"/>
          <p:cNvSpPr>
            <a:spLocks noGrp="1"/>
          </p:cNvSpPr>
          <p:nvPr>
            <p:ph sz="half" idx="14"/>
          </p:nvPr>
        </p:nvSpPr>
        <p:spPr>
          <a:xfrm>
            <a:off x="4853747" y="2161007"/>
            <a:ext cx="3790189" cy="1111856"/>
          </a:xfrm>
          <a:prstGeom prst="rect">
            <a:avLst/>
          </a:prstGeom>
        </p:spPr>
        <p:txBody>
          <a:bodyPr vert="horz" lIns="0" tIns="32914" rIns="65828" bIns="32914"/>
          <a:lstStyle>
            <a:lvl1pPr marL="225425" indent="-225425">
              <a:lnSpc>
                <a:spcPct val="100000"/>
              </a:lnSpc>
              <a:buSzPct val="100000"/>
              <a:buFont typeface="+mj-lt"/>
              <a:buAutoNum type="arabicPeriod"/>
              <a:defRPr sz="14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idx="15"/>
          </p:nvPr>
        </p:nvSpPr>
        <p:spPr>
          <a:xfrm>
            <a:off x="468612" y="3070370"/>
            <a:ext cx="2688926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3"/>
          <p:cNvSpPr>
            <a:spLocks noGrp="1"/>
          </p:cNvSpPr>
          <p:nvPr>
            <p:ph sz="half" idx="16"/>
          </p:nvPr>
        </p:nvSpPr>
        <p:spPr>
          <a:xfrm>
            <a:off x="468612" y="3737193"/>
            <a:ext cx="2688926" cy="1406307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idx="18"/>
          </p:nvPr>
        </p:nvSpPr>
        <p:spPr>
          <a:xfrm>
            <a:off x="3386137" y="2933700"/>
            <a:ext cx="5257800" cy="61988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19"/>
          </p:nvPr>
        </p:nvSpPr>
        <p:spPr>
          <a:xfrm>
            <a:off x="3386137" y="3730063"/>
            <a:ext cx="5257800" cy="1406307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23" name="Slide Number Placehold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DC701D-38C3-2B44-A4BF-009E7CC0FE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716122"/>
      </p:ext>
    </p:extLst>
  </p:cSld>
  <p:clrMapOvr>
    <a:masterClrMapping/>
  </p:clrMapOvr>
  <p:transition xmlns:p14="http://schemas.microsoft.com/office/powerpoint/2010/main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 userDrawn="1"/>
        </p:nvCxnSpPr>
        <p:spPr bwMode="auto">
          <a:xfrm flipH="1">
            <a:off x="6169025" y="2082800"/>
            <a:ext cx="2703513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0" name="Straight Connector 9"/>
          <p:cNvCxnSpPr/>
          <p:nvPr userDrawn="1"/>
        </p:nvCxnSpPr>
        <p:spPr bwMode="auto">
          <a:xfrm>
            <a:off x="476250" y="2082800"/>
            <a:ext cx="5500688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83611" y="1498728"/>
            <a:ext cx="2688926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3611" y="2156844"/>
            <a:ext cx="2688926" cy="2834256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idx="12"/>
          </p:nvPr>
        </p:nvSpPr>
        <p:spPr>
          <a:xfrm>
            <a:off x="476249" y="1498728"/>
            <a:ext cx="5500688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3"/>
          <p:cNvSpPr>
            <a:spLocks noGrp="1"/>
          </p:cNvSpPr>
          <p:nvPr>
            <p:ph sz="half" idx="16"/>
          </p:nvPr>
        </p:nvSpPr>
        <p:spPr>
          <a:xfrm>
            <a:off x="476249" y="2156844"/>
            <a:ext cx="5500688" cy="2834256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17" name="Title 1"/>
          <p:cNvSpPr>
            <a:spLocks noGrp="1"/>
          </p:cNvSpPr>
          <p:nvPr>
            <p:ph type="ctrTitle"/>
          </p:nvPr>
        </p:nvSpPr>
        <p:spPr>
          <a:xfrm>
            <a:off x="442981" y="1066788"/>
            <a:ext cx="8429555" cy="571512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18E8F9-447F-654D-803B-9DEE29FFF5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864468"/>
      </p:ext>
    </p:extLst>
  </p:cSld>
  <p:clrMapOvr>
    <a:masterClrMapping/>
  </p:clrMapOvr>
  <p:transition xmlns:p14="http://schemas.microsoft.com/office/powerpoint/2010/main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611" y="1226439"/>
            <a:ext cx="4158065" cy="3470148"/>
          </a:xfrm>
          <a:prstGeom prst="rect">
            <a:avLst/>
          </a:prstGeom>
        </p:spPr>
        <p:txBody>
          <a:bodyPr vert="horz" lIns="65828" tIns="32914" rIns="65828" bIns="32914"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6400" y="1226439"/>
            <a:ext cx="4158065" cy="3470148"/>
          </a:xfrm>
          <a:prstGeom prst="rect">
            <a:avLst/>
          </a:prstGeom>
        </p:spPr>
        <p:txBody>
          <a:bodyPr vert="horz" lIns="65828" tIns="32914" rIns="65828" bIns="32914"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Box 1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262ABD-C146-AE4A-B90F-9D71F19074E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792682"/>
      </p:ext>
    </p:extLst>
  </p:cSld>
  <p:clrMapOvr>
    <a:masterClrMapping/>
  </p:clrMapOvr>
  <p:transition xmlns:p14="http://schemas.microsoft.com/office/powerpoint/2010/main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Sub 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Box 1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961AC2-C84F-D04B-81D7-7DCA9165AC6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233677"/>
      </p:ext>
    </p:extLst>
  </p:cSld>
  <p:clrMapOvr>
    <a:masterClrMapping/>
  </p:clrMapOvr>
  <p:transition xmlns:p14="http://schemas.microsoft.com/office/powerpoint/2010/main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3"/>
          </p:nvPr>
        </p:nvSpPr>
        <p:spPr>
          <a:xfrm>
            <a:off x="2624138" y="1333500"/>
            <a:ext cx="3733800" cy="3505200"/>
          </a:xfrm>
          <a:prstGeom prst="rect">
            <a:avLst/>
          </a:prstGeom>
        </p:spPr>
        <p:txBody>
          <a:bodyPr vert="horz"/>
          <a:lstStyle/>
          <a:p>
            <a:pPr lvl="0"/>
            <a:endParaRPr lang="en-US" noProof="0">
              <a:sym typeface="News706 BT" charset="0"/>
            </a:endParaRPr>
          </a:p>
        </p:txBody>
      </p:sp>
      <p:sp>
        <p:nvSpPr>
          <p:cNvPr id="6" name="Text Box 1"/>
          <p:cNvSpPr txBox="1">
            <a:spLocks noGrp="1" noChangeArrowheads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940B09-2C87-A043-B6A7-0D31B4E0874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565208"/>
      </p:ext>
    </p:extLst>
  </p:cSld>
  <p:clrMapOvr>
    <a:masterClrMapping/>
  </p:clrMapOvr>
  <p:transition xmlns:p14="http://schemas.microsoft.com/office/powerpoint/2010/main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704C70-ACA5-F34F-A1DA-C6016D40A00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235850"/>
      </p:ext>
    </p:extLst>
  </p:cSld>
  <p:clrMapOvr>
    <a:masterClrMapping/>
  </p:clrMapOvr>
  <p:transition xmlns:p14="http://schemas.microsoft.com/office/powerpoint/2010/main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8398" y="1115943"/>
            <a:ext cx="8425853" cy="2579757"/>
          </a:xfrm>
          <a:prstGeom prst="rect">
            <a:avLst/>
          </a:prstGeom>
        </p:spPr>
        <p:txBody>
          <a:bodyPr vert="horz" lIns="65828" tIns="32914" rIns="65828" bIns="32914"/>
          <a:lstStyle>
            <a:lvl1pPr>
              <a:lnSpc>
                <a:spcPct val="70000"/>
              </a:lnSpc>
              <a:defRPr sz="8800" b="1" cap="all" spc="-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611" y="3314700"/>
            <a:ext cx="8425853" cy="1793748"/>
          </a:xfrm>
          <a:prstGeom prst="rect">
            <a:avLst/>
          </a:prstGeom>
        </p:spPr>
        <p:txBody>
          <a:bodyPr vert="horz" lIns="65828" tIns="32914" rIns="65828" bIns="32914" anchor="b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371266" y="495300"/>
            <a:ext cx="6400800" cy="304800"/>
          </a:xfrm>
          <a:prstGeom prst="rect">
            <a:avLst/>
          </a:prstGeom>
        </p:spPr>
        <p:txBody>
          <a:bodyPr vert="horz"/>
          <a:lstStyle>
            <a:lvl1pPr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262938" y="458788"/>
            <a:ext cx="641350" cy="341312"/>
          </a:xfrm>
          <a:prstGeom prst="rect">
            <a:avLst/>
          </a:prstGeom>
        </p:spPr>
        <p:txBody>
          <a:bodyPr rIns="0"/>
          <a:lstStyle>
            <a:lvl1pPr algn="r">
              <a:defRPr sz="2300" b="1">
                <a:solidFill>
                  <a:schemeClr val="tx1"/>
                </a:solidFill>
                <a:latin typeface="+mj-lt"/>
              </a:defRPr>
            </a:lvl1pPr>
          </a:lstStyle>
          <a:p>
            <a:pPr>
              <a:defRPr/>
            </a:pPr>
            <a:fld id="{7D2F14C5-AF8B-6B42-A67C-58A084EA75B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714653"/>
      </p:ext>
    </p:extLst>
  </p:cSld>
  <p:clrMapOvr>
    <a:masterClrMapping/>
  </p:clrMapOvr>
  <p:transition xmlns:p14="http://schemas.microsoft.com/office/powerpoint/2010/main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982" y="1066788"/>
            <a:ext cx="4924355" cy="1126998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 baseline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82" y="2072196"/>
            <a:ext cx="5748356" cy="1343025"/>
          </a:xfrm>
          <a:prstGeom prst="rect">
            <a:avLst/>
          </a:prstGeom>
        </p:spPr>
        <p:txBody>
          <a:bodyPr vert="horz" lIns="0" tIns="32914" rIns="65828" bIns="32914"/>
          <a:lstStyle>
            <a:lvl1pPr marL="174625" indent="-174625" algn="l">
              <a:buSzPct val="69000"/>
              <a:buFont typeface="Lucida Grande"/>
              <a:buChar char="‣"/>
              <a:defRPr baseline="0"/>
            </a:lvl1pPr>
            <a:lvl2pPr marL="329138" indent="0" algn="ctr">
              <a:buNone/>
              <a:defRPr/>
            </a:lvl2pPr>
            <a:lvl3pPr marL="658277" indent="0" algn="ctr">
              <a:buNone/>
              <a:defRPr/>
            </a:lvl3pPr>
            <a:lvl4pPr marL="987415" indent="0" algn="ctr">
              <a:buNone/>
              <a:defRPr/>
            </a:lvl4pPr>
            <a:lvl5pPr marL="1316553" indent="0" algn="ctr">
              <a:buNone/>
              <a:defRPr/>
            </a:lvl5pPr>
            <a:lvl6pPr marL="1645691" indent="0" algn="ctr">
              <a:buNone/>
              <a:defRPr/>
            </a:lvl6pPr>
            <a:lvl7pPr marL="1974830" indent="0" algn="ctr">
              <a:buNone/>
              <a:defRPr/>
            </a:lvl7pPr>
            <a:lvl8pPr marL="2303968" indent="0" algn="ctr">
              <a:buNone/>
              <a:defRPr/>
            </a:lvl8pPr>
            <a:lvl9pPr marL="2633106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6" y="495300"/>
            <a:ext cx="6400800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2"/>
          </p:nvPr>
        </p:nvSpPr>
        <p:spPr>
          <a:xfrm>
            <a:off x="6205537" y="2095500"/>
            <a:ext cx="2743200" cy="27432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6" name="Text Box 1"/>
          <p:cNvSpPr txBox="1">
            <a:spLocks noGrp="1" noChangeArrowheads="1"/>
          </p:cNvSpPr>
          <p:nvPr>
            <p:ph type="sldNum" sz="quarter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11C055-FFE5-AD49-B3A5-A8977414392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009757"/>
      </p:ext>
    </p:extLst>
  </p:cSld>
  <p:clrMapOvr>
    <a:masterClrMapping/>
  </p:clrMapOvr>
  <p:transition xmlns:p14="http://schemas.microsoft.com/office/powerpoint/2010/main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981" y="1066788"/>
            <a:ext cx="8429555" cy="1126998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454025" y="2066446"/>
            <a:ext cx="8418512" cy="3000854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Font typeface="Arial"/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 Box 1"/>
          <p:cNvSpPr txBox="1">
            <a:spLocks noGrp="1" noChangeArrowheads="1"/>
          </p:cNvSpPr>
          <p:nvPr>
            <p:ph type="sldNum" sz="quarter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34588A-CBAF-924B-A77D-DE72B91A920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346501"/>
      </p:ext>
    </p:extLst>
  </p:cSld>
  <p:clrMapOvr>
    <a:masterClrMapping/>
  </p:clrMapOvr>
  <p:transition xmlns:p14="http://schemas.microsoft.com/office/powerpoint/2010/main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185737" y="190500"/>
            <a:ext cx="8991600" cy="4876800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981" y="1066788"/>
            <a:ext cx="8429555" cy="1126998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C75AE0-23F4-5347-8791-D0888DD167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432574"/>
      </p:ext>
    </p:extLst>
  </p:cSld>
  <p:clrMapOvr>
    <a:masterClrMapping/>
  </p:clrMapOvr>
  <p:transition xmlns:p14="http://schemas.microsoft.com/office/powerpoint/2010/main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k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8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4750" y="1104900"/>
            <a:ext cx="4522788" cy="3665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2650614" y="1287507"/>
            <a:ext cx="4130297" cy="2332424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504265-9D4A-1740-9DB8-71F1BEF617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398603"/>
      </p:ext>
    </p:extLst>
  </p:cSld>
  <p:clrMapOvr>
    <a:masterClrMapping/>
  </p:clrMapOvr>
  <p:transition xmlns:p14="http://schemas.microsoft.com/office/powerpoint/2010/main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7713" y="1111250"/>
            <a:ext cx="5259387" cy="368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2706656" y="1308224"/>
            <a:ext cx="3915024" cy="2438659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06ABFC-B8B3-914E-B6DA-1FC6B47E46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197056"/>
      </p:ext>
    </p:extLst>
  </p:cSld>
  <p:clrMapOvr>
    <a:masterClrMapping/>
  </p:clrMapOvr>
  <p:transition xmlns:p14="http://schemas.microsoft.com/office/powerpoint/2010/main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2513" y="1136650"/>
            <a:ext cx="4862512" cy="380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2809224" y="1559355"/>
            <a:ext cx="3870218" cy="2909725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E904AF-C4D6-B94B-B319-23ED26598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45869"/>
      </p:ext>
    </p:extLst>
  </p:cSld>
  <p:clrMapOvr>
    <a:masterClrMapping/>
  </p:clrMapOvr>
  <p:transition xmlns:p14="http://schemas.microsoft.com/office/powerpoint/2010/main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Phone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54" b="9073"/>
          <a:stretch>
            <a:fillRect/>
          </a:stretch>
        </p:blipFill>
        <p:spPr bwMode="auto">
          <a:xfrm>
            <a:off x="719138" y="1049338"/>
            <a:ext cx="7586662" cy="387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1313737" y="1419408"/>
            <a:ext cx="1677751" cy="2870892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3899979" y="1784167"/>
            <a:ext cx="1629991" cy="2415208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6386666" y="1490085"/>
            <a:ext cx="1693292" cy="2815215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CDBDE2-F560-4B40-974D-A0F438C329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723457"/>
      </p:ext>
    </p:extLst>
  </p:cSld>
  <p:clrMapOvr>
    <a:masterClrMapping/>
  </p:clrMapOvr>
  <p:transition xmlns:p14="http://schemas.microsoft.com/office/powerpoint/2010/main"/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5.xml"/><Relationship Id="rId14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2" Type="http://schemas.openxmlformats.org/officeDocument/2006/relationships/slideLayout" Target="../slideLayouts/slideLayout4.xml"/><Relationship Id="rId3" Type="http://schemas.openxmlformats.org/officeDocument/2006/relationships/slideLayout" Target="../slideLayouts/slideLayout5.xml"/><Relationship Id="rId4" Type="http://schemas.openxmlformats.org/officeDocument/2006/relationships/slideLayout" Target="../slideLayouts/slideLayout6.xml"/><Relationship Id="rId5" Type="http://schemas.openxmlformats.org/officeDocument/2006/relationships/slideLayout" Target="../slideLayouts/slideLayout7.xml"/><Relationship Id="rId6" Type="http://schemas.openxmlformats.org/officeDocument/2006/relationships/slideLayout" Target="../slideLayouts/slideLayout8.xml"/><Relationship Id="rId7" Type="http://schemas.openxmlformats.org/officeDocument/2006/relationships/slideLayout" Target="../slideLayouts/slideLayout9.xml"/><Relationship Id="rId8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1"/>
          <p:cNvSpPr>
            <a:spLocks noChangeShapeType="1"/>
          </p:cNvSpPr>
          <p:nvPr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7" name="Line 2"/>
          <p:cNvSpPr>
            <a:spLocks noChangeShapeType="1"/>
          </p:cNvSpPr>
          <p:nvPr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107" r:id="rId1"/>
    <p:sldLayoutId id="2147484108" r:id="rId2"/>
  </p:sldLayoutIdLst>
  <p:transition xmlns:p14="http://schemas.microsoft.com/office/powerpoint/2010/main"/>
  <p:txStyles>
    <p:titleStyle>
      <a:lvl1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+mj-lt"/>
          <a:ea typeface="+mj-ea"/>
          <a:cs typeface="+mj-cs"/>
          <a:sym typeface="PFDinTextCompPro-Bold" charset="0"/>
        </a:defRPr>
      </a:lvl1pPr>
      <a:lvl2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2pPr>
      <a:lvl3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3pPr>
      <a:lvl4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4pPr>
      <a:lvl5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5pPr>
      <a:lvl6pPr marL="329138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6pPr>
      <a:lvl7pPr marL="658277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7pPr>
      <a:lvl8pPr marL="987415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8pPr>
      <a:lvl9pPr marL="1316553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9pPr>
    </p:titleStyle>
    <p:bodyStyle>
      <a:lvl1pPr marL="342900" indent="-34290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1pPr>
      <a:lvl2pPr marL="29210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2pPr>
      <a:lvl3pPr marL="43815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3pPr>
      <a:lvl4pPr marL="58420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4pPr>
      <a:lvl5pPr marL="73025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5pPr>
      <a:lvl6pPr marL="1060557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6pPr>
      <a:lvl7pPr marL="1389695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7pPr>
      <a:lvl8pPr marL="1718833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8pPr>
      <a:lvl9pPr marL="2047972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9pPr>
    </p:bodyStyle>
    <p:otherStyle>
      <a:defPPr>
        <a:defRPr lang="en-US"/>
      </a:defPPr>
      <a:lvl1pPr marL="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913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58277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87415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16553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691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7483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0396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33106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Text Box 1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8650288" y="530225"/>
            <a:ext cx="254000" cy="31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65828" tIns="32914" rIns="0" bIns="32914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ts val="2304"/>
              </a:lnSpc>
              <a:defRPr sz="2300" b="1">
                <a:solidFill>
                  <a:schemeClr val="tx1"/>
                </a:solidFill>
                <a:latin typeface="+mj-lt"/>
                <a:ea typeface="ＭＳ Ｐゴシック" charset="0"/>
                <a:cs typeface="PFDinTextCompPro-Bold" charset="0"/>
                <a:sym typeface="PFDinTextCompPro-Bold" charset="0"/>
              </a:defRPr>
            </a:lvl1pPr>
            <a:lvl2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2pPr>
            <a:lvl3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3pPr>
            <a:lvl4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4pPr>
            <a:lvl5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9pPr>
          </a:lstStyle>
          <a:p>
            <a:pPr>
              <a:defRPr/>
            </a:pPr>
            <a:fld id="{41D72CFD-D302-374C-B1F5-8330648B667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099" name="Line 1"/>
          <p:cNvSpPr>
            <a:spLocks noChangeShapeType="1"/>
          </p:cNvSpPr>
          <p:nvPr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100" name="Line 2"/>
          <p:cNvSpPr>
            <a:spLocks noChangeShapeType="1"/>
          </p:cNvSpPr>
          <p:nvPr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01" r:id="rId1"/>
    <p:sldLayoutId id="2147484102" r:id="rId2"/>
    <p:sldLayoutId id="2147484109" r:id="rId3"/>
    <p:sldLayoutId id="2147484110" r:id="rId4"/>
    <p:sldLayoutId id="2147484111" r:id="rId5"/>
    <p:sldLayoutId id="2147484112" r:id="rId6"/>
    <p:sldLayoutId id="2147484113" r:id="rId7"/>
    <p:sldLayoutId id="2147484114" r:id="rId8"/>
    <p:sldLayoutId id="2147484115" r:id="rId9"/>
    <p:sldLayoutId id="2147484103" r:id="rId10"/>
    <p:sldLayoutId id="2147484104" r:id="rId11"/>
    <p:sldLayoutId id="2147484105" r:id="rId12"/>
    <p:sldLayoutId id="2147484106" r:id="rId13"/>
  </p:sldLayoutIdLst>
  <p:transition xmlns:p14="http://schemas.microsoft.com/office/powerpoint/2010/main"/>
  <p:hf hdr="0" ftr="0" dt="0"/>
  <p:txStyles>
    <p:titleStyle>
      <a:lvl1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+mj-lt"/>
          <a:ea typeface="+mj-ea"/>
          <a:cs typeface="+mj-cs"/>
          <a:sym typeface="PFDinTextCompPro-Bold" charset="0"/>
        </a:defRPr>
      </a:lvl1pPr>
      <a:lvl2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2pPr>
      <a:lvl3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3pPr>
      <a:lvl4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4pPr>
      <a:lvl5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5pPr>
      <a:lvl6pPr marL="329138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6pPr>
      <a:lvl7pPr marL="658277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7pPr>
      <a:lvl8pPr marL="987415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8pPr>
      <a:lvl9pPr marL="1316553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9pPr>
    </p:titleStyle>
    <p:bodyStyle>
      <a:lvl1pPr marL="14605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1pPr>
      <a:lvl2pPr marL="29210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2pPr>
      <a:lvl3pPr marL="43815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3pPr>
      <a:lvl4pPr marL="58420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4pPr>
      <a:lvl5pPr marL="73025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5pPr>
      <a:lvl6pPr marL="1060557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6pPr>
      <a:lvl7pPr marL="1389695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7pPr>
      <a:lvl8pPr marL="1718833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8pPr>
      <a:lvl9pPr marL="2047972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9pPr>
    </p:bodyStyle>
    <p:otherStyle>
      <a:defPPr>
        <a:defRPr lang="en-US"/>
      </a:defPPr>
      <a:lvl1pPr marL="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913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58277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87415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16553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691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7483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0396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33106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7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8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9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0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7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7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7.pn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7.png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12.png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1.xml"/><Relationship Id="rId3" Type="http://schemas.openxmlformats.org/officeDocument/2006/relationships/image" Target="../media/image13.png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5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6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8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0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1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3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4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5.xml"/><Relationship Id="rId3" Type="http://schemas.openxmlformats.org/officeDocument/2006/relationships/image" Target="../media/image14.png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6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7.xml"/><Relationship Id="rId3" Type="http://schemas.openxmlformats.org/officeDocument/2006/relationships/image" Target="../media/image7.png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8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9.xml"/><Relationship Id="rId3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0.xml"/><Relationship Id="rId3" Type="http://schemas.openxmlformats.org/officeDocument/2006/relationships/image" Target="../media/image7.png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1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414337" y="3009900"/>
            <a:ext cx="8469313" cy="1524000"/>
          </a:xfrm>
        </p:spPr>
        <p:txBody>
          <a:bodyPr/>
          <a:lstStyle/>
          <a:p>
            <a:pPr>
              <a:defRPr/>
            </a:pPr>
            <a:r>
              <a:rPr lang="en-US" sz="9000" dirty="0" smtClean="0"/>
              <a:t>INTRO </a:t>
            </a:r>
            <a:r>
              <a:rPr lang="en-US" sz="6000" dirty="0" smtClean="0"/>
              <a:t>to</a:t>
            </a:r>
            <a:r>
              <a:rPr lang="en-US" sz="9000" dirty="0" smtClean="0"/>
              <a:t> DATA SCIENCE</a:t>
            </a:r>
            <a:br>
              <a:rPr lang="en-US" sz="9000" dirty="0" smtClean="0"/>
            </a:br>
            <a:r>
              <a:rPr lang="en-US" sz="5000" dirty="0" smtClean="0"/>
              <a:t>dimensionality reduction</a:t>
            </a:r>
            <a:endParaRPr lang="en-US" sz="5000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Dimensionality reduction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10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For example, suppose we have a dataset with some features that are related to each other.</a:t>
            </a:r>
          </a:p>
        </p:txBody>
      </p:sp>
    </p:spTree>
    <p:extLst>
      <p:ext uri="{BB962C8B-B14F-4D97-AF65-F5344CB8AC3E}">
        <p14:creationId xmlns:p14="http://schemas.microsoft.com/office/powerpoint/2010/main" val="31580612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Dimensionality reduction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11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For example, suppose we have a dataset with some features that are related to each other.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Ideally, we would like to eliminate this redundancy and consolidate the number of variables we’re looking at.</a:t>
            </a:r>
          </a:p>
        </p:txBody>
      </p:sp>
    </p:spTree>
    <p:extLst>
      <p:ext uri="{BB962C8B-B14F-4D97-AF65-F5344CB8AC3E}">
        <p14:creationId xmlns:p14="http://schemas.microsoft.com/office/powerpoint/2010/main" val="232787815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Dimensionality reduction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12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For example, suppose we have a dataset with some features that are related to each other.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Ideally, we would like to eliminate this redundancy and consolidate the number of variables we’re looking at.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If these relationships are </a:t>
            </a:r>
            <a:r>
              <a:rPr lang="en-US" sz="3000" i="1" dirty="0" smtClean="0">
                <a:latin typeface="PFDinTextCompPro-Italic"/>
                <a:cs typeface="PFDinTextCompPro-Italic"/>
              </a:rPr>
              <a:t>linear</a:t>
            </a:r>
            <a:r>
              <a:rPr lang="en-US" sz="3000" dirty="0" smtClean="0">
                <a:latin typeface="PFDinTextCompPro-Italic"/>
                <a:cs typeface="PFDinTextCompPro-Italic"/>
              </a:rPr>
              <a:t>, then we can use well-established techniques like PCA/SVD.</a:t>
            </a:r>
          </a:p>
        </p:txBody>
      </p:sp>
    </p:spTree>
    <p:extLst>
      <p:ext uri="{BB962C8B-B14F-4D97-AF65-F5344CB8AC3E}">
        <p14:creationId xmlns:p14="http://schemas.microsoft.com/office/powerpoint/2010/main" val="232787815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Example: 1d harmonic oscillator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13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7335" y="980108"/>
            <a:ext cx="3748404" cy="427769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9537" y="5004256"/>
            <a:ext cx="25314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dirty="0" smtClean="0">
                <a:latin typeface="+mn-lt"/>
              </a:rPr>
              <a:t>source: http</a:t>
            </a:r>
            <a:r>
              <a:rPr lang="en-US" sz="800" i="1" dirty="0">
                <a:latin typeface="+mn-lt"/>
              </a:rPr>
              <a:t>://</a:t>
            </a:r>
            <a:r>
              <a:rPr lang="en-US" sz="800" i="1" dirty="0" err="1">
                <a:latin typeface="+mn-lt"/>
              </a:rPr>
              <a:t>www.snl.salk.edu</a:t>
            </a:r>
            <a:r>
              <a:rPr lang="en-US" sz="800" i="1" dirty="0">
                <a:latin typeface="+mn-lt"/>
              </a:rPr>
              <a:t>/~</a:t>
            </a:r>
            <a:r>
              <a:rPr lang="en-US" sz="800" i="1" dirty="0" err="1">
                <a:latin typeface="+mn-lt"/>
              </a:rPr>
              <a:t>shlens</a:t>
            </a:r>
            <a:r>
              <a:rPr lang="en-US" sz="800" i="1" dirty="0">
                <a:latin typeface="+mn-lt"/>
              </a:rPr>
              <a:t>/</a:t>
            </a:r>
            <a:r>
              <a:rPr lang="en-US" sz="800" i="1" dirty="0" err="1">
                <a:latin typeface="+mn-lt"/>
              </a:rPr>
              <a:t>pca.pdf</a:t>
            </a:r>
            <a:endParaRPr lang="en-US" sz="800" i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0374914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Example: 1d harmonic oscillator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14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7335" y="980108"/>
            <a:ext cx="3748404" cy="427769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9537" y="5004256"/>
            <a:ext cx="25314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dirty="0" smtClean="0">
                <a:latin typeface="+mn-lt"/>
              </a:rPr>
              <a:t>source: http</a:t>
            </a:r>
            <a:r>
              <a:rPr lang="en-US" sz="800" i="1" dirty="0">
                <a:latin typeface="+mn-lt"/>
              </a:rPr>
              <a:t>://</a:t>
            </a:r>
            <a:r>
              <a:rPr lang="en-US" sz="800" i="1" dirty="0" err="1">
                <a:latin typeface="+mn-lt"/>
              </a:rPr>
              <a:t>www.snl.salk.edu</a:t>
            </a:r>
            <a:r>
              <a:rPr lang="en-US" sz="800" i="1" dirty="0">
                <a:latin typeface="+mn-lt"/>
              </a:rPr>
              <a:t>/~</a:t>
            </a:r>
            <a:r>
              <a:rPr lang="en-US" sz="800" i="1" dirty="0" err="1">
                <a:latin typeface="+mn-lt"/>
              </a:rPr>
              <a:t>shlens</a:t>
            </a:r>
            <a:r>
              <a:rPr lang="en-US" sz="800" i="1" dirty="0">
                <a:latin typeface="+mn-lt"/>
              </a:rPr>
              <a:t>/</a:t>
            </a:r>
            <a:r>
              <a:rPr lang="en-US" sz="800" i="1" dirty="0" err="1">
                <a:latin typeface="+mn-lt"/>
              </a:rPr>
              <a:t>pca.pdf</a:t>
            </a:r>
            <a:endParaRPr lang="en-US" sz="800" i="1" dirty="0">
              <a:latin typeface="+mn-lt"/>
            </a:endParaRPr>
          </a:p>
        </p:txBody>
      </p:sp>
      <p:grpSp>
        <p:nvGrpSpPr>
          <p:cNvPr id="6" name="Group 26"/>
          <p:cNvGrpSpPr>
            <a:grpSpLocks/>
          </p:cNvGrpSpPr>
          <p:nvPr/>
        </p:nvGrpSpPr>
        <p:grpSpPr bwMode="auto">
          <a:xfrm>
            <a:off x="7196137" y="2324100"/>
            <a:ext cx="1463675" cy="1463675"/>
            <a:chOff x="0" y="0"/>
            <a:chExt cx="1280" cy="1280"/>
          </a:xfrm>
        </p:grpSpPr>
        <p:pic>
          <p:nvPicPr>
            <p:cNvPr id="7" name="Picture 2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80" cy="1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Rectangle 24"/>
            <p:cNvSpPr>
              <a:spLocks/>
            </p:cNvSpPr>
            <p:nvPr/>
          </p:nvSpPr>
          <p:spPr bwMode="auto">
            <a:xfrm>
              <a:off x="104" y="96"/>
              <a:ext cx="1056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ct val="75000"/>
                </a:lnSpc>
              </a:pPr>
              <a:r>
                <a:rPr lang="en-US" sz="1300" dirty="0" smtClean="0">
                  <a:solidFill>
                    <a:schemeClr val="tx1"/>
                  </a:solidFill>
                  <a:latin typeface="PFDinTextCompPro-Bold" charset="0"/>
                  <a:ea typeface="ＭＳ Ｐゴシック" charset="0"/>
                  <a:cs typeface="ＭＳ Ｐゴシック" charset="0"/>
                  <a:sym typeface="PFDinTextCompPro-Bold" charset="0"/>
                </a:rPr>
                <a:t>NOTE</a:t>
              </a:r>
              <a:endParaRPr lang="en-US" sz="1300" dirty="0">
                <a:solidFill>
                  <a:schemeClr val="tx1"/>
                </a:solidFill>
                <a:latin typeface="PFDinTextCompPro-Bold" charset="0"/>
                <a:ea typeface="ＭＳ Ｐゴシック" charset="0"/>
                <a:cs typeface="ＭＳ Ｐゴシック" charset="0"/>
                <a:sym typeface="PFDinTextCompPro-Bold" charset="0"/>
              </a:endParaRPr>
            </a:p>
          </p:txBody>
        </p:sp>
        <p:sp>
          <p:nvSpPr>
            <p:cNvPr id="10" name="Rectangle 25"/>
            <p:cNvSpPr>
              <a:spLocks/>
            </p:cNvSpPr>
            <p:nvPr/>
          </p:nvSpPr>
          <p:spPr bwMode="auto">
            <a:xfrm>
              <a:off x="104" y="264"/>
              <a:ext cx="1056" cy="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ts val="1150"/>
                </a:lnSpc>
              </a:pPr>
              <a:r>
                <a:rPr lang="en-US" sz="9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In this case the “truth” is (nearly) one-dimensional. We don’t generally know what the “truth” is, but the same techniques can apply.</a:t>
              </a:r>
              <a:endParaRPr lang="en-US" sz="900" i="1" dirty="0" smtClean="0">
                <a:solidFill>
                  <a:schemeClr val="tx1"/>
                </a:solidFill>
                <a:latin typeface="+mn-lt"/>
                <a:ea typeface="ＭＳ Ｐゴシック" charset="0"/>
                <a:cs typeface="PFDinTextCompPro-Italic"/>
                <a:sym typeface="News706 B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1127657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aside: Curse of dimensionality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15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952500"/>
            <a:ext cx="838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complexity that comes with a large number of features is due in part to the </a:t>
            </a:r>
            <a:r>
              <a:rPr lang="en-US" sz="3000" dirty="0" smtClean="0">
                <a:latin typeface="PFDinTextCompPro-Medium"/>
                <a:cs typeface="PFDinTextCompPro-Medium"/>
              </a:rPr>
              <a:t>curse of dimensionality</a:t>
            </a:r>
            <a:r>
              <a:rPr lang="en-US" sz="3000" dirty="0">
                <a:latin typeface="PFDinTextCompPro-Italic"/>
                <a:cs typeface="PFDinTextCompPro-Italic"/>
              </a:rPr>
              <a:t>.</a:t>
            </a:r>
            <a:endParaRPr lang="en-US" sz="3000" dirty="0" smtClean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286431102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aside: Curse of dimensionality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16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952500"/>
            <a:ext cx="8382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complexity that comes with a large number of features is due in part to the </a:t>
            </a:r>
            <a:r>
              <a:rPr lang="en-US" sz="3000" dirty="0" smtClean="0">
                <a:latin typeface="PFDinTextCompPro-Medium"/>
                <a:cs typeface="PFDinTextCompPro-Medium"/>
              </a:rPr>
              <a:t>curse of dimensionality</a:t>
            </a:r>
            <a:r>
              <a:rPr lang="en-US" sz="3000" dirty="0" smtClean="0">
                <a:latin typeface="PFDinTextCompPro-Italic"/>
                <a:cs typeface="PFDinTextCompPro-Italic"/>
              </a:rPr>
              <a:t>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Namely, the sample size needed to accurately estimate a random variable taking values in a </a:t>
            </a:r>
            <a:r>
              <a:rPr lang="en-US" sz="2500" i="1" dirty="0" smtClean="0">
                <a:latin typeface="+mn-lt"/>
                <a:cs typeface="PFDinTextCompPro-Italic"/>
              </a:rPr>
              <a:t>d</a:t>
            </a:r>
            <a:r>
              <a:rPr lang="en-US" sz="3000" dirty="0" smtClean="0">
                <a:latin typeface="PFDinTextCompPro-Italic"/>
                <a:cs typeface="PFDinTextCompPro-Italic"/>
              </a:rPr>
              <a:t>-dimensional feature space grows exponentially with </a:t>
            </a:r>
            <a:r>
              <a:rPr lang="en-US" sz="2500" i="1" dirty="0" smtClean="0">
                <a:latin typeface="+mn-lt"/>
                <a:cs typeface="PFDinTextCompPro-Italic"/>
              </a:rPr>
              <a:t>d</a:t>
            </a:r>
            <a:r>
              <a:rPr lang="en-US" sz="3000" dirty="0" smtClean="0">
                <a:latin typeface="PFDinTextCompPro-Italic"/>
                <a:cs typeface="PFDinTextCompPro-Italic"/>
              </a:rPr>
              <a:t> (almost).</a:t>
            </a:r>
          </a:p>
        </p:txBody>
      </p:sp>
    </p:spTree>
    <p:extLst>
      <p:ext uri="{BB962C8B-B14F-4D97-AF65-F5344CB8AC3E}">
        <p14:creationId xmlns:p14="http://schemas.microsoft.com/office/powerpoint/2010/main" val="72995465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aside: Curse of dimensionality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17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952500"/>
            <a:ext cx="83820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complexity that comes with a large number of features is due in part to the </a:t>
            </a:r>
            <a:r>
              <a:rPr lang="en-US" sz="3000" dirty="0" smtClean="0">
                <a:latin typeface="PFDinTextCompPro-Medium"/>
                <a:cs typeface="PFDinTextCompPro-Medium"/>
              </a:rPr>
              <a:t>curse of dimensionality</a:t>
            </a:r>
            <a:r>
              <a:rPr lang="en-US" sz="3000" dirty="0" smtClean="0">
                <a:latin typeface="PFDinTextCompPro-Italic"/>
                <a:cs typeface="PFDinTextCompPro-Italic"/>
              </a:rPr>
              <a:t>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Namely, the sample size needed to accurately estimate a random variable taking values in a </a:t>
            </a:r>
            <a:r>
              <a:rPr lang="en-US" sz="2500" i="1" dirty="0" smtClean="0">
                <a:latin typeface="+mn-lt"/>
                <a:cs typeface="PFDinTextCompPro-Italic"/>
              </a:rPr>
              <a:t>d</a:t>
            </a:r>
            <a:r>
              <a:rPr lang="en-US" sz="3000" dirty="0" smtClean="0">
                <a:latin typeface="PFDinTextCompPro-Italic"/>
                <a:cs typeface="PFDinTextCompPro-Italic"/>
              </a:rPr>
              <a:t>-dimensional feature space grows exponentially with </a:t>
            </a:r>
            <a:r>
              <a:rPr lang="en-US" sz="2500" i="1" dirty="0" smtClean="0">
                <a:latin typeface="+mn-lt"/>
                <a:cs typeface="PFDinTextCompPro-Italic"/>
              </a:rPr>
              <a:t>d</a:t>
            </a:r>
            <a:r>
              <a:rPr lang="en-US" sz="3000" dirty="0" smtClean="0">
                <a:latin typeface="PFDinTextCompPro-Italic"/>
                <a:cs typeface="PFDinTextCompPro-Italic"/>
              </a:rPr>
              <a:t> (almost).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(More precisely, the sample size grows exponentially with </a:t>
            </a:r>
            <a:r>
              <a:rPr lang="en-US" sz="2500" i="1" dirty="0" smtClean="0">
                <a:latin typeface="+mn-lt"/>
                <a:cs typeface="PFDinTextCompPro-Italic"/>
              </a:rPr>
              <a:t>l ≤ d</a:t>
            </a:r>
            <a:r>
              <a:rPr lang="en-US" sz="3000" dirty="0" smtClean="0">
                <a:latin typeface="PFDinTextCompPro-Italic"/>
                <a:cs typeface="PFDinTextCompPro-Italic"/>
              </a:rPr>
              <a:t>,  the dimension of the manifold </a:t>
            </a:r>
            <a:r>
              <a:rPr lang="en-US" sz="3000" i="1" dirty="0" smtClean="0">
                <a:latin typeface="PFDinTextCompPro-Italic"/>
                <a:cs typeface="PFDinTextCompPro-Italic"/>
              </a:rPr>
              <a:t>embedded</a:t>
            </a:r>
            <a:r>
              <a:rPr lang="en-US" sz="3000" dirty="0" smtClean="0">
                <a:latin typeface="PFDinTextCompPro-Italic"/>
                <a:cs typeface="PFDinTextCompPro-Italic"/>
              </a:rPr>
              <a:t> in the feature space).</a:t>
            </a:r>
          </a:p>
        </p:txBody>
      </p:sp>
    </p:spTree>
    <p:extLst>
      <p:ext uri="{BB962C8B-B14F-4D97-AF65-F5344CB8AC3E}">
        <p14:creationId xmlns:p14="http://schemas.microsoft.com/office/powerpoint/2010/main" val="72995465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aside: Curse of dimensionality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18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952500"/>
            <a:ext cx="838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Another way of characterizing this is to say that high-dimensional spaces are inherently </a:t>
            </a:r>
            <a:r>
              <a:rPr lang="en-US" sz="3000" dirty="0" smtClean="0">
                <a:latin typeface="PFDinTextCompPro-Medium"/>
                <a:cs typeface="PFDinTextCompPro-Medium"/>
              </a:rPr>
              <a:t>sparse</a:t>
            </a:r>
            <a:r>
              <a:rPr lang="en-US" sz="3000" dirty="0" smtClean="0">
                <a:latin typeface="PFDinTextCompPro-Italic"/>
                <a:cs typeface="PFDinTextCompPro-Italic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7905464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aside: Curse of dimensionality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19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952500"/>
            <a:ext cx="83820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Another way of characterizing this is to say that high-dimensional spaces are inherently </a:t>
            </a:r>
            <a:r>
              <a:rPr lang="en-US" sz="3000" dirty="0" smtClean="0">
                <a:latin typeface="PFDinTextCompPro-Medium"/>
                <a:cs typeface="PFDinTextCompPro-Medium"/>
              </a:rPr>
              <a:t>sparse</a:t>
            </a:r>
            <a:r>
              <a:rPr lang="en-US" sz="3000" dirty="0" smtClean="0">
                <a:latin typeface="PFDinTextCompPro-Italic"/>
                <a:cs typeface="PFDinTextCompPro-Italic"/>
              </a:rPr>
              <a:t>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ex: A high-dimensional orange contains most of its volume in the rind!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ex: A high-dimensional hypercube contains most of its volume in the corners!</a:t>
            </a:r>
          </a:p>
        </p:txBody>
      </p:sp>
    </p:spTree>
    <p:extLst>
      <p:ext uri="{BB962C8B-B14F-4D97-AF65-F5344CB8AC3E}">
        <p14:creationId xmlns:p14="http://schemas.microsoft.com/office/powerpoint/2010/main" val="234306956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ctrTitle"/>
          </p:nvPr>
        </p:nvSpPr>
        <p:spPr bwMode="auto">
          <a:xfrm>
            <a:off x="519112" y="1066800"/>
            <a:ext cx="8429625" cy="36957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3600"/>
              </a:lnSpc>
              <a:defRPr/>
            </a:pP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/>
            </a:r>
            <a:b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I. dimensionality reduction</a:t>
            </a:r>
            <a:b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II. Principal components analysis</a:t>
            </a:r>
            <a:b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III. Singular value decomposition</a:t>
            </a:r>
            <a:b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iv. Other methods</a:t>
            </a:r>
            <a:b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/>
            </a:r>
            <a:b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exercise:</a:t>
            </a:r>
            <a:r>
              <a:rPr lang="en-US" sz="3000" dirty="0">
                <a:latin typeface="PFDinTextCompPro-Bold" charset="0"/>
                <a:ea typeface="ヒラギノ角ゴ ProN W6" charset="0"/>
                <a:cs typeface="ヒラギノ角ゴ ProN W6" charset="0"/>
              </a:rPr>
              <a:t/>
            </a:r>
            <a:br>
              <a:rPr lang="en-US" sz="3000" dirty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IV. Dimensionality reduction in </a:t>
            </a:r>
            <a:r>
              <a:rPr lang="en-US" sz="3000" dirty="0" err="1" smtClean="0">
                <a:latin typeface="PFDinTextCompPro-Bold" charset="0"/>
                <a:ea typeface="ヒラギノ角ゴ ProN W6" charset="0"/>
                <a:cs typeface="ヒラギノ角ゴ ProN W6" charset="0"/>
              </a:rPr>
              <a:t>scikit</a:t>
            </a: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-learn</a:t>
            </a:r>
            <a:endParaRPr lang="en-US" sz="3000" cap="none" dirty="0">
              <a:latin typeface="PFDinTextCompPro-Bold" charset="0"/>
              <a:ea typeface="ヒラギノ角ゴ ProN W6" charset="0"/>
              <a:cs typeface="ヒラギノ角ゴ ProN W6" charset="0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1"/>
          </p:nvPr>
        </p:nvSpPr>
        <p:spPr>
          <a:xfrm>
            <a:off x="371475" y="495300"/>
            <a:ext cx="7129463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>
                <a:latin typeface="PFDinTextCompPro-Bold" charset="0"/>
                <a:ea typeface="ＭＳ Ｐゴシック" charset="0"/>
                <a:cs typeface="PFDinTextCompPro-Bold" charset="0"/>
                <a:sym typeface="PFDinTextCompPro-Bold" charset="0"/>
              </a:rPr>
              <a:t>agenda</a:t>
            </a:r>
          </a:p>
          <a:p>
            <a:pPr eaLnBrk="1" hangingPunct="1">
              <a:lnSpc>
                <a:spcPts val="2448"/>
              </a:lnSpc>
              <a:defRPr/>
            </a:pPr>
            <a:endParaRPr lang="en-US" dirty="0" smtClean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6F4A1B40-4074-4A43-A415-862C3E2C2127}" type="slidenum">
              <a:rPr lang="en-US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62738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aside: Curse of dimensionality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20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952500"/>
            <a:ext cx="838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In either case, most of the points in the space are “far” from the center.</a:t>
            </a:r>
          </a:p>
        </p:txBody>
      </p:sp>
    </p:spTree>
    <p:extLst>
      <p:ext uri="{BB962C8B-B14F-4D97-AF65-F5344CB8AC3E}">
        <p14:creationId xmlns:p14="http://schemas.microsoft.com/office/powerpoint/2010/main" val="156481846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aside: Curse of dimensionality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21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952500"/>
            <a:ext cx="83820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In either case, most of the points in the space are “far” from the center.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This illustrates the fact that local methods will break down in these circumstances (</a:t>
            </a:r>
            <a:r>
              <a:rPr lang="en-US" sz="3000" dirty="0" err="1" smtClean="0">
                <a:latin typeface="PFDinTextCompPro-Italic"/>
                <a:cs typeface="PFDinTextCompPro-Italic"/>
              </a:rPr>
              <a:t>eg</a:t>
            </a:r>
            <a:r>
              <a:rPr lang="en-US" sz="3000" dirty="0" smtClean="0">
                <a:latin typeface="PFDinTextCompPro-Italic"/>
                <a:cs typeface="PFDinTextCompPro-Italic"/>
              </a:rPr>
              <a:t>, in order to collect enough neighbors for a given point, you need to expand the radius of the neighborhood so far that locality is not preserved).</a:t>
            </a:r>
          </a:p>
        </p:txBody>
      </p:sp>
    </p:spTree>
    <p:extLst>
      <p:ext uri="{BB962C8B-B14F-4D97-AF65-F5344CB8AC3E}">
        <p14:creationId xmlns:p14="http://schemas.microsoft.com/office/powerpoint/2010/main" val="408810661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aside: Curse of dimensionality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22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952500"/>
            <a:ext cx="83820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In either case, most of the points in the space are “far” from the center.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This illustrates the fact that local methods will break down in these circumstances (</a:t>
            </a:r>
            <a:r>
              <a:rPr lang="en-US" sz="3000" dirty="0" err="1">
                <a:latin typeface="PFDinTextCompPro-Italic"/>
                <a:cs typeface="PFDinTextCompPro-Italic"/>
              </a:rPr>
              <a:t>eg</a:t>
            </a:r>
            <a:r>
              <a:rPr lang="en-US" sz="3000" dirty="0">
                <a:latin typeface="PFDinTextCompPro-Italic"/>
                <a:cs typeface="PFDinTextCompPro-Italic"/>
              </a:rPr>
              <a:t>, in order to collect enough neighbors for a given point, you need to expand the radius of the neighborhood so far that locality is not preserved).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bottom line is that high-dimensional spaces can be problematic.</a:t>
            </a:r>
          </a:p>
        </p:txBody>
      </p:sp>
    </p:spTree>
    <p:extLst>
      <p:ext uri="{BB962C8B-B14F-4D97-AF65-F5344CB8AC3E}">
        <p14:creationId xmlns:p14="http://schemas.microsoft.com/office/powerpoint/2010/main" val="43123630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Dimensionality reduction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23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952500"/>
            <a:ext cx="838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 What is the goal of dimensionality reduction?</a:t>
            </a:r>
          </a:p>
        </p:txBody>
      </p:sp>
    </p:spTree>
    <p:extLst>
      <p:ext uri="{BB962C8B-B14F-4D97-AF65-F5344CB8AC3E}">
        <p14:creationId xmlns:p14="http://schemas.microsoft.com/office/powerpoint/2010/main" val="128792094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Dimensionality reduction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24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952500"/>
            <a:ext cx="8382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 What is the goal of dimensionality reduction?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We’d like to analyze the data using the most meaningful basis (or </a:t>
            </a:r>
            <a:r>
              <a:rPr lang="en-US" sz="3000" dirty="0" smtClean="0">
                <a:latin typeface="PFDinTextCompPro-Medium"/>
                <a:cs typeface="PFDinTextCompPro-Medium"/>
              </a:rPr>
              <a:t>coordinates</a:t>
            </a:r>
            <a:r>
              <a:rPr lang="en-US" sz="3000" dirty="0" smtClean="0">
                <a:latin typeface="PFDinTextCompPro-Italic"/>
                <a:cs typeface="PFDinTextCompPro-Italic"/>
              </a:rPr>
              <a:t>) possible.</a:t>
            </a:r>
          </a:p>
        </p:txBody>
      </p:sp>
    </p:spTree>
    <p:extLst>
      <p:ext uri="{BB962C8B-B14F-4D97-AF65-F5344CB8AC3E}">
        <p14:creationId xmlns:p14="http://schemas.microsoft.com/office/powerpoint/2010/main" val="57569126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Dimensionality reduction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25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952500"/>
            <a:ext cx="83820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 What is the goal of dimensionality reduction?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We’d like to analyze the data using the most meaningful basis (or </a:t>
            </a:r>
            <a:r>
              <a:rPr lang="en-US" sz="3000" dirty="0">
                <a:latin typeface="PFDinTextCompPro-Medium"/>
                <a:cs typeface="PFDinTextCompPro-Medium"/>
              </a:rPr>
              <a:t>coordinates</a:t>
            </a:r>
            <a:r>
              <a:rPr lang="en-US" sz="3000" dirty="0">
                <a:latin typeface="PFDinTextCompPro-Italic"/>
                <a:cs typeface="PFDinTextCompPro-Italic"/>
              </a:rPr>
              <a:t>) possible.</a:t>
            </a: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More </a:t>
            </a:r>
            <a:r>
              <a:rPr lang="en-US" sz="3000" dirty="0">
                <a:latin typeface="PFDinTextCompPro-Italic"/>
                <a:cs typeface="PFDinTextCompPro-Italic"/>
              </a:rPr>
              <a:t>precisely: </a:t>
            </a:r>
            <a:r>
              <a:rPr lang="en-US" sz="3000" dirty="0" smtClean="0">
                <a:latin typeface="PFDinTextCompPro-Italic"/>
                <a:cs typeface="PFDinTextCompPro-Italic"/>
              </a:rPr>
              <a:t>given an </a:t>
            </a:r>
            <a:r>
              <a:rPr lang="en-US" sz="2500" i="1" dirty="0" smtClean="0">
                <a:latin typeface="+mn-lt"/>
                <a:cs typeface="PFDinTextCompPro-Italic"/>
              </a:rPr>
              <a:t>n </a:t>
            </a:r>
            <a:r>
              <a:rPr lang="en-US" sz="3000" dirty="0" smtClean="0">
                <a:latin typeface="PFDinTextCompPro-Italic"/>
                <a:cs typeface="PFDinTextCompPro-Italic"/>
              </a:rPr>
              <a:t>x </a:t>
            </a:r>
            <a:r>
              <a:rPr lang="en-US" sz="2500" i="1" dirty="0" smtClean="0">
                <a:latin typeface="+mn-lt"/>
                <a:cs typeface="PFDinTextCompPro-Italic"/>
              </a:rPr>
              <a:t>d</a:t>
            </a:r>
            <a:r>
              <a:rPr lang="en-US" sz="3000" dirty="0" smtClean="0">
                <a:latin typeface="PFDinTextCompPro-Italic"/>
                <a:cs typeface="PFDinTextCompPro-Italic"/>
              </a:rPr>
              <a:t> matrix </a:t>
            </a:r>
            <a:r>
              <a:rPr lang="en-US" sz="2500" i="1" dirty="0" smtClean="0">
                <a:latin typeface="+mn-lt"/>
                <a:cs typeface="PFDinTextCompPro-Italic"/>
              </a:rPr>
              <a:t>A</a:t>
            </a:r>
            <a:r>
              <a:rPr lang="en-US" sz="3000" dirty="0" smtClean="0">
                <a:latin typeface="PFDinTextCompPro-Italic"/>
                <a:cs typeface="PFDinTextCompPro-Italic"/>
              </a:rPr>
              <a:t> (encoding </a:t>
            </a:r>
            <a:r>
              <a:rPr lang="en-US" sz="2500" i="1" dirty="0" smtClean="0">
                <a:latin typeface="+mn-lt"/>
                <a:cs typeface="PFDinTextCompPro-Italic"/>
              </a:rPr>
              <a:t>n</a:t>
            </a:r>
            <a:r>
              <a:rPr lang="en-US" sz="3000" dirty="0" smtClean="0">
                <a:latin typeface="PFDinTextCompPro-Italic"/>
                <a:cs typeface="PFDinTextCompPro-Italic"/>
              </a:rPr>
              <a:t> observations of a </a:t>
            </a:r>
            <a:r>
              <a:rPr lang="en-US" sz="2500" i="1" dirty="0" smtClean="0">
                <a:latin typeface="+mn-lt"/>
                <a:cs typeface="PFDinTextCompPro-Italic"/>
              </a:rPr>
              <a:t>d</a:t>
            </a:r>
            <a:r>
              <a:rPr lang="en-US" sz="3000" dirty="0" smtClean="0">
                <a:latin typeface="PFDinTextCompPro-Italic"/>
                <a:cs typeface="PFDinTextCompPro-Italic"/>
              </a:rPr>
              <a:t>-dimensional random variable), we want to find </a:t>
            </a:r>
            <a:r>
              <a:rPr lang="en-US" sz="3000" dirty="0">
                <a:latin typeface="PFDinTextCompPro-Italic"/>
                <a:cs typeface="PFDinTextCompPro-Italic"/>
              </a:rPr>
              <a:t>a </a:t>
            </a:r>
            <a:r>
              <a:rPr lang="en-US" sz="2500" i="1" dirty="0" smtClean="0">
                <a:latin typeface="+mn-lt"/>
                <a:cs typeface="PFDinTextCompPro-Italic"/>
              </a:rPr>
              <a:t>k</a:t>
            </a:r>
            <a:r>
              <a:rPr lang="en-US" sz="3000" dirty="0" smtClean="0">
                <a:latin typeface="PFDinTextCompPro-Italic"/>
                <a:cs typeface="PFDinTextCompPro-Italic"/>
              </a:rPr>
              <a:t>-dimensional representation of </a:t>
            </a:r>
            <a:r>
              <a:rPr lang="en-US" sz="2500" i="1" dirty="0" smtClean="0">
                <a:latin typeface="+mn-lt"/>
                <a:cs typeface="PFDinTextCompPro-Italic"/>
              </a:rPr>
              <a:t>A</a:t>
            </a:r>
            <a:r>
              <a:rPr lang="en-US" sz="3000" dirty="0" smtClean="0">
                <a:latin typeface="PFDinTextCompPro-Italic"/>
                <a:cs typeface="PFDinTextCompPro-Italic"/>
              </a:rPr>
              <a:t> (</a:t>
            </a:r>
            <a:r>
              <a:rPr lang="en-US" sz="2500" i="1" dirty="0" smtClean="0">
                <a:latin typeface="+mn-lt"/>
                <a:cs typeface="PFDinTextCompPro-Italic"/>
              </a:rPr>
              <a:t>k &lt; d</a:t>
            </a:r>
            <a:r>
              <a:rPr lang="en-US" sz="3000" dirty="0" smtClean="0">
                <a:latin typeface="PFDinTextCompPro-Italic"/>
                <a:cs typeface="PFDinTextCompPro-Italic"/>
              </a:rPr>
              <a:t>) that </a:t>
            </a:r>
            <a:r>
              <a:rPr lang="en-US" sz="3000" dirty="0">
                <a:latin typeface="PFDinTextCompPro-Italic"/>
                <a:cs typeface="PFDinTextCompPro-Italic"/>
              </a:rPr>
              <a:t>captures </a:t>
            </a:r>
            <a:r>
              <a:rPr lang="en-US" sz="3000" dirty="0" smtClean="0">
                <a:latin typeface="PFDinTextCompPro-Italic"/>
                <a:cs typeface="PFDinTextCompPro-Italic"/>
              </a:rPr>
              <a:t>the information </a:t>
            </a:r>
            <a:r>
              <a:rPr lang="en-US" sz="3000" dirty="0">
                <a:latin typeface="PFDinTextCompPro-Italic"/>
                <a:cs typeface="PFDinTextCompPro-Italic"/>
              </a:rPr>
              <a:t>in </a:t>
            </a:r>
            <a:r>
              <a:rPr lang="en-US" sz="3000" dirty="0" smtClean="0">
                <a:latin typeface="PFDinTextCompPro-Italic"/>
                <a:cs typeface="PFDinTextCompPro-Italic"/>
              </a:rPr>
              <a:t>the original </a:t>
            </a:r>
            <a:r>
              <a:rPr lang="en-US" sz="3000" dirty="0">
                <a:latin typeface="PFDinTextCompPro-Italic"/>
                <a:cs typeface="PFDinTextCompPro-Italic"/>
              </a:rPr>
              <a:t>data, according to some </a:t>
            </a:r>
            <a:r>
              <a:rPr lang="en-US" sz="3000" dirty="0" smtClean="0">
                <a:latin typeface="PFDinTextCompPro-Italic"/>
                <a:cs typeface="PFDinTextCompPro-Italic"/>
              </a:rPr>
              <a:t>criterion.</a:t>
            </a:r>
          </a:p>
        </p:txBody>
      </p:sp>
    </p:spTree>
    <p:extLst>
      <p:ext uri="{BB962C8B-B14F-4D97-AF65-F5344CB8AC3E}">
        <p14:creationId xmlns:p14="http://schemas.microsoft.com/office/powerpoint/2010/main" val="231606030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Dimensionality reduction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26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952500"/>
            <a:ext cx="8382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 What is the goal of dimensionality reduction?</a:t>
            </a: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- </a:t>
            </a:r>
            <a:r>
              <a:rPr lang="en-US" sz="3000" dirty="0">
                <a:latin typeface="PFDinTextCompPro-Italic"/>
                <a:cs typeface="PFDinTextCompPro-Italic"/>
              </a:rPr>
              <a:t>reduce computational expense</a:t>
            </a:r>
          </a:p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- reduce </a:t>
            </a:r>
            <a:r>
              <a:rPr lang="en-US" sz="3000" dirty="0" smtClean="0">
                <a:latin typeface="PFDinTextCompPro-Italic"/>
                <a:cs typeface="PFDinTextCompPro-Italic"/>
              </a:rPr>
              <a:t>susceptibility </a:t>
            </a:r>
            <a:r>
              <a:rPr lang="en-US" sz="3000" dirty="0">
                <a:latin typeface="PFDinTextCompPro-Italic"/>
                <a:cs typeface="PFDinTextCompPro-Italic"/>
              </a:rPr>
              <a:t>to </a:t>
            </a:r>
            <a:r>
              <a:rPr lang="en-US" sz="3000" dirty="0" err="1">
                <a:latin typeface="PFDinTextCompPro-Italic"/>
                <a:cs typeface="PFDinTextCompPro-Italic"/>
              </a:rPr>
              <a:t>overfitting</a:t>
            </a:r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- reduce noise in the dataset</a:t>
            </a:r>
          </a:p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- enhance our </a:t>
            </a:r>
            <a:r>
              <a:rPr lang="en-US" sz="3000" dirty="0" smtClean="0">
                <a:latin typeface="PFDinTextCompPro-Italic"/>
                <a:cs typeface="PFDinTextCompPro-Italic"/>
              </a:rPr>
              <a:t>intuition</a:t>
            </a:r>
            <a:endParaRPr lang="en-US" sz="3000" dirty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404828741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Dimensionality reduction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27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 How is dimensionality reduction performed?</a:t>
            </a:r>
          </a:p>
        </p:txBody>
      </p:sp>
    </p:spTree>
    <p:extLst>
      <p:ext uri="{BB962C8B-B14F-4D97-AF65-F5344CB8AC3E}">
        <p14:creationId xmlns:p14="http://schemas.microsoft.com/office/powerpoint/2010/main" val="146589122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Dimensionality reduction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28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 How is dimensionality reduction performed?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 There are two approaches: feature selection and feature extraction.</a:t>
            </a:r>
          </a:p>
        </p:txBody>
      </p:sp>
    </p:spTree>
    <p:extLst>
      <p:ext uri="{BB962C8B-B14F-4D97-AF65-F5344CB8AC3E}">
        <p14:creationId xmlns:p14="http://schemas.microsoft.com/office/powerpoint/2010/main" val="354563138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Dimensionality reduction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29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 How is dimensionality reduction performed?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 There are two approaches: feature selection and feature extraction.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Medium"/>
                <a:cs typeface="PFDinTextCompPro-Medium"/>
              </a:rPr>
              <a:t>feature selection </a:t>
            </a:r>
            <a:r>
              <a:rPr lang="en-US" sz="3000" dirty="0" smtClean="0">
                <a:latin typeface="PFDinTextCompPro-Italic"/>
                <a:cs typeface="PFDinTextCompPro-Italic"/>
              </a:rPr>
              <a:t>–</a:t>
            </a:r>
            <a:r>
              <a:rPr lang="en-US" sz="3000" dirty="0">
                <a:latin typeface="PFDinTextCompPro-Italic"/>
                <a:cs typeface="PFDinTextCompPro-Italic"/>
              </a:rPr>
              <a:t> </a:t>
            </a:r>
            <a:r>
              <a:rPr lang="en-US" sz="3000" dirty="0" smtClean="0">
                <a:latin typeface="PFDinTextCompPro-Italic"/>
                <a:cs typeface="PFDinTextCompPro-Italic"/>
              </a:rPr>
              <a:t>selecting a subset of features using an external criterion (</a:t>
            </a:r>
            <a:r>
              <a:rPr lang="en-US" sz="3000" i="1" dirty="0" smtClean="0">
                <a:latin typeface="PFDinTextCompPro-Italic"/>
                <a:cs typeface="PFDinTextCompPro-Italic"/>
              </a:rPr>
              <a:t>filter</a:t>
            </a:r>
            <a:r>
              <a:rPr lang="en-US" sz="3000" dirty="0" smtClean="0">
                <a:latin typeface="PFDinTextCompPro-Italic"/>
                <a:cs typeface="PFDinTextCompPro-Italic"/>
              </a:rPr>
              <a:t>) or the learning </a:t>
            </a:r>
            <a:r>
              <a:rPr lang="en-US" sz="3000" dirty="0" err="1" smtClean="0">
                <a:latin typeface="PFDinTextCompPro-Italic"/>
                <a:cs typeface="PFDinTextCompPro-Italic"/>
              </a:rPr>
              <a:t>algo</a:t>
            </a:r>
            <a:r>
              <a:rPr lang="en-US" sz="3000" dirty="0" smtClean="0">
                <a:latin typeface="PFDinTextCompPro-Italic"/>
                <a:cs typeface="PFDinTextCompPro-Italic"/>
              </a:rPr>
              <a:t> accuracy itself (</a:t>
            </a:r>
            <a:r>
              <a:rPr lang="en-US" sz="3000" i="1" dirty="0" smtClean="0">
                <a:latin typeface="PFDinTextCompPro-Italic"/>
                <a:cs typeface="PFDinTextCompPro-Italic"/>
              </a:rPr>
              <a:t>wrapper</a:t>
            </a:r>
            <a:r>
              <a:rPr lang="en-US" sz="3000" dirty="0" smtClean="0">
                <a:latin typeface="PFDinTextCompPro-Italic"/>
                <a:cs typeface="PFDinTextCompPro-Italic"/>
              </a:rPr>
              <a:t>)</a:t>
            </a: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Medium"/>
                <a:cs typeface="PFDinTextCompPro-Medium"/>
              </a:rPr>
              <a:t>feature extraction</a:t>
            </a:r>
            <a:r>
              <a:rPr lang="en-US" sz="3000" dirty="0" smtClean="0">
                <a:latin typeface="PFDinTextCompPro-Italic"/>
                <a:cs typeface="PFDinTextCompPro-Italic"/>
              </a:rPr>
              <a:t> –</a:t>
            </a:r>
            <a:r>
              <a:rPr lang="en-US" sz="3000" dirty="0">
                <a:latin typeface="PFDinTextCompPro-Italic"/>
                <a:cs typeface="PFDinTextCompPro-Italic"/>
              </a:rPr>
              <a:t> </a:t>
            </a:r>
            <a:r>
              <a:rPr lang="en-US" sz="3000" dirty="0" smtClean="0">
                <a:latin typeface="PFDinTextCompPro-Italic"/>
                <a:cs typeface="PFDinTextCompPro-Italic"/>
              </a:rPr>
              <a:t>mapping the features to a lower dimensional space</a:t>
            </a:r>
          </a:p>
        </p:txBody>
      </p:sp>
    </p:spTree>
    <p:extLst>
      <p:ext uri="{BB962C8B-B14F-4D97-AF65-F5344CB8AC3E}">
        <p14:creationId xmlns:p14="http://schemas.microsoft.com/office/powerpoint/2010/main" val="4163947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663" y="3238500"/>
            <a:ext cx="8426450" cy="1828800"/>
          </a:xfrm>
        </p:spPr>
        <p:txBody>
          <a:bodyPr/>
          <a:lstStyle/>
          <a:p>
            <a:pPr>
              <a:defRPr/>
            </a:pPr>
            <a:r>
              <a:rPr lang="en-US" sz="7500" dirty="0" smtClean="0"/>
              <a:t>I. dimensionality reduction</a:t>
            </a:r>
            <a:endParaRPr lang="en-US" sz="75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71475" y="495300"/>
            <a:ext cx="6400800" cy="3048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/>
            <a:r>
              <a:rPr lang="en-US" cap="none" dirty="0" smtClean="0">
                <a:latin typeface="PFDinTextCompPro-Bold" charset="0"/>
                <a:ea typeface="ヒラギノ角ゴ ProN W3" charset="0"/>
                <a:cs typeface="ヒラギノ角ゴ ProN W3" charset="0"/>
              </a:rPr>
              <a:t>INTRO TO DATA SCIENCE</a:t>
            </a:r>
            <a:endParaRPr lang="en-US" cap="none" dirty="0">
              <a:latin typeface="PFDinTextCompPro-Bold" charset="0"/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544706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Dimensionality reduction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30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 How is dimensionality reduction performed?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 There are two approaches: feature selection and feature extraction.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Medium"/>
                <a:cs typeface="PFDinTextCompPro-Medium"/>
              </a:rPr>
              <a:t>feature selection </a:t>
            </a:r>
            <a:r>
              <a:rPr lang="en-US" sz="3000" dirty="0" smtClean="0">
                <a:latin typeface="PFDinTextCompPro-Italic"/>
                <a:cs typeface="PFDinTextCompPro-Italic"/>
              </a:rPr>
              <a:t>–</a:t>
            </a:r>
            <a:r>
              <a:rPr lang="en-US" sz="3000" dirty="0">
                <a:latin typeface="PFDinTextCompPro-Italic"/>
                <a:cs typeface="PFDinTextCompPro-Italic"/>
              </a:rPr>
              <a:t> </a:t>
            </a:r>
            <a:r>
              <a:rPr lang="en-US" sz="3000" dirty="0" smtClean="0">
                <a:latin typeface="PFDinTextCompPro-Italic"/>
                <a:cs typeface="PFDinTextCompPro-Italic"/>
              </a:rPr>
              <a:t>selecting a subset of features using an external criterion (</a:t>
            </a:r>
            <a:r>
              <a:rPr lang="en-US" sz="3000" i="1" dirty="0" smtClean="0">
                <a:latin typeface="PFDinTextCompPro-Italic"/>
                <a:cs typeface="PFDinTextCompPro-Italic"/>
              </a:rPr>
              <a:t>filter</a:t>
            </a:r>
            <a:r>
              <a:rPr lang="en-US" sz="3000" dirty="0" smtClean="0">
                <a:latin typeface="PFDinTextCompPro-Italic"/>
                <a:cs typeface="PFDinTextCompPro-Italic"/>
              </a:rPr>
              <a:t>) or the learning </a:t>
            </a:r>
            <a:r>
              <a:rPr lang="en-US" sz="3000" dirty="0" err="1" smtClean="0">
                <a:latin typeface="PFDinTextCompPro-Italic"/>
                <a:cs typeface="PFDinTextCompPro-Italic"/>
              </a:rPr>
              <a:t>algo</a:t>
            </a:r>
            <a:r>
              <a:rPr lang="en-US" sz="3000" dirty="0" smtClean="0">
                <a:latin typeface="PFDinTextCompPro-Italic"/>
                <a:cs typeface="PFDinTextCompPro-Italic"/>
              </a:rPr>
              <a:t> accuracy itself (</a:t>
            </a:r>
            <a:r>
              <a:rPr lang="en-US" sz="3000" i="1" dirty="0" smtClean="0">
                <a:latin typeface="PFDinTextCompPro-Italic"/>
                <a:cs typeface="PFDinTextCompPro-Italic"/>
              </a:rPr>
              <a:t>wrapper</a:t>
            </a:r>
            <a:r>
              <a:rPr lang="en-US" sz="3000" dirty="0" smtClean="0">
                <a:latin typeface="PFDinTextCompPro-Italic"/>
                <a:cs typeface="PFDinTextCompPro-Italic"/>
              </a:rPr>
              <a:t>)</a:t>
            </a: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Medium"/>
                <a:cs typeface="PFDinTextCompPro-Medium"/>
              </a:rPr>
              <a:t>feature extraction</a:t>
            </a:r>
            <a:r>
              <a:rPr lang="en-US" sz="3000" dirty="0" smtClean="0">
                <a:latin typeface="PFDinTextCompPro-Italic"/>
                <a:cs typeface="PFDinTextCompPro-Italic"/>
              </a:rPr>
              <a:t> –</a:t>
            </a:r>
            <a:r>
              <a:rPr lang="en-US" sz="3000" dirty="0">
                <a:latin typeface="PFDinTextCompPro-Italic"/>
                <a:cs typeface="PFDinTextCompPro-Italic"/>
              </a:rPr>
              <a:t> </a:t>
            </a:r>
            <a:r>
              <a:rPr lang="en-US" sz="3000" dirty="0" smtClean="0">
                <a:latin typeface="PFDinTextCompPro-Italic"/>
                <a:cs typeface="PFDinTextCompPro-Italic"/>
              </a:rPr>
              <a:t>mapping the features to a lower dimensional space</a:t>
            </a:r>
          </a:p>
        </p:txBody>
      </p:sp>
      <p:grpSp>
        <p:nvGrpSpPr>
          <p:cNvPr id="5" name="Group 26"/>
          <p:cNvGrpSpPr>
            <a:grpSpLocks/>
          </p:cNvGrpSpPr>
          <p:nvPr/>
        </p:nvGrpSpPr>
        <p:grpSpPr bwMode="auto">
          <a:xfrm>
            <a:off x="7332662" y="1028700"/>
            <a:ext cx="1463675" cy="1463675"/>
            <a:chOff x="0" y="0"/>
            <a:chExt cx="1280" cy="1280"/>
          </a:xfrm>
        </p:grpSpPr>
        <p:pic>
          <p:nvPicPr>
            <p:cNvPr id="6" name="Picture 2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80" cy="1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Rectangle 24"/>
            <p:cNvSpPr>
              <a:spLocks/>
            </p:cNvSpPr>
            <p:nvPr/>
          </p:nvSpPr>
          <p:spPr bwMode="auto">
            <a:xfrm>
              <a:off x="104" y="96"/>
              <a:ext cx="1056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ct val="75000"/>
                </a:lnSpc>
              </a:pPr>
              <a:r>
                <a:rPr lang="en-US" sz="1300" dirty="0" smtClean="0">
                  <a:solidFill>
                    <a:schemeClr val="tx1"/>
                  </a:solidFill>
                  <a:latin typeface="PFDinTextCompPro-Bold" charset="0"/>
                  <a:ea typeface="ＭＳ Ｐゴシック" charset="0"/>
                  <a:cs typeface="ＭＳ Ｐゴシック" charset="0"/>
                  <a:sym typeface="PFDinTextCompPro-Bold" charset="0"/>
                </a:rPr>
                <a:t>NOTE</a:t>
              </a:r>
              <a:endParaRPr lang="en-US" sz="1300" dirty="0">
                <a:solidFill>
                  <a:schemeClr val="tx1"/>
                </a:solidFill>
                <a:latin typeface="PFDinTextCompPro-Bold" charset="0"/>
                <a:ea typeface="ＭＳ Ｐゴシック" charset="0"/>
                <a:cs typeface="ＭＳ Ｐゴシック" charset="0"/>
                <a:sym typeface="PFDinTextCompPro-Bold" charset="0"/>
              </a:endParaRPr>
            </a:p>
          </p:txBody>
        </p:sp>
        <p:sp>
          <p:nvSpPr>
            <p:cNvPr id="10" name="Rectangle 25"/>
            <p:cNvSpPr>
              <a:spLocks/>
            </p:cNvSpPr>
            <p:nvPr/>
          </p:nvSpPr>
          <p:spPr bwMode="auto">
            <a:xfrm>
              <a:off x="104" y="264"/>
              <a:ext cx="1056" cy="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ts val="1150"/>
                </a:lnSpc>
              </a:pPr>
              <a:endParaRPr lang="en-US" sz="900" dirty="0" smtClean="0">
                <a:solidFill>
                  <a:schemeClr val="tx1"/>
                </a:solidFill>
                <a:latin typeface="+mn-lt"/>
                <a:ea typeface="ＭＳ Ｐゴシック" charset="0"/>
                <a:cs typeface="PFDinTextCompPro-Italic"/>
                <a:sym typeface="News706 BT" charset="0"/>
              </a:endParaRPr>
            </a:p>
            <a:p>
              <a:pPr algn="l">
                <a:lnSpc>
                  <a:spcPts val="1150"/>
                </a:lnSpc>
              </a:pPr>
              <a:r>
                <a:rPr lang="en-US" sz="9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We’ve already seen examples of feature selection for regression such as </a:t>
              </a:r>
              <a:r>
                <a:rPr lang="en-US" sz="900" i="1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backward elimination</a:t>
              </a:r>
              <a:r>
                <a:rPr lang="en-US" sz="9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.</a:t>
              </a:r>
              <a:endParaRPr lang="en-US" sz="900" i="1" dirty="0" smtClean="0">
                <a:solidFill>
                  <a:schemeClr val="tx1"/>
                </a:solidFill>
                <a:latin typeface="+mn-lt"/>
                <a:ea typeface="ＭＳ Ｐゴシック" charset="0"/>
                <a:cs typeface="PFDinTextCompPro-Italic"/>
                <a:sym typeface="News706 B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4491178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Dimensionality reduction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31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Feature selection is important, but typically when people say dimensionality reduction, they are referring to </a:t>
            </a:r>
            <a:r>
              <a:rPr lang="en-US" sz="3000" i="1" dirty="0" smtClean="0">
                <a:latin typeface="PFDinTextCompPro-Italic"/>
                <a:cs typeface="PFDinTextCompPro-Italic"/>
              </a:rPr>
              <a:t>feature extraction</a:t>
            </a:r>
            <a:r>
              <a:rPr lang="en-US" sz="3000" dirty="0" smtClean="0">
                <a:latin typeface="PFDinTextCompPro-Italic"/>
                <a:cs typeface="PFDinTextCompPro-Italic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0222111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Dimensionality reduction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32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Feature selection is important, but typically when people say dimensionality reduction, they are referring to </a:t>
            </a:r>
            <a:r>
              <a:rPr lang="en-US" sz="3000" i="1" dirty="0" smtClean="0">
                <a:latin typeface="PFDinTextCompPro-Italic"/>
                <a:cs typeface="PFDinTextCompPro-Italic"/>
              </a:rPr>
              <a:t>feature extraction</a:t>
            </a:r>
            <a:r>
              <a:rPr lang="en-US" sz="3000" dirty="0" smtClean="0">
                <a:latin typeface="PFDinTextCompPro-Italic"/>
                <a:cs typeface="PFDinTextCompPro-Italic"/>
              </a:rPr>
              <a:t>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goal of feature extraction is to create a new set of coordinates that </a:t>
            </a:r>
            <a:r>
              <a:rPr lang="en-US" sz="3000" i="1" dirty="0" smtClean="0">
                <a:latin typeface="PFDinTextCompPro-Italic"/>
                <a:cs typeface="PFDinTextCompPro-Italic"/>
              </a:rPr>
              <a:t>simplify the representation</a:t>
            </a:r>
            <a:r>
              <a:rPr lang="en-US" sz="3000" dirty="0" smtClean="0">
                <a:latin typeface="PFDinTextCompPro-Italic"/>
                <a:cs typeface="PFDinTextCompPro-Italic"/>
              </a:rPr>
              <a:t> of the data.</a:t>
            </a:r>
          </a:p>
        </p:txBody>
      </p:sp>
    </p:spTree>
    <p:extLst>
      <p:ext uri="{BB962C8B-B14F-4D97-AF65-F5344CB8AC3E}">
        <p14:creationId xmlns:p14="http://schemas.microsoft.com/office/powerpoint/2010/main" val="200950970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Dimensionality reduction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33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1306" y="1122126"/>
            <a:ext cx="6240462" cy="398327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9537" y="5004256"/>
            <a:ext cx="25314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dirty="0" smtClean="0">
                <a:latin typeface="+mn-lt"/>
              </a:rPr>
              <a:t>source: http</a:t>
            </a:r>
            <a:r>
              <a:rPr lang="en-US" sz="800" i="1" dirty="0">
                <a:latin typeface="+mn-lt"/>
              </a:rPr>
              <a:t>://</a:t>
            </a:r>
            <a:r>
              <a:rPr lang="en-US" sz="800" i="1" dirty="0" err="1">
                <a:latin typeface="+mn-lt"/>
              </a:rPr>
              <a:t>www.snl.salk.edu</a:t>
            </a:r>
            <a:r>
              <a:rPr lang="en-US" sz="800" i="1" dirty="0">
                <a:latin typeface="+mn-lt"/>
              </a:rPr>
              <a:t>/~</a:t>
            </a:r>
            <a:r>
              <a:rPr lang="en-US" sz="800" i="1" dirty="0" err="1">
                <a:latin typeface="+mn-lt"/>
              </a:rPr>
              <a:t>shlens</a:t>
            </a:r>
            <a:r>
              <a:rPr lang="en-US" sz="800" i="1" dirty="0">
                <a:latin typeface="+mn-lt"/>
              </a:rPr>
              <a:t>/</a:t>
            </a:r>
            <a:r>
              <a:rPr lang="en-US" sz="800" i="1" dirty="0" err="1">
                <a:latin typeface="+mn-lt"/>
              </a:rPr>
              <a:t>pca.pdf</a:t>
            </a:r>
            <a:endParaRPr lang="en-US" sz="800" i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0070656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Dimensionality reduction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34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 What are some applications of dimensionality reduction?</a:t>
            </a:r>
          </a:p>
        </p:txBody>
      </p:sp>
    </p:spTree>
    <p:extLst>
      <p:ext uri="{BB962C8B-B14F-4D97-AF65-F5344CB8AC3E}">
        <p14:creationId xmlns:p14="http://schemas.microsoft.com/office/powerpoint/2010/main" val="24319791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Dimensionality reduction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35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 What are some applications of dimensionality reduction?</a:t>
            </a: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- topic models (document clustering)</a:t>
            </a:r>
          </a:p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- image recognition/computer vision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- </a:t>
            </a:r>
            <a:r>
              <a:rPr lang="en-US" sz="3000" dirty="0">
                <a:latin typeface="PFDinTextCompPro-Italic"/>
                <a:cs typeface="PFDinTextCompPro-Italic"/>
              </a:rPr>
              <a:t>bioinformatics (microarray analysis)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- speech </a:t>
            </a:r>
            <a:r>
              <a:rPr lang="en-US" sz="3000" dirty="0">
                <a:latin typeface="PFDinTextCompPro-Italic"/>
                <a:cs typeface="PFDinTextCompPro-Italic"/>
              </a:rPr>
              <a:t>recognition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- astronomy (spectral data analysis)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- </a:t>
            </a:r>
            <a:r>
              <a:rPr lang="en-US" sz="3000" dirty="0">
                <a:latin typeface="PFDinTextCompPro-Italic"/>
                <a:cs typeface="PFDinTextCompPro-Italic"/>
              </a:rPr>
              <a:t>recommender </a:t>
            </a:r>
            <a:r>
              <a:rPr lang="en-US" sz="3000" dirty="0" smtClean="0">
                <a:latin typeface="PFDinTextCompPro-Italic"/>
                <a:cs typeface="PFDinTextCompPro-Italic"/>
              </a:rPr>
              <a:t>systems</a:t>
            </a:r>
            <a:endParaRPr lang="en-US" sz="3000" dirty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249728311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Dimensionality reduction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36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0427" y="1108740"/>
            <a:ext cx="4782220" cy="414906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3337" y="5004256"/>
            <a:ext cx="468589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dirty="0" smtClean="0">
                <a:latin typeface="+mn-lt"/>
              </a:rPr>
              <a:t>source:</a:t>
            </a:r>
            <a:r>
              <a:rPr lang="en-US" sz="800" i="1" dirty="0">
                <a:solidFill>
                  <a:prstClr val="black"/>
                </a:solidFill>
                <a:latin typeface="+mn-lt"/>
                <a:sym typeface="Wingdings"/>
              </a:rPr>
              <a:t> http://</a:t>
            </a:r>
            <a:r>
              <a:rPr lang="en-US" sz="800" i="1" dirty="0" err="1">
                <a:solidFill>
                  <a:prstClr val="black"/>
                </a:solidFill>
                <a:latin typeface="+mn-lt"/>
                <a:sym typeface="Wingdings"/>
              </a:rPr>
              <a:t>glowingpython.blogspot.it</a:t>
            </a:r>
            <a:r>
              <a:rPr lang="en-US" sz="800" i="1" dirty="0">
                <a:solidFill>
                  <a:prstClr val="black"/>
                </a:solidFill>
                <a:latin typeface="+mn-lt"/>
                <a:sym typeface="Wingdings"/>
              </a:rPr>
              <a:t>/2011/07/</a:t>
            </a:r>
            <a:r>
              <a:rPr lang="en-US" sz="800" i="1" dirty="0" err="1">
                <a:solidFill>
                  <a:prstClr val="black"/>
                </a:solidFill>
                <a:latin typeface="+mn-lt"/>
                <a:sym typeface="Wingdings"/>
              </a:rPr>
              <a:t>pca</a:t>
            </a:r>
            <a:r>
              <a:rPr lang="en-US" sz="800" i="1" dirty="0">
                <a:solidFill>
                  <a:prstClr val="black"/>
                </a:solidFill>
                <a:latin typeface="+mn-lt"/>
                <a:sym typeface="Wingdings"/>
              </a:rPr>
              <a:t>-and-image-compression-with-</a:t>
            </a:r>
            <a:r>
              <a:rPr lang="en-US" sz="800" i="1" dirty="0" err="1" smtClean="0">
                <a:solidFill>
                  <a:prstClr val="black"/>
                </a:solidFill>
                <a:latin typeface="+mn-lt"/>
                <a:sym typeface="Wingdings"/>
              </a:rPr>
              <a:t>numpy.html</a:t>
            </a:r>
            <a:endParaRPr lang="en-US" sz="800" i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8855350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663" y="3238500"/>
            <a:ext cx="8426450" cy="1828800"/>
          </a:xfrm>
        </p:spPr>
        <p:txBody>
          <a:bodyPr/>
          <a:lstStyle/>
          <a:p>
            <a:pPr>
              <a:defRPr/>
            </a:pPr>
            <a:r>
              <a:rPr lang="en-US" sz="7500" dirty="0" err="1" smtClean="0"/>
              <a:t>iI</a:t>
            </a:r>
            <a:r>
              <a:rPr lang="en-US" sz="7500" dirty="0" smtClean="0"/>
              <a:t>. Principal component analysis</a:t>
            </a:r>
            <a:endParaRPr lang="en-US" sz="75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71475" y="495300"/>
            <a:ext cx="6400800" cy="3048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/>
            <a:r>
              <a:rPr lang="en-US" cap="none" dirty="0" smtClean="0">
                <a:latin typeface="PFDinTextCompPro-Bold" charset="0"/>
                <a:ea typeface="ヒラギノ角ゴ ProN W3" charset="0"/>
                <a:cs typeface="ヒラギノ角ゴ ProN W3" charset="0"/>
              </a:rPr>
              <a:t>INTRO TO DATA SCIENCE</a:t>
            </a:r>
            <a:endParaRPr lang="en-US" cap="none" dirty="0">
              <a:latin typeface="PFDinTextCompPro-Bold" charset="0"/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871595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Principal component analysis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38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Principal component analysis is a dimension reduction technique that can be used on a matrix of any dimensions.</a:t>
            </a:r>
          </a:p>
        </p:txBody>
      </p:sp>
    </p:spTree>
    <p:extLst>
      <p:ext uri="{BB962C8B-B14F-4D97-AF65-F5344CB8AC3E}">
        <p14:creationId xmlns:p14="http://schemas.microsoft.com/office/powerpoint/2010/main" val="167974763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Principal component analysis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39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Principal component analysis is a dimension reduction technique that can be used on a matrix of any dimensions.</a:t>
            </a: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This procedure produces a new basis, each of whose components retain as much variance from the original data as possible.</a:t>
            </a:r>
          </a:p>
        </p:txBody>
      </p:sp>
    </p:spTree>
    <p:extLst>
      <p:ext uri="{BB962C8B-B14F-4D97-AF65-F5344CB8AC3E}">
        <p14:creationId xmlns:p14="http://schemas.microsoft.com/office/powerpoint/2010/main" val="398104368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Dimensionality reduction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952500"/>
            <a:ext cx="838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 What is dimensionality reduction?</a:t>
            </a:r>
          </a:p>
        </p:txBody>
      </p:sp>
    </p:spTree>
    <p:extLst>
      <p:ext uri="{BB962C8B-B14F-4D97-AF65-F5344CB8AC3E}">
        <p14:creationId xmlns:p14="http://schemas.microsoft.com/office/powerpoint/2010/main" val="326129009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Principal component analysis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40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Principal component analysis is a dimension reduction technique that can be used on a matrix of any dimensions.</a:t>
            </a: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This procedure produces a new basis, each of whose components retain as much variance from the original data as possible.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PCA of a matrix </a:t>
            </a:r>
            <a:r>
              <a:rPr lang="en-US" sz="2500" i="1" dirty="0" smtClean="0">
                <a:latin typeface="+mn-lt"/>
                <a:cs typeface="PFDinTextCompPro-Italic"/>
              </a:rPr>
              <a:t>A</a:t>
            </a:r>
            <a:r>
              <a:rPr lang="en-US" sz="3000" dirty="0" smtClean="0">
                <a:latin typeface="PFDinTextCompPro-Italic"/>
                <a:cs typeface="PFDinTextCompPro-Italic"/>
              </a:rPr>
              <a:t> boils down to the </a:t>
            </a:r>
            <a:r>
              <a:rPr lang="en-US" sz="3000" dirty="0" smtClean="0">
                <a:latin typeface="PFDinTextCompPro-Medium"/>
                <a:cs typeface="PFDinTextCompPro-Medium"/>
              </a:rPr>
              <a:t>eigenvalue decomposition</a:t>
            </a:r>
            <a:r>
              <a:rPr lang="en-US" sz="3000" dirty="0" smtClean="0">
                <a:latin typeface="PFDinTextCompPro-Italic"/>
                <a:cs typeface="PFDinTextCompPro-Italic"/>
              </a:rPr>
              <a:t> of the </a:t>
            </a:r>
            <a:r>
              <a:rPr lang="en-US" sz="3000" dirty="0" smtClean="0">
                <a:latin typeface="PFDinTextCompPro-Medium"/>
                <a:cs typeface="PFDinTextCompPro-Medium"/>
              </a:rPr>
              <a:t>covariance matrix</a:t>
            </a:r>
            <a:r>
              <a:rPr lang="en-US" sz="3000" dirty="0" smtClean="0">
                <a:latin typeface="PFDinTextCompPro-Italic"/>
                <a:cs typeface="PFDinTextCompPro-Italic"/>
              </a:rPr>
              <a:t> of </a:t>
            </a:r>
            <a:r>
              <a:rPr lang="en-US" sz="2500" i="1" dirty="0" smtClean="0">
                <a:latin typeface="+mn-lt"/>
                <a:cs typeface="PFDinTextCompPro-Italic"/>
              </a:rPr>
              <a:t>A</a:t>
            </a:r>
            <a:r>
              <a:rPr lang="en-US" sz="3000" dirty="0" smtClean="0">
                <a:latin typeface="PFDinTextCompPro-Italic"/>
                <a:cs typeface="PFDinTextCompPro-Italic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3987587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Covariance matrices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41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covariance matrix </a:t>
            </a:r>
            <a:r>
              <a:rPr lang="en-US" sz="2500" i="1" dirty="0" smtClean="0">
                <a:latin typeface="+mn-lt"/>
                <a:cs typeface="PFDinTextCompPro-Italic"/>
              </a:rPr>
              <a:t>C</a:t>
            </a:r>
            <a:r>
              <a:rPr lang="en-US" sz="3000" dirty="0" smtClean="0">
                <a:latin typeface="PFDinTextCompPro-Italic"/>
                <a:cs typeface="PFDinTextCompPro-Italic"/>
              </a:rPr>
              <a:t> of a matrix </a:t>
            </a:r>
            <a:r>
              <a:rPr lang="en-US" sz="2500" i="1" dirty="0" smtClean="0">
                <a:latin typeface="+mn-lt"/>
                <a:cs typeface="PFDinTextCompPro-Italic"/>
              </a:rPr>
              <a:t>A</a:t>
            </a:r>
            <a:r>
              <a:rPr lang="en-US" sz="3000" dirty="0" smtClean="0">
                <a:latin typeface="PFDinTextCompPro-Italic"/>
                <a:cs typeface="PFDinTextCompPro-Italic"/>
              </a:rPr>
              <a:t> is always square: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off-diagonal elements </a:t>
            </a:r>
            <a:r>
              <a:rPr lang="en-US" sz="2500" i="1" dirty="0" err="1" smtClean="0">
                <a:latin typeface="+mn-lt"/>
                <a:cs typeface="PFDinTextCompPro-Italic"/>
              </a:rPr>
              <a:t>C</a:t>
            </a:r>
            <a:r>
              <a:rPr lang="en-US" sz="2500" i="1" baseline="-25000" dirty="0" err="1" smtClean="0">
                <a:latin typeface="+mn-lt"/>
                <a:cs typeface="PFDinTextCompPro-Italic"/>
              </a:rPr>
              <a:t>ij</a:t>
            </a:r>
            <a:r>
              <a:rPr lang="en-US" sz="3000" dirty="0" smtClean="0">
                <a:latin typeface="PFDinTextCompPro-Italic"/>
                <a:cs typeface="PFDinTextCompPro-Italic"/>
              </a:rPr>
              <a:t> give the </a:t>
            </a:r>
            <a:r>
              <a:rPr lang="en-US" sz="3000" i="1" dirty="0" smtClean="0">
                <a:latin typeface="PFDinTextCompPro-Italic"/>
                <a:cs typeface="PFDinTextCompPro-Italic"/>
              </a:rPr>
              <a:t>covariance</a:t>
            </a:r>
            <a:r>
              <a:rPr lang="en-US" sz="3000" dirty="0" smtClean="0">
                <a:latin typeface="PFDinTextCompPro-Italic"/>
                <a:cs typeface="PFDinTextCompPro-Italic"/>
              </a:rPr>
              <a:t> between </a:t>
            </a:r>
            <a:r>
              <a:rPr lang="en-US" sz="2500" i="1" dirty="0" smtClean="0">
                <a:latin typeface="+mn-lt"/>
                <a:cs typeface="PFDinTextCompPro-Italic"/>
              </a:rPr>
              <a:t>X</a:t>
            </a:r>
            <a:r>
              <a:rPr lang="en-US" sz="2500" i="1" baseline="-25000" dirty="0" smtClean="0">
                <a:latin typeface="+mn-lt"/>
                <a:cs typeface="PFDinTextCompPro-Italic"/>
              </a:rPr>
              <a:t>i</a:t>
            </a:r>
            <a:r>
              <a:rPr lang="en-US" sz="2500" i="1" dirty="0" smtClean="0">
                <a:latin typeface="+mn-lt"/>
                <a:cs typeface="PFDinTextCompPro-Italic"/>
              </a:rPr>
              <a:t>, </a:t>
            </a:r>
            <a:r>
              <a:rPr lang="en-US" sz="2500" i="1" dirty="0" err="1" smtClean="0">
                <a:latin typeface="+mn-lt"/>
                <a:cs typeface="PFDinTextCompPro-Italic"/>
              </a:rPr>
              <a:t>X</a:t>
            </a:r>
            <a:r>
              <a:rPr lang="en-US" sz="2500" i="1" baseline="-25000" dirty="0" err="1" smtClean="0">
                <a:latin typeface="+mn-lt"/>
                <a:cs typeface="PFDinTextCompPro-Italic"/>
              </a:rPr>
              <a:t>j</a:t>
            </a:r>
            <a:r>
              <a:rPr lang="en-US" sz="2500" i="1" dirty="0">
                <a:latin typeface="+mn-lt"/>
                <a:cs typeface="PFDinTextCompPro-Italic"/>
              </a:rPr>
              <a:t> </a:t>
            </a:r>
            <a:r>
              <a:rPr lang="en-US" sz="2500" i="1" dirty="0" smtClean="0">
                <a:latin typeface="+mn-lt"/>
                <a:cs typeface="PFDinTextCompPro-Italic"/>
              </a:rPr>
              <a:t>(</a:t>
            </a:r>
            <a:r>
              <a:rPr lang="en-US" sz="2500" i="1" dirty="0" err="1" smtClean="0">
                <a:latin typeface="+mn-lt"/>
                <a:cs typeface="PFDinTextCompPro-Italic"/>
              </a:rPr>
              <a:t>i</a:t>
            </a:r>
            <a:r>
              <a:rPr lang="en-US" sz="2500" i="1" dirty="0" smtClean="0">
                <a:latin typeface="+mn-lt"/>
                <a:cs typeface="PFDinTextCompPro-Italic"/>
              </a:rPr>
              <a:t> ≠ j)</a:t>
            </a:r>
          </a:p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d</a:t>
            </a:r>
            <a:r>
              <a:rPr lang="en-US" sz="3000" dirty="0" smtClean="0">
                <a:latin typeface="PFDinTextCompPro-Italic"/>
                <a:cs typeface="PFDinTextCompPro-Italic"/>
              </a:rPr>
              <a:t>iagonal elements </a:t>
            </a:r>
            <a:r>
              <a:rPr lang="en-US" sz="2500" i="1" dirty="0" err="1" smtClean="0">
                <a:latin typeface="+mn-lt"/>
                <a:cs typeface="PFDinTextCompPro-Italic"/>
              </a:rPr>
              <a:t>C</a:t>
            </a:r>
            <a:r>
              <a:rPr lang="en-US" sz="2500" i="1" baseline="-25000" dirty="0" err="1" smtClean="0">
                <a:latin typeface="+mn-lt"/>
                <a:cs typeface="PFDinTextCompPro-Italic"/>
              </a:rPr>
              <a:t>ii</a:t>
            </a:r>
            <a:r>
              <a:rPr lang="en-US" sz="3000" dirty="0" smtClean="0">
                <a:latin typeface="PFDinTextCompPro-Italic"/>
                <a:cs typeface="PFDinTextCompPro-Italic"/>
              </a:rPr>
              <a:t> give the </a:t>
            </a:r>
            <a:r>
              <a:rPr lang="en-US" sz="3000" i="1" dirty="0" smtClean="0">
                <a:latin typeface="PFDinTextCompPro-Italic"/>
                <a:cs typeface="PFDinTextCompPro-Italic"/>
              </a:rPr>
              <a:t>variance</a:t>
            </a:r>
            <a:r>
              <a:rPr lang="en-US" sz="3000" dirty="0" smtClean="0">
                <a:latin typeface="PFDinTextCompPro-Italic"/>
                <a:cs typeface="PFDinTextCompPro-Italic"/>
              </a:rPr>
              <a:t> of </a:t>
            </a:r>
            <a:r>
              <a:rPr lang="en-US" sz="2500" i="1" dirty="0" smtClean="0">
                <a:latin typeface="+mn-lt"/>
                <a:cs typeface="PFDinTextCompPro-Italic"/>
              </a:rPr>
              <a:t>X</a:t>
            </a:r>
            <a:r>
              <a:rPr lang="en-US" sz="2500" i="1" baseline="-25000" dirty="0" smtClean="0">
                <a:latin typeface="+mn-lt"/>
                <a:cs typeface="PFDinTextCompPro-Italic"/>
              </a:rPr>
              <a:t>i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668" y="1638300"/>
            <a:ext cx="7805738" cy="2148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04155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aside: eigenvalue decomposition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42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952500"/>
            <a:ext cx="838200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</a:t>
            </a:r>
            <a:r>
              <a:rPr lang="en-US" sz="3000" i="1" dirty="0" smtClean="0">
                <a:latin typeface="PFDinTextCompPro-Italic"/>
                <a:cs typeface="PFDinTextCompPro-Italic"/>
              </a:rPr>
              <a:t>eigenvalue decomposition</a:t>
            </a:r>
            <a:r>
              <a:rPr lang="en-US" sz="3000" dirty="0" smtClean="0">
                <a:latin typeface="PFDinTextCompPro-Italic"/>
                <a:cs typeface="PFDinTextCompPro-Italic"/>
              </a:rPr>
              <a:t> of a square matrix </a:t>
            </a:r>
            <a:r>
              <a:rPr lang="en-US" sz="2500" i="1" dirty="0" smtClean="0">
                <a:latin typeface="+mn-lt"/>
                <a:cs typeface="PFDinTextCompPro-Italic"/>
              </a:rPr>
              <a:t>A</a:t>
            </a:r>
            <a:r>
              <a:rPr lang="en-US" sz="3000" dirty="0" smtClean="0">
                <a:latin typeface="PFDinTextCompPro-Italic"/>
                <a:cs typeface="PFDinTextCompPro-Italic"/>
              </a:rPr>
              <a:t> is given by:</a:t>
            </a:r>
          </a:p>
          <a:p>
            <a:r>
              <a:rPr lang="en-US" sz="3000" i="1" spc="300" dirty="0" smtClean="0">
                <a:latin typeface="+mn-lt"/>
                <a:cs typeface="PFDinTextCompPro-Italic"/>
              </a:rPr>
              <a:t>A = Q</a:t>
            </a:r>
            <a:r>
              <a:rPr lang="en-US" sz="3200" i="1" spc="300" dirty="0" smtClean="0">
                <a:latin typeface="Symbol" charset="2"/>
                <a:cs typeface="Symbol" charset="2"/>
              </a:rPr>
              <a:t>L</a:t>
            </a:r>
            <a:r>
              <a:rPr lang="en-US" sz="3000" i="1" spc="300" dirty="0" smtClean="0">
                <a:latin typeface="+mn-lt"/>
                <a:cs typeface="PFDinTextCompPro-Italic"/>
              </a:rPr>
              <a:t>Q</a:t>
            </a:r>
            <a:r>
              <a:rPr lang="en-US" sz="3000" i="1" spc="300" baseline="30000" dirty="0" smtClean="0">
                <a:latin typeface="+mn-lt"/>
                <a:cs typeface="PFDinTextCompPro-Italic"/>
              </a:rPr>
              <a:t>-1</a:t>
            </a:r>
          </a:p>
        </p:txBody>
      </p:sp>
    </p:spTree>
    <p:extLst>
      <p:ext uri="{BB962C8B-B14F-4D97-AF65-F5344CB8AC3E}">
        <p14:creationId xmlns:p14="http://schemas.microsoft.com/office/powerpoint/2010/main" val="178399018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aside: eigenvalue decomposition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43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952500"/>
            <a:ext cx="8382000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</a:t>
            </a:r>
            <a:r>
              <a:rPr lang="en-US" sz="3000" i="1" dirty="0" smtClean="0">
                <a:latin typeface="PFDinTextCompPro-Italic"/>
                <a:cs typeface="PFDinTextCompPro-Italic"/>
              </a:rPr>
              <a:t>eigenvalue decomposition</a:t>
            </a:r>
            <a:r>
              <a:rPr lang="en-US" sz="3000" dirty="0" smtClean="0">
                <a:latin typeface="PFDinTextCompPro-Italic"/>
                <a:cs typeface="PFDinTextCompPro-Italic"/>
              </a:rPr>
              <a:t> of a square matrix </a:t>
            </a:r>
            <a:r>
              <a:rPr lang="en-US" sz="2500" i="1" dirty="0" smtClean="0">
                <a:latin typeface="+mn-lt"/>
                <a:cs typeface="PFDinTextCompPro-Italic"/>
              </a:rPr>
              <a:t>A</a:t>
            </a:r>
            <a:r>
              <a:rPr lang="en-US" sz="3000" dirty="0" smtClean="0">
                <a:latin typeface="PFDinTextCompPro-Italic"/>
                <a:cs typeface="PFDinTextCompPro-Italic"/>
              </a:rPr>
              <a:t> is given by:</a:t>
            </a:r>
          </a:p>
          <a:p>
            <a:r>
              <a:rPr lang="en-US" sz="3000" i="1" spc="300" dirty="0" smtClean="0">
                <a:latin typeface="+mn-lt"/>
                <a:cs typeface="PFDinTextCompPro-Italic"/>
              </a:rPr>
              <a:t>A = Q</a:t>
            </a:r>
            <a:r>
              <a:rPr lang="en-US" sz="3200" i="1" spc="300" dirty="0" smtClean="0">
                <a:latin typeface="Symbol" charset="2"/>
                <a:cs typeface="Symbol" charset="2"/>
              </a:rPr>
              <a:t>L</a:t>
            </a:r>
            <a:r>
              <a:rPr lang="en-US" sz="3000" i="1" spc="300" dirty="0" smtClean="0">
                <a:latin typeface="+mn-lt"/>
                <a:cs typeface="PFDinTextCompPro-Italic"/>
              </a:rPr>
              <a:t>Q</a:t>
            </a:r>
            <a:r>
              <a:rPr lang="en-US" sz="3000" i="1" spc="300" baseline="30000" dirty="0" smtClean="0">
                <a:latin typeface="+mn-lt"/>
                <a:cs typeface="PFDinTextCompPro-Italic"/>
              </a:rPr>
              <a:t>-1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columns of </a:t>
            </a:r>
            <a:r>
              <a:rPr lang="en-US" sz="2500" i="1" dirty="0" smtClean="0">
                <a:latin typeface="+mn-lt"/>
                <a:cs typeface="PFDinTextCompPro-Italic"/>
              </a:rPr>
              <a:t>Q</a:t>
            </a:r>
            <a:r>
              <a:rPr lang="en-US" sz="3000" dirty="0" smtClean="0">
                <a:latin typeface="PFDinTextCompPro-Italic"/>
                <a:cs typeface="PFDinTextCompPro-Italic"/>
              </a:rPr>
              <a:t> are the </a:t>
            </a:r>
            <a:r>
              <a:rPr lang="en-US" sz="3000" dirty="0" smtClean="0">
                <a:latin typeface="PFDinTextCompPro-Medium"/>
                <a:cs typeface="PFDinTextCompPro-Medium"/>
              </a:rPr>
              <a:t>eigenvectors</a:t>
            </a:r>
            <a:r>
              <a:rPr lang="en-US" sz="3000" dirty="0" smtClean="0">
                <a:latin typeface="PFDinTextCompPro-Italic"/>
                <a:cs typeface="PFDinTextCompPro-Italic"/>
              </a:rPr>
              <a:t> of </a:t>
            </a:r>
            <a:r>
              <a:rPr lang="en-US" sz="2500" i="1" dirty="0" smtClean="0">
                <a:latin typeface="+mn-lt"/>
                <a:cs typeface="PFDinTextCompPro-Italic"/>
              </a:rPr>
              <a:t>A</a:t>
            </a:r>
            <a:r>
              <a:rPr lang="en-US" sz="3000" dirty="0" smtClean="0">
                <a:latin typeface="PFDinTextCompPro-Italic"/>
                <a:cs typeface="PFDinTextCompPro-Italic"/>
              </a:rPr>
              <a:t>, and the values in </a:t>
            </a:r>
            <a:r>
              <a:rPr lang="en-US" sz="2800" i="1" dirty="0" smtClean="0">
                <a:latin typeface="Symbol" charset="2"/>
                <a:cs typeface="Symbol" charset="2"/>
              </a:rPr>
              <a:t>L</a:t>
            </a:r>
            <a:r>
              <a:rPr lang="en-US" sz="3000" dirty="0" smtClean="0">
                <a:latin typeface="PFDinTextCompPro-Italic"/>
                <a:cs typeface="PFDinTextCompPro-Italic"/>
              </a:rPr>
              <a:t> are the associated </a:t>
            </a:r>
            <a:r>
              <a:rPr lang="en-US" sz="3000" dirty="0" smtClean="0">
                <a:latin typeface="PFDinTextCompPro-Medium"/>
                <a:cs typeface="PFDinTextCompPro-Medium"/>
              </a:rPr>
              <a:t>eigenvalues</a:t>
            </a:r>
            <a:r>
              <a:rPr lang="en-US" sz="3000" dirty="0" smtClean="0">
                <a:latin typeface="PFDinTextCompPro-Italic"/>
                <a:cs typeface="PFDinTextCompPro-Italic"/>
              </a:rPr>
              <a:t> of </a:t>
            </a:r>
            <a:r>
              <a:rPr lang="en-US" sz="2500" i="1" dirty="0" smtClean="0">
                <a:latin typeface="+mn-lt"/>
                <a:cs typeface="PFDinTextCompPro-Italic"/>
              </a:rPr>
              <a:t>A</a:t>
            </a:r>
            <a:r>
              <a:rPr lang="en-US" sz="3000" dirty="0" smtClean="0">
                <a:latin typeface="PFDinTextCompPro-Italic"/>
                <a:cs typeface="PFDinTextCompPro-Italic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4111715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aside: eigenvalue decomposition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44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952500"/>
            <a:ext cx="8382000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</a:t>
            </a:r>
            <a:r>
              <a:rPr lang="en-US" sz="3000" i="1" dirty="0" smtClean="0">
                <a:latin typeface="PFDinTextCompPro-Italic"/>
                <a:cs typeface="PFDinTextCompPro-Italic"/>
              </a:rPr>
              <a:t>eigenvalue decomposition</a:t>
            </a:r>
            <a:r>
              <a:rPr lang="en-US" sz="3000" dirty="0" smtClean="0">
                <a:latin typeface="PFDinTextCompPro-Italic"/>
                <a:cs typeface="PFDinTextCompPro-Italic"/>
              </a:rPr>
              <a:t> of a square matrix </a:t>
            </a:r>
            <a:r>
              <a:rPr lang="en-US" sz="2500" i="1" dirty="0" smtClean="0">
                <a:latin typeface="+mn-lt"/>
                <a:cs typeface="PFDinTextCompPro-Italic"/>
              </a:rPr>
              <a:t>A</a:t>
            </a:r>
            <a:r>
              <a:rPr lang="en-US" sz="3000" dirty="0" smtClean="0">
                <a:latin typeface="PFDinTextCompPro-Italic"/>
                <a:cs typeface="PFDinTextCompPro-Italic"/>
              </a:rPr>
              <a:t> is given by:</a:t>
            </a:r>
          </a:p>
          <a:p>
            <a:r>
              <a:rPr lang="en-US" sz="3000" i="1" spc="300" dirty="0" smtClean="0">
                <a:latin typeface="+mn-lt"/>
                <a:cs typeface="PFDinTextCompPro-Italic"/>
              </a:rPr>
              <a:t>A = Q</a:t>
            </a:r>
            <a:r>
              <a:rPr lang="en-US" sz="3200" i="1" spc="300" dirty="0" smtClean="0">
                <a:latin typeface="Symbol" charset="2"/>
                <a:cs typeface="Symbol" charset="2"/>
              </a:rPr>
              <a:t>L</a:t>
            </a:r>
            <a:r>
              <a:rPr lang="en-US" sz="3000" i="1" spc="300" dirty="0" smtClean="0">
                <a:latin typeface="+mn-lt"/>
                <a:cs typeface="PFDinTextCompPro-Italic"/>
              </a:rPr>
              <a:t>Q</a:t>
            </a:r>
            <a:r>
              <a:rPr lang="en-US" sz="3000" i="1" spc="300" baseline="30000" dirty="0" smtClean="0">
                <a:latin typeface="+mn-lt"/>
                <a:cs typeface="PFDinTextCompPro-Italic"/>
              </a:rPr>
              <a:t>-1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columns of </a:t>
            </a:r>
            <a:r>
              <a:rPr lang="en-US" sz="2500" i="1" dirty="0" smtClean="0">
                <a:latin typeface="+mn-lt"/>
                <a:cs typeface="PFDinTextCompPro-Italic"/>
              </a:rPr>
              <a:t>Q</a:t>
            </a:r>
            <a:r>
              <a:rPr lang="en-US" sz="3000" dirty="0" smtClean="0">
                <a:latin typeface="PFDinTextCompPro-Italic"/>
                <a:cs typeface="PFDinTextCompPro-Italic"/>
              </a:rPr>
              <a:t> are the </a:t>
            </a:r>
            <a:r>
              <a:rPr lang="en-US" sz="3000" dirty="0" smtClean="0">
                <a:latin typeface="PFDinTextCompPro-Medium"/>
                <a:cs typeface="PFDinTextCompPro-Medium"/>
              </a:rPr>
              <a:t>eigenvectors</a:t>
            </a:r>
            <a:r>
              <a:rPr lang="en-US" sz="3000" dirty="0" smtClean="0">
                <a:latin typeface="PFDinTextCompPro-Italic"/>
                <a:cs typeface="PFDinTextCompPro-Italic"/>
              </a:rPr>
              <a:t> of </a:t>
            </a:r>
            <a:r>
              <a:rPr lang="en-US" sz="2500" i="1" dirty="0" smtClean="0">
                <a:latin typeface="+mn-lt"/>
                <a:cs typeface="PFDinTextCompPro-Italic"/>
              </a:rPr>
              <a:t>A</a:t>
            </a:r>
            <a:r>
              <a:rPr lang="en-US" sz="3000" dirty="0" smtClean="0">
                <a:latin typeface="PFDinTextCompPro-Italic"/>
                <a:cs typeface="PFDinTextCompPro-Italic"/>
              </a:rPr>
              <a:t>, and the values in </a:t>
            </a:r>
            <a:r>
              <a:rPr lang="en-US" sz="2800" i="1" dirty="0" smtClean="0">
                <a:latin typeface="Symbol" charset="2"/>
                <a:cs typeface="Symbol" charset="2"/>
              </a:rPr>
              <a:t>L</a:t>
            </a:r>
            <a:r>
              <a:rPr lang="en-US" sz="3000" dirty="0" smtClean="0">
                <a:latin typeface="PFDinTextCompPro-Italic"/>
                <a:cs typeface="PFDinTextCompPro-Italic"/>
              </a:rPr>
              <a:t> are the associated </a:t>
            </a:r>
            <a:r>
              <a:rPr lang="en-US" sz="3000" dirty="0" smtClean="0">
                <a:latin typeface="PFDinTextCompPro-Medium"/>
                <a:cs typeface="PFDinTextCompPro-Medium"/>
              </a:rPr>
              <a:t>eigenvalues</a:t>
            </a:r>
            <a:r>
              <a:rPr lang="en-US" sz="3000" dirty="0" smtClean="0">
                <a:latin typeface="PFDinTextCompPro-Italic"/>
                <a:cs typeface="PFDinTextCompPro-Italic"/>
              </a:rPr>
              <a:t> of </a:t>
            </a:r>
            <a:r>
              <a:rPr lang="en-US" sz="2500" i="1" dirty="0" smtClean="0">
                <a:latin typeface="+mn-lt"/>
                <a:cs typeface="PFDinTextCompPro-Italic"/>
              </a:rPr>
              <a:t>A</a:t>
            </a:r>
            <a:r>
              <a:rPr lang="en-US" sz="3000" dirty="0" smtClean="0">
                <a:latin typeface="PFDinTextCompPro-Italic"/>
                <a:cs typeface="PFDinTextCompPro-Italic"/>
              </a:rPr>
              <a:t>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For an eigenvector </a:t>
            </a:r>
            <a:r>
              <a:rPr lang="en-US" sz="2500" i="1" dirty="0" smtClean="0">
                <a:latin typeface="+mn-lt"/>
                <a:cs typeface="PFDinTextCompPro-Italic"/>
              </a:rPr>
              <a:t>v</a:t>
            </a:r>
            <a:r>
              <a:rPr lang="en-US" sz="3000" dirty="0" smtClean="0">
                <a:latin typeface="PFDinTextCompPro-Italic"/>
                <a:cs typeface="PFDinTextCompPro-Italic"/>
              </a:rPr>
              <a:t> of </a:t>
            </a:r>
            <a:r>
              <a:rPr lang="en-US" sz="2500" i="1" dirty="0" smtClean="0">
                <a:latin typeface="+mn-lt"/>
                <a:cs typeface="PFDinTextCompPro-Italic"/>
              </a:rPr>
              <a:t>A</a:t>
            </a:r>
            <a:r>
              <a:rPr lang="en-US" sz="3000" dirty="0" smtClean="0">
                <a:latin typeface="PFDinTextCompPro-Italic"/>
                <a:cs typeface="PFDinTextCompPro-Italic"/>
              </a:rPr>
              <a:t> and its eigenvalue </a:t>
            </a:r>
            <a:r>
              <a:rPr lang="en-US" sz="2800" i="1" dirty="0" smtClean="0">
                <a:latin typeface="Symbol" charset="2"/>
                <a:cs typeface="Symbol" charset="2"/>
              </a:rPr>
              <a:t>l</a:t>
            </a:r>
            <a:r>
              <a:rPr lang="en-US" sz="3000" dirty="0" smtClean="0">
                <a:latin typeface="PFDinTextCompPro-Italic"/>
                <a:cs typeface="PFDinTextCompPro-Italic"/>
              </a:rPr>
              <a:t>, we have the important relation:</a:t>
            </a:r>
          </a:p>
          <a:p>
            <a:r>
              <a:rPr lang="en-US" sz="2500" i="1" dirty="0" smtClean="0">
                <a:latin typeface="+mn-lt"/>
                <a:cs typeface="PFDinTextCompPro-Italic"/>
              </a:rPr>
              <a:t>Av = </a:t>
            </a:r>
            <a:r>
              <a:rPr lang="en-US" sz="2500" i="1" dirty="0" smtClean="0">
                <a:latin typeface="Symbol" charset="2"/>
                <a:cs typeface="Symbol" charset="2"/>
              </a:rPr>
              <a:t>l</a:t>
            </a:r>
            <a:r>
              <a:rPr lang="en-US" sz="2500" i="1" dirty="0" smtClean="0">
                <a:latin typeface="+mn-lt"/>
                <a:cs typeface="PFDinTextCompPro-Italic"/>
              </a:rPr>
              <a:t>v</a:t>
            </a:r>
            <a:endParaRPr lang="en-US" sz="2500" i="1" dirty="0">
              <a:latin typeface="+mn-lt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424111715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aside: eigenvalue decomposition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45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952500"/>
            <a:ext cx="8382000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</a:t>
            </a:r>
            <a:r>
              <a:rPr lang="en-US" sz="3000" i="1" dirty="0" smtClean="0">
                <a:latin typeface="PFDinTextCompPro-Italic"/>
                <a:cs typeface="PFDinTextCompPro-Italic"/>
              </a:rPr>
              <a:t>eigenvalue decomposition</a:t>
            </a:r>
            <a:r>
              <a:rPr lang="en-US" sz="3000" dirty="0" smtClean="0">
                <a:latin typeface="PFDinTextCompPro-Italic"/>
                <a:cs typeface="PFDinTextCompPro-Italic"/>
              </a:rPr>
              <a:t> of a square matrix </a:t>
            </a:r>
            <a:r>
              <a:rPr lang="en-US" sz="2500" i="1" dirty="0" smtClean="0">
                <a:latin typeface="+mn-lt"/>
                <a:cs typeface="PFDinTextCompPro-Italic"/>
              </a:rPr>
              <a:t>A</a:t>
            </a:r>
            <a:r>
              <a:rPr lang="en-US" sz="3000" dirty="0" smtClean="0">
                <a:latin typeface="PFDinTextCompPro-Italic"/>
                <a:cs typeface="PFDinTextCompPro-Italic"/>
              </a:rPr>
              <a:t> is given by:</a:t>
            </a:r>
          </a:p>
          <a:p>
            <a:r>
              <a:rPr lang="en-US" sz="3000" i="1" spc="300" dirty="0" smtClean="0">
                <a:latin typeface="+mn-lt"/>
                <a:cs typeface="PFDinTextCompPro-Italic"/>
              </a:rPr>
              <a:t>A = Q</a:t>
            </a:r>
            <a:r>
              <a:rPr lang="en-US" sz="3200" i="1" spc="300" dirty="0" smtClean="0">
                <a:latin typeface="Symbol" charset="2"/>
                <a:cs typeface="Symbol" charset="2"/>
              </a:rPr>
              <a:t>L</a:t>
            </a:r>
            <a:r>
              <a:rPr lang="en-US" sz="3000" i="1" spc="300" dirty="0" smtClean="0">
                <a:latin typeface="+mn-lt"/>
                <a:cs typeface="PFDinTextCompPro-Italic"/>
              </a:rPr>
              <a:t>Q</a:t>
            </a:r>
            <a:r>
              <a:rPr lang="en-US" sz="3000" i="1" spc="300" baseline="30000" dirty="0" smtClean="0">
                <a:latin typeface="+mn-lt"/>
                <a:cs typeface="PFDinTextCompPro-Italic"/>
              </a:rPr>
              <a:t>-1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columns of </a:t>
            </a:r>
            <a:r>
              <a:rPr lang="en-US" sz="2500" i="1" dirty="0" smtClean="0">
                <a:latin typeface="+mn-lt"/>
                <a:cs typeface="PFDinTextCompPro-Italic"/>
              </a:rPr>
              <a:t>Q</a:t>
            </a:r>
            <a:r>
              <a:rPr lang="en-US" sz="3000" dirty="0" smtClean="0">
                <a:latin typeface="PFDinTextCompPro-Italic"/>
                <a:cs typeface="PFDinTextCompPro-Italic"/>
              </a:rPr>
              <a:t> are the </a:t>
            </a:r>
            <a:r>
              <a:rPr lang="en-US" sz="3000" dirty="0" smtClean="0">
                <a:latin typeface="PFDinTextCompPro-Medium"/>
                <a:cs typeface="PFDinTextCompPro-Medium"/>
              </a:rPr>
              <a:t>eigenvectors</a:t>
            </a:r>
            <a:r>
              <a:rPr lang="en-US" sz="3000" dirty="0" smtClean="0">
                <a:latin typeface="PFDinTextCompPro-Italic"/>
                <a:cs typeface="PFDinTextCompPro-Italic"/>
              </a:rPr>
              <a:t> of </a:t>
            </a:r>
            <a:r>
              <a:rPr lang="en-US" sz="2500" i="1" dirty="0" smtClean="0">
                <a:latin typeface="+mn-lt"/>
                <a:cs typeface="PFDinTextCompPro-Italic"/>
              </a:rPr>
              <a:t>A</a:t>
            </a:r>
            <a:r>
              <a:rPr lang="en-US" sz="3000" dirty="0" smtClean="0">
                <a:latin typeface="PFDinTextCompPro-Italic"/>
                <a:cs typeface="PFDinTextCompPro-Italic"/>
              </a:rPr>
              <a:t>, and the values in </a:t>
            </a:r>
            <a:r>
              <a:rPr lang="en-US" sz="2800" i="1" dirty="0" smtClean="0">
                <a:latin typeface="Symbol" charset="2"/>
                <a:cs typeface="Symbol" charset="2"/>
              </a:rPr>
              <a:t>L</a:t>
            </a:r>
            <a:r>
              <a:rPr lang="en-US" sz="3000" dirty="0" smtClean="0">
                <a:latin typeface="PFDinTextCompPro-Italic"/>
                <a:cs typeface="PFDinTextCompPro-Italic"/>
              </a:rPr>
              <a:t> are the associated </a:t>
            </a:r>
            <a:r>
              <a:rPr lang="en-US" sz="3000" dirty="0" smtClean="0">
                <a:latin typeface="PFDinTextCompPro-Medium"/>
                <a:cs typeface="PFDinTextCompPro-Medium"/>
              </a:rPr>
              <a:t>eigenvalues</a:t>
            </a:r>
            <a:r>
              <a:rPr lang="en-US" sz="3000" dirty="0" smtClean="0">
                <a:latin typeface="PFDinTextCompPro-Italic"/>
                <a:cs typeface="PFDinTextCompPro-Italic"/>
              </a:rPr>
              <a:t> of </a:t>
            </a:r>
            <a:r>
              <a:rPr lang="en-US" sz="2500" i="1" dirty="0" smtClean="0">
                <a:latin typeface="+mn-lt"/>
                <a:cs typeface="PFDinTextCompPro-Italic"/>
              </a:rPr>
              <a:t>A</a:t>
            </a:r>
            <a:r>
              <a:rPr lang="en-US" sz="3000" dirty="0" smtClean="0">
                <a:latin typeface="PFDinTextCompPro-Italic"/>
                <a:cs typeface="PFDinTextCompPro-Italic"/>
              </a:rPr>
              <a:t>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For an eigenvector </a:t>
            </a:r>
            <a:r>
              <a:rPr lang="en-US" sz="2500" i="1" dirty="0" smtClean="0">
                <a:latin typeface="+mn-lt"/>
                <a:cs typeface="PFDinTextCompPro-Italic"/>
              </a:rPr>
              <a:t>v</a:t>
            </a:r>
            <a:r>
              <a:rPr lang="en-US" sz="3000" dirty="0" smtClean="0">
                <a:latin typeface="PFDinTextCompPro-Italic"/>
                <a:cs typeface="PFDinTextCompPro-Italic"/>
              </a:rPr>
              <a:t> of </a:t>
            </a:r>
            <a:r>
              <a:rPr lang="en-US" sz="2500" i="1" dirty="0" smtClean="0">
                <a:latin typeface="+mn-lt"/>
                <a:cs typeface="PFDinTextCompPro-Italic"/>
              </a:rPr>
              <a:t>A</a:t>
            </a:r>
            <a:r>
              <a:rPr lang="en-US" sz="3000" dirty="0" smtClean="0">
                <a:latin typeface="PFDinTextCompPro-Italic"/>
                <a:cs typeface="PFDinTextCompPro-Italic"/>
              </a:rPr>
              <a:t> and its eigenvalue </a:t>
            </a:r>
            <a:r>
              <a:rPr lang="en-US" sz="2800" i="1" dirty="0" smtClean="0">
                <a:latin typeface="Symbol" charset="2"/>
                <a:cs typeface="Symbol" charset="2"/>
              </a:rPr>
              <a:t>l</a:t>
            </a:r>
            <a:r>
              <a:rPr lang="en-US" sz="3000" dirty="0" smtClean="0">
                <a:latin typeface="PFDinTextCompPro-Italic"/>
                <a:cs typeface="PFDinTextCompPro-Italic"/>
              </a:rPr>
              <a:t>, we have the important relation:</a:t>
            </a:r>
          </a:p>
          <a:p>
            <a:r>
              <a:rPr lang="en-US" sz="2500" i="1" dirty="0" smtClean="0">
                <a:latin typeface="+mn-lt"/>
                <a:cs typeface="PFDinTextCompPro-Italic"/>
              </a:rPr>
              <a:t>Av = </a:t>
            </a:r>
            <a:r>
              <a:rPr lang="en-US" sz="2500" i="1" dirty="0" smtClean="0">
                <a:latin typeface="Symbol" charset="2"/>
                <a:cs typeface="Symbol" charset="2"/>
              </a:rPr>
              <a:t>l</a:t>
            </a:r>
            <a:r>
              <a:rPr lang="en-US" sz="2500" i="1" dirty="0" smtClean="0">
                <a:latin typeface="+mn-lt"/>
                <a:cs typeface="PFDinTextCompPro-Italic"/>
              </a:rPr>
              <a:t>v</a:t>
            </a:r>
            <a:endParaRPr lang="en-US" sz="2500" i="1" dirty="0">
              <a:latin typeface="+mn-lt"/>
              <a:cs typeface="PFDinTextCompPro-Italic"/>
            </a:endParaRPr>
          </a:p>
        </p:txBody>
      </p:sp>
      <p:grpSp>
        <p:nvGrpSpPr>
          <p:cNvPr id="5" name="Group 26"/>
          <p:cNvGrpSpPr>
            <a:grpSpLocks/>
          </p:cNvGrpSpPr>
          <p:nvPr/>
        </p:nvGrpSpPr>
        <p:grpSpPr bwMode="auto">
          <a:xfrm>
            <a:off x="7500937" y="3390900"/>
            <a:ext cx="1463675" cy="1600200"/>
            <a:chOff x="0" y="0"/>
            <a:chExt cx="1280" cy="1280"/>
          </a:xfrm>
        </p:grpSpPr>
        <p:pic>
          <p:nvPicPr>
            <p:cNvPr id="6" name="Picture 2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80" cy="1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Rectangle 24"/>
            <p:cNvSpPr>
              <a:spLocks/>
            </p:cNvSpPr>
            <p:nvPr/>
          </p:nvSpPr>
          <p:spPr bwMode="auto">
            <a:xfrm>
              <a:off x="104" y="96"/>
              <a:ext cx="1056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ct val="75000"/>
                </a:lnSpc>
              </a:pPr>
              <a:r>
                <a:rPr lang="en-US" sz="1300" dirty="0" smtClean="0">
                  <a:solidFill>
                    <a:schemeClr val="tx1"/>
                  </a:solidFill>
                  <a:latin typeface="PFDinTextCompPro-Bold" charset="0"/>
                  <a:ea typeface="ＭＳ Ｐゴシック" charset="0"/>
                  <a:cs typeface="ＭＳ Ｐゴシック" charset="0"/>
                  <a:sym typeface="PFDinTextCompPro-Bold" charset="0"/>
                </a:rPr>
                <a:t>NOTE</a:t>
              </a:r>
              <a:endParaRPr lang="en-US" sz="1300" dirty="0">
                <a:solidFill>
                  <a:schemeClr val="tx1"/>
                </a:solidFill>
                <a:latin typeface="PFDinTextCompPro-Bold" charset="0"/>
                <a:ea typeface="ＭＳ Ｐゴシック" charset="0"/>
                <a:cs typeface="ＭＳ Ｐゴシック" charset="0"/>
                <a:sym typeface="PFDinTextCompPro-Bold" charset="0"/>
              </a:endParaRPr>
            </a:p>
          </p:txBody>
        </p:sp>
        <p:sp>
          <p:nvSpPr>
            <p:cNvPr id="10" name="Rectangle 25"/>
            <p:cNvSpPr>
              <a:spLocks/>
            </p:cNvSpPr>
            <p:nvPr/>
          </p:nvSpPr>
          <p:spPr bwMode="auto">
            <a:xfrm>
              <a:off x="104" y="264"/>
              <a:ext cx="1056" cy="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ts val="1150"/>
                </a:lnSpc>
              </a:pPr>
              <a:r>
                <a:rPr lang="en-US" sz="9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This relationship </a:t>
              </a:r>
              <a:r>
                <a:rPr lang="en-US" sz="900" i="1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defines</a:t>
              </a:r>
              <a:r>
                <a:rPr lang="en-US" sz="9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 what it means to be an eigenvector of </a:t>
              </a:r>
              <a:r>
                <a:rPr lang="en-US" sz="900" i="1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A</a:t>
              </a:r>
              <a:r>
                <a:rPr lang="en-US" sz="9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7577453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Principal component analysis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46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952500"/>
            <a:ext cx="838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The eigenvectors form a basis of the vector space on which </a:t>
            </a:r>
            <a:r>
              <a:rPr lang="en-US" sz="2500" i="1" dirty="0">
                <a:latin typeface="+mn-lt"/>
                <a:cs typeface="PFDinTextCompPro-Italic"/>
              </a:rPr>
              <a:t>A</a:t>
            </a:r>
            <a:r>
              <a:rPr lang="en-US" sz="3000" dirty="0">
                <a:latin typeface="PFDinTextCompPro-Italic"/>
                <a:cs typeface="PFDinTextCompPro-Italic"/>
              </a:rPr>
              <a:t> acts (</a:t>
            </a:r>
            <a:r>
              <a:rPr lang="en-US" sz="3000" dirty="0" err="1">
                <a:latin typeface="PFDinTextCompPro-Italic"/>
                <a:cs typeface="PFDinTextCompPro-Italic"/>
              </a:rPr>
              <a:t>eg</a:t>
            </a:r>
            <a:r>
              <a:rPr lang="en-US" sz="3000" dirty="0">
                <a:latin typeface="PFDinTextCompPro-Italic"/>
                <a:cs typeface="PFDinTextCompPro-Italic"/>
              </a:rPr>
              <a:t>, they are orthogonal)</a:t>
            </a:r>
            <a:r>
              <a:rPr lang="en-US" sz="3000" dirty="0" smtClean="0">
                <a:latin typeface="PFDinTextCompPro-Italic"/>
                <a:cs typeface="PFDinTextCompPro-Italic"/>
              </a:rPr>
              <a:t>.</a:t>
            </a:r>
            <a:endParaRPr lang="en-US" sz="3000" dirty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315930840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Principal component analysis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47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952500"/>
            <a:ext cx="8382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The eigenvectors form a basis of the vector space on which </a:t>
            </a:r>
            <a:r>
              <a:rPr lang="en-US" sz="2500" i="1" dirty="0">
                <a:latin typeface="+mn-lt"/>
                <a:cs typeface="PFDinTextCompPro-Italic"/>
              </a:rPr>
              <a:t>A</a:t>
            </a:r>
            <a:r>
              <a:rPr lang="en-US" sz="3000" dirty="0">
                <a:latin typeface="PFDinTextCompPro-Italic"/>
                <a:cs typeface="PFDinTextCompPro-Italic"/>
              </a:rPr>
              <a:t> acts (</a:t>
            </a:r>
            <a:r>
              <a:rPr lang="en-US" sz="3000" dirty="0" err="1">
                <a:latin typeface="PFDinTextCompPro-Italic"/>
                <a:cs typeface="PFDinTextCompPro-Italic"/>
              </a:rPr>
              <a:t>eg</a:t>
            </a:r>
            <a:r>
              <a:rPr lang="en-US" sz="3000" dirty="0">
                <a:latin typeface="PFDinTextCompPro-Italic"/>
                <a:cs typeface="PFDinTextCompPro-Italic"/>
              </a:rPr>
              <a:t>, they are orthogonal).</a:t>
            </a: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Furthermore the basis elements are ordered by their eigenvalues (from largest to smallest), and these eigenvalues represent the amount of variance explained by each basis element.</a:t>
            </a:r>
          </a:p>
        </p:txBody>
      </p:sp>
    </p:spTree>
    <p:extLst>
      <p:ext uri="{BB962C8B-B14F-4D97-AF65-F5344CB8AC3E}">
        <p14:creationId xmlns:p14="http://schemas.microsoft.com/office/powerpoint/2010/main" val="151438136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Principal component analysis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48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952500"/>
            <a:ext cx="83820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The eigenvectors form a basis of the vector space on which </a:t>
            </a:r>
            <a:r>
              <a:rPr lang="en-US" sz="2500" i="1" dirty="0">
                <a:latin typeface="+mn-lt"/>
                <a:cs typeface="PFDinTextCompPro-Italic"/>
              </a:rPr>
              <a:t>A</a:t>
            </a:r>
            <a:r>
              <a:rPr lang="en-US" sz="3000" dirty="0">
                <a:latin typeface="PFDinTextCompPro-Italic"/>
                <a:cs typeface="PFDinTextCompPro-Italic"/>
              </a:rPr>
              <a:t> acts (</a:t>
            </a:r>
            <a:r>
              <a:rPr lang="en-US" sz="3000" dirty="0" err="1">
                <a:latin typeface="PFDinTextCompPro-Italic"/>
                <a:cs typeface="PFDinTextCompPro-Italic"/>
              </a:rPr>
              <a:t>eg</a:t>
            </a:r>
            <a:r>
              <a:rPr lang="en-US" sz="3000" dirty="0">
                <a:latin typeface="PFDinTextCompPro-Italic"/>
                <a:cs typeface="PFDinTextCompPro-Italic"/>
              </a:rPr>
              <a:t>, they are orthogonal).</a:t>
            </a: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Furthermore the basis elements are ordered by their eigenvalues (from largest to smallest), and these eigenvalues represent the amount of variance explained by each basis element.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This can be visualized in a </a:t>
            </a:r>
            <a:r>
              <a:rPr lang="en-US" sz="3000" dirty="0">
                <a:latin typeface="PFDinTextCompPro-Medium"/>
                <a:cs typeface="PFDinTextCompPro-Medium"/>
              </a:rPr>
              <a:t>scree plot</a:t>
            </a:r>
            <a:r>
              <a:rPr lang="en-US" sz="3000" dirty="0">
                <a:latin typeface="PFDinTextCompPro-Italic"/>
                <a:cs typeface="PFDinTextCompPro-Italic"/>
              </a:rPr>
              <a:t>, which shows the amount of variance explained by each basis vector.</a:t>
            </a: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151438136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Principal component analysis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49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7896" y="1028700"/>
            <a:ext cx="4787282" cy="4132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36413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Dimensionality reduction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952500"/>
            <a:ext cx="8382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 What is dimensionality reduction?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 A set of techniques for reducing the size (in terms of features,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     records, and/or bytes) of the dataset under examination.</a:t>
            </a:r>
          </a:p>
        </p:txBody>
      </p:sp>
    </p:spTree>
    <p:extLst>
      <p:ext uri="{BB962C8B-B14F-4D97-AF65-F5344CB8AC3E}">
        <p14:creationId xmlns:p14="http://schemas.microsoft.com/office/powerpoint/2010/main" val="174515624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Principal component analysis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50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7896" y="1028700"/>
            <a:ext cx="4787282" cy="4132679"/>
          </a:xfrm>
          <a:prstGeom prst="rect">
            <a:avLst/>
          </a:prstGeom>
        </p:spPr>
      </p:pic>
      <p:grpSp>
        <p:nvGrpSpPr>
          <p:cNvPr id="5" name="Group 26"/>
          <p:cNvGrpSpPr>
            <a:grpSpLocks/>
          </p:cNvGrpSpPr>
          <p:nvPr/>
        </p:nvGrpSpPr>
        <p:grpSpPr bwMode="auto">
          <a:xfrm>
            <a:off x="7332662" y="1409700"/>
            <a:ext cx="1463675" cy="2133600"/>
            <a:chOff x="0" y="0"/>
            <a:chExt cx="1280" cy="1280"/>
          </a:xfrm>
        </p:grpSpPr>
        <p:pic>
          <p:nvPicPr>
            <p:cNvPr id="6" name="Picture 2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80" cy="1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Rectangle 24"/>
            <p:cNvSpPr>
              <a:spLocks/>
            </p:cNvSpPr>
            <p:nvPr/>
          </p:nvSpPr>
          <p:spPr bwMode="auto">
            <a:xfrm>
              <a:off x="104" y="96"/>
              <a:ext cx="1056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ct val="75000"/>
                </a:lnSpc>
              </a:pPr>
              <a:r>
                <a:rPr lang="en-US" sz="1300" dirty="0" smtClean="0">
                  <a:solidFill>
                    <a:schemeClr val="tx1"/>
                  </a:solidFill>
                  <a:latin typeface="PFDinTextCompPro-Bold" charset="0"/>
                  <a:ea typeface="ＭＳ Ｐゴシック" charset="0"/>
                  <a:cs typeface="ＭＳ Ｐゴシック" charset="0"/>
                  <a:sym typeface="PFDinTextCompPro-Bold" charset="0"/>
                </a:rPr>
                <a:t>NOTE</a:t>
              </a:r>
              <a:endParaRPr lang="en-US" sz="1300" dirty="0">
                <a:solidFill>
                  <a:schemeClr val="tx1"/>
                </a:solidFill>
                <a:latin typeface="PFDinTextCompPro-Bold" charset="0"/>
                <a:ea typeface="ＭＳ Ｐゴシック" charset="0"/>
                <a:cs typeface="ＭＳ Ｐゴシック" charset="0"/>
                <a:sym typeface="PFDinTextCompPro-Bold" charset="0"/>
              </a:endParaRPr>
            </a:p>
          </p:txBody>
        </p:sp>
        <p:sp>
          <p:nvSpPr>
            <p:cNvPr id="9" name="Rectangle 25"/>
            <p:cNvSpPr>
              <a:spLocks/>
            </p:cNvSpPr>
            <p:nvPr/>
          </p:nvSpPr>
          <p:spPr bwMode="auto">
            <a:xfrm>
              <a:off x="104" y="264"/>
              <a:ext cx="1056" cy="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ts val="1150"/>
                </a:lnSpc>
              </a:pPr>
              <a:r>
                <a:rPr lang="en-US" sz="9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Looking at this plot also gives you an idea of how many principal components to keep.</a:t>
              </a:r>
            </a:p>
            <a:p>
              <a:pPr algn="l">
                <a:lnSpc>
                  <a:spcPts val="1150"/>
                </a:lnSpc>
              </a:pPr>
              <a:endParaRPr lang="en-US" sz="900" dirty="0">
                <a:solidFill>
                  <a:schemeClr val="tx1"/>
                </a:solidFill>
                <a:latin typeface="+mn-lt"/>
                <a:ea typeface="ＭＳ Ｐゴシック" charset="0"/>
                <a:cs typeface="PFDinTextCompPro-Italic"/>
                <a:sym typeface="News706 BT" charset="0"/>
              </a:endParaRPr>
            </a:p>
            <a:p>
              <a:pPr algn="l">
                <a:lnSpc>
                  <a:spcPts val="1150"/>
                </a:lnSpc>
              </a:pPr>
              <a:r>
                <a:rPr lang="en-US" sz="9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Apply the </a:t>
              </a:r>
              <a:r>
                <a:rPr lang="en-US" sz="900" i="1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elbow test</a:t>
              </a:r>
              <a:r>
                <a:rPr lang="en-US" sz="9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: keep only those pc’s that appear to the left of the elbow in the graph.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6952446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663" y="3238500"/>
            <a:ext cx="8426450" cy="1828800"/>
          </a:xfrm>
        </p:spPr>
        <p:txBody>
          <a:bodyPr/>
          <a:lstStyle/>
          <a:p>
            <a:pPr>
              <a:defRPr/>
            </a:pPr>
            <a:r>
              <a:rPr lang="en-US" sz="7500" dirty="0" err="1" smtClean="0"/>
              <a:t>iIi</a:t>
            </a:r>
            <a:r>
              <a:rPr lang="en-US" sz="7500" dirty="0" smtClean="0"/>
              <a:t>. Singular value decomposition</a:t>
            </a:r>
            <a:endParaRPr lang="en-US" sz="75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71475" y="495300"/>
            <a:ext cx="6400800" cy="3048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/>
            <a:r>
              <a:rPr lang="en-US" cap="none" dirty="0" smtClean="0">
                <a:latin typeface="PFDinTextCompPro-Bold" charset="0"/>
                <a:ea typeface="ヒラギノ角ゴ ProN W3" charset="0"/>
                <a:cs typeface="ヒラギノ角ゴ ProN W3" charset="0"/>
              </a:rPr>
              <a:t>INTRO TO DATA SCIENCE</a:t>
            </a:r>
            <a:endParaRPr lang="en-US" cap="none" dirty="0">
              <a:latin typeface="PFDinTextCompPro-Bold" charset="0"/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603181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Singular value decomposition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52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Consider a matrix </a:t>
            </a:r>
            <a:r>
              <a:rPr lang="en-US" sz="2500" i="1" dirty="0" smtClean="0">
                <a:latin typeface="+mn-lt"/>
                <a:cs typeface="PFDinTextCompPro-Italic"/>
              </a:rPr>
              <a:t>A</a:t>
            </a:r>
            <a:r>
              <a:rPr lang="en-US" sz="3000" dirty="0" smtClean="0">
                <a:latin typeface="PFDinTextCompPro-Italic"/>
                <a:cs typeface="PFDinTextCompPro-Italic"/>
              </a:rPr>
              <a:t> with </a:t>
            </a:r>
            <a:r>
              <a:rPr lang="en-US" sz="2500" i="1" dirty="0" smtClean="0">
                <a:latin typeface="+mn-lt"/>
                <a:cs typeface="PFDinTextCompPro-Italic"/>
              </a:rPr>
              <a:t>n</a:t>
            </a:r>
            <a:r>
              <a:rPr lang="en-US" sz="3000" dirty="0" smtClean="0">
                <a:latin typeface="PFDinTextCompPro-Italic"/>
                <a:cs typeface="PFDinTextCompPro-Italic"/>
              </a:rPr>
              <a:t> rows and </a:t>
            </a:r>
            <a:r>
              <a:rPr lang="en-US" sz="2500" i="1" dirty="0" smtClean="0">
                <a:latin typeface="+mn-lt"/>
                <a:cs typeface="PFDinTextCompPro-Italic"/>
              </a:rPr>
              <a:t>d</a:t>
            </a:r>
            <a:r>
              <a:rPr lang="en-US" sz="3000" dirty="0" smtClean="0">
                <a:latin typeface="PFDinTextCompPro-Italic"/>
                <a:cs typeface="PFDinTextCompPro-Italic"/>
              </a:rPr>
              <a:t> features.</a:t>
            </a:r>
          </a:p>
        </p:txBody>
      </p:sp>
    </p:spTree>
    <p:extLst>
      <p:ext uri="{BB962C8B-B14F-4D97-AF65-F5344CB8AC3E}">
        <p14:creationId xmlns:p14="http://schemas.microsoft.com/office/powerpoint/2010/main" val="187179688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Singular value decomposition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53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Consider a matrix </a:t>
            </a:r>
            <a:r>
              <a:rPr lang="en-US" sz="2500" i="1" dirty="0" smtClean="0">
                <a:latin typeface="+mn-lt"/>
                <a:cs typeface="PFDinTextCompPro-Italic"/>
              </a:rPr>
              <a:t>A</a:t>
            </a:r>
            <a:r>
              <a:rPr lang="en-US" sz="3000" dirty="0" smtClean="0">
                <a:latin typeface="PFDinTextCompPro-Italic"/>
                <a:cs typeface="PFDinTextCompPro-Italic"/>
              </a:rPr>
              <a:t> with </a:t>
            </a:r>
            <a:r>
              <a:rPr lang="en-US" sz="2500" i="1" dirty="0" smtClean="0">
                <a:latin typeface="+mn-lt"/>
                <a:cs typeface="PFDinTextCompPro-Italic"/>
              </a:rPr>
              <a:t>n</a:t>
            </a:r>
            <a:r>
              <a:rPr lang="en-US" sz="3000" dirty="0" smtClean="0">
                <a:latin typeface="PFDinTextCompPro-Italic"/>
                <a:cs typeface="PFDinTextCompPro-Italic"/>
              </a:rPr>
              <a:t> rows and </a:t>
            </a:r>
            <a:r>
              <a:rPr lang="en-US" sz="2500" i="1" dirty="0" smtClean="0">
                <a:latin typeface="+mn-lt"/>
                <a:cs typeface="PFDinTextCompPro-Italic"/>
              </a:rPr>
              <a:t>d</a:t>
            </a:r>
            <a:r>
              <a:rPr lang="en-US" sz="3000" dirty="0" smtClean="0">
                <a:latin typeface="PFDinTextCompPro-Italic"/>
                <a:cs typeface="PFDinTextCompPro-Italic"/>
              </a:rPr>
              <a:t> features.</a:t>
            </a:r>
          </a:p>
          <a:p>
            <a:pPr algn="l"/>
            <a:endParaRPr lang="en-US" sz="2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</a:t>
            </a:r>
            <a:r>
              <a:rPr lang="en-US" sz="3000" dirty="0" smtClean="0">
                <a:latin typeface="PFDinTextCompPro-Medium"/>
                <a:cs typeface="PFDinTextCompPro-Medium"/>
              </a:rPr>
              <a:t>singular value decomposition</a:t>
            </a:r>
            <a:r>
              <a:rPr lang="en-US" sz="3000" dirty="0" smtClean="0">
                <a:latin typeface="PFDinTextCompPro-Italic"/>
                <a:cs typeface="PFDinTextCompPro-Italic"/>
              </a:rPr>
              <a:t> of </a:t>
            </a:r>
            <a:r>
              <a:rPr lang="en-US" sz="2500" i="1" dirty="0" smtClean="0">
                <a:latin typeface="+mn-lt"/>
                <a:cs typeface="PFDinTextCompPro-Italic"/>
              </a:rPr>
              <a:t>A</a:t>
            </a:r>
            <a:r>
              <a:rPr lang="en-US" sz="3000" dirty="0" smtClean="0">
                <a:latin typeface="PFDinTextCompPro-Italic"/>
                <a:cs typeface="PFDinTextCompPro-Italic"/>
              </a:rPr>
              <a:t> is given by:</a:t>
            </a:r>
          </a:p>
          <a:p>
            <a:r>
              <a:rPr lang="en-US" sz="5000" i="1" spc="600" dirty="0" smtClean="0">
                <a:latin typeface="+mn-lt"/>
                <a:cs typeface="PFDinTextCompPro-Italic"/>
              </a:rPr>
              <a:t>A = U </a:t>
            </a:r>
            <a:r>
              <a:rPr lang="en-US" sz="5200" i="1" spc="600" dirty="0" smtClean="0">
                <a:latin typeface="Symbol" charset="2"/>
                <a:cs typeface="Symbol" charset="2"/>
              </a:rPr>
              <a:t>S</a:t>
            </a:r>
            <a:r>
              <a:rPr lang="en-US" sz="5000" i="1" spc="600" dirty="0" smtClean="0">
                <a:latin typeface="Symbol" charset="2"/>
                <a:cs typeface="Symbol" charset="2"/>
              </a:rPr>
              <a:t> </a:t>
            </a:r>
            <a:r>
              <a:rPr lang="en-US" sz="5000" i="1" spc="600" dirty="0" smtClean="0">
                <a:latin typeface="+mn-lt"/>
                <a:cs typeface="PFDinTextCompPro-Italic"/>
              </a:rPr>
              <a:t>V</a:t>
            </a:r>
            <a:r>
              <a:rPr lang="en-US" sz="5000" i="1" spc="600" baseline="30000" dirty="0" smtClean="0">
                <a:latin typeface="+mn-lt"/>
                <a:cs typeface="PFDinTextCompPro-Italic"/>
              </a:rPr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30902418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Singular value decomposition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54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Consider a matrix </a:t>
            </a:r>
            <a:r>
              <a:rPr lang="en-US" sz="2500" i="1" dirty="0" smtClean="0">
                <a:latin typeface="+mn-lt"/>
                <a:cs typeface="PFDinTextCompPro-Italic"/>
              </a:rPr>
              <a:t>A</a:t>
            </a:r>
            <a:r>
              <a:rPr lang="en-US" sz="3000" dirty="0" smtClean="0">
                <a:latin typeface="PFDinTextCompPro-Italic"/>
                <a:cs typeface="PFDinTextCompPro-Italic"/>
              </a:rPr>
              <a:t> with </a:t>
            </a:r>
            <a:r>
              <a:rPr lang="en-US" sz="2500" i="1" dirty="0" smtClean="0">
                <a:latin typeface="+mn-lt"/>
                <a:cs typeface="PFDinTextCompPro-Italic"/>
              </a:rPr>
              <a:t>n</a:t>
            </a:r>
            <a:r>
              <a:rPr lang="en-US" sz="3000" dirty="0" smtClean="0">
                <a:latin typeface="PFDinTextCompPro-Italic"/>
                <a:cs typeface="PFDinTextCompPro-Italic"/>
              </a:rPr>
              <a:t> rows and </a:t>
            </a:r>
            <a:r>
              <a:rPr lang="en-US" sz="2500" i="1" dirty="0" smtClean="0">
                <a:latin typeface="+mn-lt"/>
                <a:cs typeface="PFDinTextCompPro-Italic"/>
              </a:rPr>
              <a:t>d</a:t>
            </a:r>
            <a:r>
              <a:rPr lang="en-US" sz="3000" dirty="0" smtClean="0">
                <a:latin typeface="PFDinTextCompPro-Italic"/>
                <a:cs typeface="PFDinTextCompPro-Italic"/>
              </a:rPr>
              <a:t> features.</a:t>
            </a:r>
          </a:p>
          <a:p>
            <a:pPr algn="l"/>
            <a:endParaRPr lang="en-US" sz="2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</a:t>
            </a:r>
            <a:r>
              <a:rPr lang="en-US" sz="3000" dirty="0" smtClean="0">
                <a:latin typeface="PFDinTextCompPro-Medium"/>
                <a:cs typeface="PFDinTextCompPro-Medium"/>
              </a:rPr>
              <a:t>singular value decomposition</a:t>
            </a:r>
            <a:r>
              <a:rPr lang="en-US" sz="3000" dirty="0" smtClean="0">
                <a:latin typeface="PFDinTextCompPro-Italic"/>
                <a:cs typeface="PFDinTextCompPro-Italic"/>
              </a:rPr>
              <a:t> of </a:t>
            </a:r>
            <a:r>
              <a:rPr lang="en-US" sz="2500" i="1" dirty="0" smtClean="0">
                <a:latin typeface="+mn-lt"/>
                <a:cs typeface="PFDinTextCompPro-Italic"/>
              </a:rPr>
              <a:t>A</a:t>
            </a:r>
            <a:r>
              <a:rPr lang="en-US" sz="3000" dirty="0" smtClean="0">
                <a:latin typeface="PFDinTextCompPro-Italic"/>
                <a:cs typeface="PFDinTextCompPro-Italic"/>
              </a:rPr>
              <a:t> is given by:</a:t>
            </a:r>
          </a:p>
          <a:p>
            <a:r>
              <a:rPr lang="en-US" sz="5000" i="1" spc="600" dirty="0" smtClean="0">
                <a:latin typeface="+mn-lt"/>
                <a:cs typeface="PFDinTextCompPro-Italic"/>
              </a:rPr>
              <a:t>A = U </a:t>
            </a:r>
            <a:r>
              <a:rPr lang="en-US" sz="5200" i="1" spc="600" dirty="0" smtClean="0">
                <a:latin typeface="Symbol" charset="2"/>
                <a:cs typeface="Symbol" charset="2"/>
              </a:rPr>
              <a:t>S</a:t>
            </a:r>
            <a:r>
              <a:rPr lang="en-US" sz="5000" i="1" spc="600" dirty="0" smtClean="0">
                <a:latin typeface="Symbol" charset="2"/>
                <a:cs typeface="Symbol" charset="2"/>
              </a:rPr>
              <a:t> </a:t>
            </a:r>
            <a:r>
              <a:rPr lang="en-US" sz="5000" i="1" spc="600" dirty="0" smtClean="0">
                <a:latin typeface="+mn-lt"/>
                <a:cs typeface="PFDinTextCompPro-Italic"/>
              </a:rPr>
              <a:t>V</a:t>
            </a:r>
            <a:r>
              <a:rPr lang="en-US" sz="5000" i="1" spc="600" baseline="30000" dirty="0" smtClean="0">
                <a:latin typeface="+mn-lt"/>
                <a:cs typeface="PFDinTextCompPro-Italic"/>
              </a:rPr>
              <a:t>T</a:t>
            </a:r>
          </a:p>
          <a:p>
            <a:pPr algn="l"/>
            <a:r>
              <a:rPr lang="en-US" sz="1600" dirty="0" smtClean="0">
                <a:latin typeface="+mn-lt"/>
                <a:cs typeface="PFDinTextCompPro-Italic"/>
              </a:rPr>
              <a:t>		    (n </a:t>
            </a:r>
            <a:r>
              <a:rPr lang="en-US" sz="1600" dirty="0">
                <a:latin typeface="+mn-lt"/>
                <a:cs typeface="PFDinTextCompPro-Italic"/>
              </a:rPr>
              <a:t>x </a:t>
            </a:r>
            <a:r>
              <a:rPr lang="en-US" sz="1600" dirty="0" smtClean="0">
                <a:latin typeface="+mn-lt"/>
                <a:cs typeface="PFDinTextCompPro-Italic"/>
              </a:rPr>
              <a:t>d)                     (n x n)    (n x d)     (d x d)</a:t>
            </a:r>
          </a:p>
        </p:txBody>
      </p:sp>
    </p:spTree>
    <p:extLst>
      <p:ext uri="{BB962C8B-B14F-4D97-AF65-F5344CB8AC3E}">
        <p14:creationId xmlns:p14="http://schemas.microsoft.com/office/powerpoint/2010/main" val="391596196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Singular value decomposition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55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Consider a matrix </a:t>
            </a:r>
            <a:r>
              <a:rPr lang="en-US" sz="2500" i="1" dirty="0" smtClean="0">
                <a:latin typeface="+mn-lt"/>
                <a:cs typeface="PFDinTextCompPro-Italic"/>
              </a:rPr>
              <a:t>A</a:t>
            </a:r>
            <a:r>
              <a:rPr lang="en-US" sz="3000" dirty="0" smtClean="0">
                <a:latin typeface="PFDinTextCompPro-Italic"/>
                <a:cs typeface="PFDinTextCompPro-Italic"/>
              </a:rPr>
              <a:t> with </a:t>
            </a:r>
            <a:r>
              <a:rPr lang="en-US" sz="2500" i="1" dirty="0" smtClean="0">
                <a:latin typeface="+mn-lt"/>
                <a:cs typeface="PFDinTextCompPro-Italic"/>
              </a:rPr>
              <a:t>n</a:t>
            </a:r>
            <a:r>
              <a:rPr lang="en-US" sz="3000" dirty="0" smtClean="0">
                <a:latin typeface="PFDinTextCompPro-Italic"/>
                <a:cs typeface="PFDinTextCompPro-Italic"/>
              </a:rPr>
              <a:t> rows and </a:t>
            </a:r>
            <a:r>
              <a:rPr lang="en-US" sz="2500" i="1" dirty="0" smtClean="0">
                <a:latin typeface="+mn-lt"/>
                <a:cs typeface="PFDinTextCompPro-Italic"/>
              </a:rPr>
              <a:t>d</a:t>
            </a:r>
            <a:r>
              <a:rPr lang="en-US" sz="3000" dirty="0" smtClean="0">
                <a:latin typeface="PFDinTextCompPro-Italic"/>
                <a:cs typeface="PFDinTextCompPro-Italic"/>
              </a:rPr>
              <a:t> features.</a:t>
            </a:r>
          </a:p>
          <a:p>
            <a:pPr algn="l"/>
            <a:endParaRPr lang="en-US" sz="2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</a:t>
            </a:r>
            <a:r>
              <a:rPr lang="en-US" sz="3000" dirty="0" smtClean="0">
                <a:latin typeface="PFDinTextCompPro-Medium"/>
                <a:cs typeface="PFDinTextCompPro-Medium"/>
              </a:rPr>
              <a:t>singular value decomposition</a:t>
            </a:r>
            <a:r>
              <a:rPr lang="en-US" sz="3000" dirty="0" smtClean="0">
                <a:latin typeface="PFDinTextCompPro-Italic"/>
                <a:cs typeface="PFDinTextCompPro-Italic"/>
              </a:rPr>
              <a:t> of </a:t>
            </a:r>
            <a:r>
              <a:rPr lang="en-US" sz="2500" i="1" dirty="0" smtClean="0">
                <a:latin typeface="+mn-lt"/>
                <a:cs typeface="PFDinTextCompPro-Italic"/>
              </a:rPr>
              <a:t>A</a:t>
            </a:r>
            <a:r>
              <a:rPr lang="en-US" sz="3000" dirty="0" smtClean="0">
                <a:latin typeface="PFDinTextCompPro-Italic"/>
                <a:cs typeface="PFDinTextCompPro-Italic"/>
              </a:rPr>
              <a:t> is given by:</a:t>
            </a:r>
          </a:p>
          <a:p>
            <a:r>
              <a:rPr lang="en-US" sz="5000" i="1" spc="600" dirty="0" smtClean="0">
                <a:latin typeface="+mn-lt"/>
                <a:cs typeface="PFDinTextCompPro-Italic"/>
              </a:rPr>
              <a:t>A = U </a:t>
            </a:r>
            <a:r>
              <a:rPr lang="en-US" sz="5200" i="1" spc="600" dirty="0" smtClean="0">
                <a:latin typeface="Symbol" charset="2"/>
                <a:cs typeface="Symbol" charset="2"/>
              </a:rPr>
              <a:t>S</a:t>
            </a:r>
            <a:r>
              <a:rPr lang="en-US" sz="5000" i="1" spc="600" dirty="0" smtClean="0">
                <a:latin typeface="Symbol" charset="2"/>
                <a:cs typeface="Symbol" charset="2"/>
              </a:rPr>
              <a:t> </a:t>
            </a:r>
            <a:r>
              <a:rPr lang="en-US" sz="5000" i="1" spc="600" dirty="0" smtClean="0">
                <a:latin typeface="+mn-lt"/>
                <a:cs typeface="PFDinTextCompPro-Italic"/>
              </a:rPr>
              <a:t>V</a:t>
            </a:r>
            <a:r>
              <a:rPr lang="en-US" sz="5000" i="1" spc="600" baseline="30000" dirty="0" smtClean="0">
                <a:latin typeface="+mn-lt"/>
                <a:cs typeface="PFDinTextCompPro-Italic"/>
              </a:rPr>
              <a:t>T</a:t>
            </a:r>
          </a:p>
          <a:p>
            <a:pPr algn="l"/>
            <a:r>
              <a:rPr lang="en-US" sz="1600" dirty="0" smtClean="0">
                <a:latin typeface="+mn-lt"/>
                <a:cs typeface="PFDinTextCompPro-Italic"/>
              </a:rPr>
              <a:t>		    (n </a:t>
            </a:r>
            <a:r>
              <a:rPr lang="en-US" sz="1600" dirty="0">
                <a:latin typeface="+mn-lt"/>
                <a:cs typeface="PFDinTextCompPro-Italic"/>
              </a:rPr>
              <a:t>x </a:t>
            </a:r>
            <a:r>
              <a:rPr lang="en-US" sz="1600" dirty="0" smtClean="0">
                <a:latin typeface="+mn-lt"/>
                <a:cs typeface="PFDinTextCompPro-Italic"/>
              </a:rPr>
              <a:t>d)                     (n x n)    (n x d)     (d x d)</a:t>
            </a: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err="1" smtClean="0">
                <a:latin typeface="PFDinTextCompPro-Italic"/>
                <a:cs typeface="PFDinTextCompPro-Italic"/>
              </a:rPr>
              <a:t>st.</a:t>
            </a:r>
            <a:r>
              <a:rPr lang="en-US" sz="3000" dirty="0" smtClean="0">
                <a:latin typeface="PFDinTextCompPro-Italic"/>
                <a:cs typeface="PFDinTextCompPro-Italic"/>
              </a:rPr>
              <a:t> </a:t>
            </a:r>
            <a:r>
              <a:rPr lang="en-US" sz="2500" i="1" dirty="0" smtClean="0">
                <a:latin typeface="+mn-lt"/>
                <a:cs typeface="PFDinTextCompPro-Italic"/>
              </a:rPr>
              <a:t>U</a:t>
            </a:r>
            <a:r>
              <a:rPr lang="en-US" sz="3000" dirty="0" smtClean="0">
                <a:latin typeface="PFDinTextCompPro-Italic"/>
                <a:cs typeface="PFDinTextCompPro-Italic"/>
              </a:rPr>
              <a:t>, </a:t>
            </a:r>
            <a:r>
              <a:rPr lang="en-US" sz="2500" i="1" dirty="0" smtClean="0">
                <a:latin typeface="+mn-lt"/>
                <a:cs typeface="PFDinTextCompPro-Italic"/>
              </a:rPr>
              <a:t>V</a:t>
            </a:r>
            <a:r>
              <a:rPr lang="en-US" sz="3000" dirty="0" smtClean="0">
                <a:latin typeface="PFDinTextCompPro-Italic"/>
                <a:cs typeface="PFDinTextCompPro-Italic"/>
              </a:rPr>
              <a:t> are </a:t>
            </a:r>
            <a:r>
              <a:rPr lang="en-US" sz="3000" dirty="0" smtClean="0">
                <a:latin typeface="PFDinTextCompPro-Medium"/>
                <a:cs typeface="PFDinTextCompPro-Medium"/>
              </a:rPr>
              <a:t>orthogonal </a:t>
            </a:r>
            <a:r>
              <a:rPr lang="en-US" sz="3000" dirty="0" smtClean="0">
                <a:latin typeface="PFDinTextCompPro-Italic"/>
                <a:cs typeface="PFDinTextCompPro-Italic"/>
              </a:rPr>
              <a:t>matrices and </a:t>
            </a:r>
            <a:r>
              <a:rPr lang="en-US" sz="3000" i="1" dirty="0" smtClean="0">
                <a:latin typeface="Symbol" charset="2"/>
                <a:cs typeface="Symbol" charset="2"/>
              </a:rPr>
              <a:t>S</a:t>
            </a:r>
            <a:r>
              <a:rPr lang="en-US" sz="3000" dirty="0" smtClean="0">
                <a:latin typeface="PFDinTextCompPro-Italic"/>
                <a:cs typeface="PFDinTextCompPro-Italic"/>
              </a:rPr>
              <a:t> is a </a:t>
            </a:r>
            <a:r>
              <a:rPr lang="en-US" sz="3000" dirty="0" smtClean="0">
                <a:latin typeface="PFDinTextCompPro-Medium"/>
                <a:cs typeface="PFDinTextCompPro-Medium"/>
              </a:rPr>
              <a:t>diagonal</a:t>
            </a:r>
            <a:r>
              <a:rPr lang="en-US" sz="3000" dirty="0" smtClean="0">
                <a:latin typeface="PFDinTextCompPro-Italic"/>
                <a:cs typeface="PFDinTextCompPro-Italic"/>
              </a:rPr>
              <a:t> matrix.</a:t>
            </a:r>
          </a:p>
        </p:txBody>
      </p:sp>
    </p:spTree>
    <p:extLst>
      <p:ext uri="{BB962C8B-B14F-4D97-AF65-F5344CB8AC3E}">
        <p14:creationId xmlns:p14="http://schemas.microsoft.com/office/powerpoint/2010/main" val="30216822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Singular value decomposition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56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Consider a matrix </a:t>
            </a:r>
            <a:r>
              <a:rPr lang="en-US" sz="2500" i="1" dirty="0" smtClean="0">
                <a:latin typeface="+mn-lt"/>
                <a:cs typeface="PFDinTextCompPro-Italic"/>
              </a:rPr>
              <a:t>A</a:t>
            </a:r>
            <a:r>
              <a:rPr lang="en-US" sz="3000" dirty="0" smtClean="0">
                <a:latin typeface="PFDinTextCompPro-Italic"/>
                <a:cs typeface="PFDinTextCompPro-Italic"/>
              </a:rPr>
              <a:t> with </a:t>
            </a:r>
            <a:r>
              <a:rPr lang="en-US" sz="2500" i="1" dirty="0" smtClean="0">
                <a:latin typeface="+mn-lt"/>
                <a:cs typeface="PFDinTextCompPro-Italic"/>
              </a:rPr>
              <a:t>n</a:t>
            </a:r>
            <a:r>
              <a:rPr lang="en-US" sz="3000" dirty="0" smtClean="0">
                <a:latin typeface="PFDinTextCompPro-Italic"/>
                <a:cs typeface="PFDinTextCompPro-Italic"/>
              </a:rPr>
              <a:t> rows and </a:t>
            </a:r>
            <a:r>
              <a:rPr lang="en-US" sz="2500" i="1" dirty="0" smtClean="0">
                <a:latin typeface="+mn-lt"/>
                <a:cs typeface="PFDinTextCompPro-Italic"/>
              </a:rPr>
              <a:t>d</a:t>
            </a:r>
            <a:r>
              <a:rPr lang="en-US" sz="3000" dirty="0" smtClean="0">
                <a:latin typeface="PFDinTextCompPro-Italic"/>
                <a:cs typeface="PFDinTextCompPro-Italic"/>
              </a:rPr>
              <a:t> features.</a:t>
            </a:r>
          </a:p>
          <a:p>
            <a:pPr algn="l"/>
            <a:endParaRPr lang="en-US" sz="2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</a:t>
            </a:r>
            <a:r>
              <a:rPr lang="en-US" sz="3000" dirty="0" smtClean="0">
                <a:latin typeface="PFDinTextCompPro-Medium"/>
                <a:cs typeface="PFDinTextCompPro-Medium"/>
              </a:rPr>
              <a:t>singular value decomposition</a:t>
            </a:r>
            <a:r>
              <a:rPr lang="en-US" sz="3000" dirty="0" smtClean="0">
                <a:latin typeface="PFDinTextCompPro-Italic"/>
                <a:cs typeface="PFDinTextCompPro-Italic"/>
              </a:rPr>
              <a:t> of </a:t>
            </a:r>
            <a:r>
              <a:rPr lang="en-US" sz="2500" i="1" dirty="0" smtClean="0">
                <a:latin typeface="+mn-lt"/>
                <a:cs typeface="PFDinTextCompPro-Italic"/>
              </a:rPr>
              <a:t>A</a:t>
            </a:r>
            <a:r>
              <a:rPr lang="en-US" sz="3000" dirty="0" smtClean="0">
                <a:latin typeface="PFDinTextCompPro-Italic"/>
                <a:cs typeface="PFDinTextCompPro-Italic"/>
              </a:rPr>
              <a:t> is given by:</a:t>
            </a:r>
          </a:p>
          <a:p>
            <a:r>
              <a:rPr lang="en-US" sz="5000" i="1" spc="600" dirty="0" smtClean="0">
                <a:latin typeface="+mn-lt"/>
                <a:cs typeface="PFDinTextCompPro-Italic"/>
              </a:rPr>
              <a:t>A = U </a:t>
            </a:r>
            <a:r>
              <a:rPr lang="en-US" sz="5200" i="1" spc="600" dirty="0" smtClean="0">
                <a:latin typeface="Symbol" charset="2"/>
                <a:cs typeface="Symbol" charset="2"/>
              </a:rPr>
              <a:t>S</a:t>
            </a:r>
            <a:r>
              <a:rPr lang="en-US" sz="5000" i="1" spc="600" dirty="0" smtClean="0">
                <a:latin typeface="Symbol" charset="2"/>
                <a:cs typeface="Symbol" charset="2"/>
              </a:rPr>
              <a:t> </a:t>
            </a:r>
            <a:r>
              <a:rPr lang="en-US" sz="5000" i="1" spc="600" dirty="0" smtClean="0">
                <a:latin typeface="+mn-lt"/>
                <a:cs typeface="PFDinTextCompPro-Italic"/>
              </a:rPr>
              <a:t>V</a:t>
            </a:r>
            <a:r>
              <a:rPr lang="en-US" sz="5000" i="1" spc="600" baseline="30000" dirty="0" smtClean="0">
                <a:latin typeface="+mn-lt"/>
                <a:cs typeface="PFDinTextCompPro-Italic"/>
              </a:rPr>
              <a:t>T</a:t>
            </a:r>
          </a:p>
          <a:p>
            <a:pPr algn="l"/>
            <a:r>
              <a:rPr lang="en-US" sz="1600" dirty="0" smtClean="0">
                <a:latin typeface="+mn-lt"/>
                <a:cs typeface="PFDinTextCompPro-Italic"/>
              </a:rPr>
              <a:t>		    (n </a:t>
            </a:r>
            <a:r>
              <a:rPr lang="en-US" sz="1600" dirty="0">
                <a:latin typeface="+mn-lt"/>
                <a:cs typeface="PFDinTextCompPro-Italic"/>
              </a:rPr>
              <a:t>x </a:t>
            </a:r>
            <a:r>
              <a:rPr lang="en-US" sz="1600" dirty="0" smtClean="0">
                <a:latin typeface="+mn-lt"/>
                <a:cs typeface="PFDinTextCompPro-Italic"/>
              </a:rPr>
              <a:t>d)                     (n x n)    (n x d)     (d x d)</a:t>
            </a: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err="1" smtClean="0">
                <a:latin typeface="PFDinTextCompPro-Italic"/>
                <a:cs typeface="PFDinTextCompPro-Italic"/>
              </a:rPr>
              <a:t>st.</a:t>
            </a:r>
            <a:r>
              <a:rPr lang="en-US" sz="3000" dirty="0" smtClean="0">
                <a:latin typeface="PFDinTextCompPro-Italic"/>
                <a:cs typeface="PFDinTextCompPro-Italic"/>
              </a:rPr>
              <a:t> </a:t>
            </a:r>
            <a:r>
              <a:rPr lang="en-US" sz="2500" i="1" dirty="0" smtClean="0">
                <a:latin typeface="+mn-lt"/>
                <a:cs typeface="PFDinTextCompPro-Italic"/>
              </a:rPr>
              <a:t>U</a:t>
            </a:r>
            <a:r>
              <a:rPr lang="en-US" sz="3000" dirty="0" smtClean="0">
                <a:latin typeface="PFDinTextCompPro-Italic"/>
                <a:cs typeface="PFDinTextCompPro-Italic"/>
              </a:rPr>
              <a:t>, </a:t>
            </a:r>
            <a:r>
              <a:rPr lang="en-US" sz="2500" i="1" dirty="0" smtClean="0">
                <a:latin typeface="+mn-lt"/>
                <a:cs typeface="PFDinTextCompPro-Italic"/>
              </a:rPr>
              <a:t>V</a:t>
            </a:r>
            <a:r>
              <a:rPr lang="en-US" sz="3000" dirty="0" smtClean="0">
                <a:latin typeface="PFDinTextCompPro-Italic"/>
                <a:cs typeface="PFDinTextCompPro-Italic"/>
              </a:rPr>
              <a:t> are </a:t>
            </a:r>
            <a:r>
              <a:rPr lang="en-US" sz="3000" dirty="0" smtClean="0">
                <a:latin typeface="PFDinTextCompPro-Medium"/>
                <a:cs typeface="PFDinTextCompPro-Medium"/>
              </a:rPr>
              <a:t>orthogonal </a:t>
            </a:r>
            <a:r>
              <a:rPr lang="en-US" sz="3000" dirty="0" smtClean="0">
                <a:latin typeface="PFDinTextCompPro-Italic"/>
                <a:cs typeface="PFDinTextCompPro-Italic"/>
              </a:rPr>
              <a:t>matrices and </a:t>
            </a:r>
            <a:r>
              <a:rPr lang="en-US" sz="3000" i="1" dirty="0" smtClean="0">
                <a:latin typeface="Symbol" charset="2"/>
                <a:cs typeface="Symbol" charset="2"/>
              </a:rPr>
              <a:t>S</a:t>
            </a:r>
            <a:r>
              <a:rPr lang="en-US" sz="3000" dirty="0" smtClean="0">
                <a:latin typeface="PFDinTextCompPro-Italic"/>
                <a:cs typeface="PFDinTextCompPro-Italic"/>
              </a:rPr>
              <a:t> is a </a:t>
            </a:r>
            <a:r>
              <a:rPr lang="en-US" sz="3000" dirty="0" smtClean="0">
                <a:latin typeface="PFDinTextCompPro-Medium"/>
                <a:cs typeface="PFDinTextCompPro-Medium"/>
              </a:rPr>
              <a:t>diagonal</a:t>
            </a:r>
            <a:r>
              <a:rPr lang="en-US" sz="3000" dirty="0" smtClean="0">
                <a:latin typeface="PFDinTextCompPro-Italic"/>
                <a:cs typeface="PFDinTextCompPro-Italic"/>
              </a:rPr>
              <a:t> matrix.</a:t>
            </a:r>
          </a:p>
          <a:p>
            <a:pPr algn="l"/>
            <a:r>
              <a:rPr lang="en-US" sz="2500" dirty="0">
                <a:latin typeface="+mn-lt"/>
                <a:cs typeface="PFDinTextCompPro-Italic"/>
                <a:sym typeface="Wingdings"/>
              </a:rPr>
              <a:t>	 </a:t>
            </a:r>
            <a:r>
              <a:rPr lang="en-US" sz="2500" i="1" spc="300" dirty="0">
                <a:latin typeface="+mn-lt"/>
                <a:cs typeface="PFDinTextCompPro-Italic"/>
                <a:sym typeface="Wingdings"/>
              </a:rPr>
              <a:t>UU</a:t>
            </a:r>
            <a:r>
              <a:rPr lang="en-US" sz="2500" i="1" spc="300" baseline="30000" dirty="0">
                <a:latin typeface="+mn-lt"/>
                <a:cs typeface="PFDinTextCompPro-Italic"/>
                <a:sym typeface="Wingdings"/>
              </a:rPr>
              <a:t>T</a:t>
            </a:r>
            <a:r>
              <a:rPr lang="en-US" sz="2500" spc="300" dirty="0">
                <a:latin typeface="+mn-lt"/>
                <a:cs typeface="PFDinTextCompPro-Italic"/>
                <a:sym typeface="Wingdings"/>
              </a:rPr>
              <a:t>=</a:t>
            </a:r>
            <a:r>
              <a:rPr lang="en-US" sz="2500" i="1" spc="300" dirty="0">
                <a:latin typeface="+mn-lt"/>
                <a:cs typeface="PFDinTextCompPro-Italic"/>
                <a:sym typeface="Wingdings"/>
              </a:rPr>
              <a:t>I</a:t>
            </a:r>
            <a:r>
              <a:rPr lang="en-US" sz="2500" i="1" spc="300" baseline="-25000" dirty="0">
                <a:latin typeface="+mn-lt"/>
                <a:cs typeface="PFDinTextCompPro-Italic"/>
                <a:sym typeface="Wingdings"/>
              </a:rPr>
              <a:t>n</a:t>
            </a:r>
            <a:r>
              <a:rPr lang="en-US" sz="2500" spc="300" dirty="0">
                <a:latin typeface="+mn-lt"/>
                <a:cs typeface="PFDinTextCompPro-Italic"/>
                <a:sym typeface="Wingdings"/>
              </a:rPr>
              <a:t>, </a:t>
            </a:r>
            <a:r>
              <a:rPr lang="en-US" sz="2500" i="1" spc="300" dirty="0">
                <a:latin typeface="+mn-lt"/>
                <a:cs typeface="PFDinTextCompPro-Italic"/>
                <a:sym typeface="Wingdings"/>
              </a:rPr>
              <a:t>VV</a:t>
            </a:r>
            <a:r>
              <a:rPr lang="en-US" sz="2500" i="1" spc="300" baseline="30000" dirty="0">
                <a:latin typeface="+mn-lt"/>
                <a:cs typeface="PFDinTextCompPro-Italic"/>
                <a:sym typeface="Wingdings"/>
              </a:rPr>
              <a:t>T</a:t>
            </a:r>
            <a:r>
              <a:rPr lang="en-US" sz="2500" i="1" spc="300" dirty="0">
                <a:latin typeface="+mn-lt"/>
                <a:cs typeface="PFDinTextCompPro-Italic"/>
                <a:sym typeface="Wingdings"/>
              </a:rPr>
              <a:t>=I</a:t>
            </a:r>
            <a:r>
              <a:rPr lang="en-US" sz="2500" i="1" spc="300" baseline="-25000" dirty="0">
                <a:latin typeface="+mn-lt"/>
                <a:cs typeface="PFDinTextCompPro-Italic"/>
                <a:sym typeface="Wingdings"/>
              </a:rPr>
              <a:t>d</a:t>
            </a:r>
            <a:r>
              <a:rPr lang="en-US" sz="2500" i="1" spc="300" dirty="0">
                <a:latin typeface="+mn-lt"/>
                <a:cs typeface="PFDinTextCompPro-Italic"/>
                <a:sym typeface="Wingdings"/>
              </a:rPr>
              <a:t>		 </a:t>
            </a:r>
            <a:r>
              <a:rPr lang="en-US" sz="2800" i="1" spc="300" dirty="0" err="1">
                <a:latin typeface="Symbol" charset="2"/>
                <a:cs typeface="Symbol" charset="2"/>
                <a:sym typeface="Wingdings"/>
              </a:rPr>
              <a:t>S</a:t>
            </a:r>
            <a:r>
              <a:rPr lang="en-US" sz="2500" i="1" spc="300" baseline="-25000" dirty="0" err="1">
                <a:latin typeface="+mn-lt"/>
                <a:cs typeface="PFDinTextCompPro-Italic"/>
                <a:sym typeface="Wingdings"/>
              </a:rPr>
              <a:t>ij</a:t>
            </a:r>
            <a:r>
              <a:rPr lang="en-US" sz="2500" i="1" spc="300" dirty="0">
                <a:latin typeface="+mn-lt"/>
                <a:cs typeface="PFDinTextCompPro-Italic"/>
                <a:sym typeface="Wingdings"/>
              </a:rPr>
              <a:t>=0 (</a:t>
            </a:r>
            <a:r>
              <a:rPr lang="en-US" sz="2500" i="1" spc="300" dirty="0" err="1">
                <a:latin typeface="+mn-lt"/>
                <a:cs typeface="PFDinTextCompPro-Italic"/>
                <a:sym typeface="Wingdings"/>
              </a:rPr>
              <a:t>i≠j</a:t>
            </a:r>
            <a:r>
              <a:rPr lang="en-US" sz="2500" i="1" spc="300" dirty="0">
                <a:latin typeface="+mn-lt"/>
                <a:cs typeface="PFDinTextCompPro-Italic"/>
                <a:sym typeface="Wingdings"/>
              </a:rPr>
              <a:t>)</a:t>
            </a:r>
            <a:endParaRPr lang="en-US" sz="2500" i="1" spc="300" dirty="0">
              <a:latin typeface="+mn-lt"/>
              <a:cs typeface="PFDinTextCompPro-Italic"/>
            </a:endParaRP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126243172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Singular value decomposition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57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</a:t>
            </a:r>
            <a:r>
              <a:rPr lang="en-US" sz="3000" dirty="0" smtClean="0">
                <a:latin typeface="PFDinTextCompPro-Medium"/>
                <a:cs typeface="PFDinTextCompPro-Medium"/>
              </a:rPr>
              <a:t>singular value decomposition</a:t>
            </a:r>
            <a:r>
              <a:rPr lang="en-US" sz="3000" dirty="0" smtClean="0">
                <a:latin typeface="PFDinTextCompPro-Italic"/>
                <a:cs typeface="PFDinTextCompPro-Italic"/>
              </a:rPr>
              <a:t> of </a:t>
            </a:r>
            <a:r>
              <a:rPr lang="en-US" sz="2500" i="1" dirty="0" smtClean="0">
                <a:latin typeface="+mn-lt"/>
                <a:cs typeface="PFDinTextCompPro-Italic"/>
              </a:rPr>
              <a:t>A</a:t>
            </a:r>
            <a:r>
              <a:rPr lang="en-US" sz="3000" dirty="0" smtClean="0">
                <a:latin typeface="PFDinTextCompPro-Italic"/>
                <a:cs typeface="PFDinTextCompPro-Italic"/>
              </a:rPr>
              <a:t> is given by:</a:t>
            </a:r>
          </a:p>
          <a:p>
            <a:r>
              <a:rPr lang="en-US" sz="5000" i="1" spc="600" dirty="0" smtClean="0">
                <a:latin typeface="+mn-lt"/>
                <a:cs typeface="PFDinTextCompPro-Italic"/>
              </a:rPr>
              <a:t>A = U </a:t>
            </a:r>
            <a:r>
              <a:rPr lang="en-US" sz="5200" i="1" spc="600" dirty="0" smtClean="0">
                <a:latin typeface="Symbol" charset="2"/>
                <a:cs typeface="Symbol" charset="2"/>
              </a:rPr>
              <a:t>S</a:t>
            </a:r>
            <a:r>
              <a:rPr lang="en-US" sz="5000" i="1" spc="600" dirty="0" smtClean="0">
                <a:latin typeface="Symbol" charset="2"/>
                <a:cs typeface="Symbol" charset="2"/>
              </a:rPr>
              <a:t> </a:t>
            </a:r>
            <a:r>
              <a:rPr lang="en-US" sz="5000" i="1" spc="600" dirty="0" smtClean="0">
                <a:latin typeface="+mn-lt"/>
                <a:cs typeface="PFDinTextCompPro-Italic"/>
              </a:rPr>
              <a:t>V</a:t>
            </a:r>
            <a:r>
              <a:rPr lang="en-US" sz="5000" i="1" spc="600" baseline="30000" dirty="0" smtClean="0">
                <a:latin typeface="+mn-lt"/>
                <a:cs typeface="PFDinTextCompPro-Italic"/>
              </a:rPr>
              <a:t>T</a:t>
            </a:r>
          </a:p>
          <a:p>
            <a:pPr algn="l"/>
            <a:r>
              <a:rPr lang="en-US" sz="1600" dirty="0" smtClean="0">
                <a:latin typeface="+mn-lt"/>
                <a:cs typeface="PFDinTextCompPro-Italic"/>
              </a:rPr>
              <a:t>		    (n </a:t>
            </a:r>
            <a:r>
              <a:rPr lang="en-US" sz="1600" dirty="0">
                <a:latin typeface="+mn-lt"/>
                <a:cs typeface="PFDinTextCompPro-Italic"/>
              </a:rPr>
              <a:t>x </a:t>
            </a:r>
            <a:r>
              <a:rPr lang="en-US" sz="1600" dirty="0" smtClean="0">
                <a:latin typeface="+mn-lt"/>
                <a:cs typeface="PFDinTextCompPro-Italic"/>
              </a:rPr>
              <a:t>d)                     (n x n)    (n x d)     (d x d)</a:t>
            </a:r>
            <a:endParaRPr lang="en-US" sz="1600" dirty="0" smtClean="0">
              <a:latin typeface="PFDinTextCompPro-Italic"/>
              <a:cs typeface="PFDinTextCompPro-Italic"/>
            </a:endParaRP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</a:t>
            </a:r>
            <a:r>
              <a:rPr lang="en-US" sz="3000" dirty="0">
                <a:latin typeface="PFDinTextCompPro-Italic"/>
                <a:cs typeface="PFDinTextCompPro-Italic"/>
              </a:rPr>
              <a:t>columns of </a:t>
            </a:r>
            <a:r>
              <a:rPr lang="en-US" sz="2500" i="1" dirty="0">
                <a:latin typeface="+mn-lt"/>
                <a:cs typeface="PFDinTextCompPro-Italic"/>
              </a:rPr>
              <a:t>U</a:t>
            </a:r>
            <a:r>
              <a:rPr lang="en-US" sz="3000" dirty="0">
                <a:latin typeface="PFDinTextCompPro-Italic"/>
                <a:cs typeface="PFDinTextCompPro-Italic"/>
              </a:rPr>
              <a:t> &amp; </a:t>
            </a:r>
            <a:r>
              <a:rPr lang="en-US" sz="2500" i="1" dirty="0">
                <a:latin typeface="+mn-lt"/>
                <a:cs typeface="PFDinTextCompPro-Italic"/>
              </a:rPr>
              <a:t>V</a:t>
            </a:r>
            <a:r>
              <a:rPr lang="en-US" sz="3000" dirty="0">
                <a:latin typeface="PFDinTextCompPro-Italic"/>
                <a:cs typeface="PFDinTextCompPro-Italic"/>
              </a:rPr>
              <a:t> are the (left- and right-) </a:t>
            </a:r>
            <a:r>
              <a:rPr lang="en-US" sz="3000" dirty="0">
                <a:latin typeface="PFDinTextCompPro-Medium"/>
                <a:cs typeface="PFDinTextCompPro-Medium"/>
              </a:rPr>
              <a:t>singular vectors</a:t>
            </a:r>
            <a:r>
              <a:rPr lang="en-US" sz="3000" dirty="0">
                <a:latin typeface="PFDinTextCompPro-Italic"/>
                <a:cs typeface="PFDinTextCompPro-Italic"/>
              </a:rPr>
              <a:t> of </a:t>
            </a:r>
            <a:r>
              <a:rPr lang="en-US" sz="2500" i="1" dirty="0">
                <a:latin typeface="+mn-lt"/>
                <a:cs typeface="PFDinTextCompPro-Italic"/>
              </a:rPr>
              <a:t>A</a:t>
            </a:r>
            <a:r>
              <a:rPr lang="en-US" sz="3000" dirty="0" smtClean="0">
                <a:latin typeface="PFDinTextCompPro-Italic"/>
                <a:cs typeface="PFDinTextCompPro-Italic"/>
              </a:rPr>
              <a:t>.</a:t>
            </a:r>
            <a:endParaRPr lang="en-US" sz="3000" dirty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390500626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Singular value decomposition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58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</a:t>
            </a:r>
            <a:r>
              <a:rPr lang="en-US" sz="3000" dirty="0" smtClean="0">
                <a:latin typeface="PFDinTextCompPro-Medium"/>
                <a:cs typeface="PFDinTextCompPro-Medium"/>
              </a:rPr>
              <a:t>singular value decomposition</a:t>
            </a:r>
            <a:r>
              <a:rPr lang="en-US" sz="3000" dirty="0" smtClean="0">
                <a:latin typeface="PFDinTextCompPro-Italic"/>
                <a:cs typeface="PFDinTextCompPro-Italic"/>
              </a:rPr>
              <a:t> of </a:t>
            </a:r>
            <a:r>
              <a:rPr lang="en-US" sz="2500" i="1" dirty="0" smtClean="0">
                <a:latin typeface="+mn-lt"/>
                <a:cs typeface="PFDinTextCompPro-Italic"/>
              </a:rPr>
              <a:t>A</a:t>
            </a:r>
            <a:r>
              <a:rPr lang="en-US" sz="3000" dirty="0" smtClean="0">
                <a:latin typeface="PFDinTextCompPro-Italic"/>
                <a:cs typeface="PFDinTextCompPro-Italic"/>
              </a:rPr>
              <a:t> is given by:</a:t>
            </a:r>
          </a:p>
          <a:p>
            <a:r>
              <a:rPr lang="en-US" sz="5000" i="1" spc="600" dirty="0" smtClean="0">
                <a:latin typeface="+mn-lt"/>
                <a:cs typeface="PFDinTextCompPro-Italic"/>
              </a:rPr>
              <a:t>A = U </a:t>
            </a:r>
            <a:r>
              <a:rPr lang="en-US" sz="5200" i="1" spc="600" dirty="0" smtClean="0">
                <a:latin typeface="Symbol" charset="2"/>
                <a:cs typeface="Symbol" charset="2"/>
              </a:rPr>
              <a:t>S</a:t>
            </a:r>
            <a:r>
              <a:rPr lang="en-US" sz="5000" i="1" spc="600" dirty="0" smtClean="0">
                <a:latin typeface="Symbol" charset="2"/>
                <a:cs typeface="Symbol" charset="2"/>
              </a:rPr>
              <a:t> </a:t>
            </a:r>
            <a:r>
              <a:rPr lang="en-US" sz="5000" i="1" spc="600" dirty="0" smtClean="0">
                <a:latin typeface="+mn-lt"/>
                <a:cs typeface="PFDinTextCompPro-Italic"/>
              </a:rPr>
              <a:t>V</a:t>
            </a:r>
            <a:r>
              <a:rPr lang="en-US" sz="5000" i="1" spc="600" baseline="30000" dirty="0" smtClean="0">
                <a:latin typeface="+mn-lt"/>
                <a:cs typeface="PFDinTextCompPro-Italic"/>
              </a:rPr>
              <a:t>T</a:t>
            </a:r>
          </a:p>
          <a:p>
            <a:pPr algn="l"/>
            <a:r>
              <a:rPr lang="en-US" sz="1600" dirty="0" smtClean="0">
                <a:latin typeface="+mn-lt"/>
                <a:cs typeface="PFDinTextCompPro-Italic"/>
              </a:rPr>
              <a:t>		    (n </a:t>
            </a:r>
            <a:r>
              <a:rPr lang="en-US" sz="1600" dirty="0">
                <a:latin typeface="+mn-lt"/>
                <a:cs typeface="PFDinTextCompPro-Italic"/>
              </a:rPr>
              <a:t>x </a:t>
            </a:r>
            <a:r>
              <a:rPr lang="en-US" sz="1600" dirty="0" smtClean="0">
                <a:latin typeface="+mn-lt"/>
                <a:cs typeface="PFDinTextCompPro-Italic"/>
              </a:rPr>
              <a:t>d)                     (n x n)    (n x d)     (d x d)</a:t>
            </a:r>
            <a:endParaRPr lang="en-US" sz="1600" dirty="0" smtClean="0">
              <a:latin typeface="PFDinTextCompPro-Italic"/>
              <a:cs typeface="PFDinTextCompPro-Italic"/>
            </a:endParaRP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</a:t>
            </a:r>
            <a:r>
              <a:rPr lang="en-US" sz="3000" dirty="0">
                <a:latin typeface="PFDinTextCompPro-Italic"/>
                <a:cs typeface="PFDinTextCompPro-Italic"/>
              </a:rPr>
              <a:t>columns of </a:t>
            </a:r>
            <a:r>
              <a:rPr lang="en-US" sz="2500" i="1" dirty="0">
                <a:latin typeface="+mn-lt"/>
                <a:cs typeface="PFDinTextCompPro-Italic"/>
              </a:rPr>
              <a:t>U</a:t>
            </a:r>
            <a:r>
              <a:rPr lang="en-US" sz="3000" dirty="0">
                <a:latin typeface="PFDinTextCompPro-Italic"/>
                <a:cs typeface="PFDinTextCompPro-Italic"/>
              </a:rPr>
              <a:t> &amp; </a:t>
            </a:r>
            <a:r>
              <a:rPr lang="en-US" sz="2500" i="1" dirty="0">
                <a:latin typeface="+mn-lt"/>
                <a:cs typeface="PFDinTextCompPro-Italic"/>
              </a:rPr>
              <a:t>V</a:t>
            </a:r>
            <a:r>
              <a:rPr lang="en-US" sz="3000" dirty="0">
                <a:latin typeface="PFDinTextCompPro-Italic"/>
                <a:cs typeface="PFDinTextCompPro-Italic"/>
              </a:rPr>
              <a:t> are the (left- and right-) </a:t>
            </a:r>
            <a:r>
              <a:rPr lang="en-US" sz="3000" dirty="0">
                <a:latin typeface="PFDinTextCompPro-Medium"/>
                <a:cs typeface="PFDinTextCompPro-Medium"/>
              </a:rPr>
              <a:t>singular vectors</a:t>
            </a:r>
            <a:r>
              <a:rPr lang="en-US" sz="3000" dirty="0">
                <a:latin typeface="PFDinTextCompPro-Italic"/>
                <a:cs typeface="PFDinTextCompPro-Italic"/>
              </a:rPr>
              <a:t> of </a:t>
            </a:r>
            <a:r>
              <a:rPr lang="en-US" sz="2500" i="1" dirty="0">
                <a:latin typeface="+mn-lt"/>
                <a:cs typeface="PFDinTextCompPro-Italic"/>
              </a:rPr>
              <a:t>A</a:t>
            </a:r>
            <a:r>
              <a:rPr lang="en-US" sz="3000" dirty="0">
                <a:latin typeface="PFDinTextCompPro-Italic"/>
                <a:cs typeface="PFDinTextCompPro-Italic"/>
              </a:rPr>
              <a:t>.</a:t>
            </a: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These </a:t>
            </a:r>
            <a:r>
              <a:rPr lang="en-US" sz="3000" dirty="0">
                <a:latin typeface="PFDinTextCompPro-Italic"/>
                <a:cs typeface="PFDinTextCompPro-Italic"/>
              </a:rPr>
              <a:t>singular </a:t>
            </a:r>
            <a:r>
              <a:rPr lang="en-US" sz="3000" dirty="0" smtClean="0">
                <a:latin typeface="PFDinTextCompPro-Italic"/>
                <a:cs typeface="PFDinTextCompPro-Italic"/>
              </a:rPr>
              <a:t>vectors provide </a:t>
            </a:r>
            <a:r>
              <a:rPr lang="en-US" sz="3000" dirty="0" smtClean="0">
                <a:latin typeface="PFDinTextCompPro-Medium"/>
                <a:cs typeface="PFDinTextCompPro-Medium"/>
              </a:rPr>
              <a:t>orthonormal bases</a:t>
            </a:r>
            <a:r>
              <a:rPr lang="en-US" sz="3000" dirty="0" smtClean="0">
                <a:latin typeface="PFDinTextCompPro-Italic"/>
                <a:cs typeface="PFDinTextCompPro-Italic"/>
              </a:rPr>
              <a:t> </a:t>
            </a:r>
            <a:r>
              <a:rPr lang="en-US" sz="3000" dirty="0">
                <a:latin typeface="PFDinTextCompPro-Italic"/>
                <a:cs typeface="PFDinTextCompPro-Italic"/>
              </a:rPr>
              <a:t>for </a:t>
            </a:r>
            <a:r>
              <a:rPr lang="en-US" sz="3000" dirty="0" smtClean="0">
                <a:latin typeface="PFDinTextCompPro-Italic"/>
                <a:cs typeface="PFDinTextCompPro-Italic"/>
              </a:rPr>
              <a:t>the spaces </a:t>
            </a:r>
            <a:r>
              <a:rPr lang="en-US" sz="2500" i="1" dirty="0" err="1" smtClean="0">
                <a:latin typeface="+mn-lt"/>
                <a:cs typeface="PFDinTextCompPro-Italic"/>
              </a:rPr>
              <a:t>K</a:t>
            </a:r>
            <a:r>
              <a:rPr lang="en-US" sz="2500" i="1" baseline="-25000" dirty="0" err="1" smtClean="0">
                <a:latin typeface="+mn-lt"/>
                <a:cs typeface="PFDinTextCompPro-Italic"/>
              </a:rPr>
              <a:t>n</a:t>
            </a:r>
            <a:r>
              <a:rPr lang="en-US" sz="2500" dirty="0" smtClean="0">
                <a:latin typeface="PFDinTextCompPro-Italic"/>
                <a:cs typeface="PFDinTextCompPro-Italic"/>
              </a:rPr>
              <a:t> </a:t>
            </a:r>
            <a:r>
              <a:rPr lang="en-US" sz="3000" dirty="0" smtClean="0">
                <a:latin typeface="PFDinTextCompPro-Italic"/>
                <a:cs typeface="PFDinTextCompPro-Italic"/>
              </a:rPr>
              <a:t>&amp; </a:t>
            </a:r>
            <a:r>
              <a:rPr lang="en-US" sz="2500" i="1" dirty="0" err="1" smtClean="0">
                <a:latin typeface="+mn-lt"/>
                <a:cs typeface="PFDinTextCompPro-Italic"/>
              </a:rPr>
              <a:t>K</a:t>
            </a:r>
            <a:r>
              <a:rPr lang="en-US" sz="2500" i="1" baseline="-25000" dirty="0" err="1" smtClean="0">
                <a:latin typeface="+mn-lt"/>
                <a:cs typeface="PFDinTextCompPro-Italic"/>
              </a:rPr>
              <a:t>d</a:t>
            </a:r>
            <a:r>
              <a:rPr lang="en-US" sz="3000" dirty="0">
                <a:latin typeface="PFDinTextCompPro-Italic"/>
                <a:cs typeface="PFDinTextCompPro-Italic"/>
              </a:rPr>
              <a:t> </a:t>
            </a:r>
            <a:r>
              <a:rPr lang="en-US" sz="3000" dirty="0" smtClean="0">
                <a:latin typeface="PFDinTextCompPro-Italic"/>
                <a:cs typeface="PFDinTextCompPro-Italic"/>
              </a:rPr>
              <a:t>(columns of </a:t>
            </a:r>
            <a:r>
              <a:rPr lang="en-US" sz="2500" i="1" dirty="0" smtClean="0">
                <a:latin typeface="+mn-lt"/>
                <a:cs typeface="PFDinTextCompPro-Italic"/>
              </a:rPr>
              <a:t>U</a:t>
            </a:r>
            <a:r>
              <a:rPr lang="en-US" sz="3000" dirty="0" smtClean="0">
                <a:latin typeface="PFDinTextCompPro-Italic"/>
                <a:cs typeface="PFDinTextCompPro-Italic"/>
              </a:rPr>
              <a:t> &amp; </a:t>
            </a:r>
            <a:r>
              <a:rPr lang="en-US" sz="2500" i="1" dirty="0" smtClean="0">
                <a:latin typeface="+mn-lt"/>
                <a:cs typeface="PFDinTextCompPro-Italic"/>
              </a:rPr>
              <a:t>V</a:t>
            </a:r>
            <a:r>
              <a:rPr lang="en-US" sz="3000" dirty="0" smtClean="0">
                <a:latin typeface="PFDinTextCompPro-Italic"/>
                <a:cs typeface="PFDinTextCompPro-Italic"/>
              </a:rPr>
              <a:t>, respectively).</a:t>
            </a:r>
            <a:endParaRPr lang="en-US" sz="3000" dirty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328396260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Singular value decomposition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59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</a:t>
            </a:r>
            <a:r>
              <a:rPr lang="en-US" sz="3000" dirty="0" smtClean="0">
                <a:latin typeface="PFDinTextCompPro-Medium"/>
                <a:cs typeface="PFDinTextCompPro-Medium"/>
              </a:rPr>
              <a:t>singular value decomposition</a:t>
            </a:r>
            <a:r>
              <a:rPr lang="en-US" sz="3000" dirty="0" smtClean="0">
                <a:latin typeface="PFDinTextCompPro-Italic"/>
                <a:cs typeface="PFDinTextCompPro-Italic"/>
              </a:rPr>
              <a:t> of </a:t>
            </a:r>
            <a:r>
              <a:rPr lang="en-US" sz="2500" i="1" dirty="0" smtClean="0">
                <a:latin typeface="+mn-lt"/>
                <a:cs typeface="PFDinTextCompPro-Italic"/>
              </a:rPr>
              <a:t>A</a:t>
            </a:r>
            <a:r>
              <a:rPr lang="en-US" sz="3000" dirty="0" smtClean="0">
                <a:latin typeface="PFDinTextCompPro-Italic"/>
                <a:cs typeface="PFDinTextCompPro-Italic"/>
              </a:rPr>
              <a:t> is given by:</a:t>
            </a:r>
          </a:p>
          <a:p>
            <a:r>
              <a:rPr lang="en-US" sz="5000" i="1" spc="600" dirty="0" smtClean="0">
                <a:latin typeface="+mn-lt"/>
                <a:cs typeface="PFDinTextCompPro-Italic"/>
              </a:rPr>
              <a:t>A = U </a:t>
            </a:r>
            <a:r>
              <a:rPr lang="en-US" sz="5200" i="1" spc="600" dirty="0" smtClean="0">
                <a:latin typeface="Symbol" charset="2"/>
                <a:cs typeface="Symbol" charset="2"/>
              </a:rPr>
              <a:t>S</a:t>
            </a:r>
            <a:r>
              <a:rPr lang="en-US" sz="5000" i="1" spc="600" dirty="0" smtClean="0">
                <a:latin typeface="Symbol" charset="2"/>
                <a:cs typeface="Symbol" charset="2"/>
              </a:rPr>
              <a:t> </a:t>
            </a:r>
            <a:r>
              <a:rPr lang="en-US" sz="5000" i="1" spc="600" dirty="0" smtClean="0">
                <a:latin typeface="+mn-lt"/>
                <a:cs typeface="PFDinTextCompPro-Italic"/>
              </a:rPr>
              <a:t>V</a:t>
            </a:r>
            <a:r>
              <a:rPr lang="en-US" sz="5000" i="1" spc="600" baseline="30000" dirty="0" smtClean="0">
                <a:latin typeface="+mn-lt"/>
                <a:cs typeface="PFDinTextCompPro-Italic"/>
              </a:rPr>
              <a:t>T</a:t>
            </a:r>
          </a:p>
          <a:p>
            <a:pPr algn="l"/>
            <a:r>
              <a:rPr lang="en-US" sz="1600" dirty="0" smtClean="0">
                <a:latin typeface="+mn-lt"/>
                <a:cs typeface="PFDinTextCompPro-Italic"/>
              </a:rPr>
              <a:t>		    (n </a:t>
            </a:r>
            <a:r>
              <a:rPr lang="en-US" sz="1600" dirty="0">
                <a:latin typeface="+mn-lt"/>
                <a:cs typeface="PFDinTextCompPro-Italic"/>
              </a:rPr>
              <a:t>x </a:t>
            </a:r>
            <a:r>
              <a:rPr lang="en-US" sz="1600" dirty="0" smtClean="0">
                <a:latin typeface="+mn-lt"/>
                <a:cs typeface="PFDinTextCompPro-Italic"/>
              </a:rPr>
              <a:t>d)                     (n x n)    (n x d)     (d x d)</a:t>
            </a:r>
            <a:endParaRPr lang="en-US" sz="1600" dirty="0" smtClean="0">
              <a:latin typeface="PFDinTextCompPro-Italic"/>
              <a:cs typeface="PFDinTextCompPro-Italic"/>
            </a:endParaRP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nonzero entries of </a:t>
            </a:r>
            <a:r>
              <a:rPr lang="en-US" sz="3000" i="1" dirty="0" smtClean="0">
                <a:latin typeface="Symbol" charset="2"/>
                <a:cs typeface="Symbol" charset="2"/>
              </a:rPr>
              <a:t>S</a:t>
            </a:r>
            <a:r>
              <a:rPr lang="en-US" sz="3000" dirty="0" smtClean="0">
                <a:latin typeface="PFDinTextCompPro-Italic"/>
                <a:cs typeface="PFDinTextCompPro-Italic"/>
              </a:rPr>
              <a:t> are the </a:t>
            </a:r>
            <a:r>
              <a:rPr lang="en-US" sz="3000" dirty="0" smtClean="0">
                <a:latin typeface="PFDinTextCompPro-Medium"/>
                <a:cs typeface="PFDinTextCompPro-Medium"/>
              </a:rPr>
              <a:t>singular values</a:t>
            </a:r>
            <a:r>
              <a:rPr lang="en-US" sz="3000" dirty="0" smtClean="0">
                <a:latin typeface="PFDinTextCompPro-Italic"/>
                <a:cs typeface="PFDinTextCompPro-Italic"/>
              </a:rPr>
              <a:t> of </a:t>
            </a:r>
            <a:r>
              <a:rPr lang="en-US" sz="2500" i="1" dirty="0" smtClean="0">
                <a:latin typeface="+mn-lt"/>
                <a:cs typeface="PFDinTextCompPro-Italic"/>
              </a:rPr>
              <a:t>A</a:t>
            </a:r>
            <a:r>
              <a:rPr lang="en-US" sz="3000" dirty="0" smtClean="0">
                <a:latin typeface="PFDinTextCompPro-Italic"/>
                <a:cs typeface="PFDinTextCompPro-Italic"/>
              </a:rPr>
              <a:t>. These are real, nonnegative, and </a:t>
            </a:r>
            <a:r>
              <a:rPr lang="en-US" sz="3000" i="1" dirty="0" smtClean="0">
                <a:latin typeface="PFDinTextCompPro-Italic"/>
                <a:cs typeface="PFDinTextCompPro-Italic"/>
              </a:rPr>
              <a:t>rank-ordered</a:t>
            </a:r>
            <a:r>
              <a:rPr lang="en-US" sz="3000" dirty="0" smtClean="0">
                <a:latin typeface="PFDinTextCompPro-Italic"/>
                <a:cs typeface="PFDinTextCompPro-Italic"/>
              </a:rPr>
              <a:t> (decreasing from left to right).</a:t>
            </a:r>
          </a:p>
        </p:txBody>
      </p:sp>
    </p:spTree>
    <p:extLst>
      <p:ext uri="{BB962C8B-B14F-4D97-AF65-F5344CB8AC3E}">
        <p14:creationId xmlns:p14="http://schemas.microsoft.com/office/powerpoint/2010/main" val="248966250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Dimensionality reduction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952500"/>
            <a:ext cx="8382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 What is dimensionality reduction?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 A set of techniques for reducing the size (in terms of features,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     records, and/or bytes) of the dataset under examination.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In general, the idea is to regard the dataset is a matrix and to decompose the matrix into simpler, meaningful pieces.</a:t>
            </a:r>
            <a:endParaRPr lang="en-US" sz="3000" dirty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332224472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Singular value decomposition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60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</a:t>
            </a:r>
            <a:r>
              <a:rPr lang="en-US" sz="3000" dirty="0" smtClean="0">
                <a:latin typeface="PFDinTextCompPro-Medium"/>
                <a:cs typeface="PFDinTextCompPro-Medium"/>
              </a:rPr>
              <a:t>singular value decomposition</a:t>
            </a:r>
            <a:r>
              <a:rPr lang="en-US" sz="3000" dirty="0" smtClean="0">
                <a:latin typeface="PFDinTextCompPro-Italic"/>
                <a:cs typeface="PFDinTextCompPro-Italic"/>
              </a:rPr>
              <a:t> of </a:t>
            </a:r>
            <a:r>
              <a:rPr lang="en-US" sz="2500" i="1" dirty="0" smtClean="0">
                <a:latin typeface="+mn-lt"/>
                <a:cs typeface="PFDinTextCompPro-Italic"/>
              </a:rPr>
              <a:t>A</a:t>
            </a:r>
            <a:r>
              <a:rPr lang="en-US" sz="3000" dirty="0" smtClean="0">
                <a:latin typeface="PFDinTextCompPro-Italic"/>
                <a:cs typeface="PFDinTextCompPro-Italic"/>
              </a:rPr>
              <a:t> is given by:</a:t>
            </a:r>
          </a:p>
          <a:p>
            <a:r>
              <a:rPr lang="en-US" sz="5000" i="1" spc="600" dirty="0" smtClean="0">
                <a:latin typeface="+mn-lt"/>
                <a:cs typeface="PFDinTextCompPro-Italic"/>
              </a:rPr>
              <a:t>A = U </a:t>
            </a:r>
            <a:r>
              <a:rPr lang="en-US" sz="5200" i="1" spc="600" dirty="0" smtClean="0">
                <a:latin typeface="Symbol" charset="2"/>
                <a:cs typeface="Symbol" charset="2"/>
              </a:rPr>
              <a:t>S</a:t>
            </a:r>
            <a:r>
              <a:rPr lang="en-US" sz="5000" i="1" spc="600" dirty="0" smtClean="0">
                <a:latin typeface="Symbol" charset="2"/>
                <a:cs typeface="Symbol" charset="2"/>
              </a:rPr>
              <a:t> </a:t>
            </a:r>
            <a:r>
              <a:rPr lang="en-US" sz="5000" i="1" spc="600" dirty="0" smtClean="0">
                <a:latin typeface="+mn-lt"/>
                <a:cs typeface="PFDinTextCompPro-Italic"/>
              </a:rPr>
              <a:t>V</a:t>
            </a:r>
            <a:r>
              <a:rPr lang="en-US" sz="5000" i="1" spc="600" baseline="30000" dirty="0" smtClean="0">
                <a:latin typeface="+mn-lt"/>
                <a:cs typeface="PFDinTextCompPro-Italic"/>
              </a:rPr>
              <a:t>T</a:t>
            </a:r>
          </a:p>
          <a:p>
            <a:pPr algn="l"/>
            <a:r>
              <a:rPr lang="en-US" sz="1600" dirty="0" smtClean="0">
                <a:latin typeface="+mn-lt"/>
                <a:cs typeface="PFDinTextCompPro-Italic"/>
              </a:rPr>
              <a:t>		    (n </a:t>
            </a:r>
            <a:r>
              <a:rPr lang="en-US" sz="1600" dirty="0">
                <a:latin typeface="+mn-lt"/>
                <a:cs typeface="PFDinTextCompPro-Italic"/>
              </a:rPr>
              <a:t>x </a:t>
            </a:r>
            <a:r>
              <a:rPr lang="en-US" sz="1600" dirty="0" smtClean="0">
                <a:latin typeface="+mn-lt"/>
                <a:cs typeface="PFDinTextCompPro-Italic"/>
              </a:rPr>
              <a:t>d)                     (n x n)    (n x d)     (d x d)</a:t>
            </a:r>
            <a:endParaRPr lang="en-US" sz="1600" dirty="0" smtClean="0">
              <a:latin typeface="PFDinTextCompPro-Italic"/>
              <a:cs typeface="PFDinTextCompPro-Italic"/>
            </a:endParaRP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nonzero entries of </a:t>
            </a:r>
            <a:r>
              <a:rPr lang="en-US" sz="3000" i="1" dirty="0" smtClean="0">
                <a:latin typeface="Symbol" charset="2"/>
                <a:cs typeface="Symbol" charset="2"/>
              </a:rPr>
              <a:t>S</a:t>
            </a:r>
            <a:r>
              <a:rPr lang="en-US" sz="3000" dirty="0" smtClean="0">
                <a:latin typeface="PFDinTextCompPro-Italic"/>
                <a:cs typeface="PFDinTextCompPro-Italic"/>
              </a:rPr>
              <a:t> are the </a:t>
            </a:r>
            <a:r>
              <a:rPr lang="en-US" sz="3000" dirty="0" smtClean="0">
                <a:latin typeface="PFDinTextCompPro-Medium"/>
                <a:cs typeface="PFDinTextCompPro-Medium"/>
              </a:rPr>
              <a:t>singular values</a:t>
            </a:r>
            <a:r>
              <a:rPr lang="en-US" sz="3000" dirty="0" smtClean="0">
                <a:latin typeface="PFDinTextCompPro-Italic"/>
                <a:cs typeface="PFDinTextCompPro-Italic"/>
              </a:rPr>
              <a:t> of </a:t>
            </a:r>
            <a:r>
              <a:rPr lang="en-US" sz="2500" i="1" dirty="0" smtClean="0">
                <a:latin typeface="+mn-lt"/>
                <a:cs typeface="PFDinTextCompPro-Italic"/>
              </a:rPr>
              <a:t>A</a:t>
            </a:r>
            <a:r>
              <a:rPr lang="en-US" sz="3000" dirty="0" smtClean="0">
                <a:latin typeface="PFDinTextCompPro-Italic"/>
                <a:cs typeface="PFDinTextCompPro-Italic"/>
              </a:rPr>
              <a:t>. These are real, nonnegative, and </a:t>
            </a:r>
            <a:r>
              <a:rPr lang="en-US" sz="3000" i="1" dirty="0" smtClean="0">
                <a:latin typeface="PFDinTextCompPro-Italic"/>
                <a:cs typeface="PFDinTextCompPro-Italic"/>
              </a:rPr>
              <a:t>rank-ordered</a:t>
            </a:r>
            <a:r>
              <a:rPr lang="en-US" sz="3000" dirty="0" smtClean="0">
                <a:latin typeface="PFDinTextCompPro-Italic"/>
                <a:cs typeface="PFDinTextCompPro-Italic"/>
              </a:rPr>
              <a:t> (decreasing from left to right).</a:t>
            </a:r>
          </a:p>
        </p:txBody>
      </p:sp>
      <p:grpSp>
        <p:nvGrpSpPr>
          <p:cNvPr id="5" name="Group 26"/>
          <p:cNvGrpSpPr>
            <a:grpSpLocks/>
          </p:cNvGrpSpPr>
          <p:nvPr/>
        </p:nvGrpSpPr>
        <p:grpSpPr bwMode="auto">
          <a:xfrm>
            <a:off x="7332662" y="1181100"/>
            <a:ext cx="1463675" cy="1828800"/>
            <a:chOff x="0" y="0"/>
            <a:chExt cx="1280" cy="1280"/>
          </a:xfrm>
        </p:grpSpPr>
        <p:pic>
          <p:nvPicPr>
            <p:cNvPr id="6" name="Picture 2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80" cy="1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Rectangle 24"/>
            <p:cNvSpPr>
              <a:spLocks/>
            </p:cNvSpPr>
            <p:nvPr/>
          </p:nvSpPr>
          <p:spPr bwMode="auto">
            <a:xfrm>
              <a:off x="104" y="96"/>
              <a:ext cx="1056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ct val="75000"/>
                </a:lnSpc>
              </a:pPr>
              <a:r>
                <a:rPr lang="en-US" sz="1300" dirty="0" smtClean="0">
                  <a:solidFill>
                    <a:schemeClr val="tx1"/>
                  </a:solidFill>
                  <a:latin typeface="PFDinTextCompPro-Bold" charset="0"/>
                  <a:ea typeface="ＭＳ Ｐゴシック" charset="0"/>
                  <a:cs typeface="ＭＳ Ｐゴシック" charset="0"/>
                  <a:sym typeface="PFDinTextCompPro-Bold" charset="0"/>
                </a:rPr>
                <a:t>NOTE</a:t>
              </a:r>
              <a:endParaRPr lang="en-US" sz="1300" dirty="0">
                <a:solidFill>
                  <a:schemeClr val="tx1"/>
                </a:solidFill>
                <a:latin typeface="PFDinTextCompPro-Bold" charset="0"/>
                <a:ea typeface="ＭＳ Ｐゴシック" charset="0"/>
                <a:cs typeface="ＭＳ Ｐゴシック" charset="0"/>
                <a:sym typeface="PFDinTextCompPro-Bold" charset="0"/>
              </a:endParaRPr>
            </a:p>
          </p:txBody>
        </p:sp>
        <p:sp>
          <p:nvSpPr>
            <p:cNvPr id="10" name="Rectangle 25"/>
            <p:cNvSpPr>
              <a:spLocks/>
            </p:cNvSpPr>
            <p:nvPr/>
          </p:nvSpPr>
          <p:spPr bwMode="auto">
            <a:xfrm>
              <a:off x="104" y="264"/>
              <a:ext cx="1056" cy="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ts val="1150"/>
                </a:lnSpc>
              </a:pPr>
              <a:endParaRPr lang="en-US" sz="900" dirty="0" smtClean="0">
                <a:solidFill>
                  <a:schemeClr val="tx1"/>
                </a:solidFill>
                <a:latin typeface="+mn-lt"/>
                <a:ea typeface="ＭＳ Ｐゴシック" charset="0"/>
                <a:cs typeface="PFDinTextCompPro-Italic"/>
                <a:sym typeface="News706 BT" charset="0"/>
              </a:endParaRPr>
            </a:p>
            <a:p>
              <a:pPr algn="l">
                <a:lnSpc>
                  <a:spcPts val="1150"/>
                </a:lnSpc>
              </a:pPr>
              <a:r>
                <a:rPr lang="en-US" sz="9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The number of singular values is equal to the </a:t>
              </a:r>
              <a:r>
                <a:rPr lang="en-US" sz="900" i="1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rank</a:t>
              </a:r>
              <a:r>
                <a:rPr lang="en-US" sz="9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 of A.</a:t>
              </a:r>
            </a:p>
            <a:p>
              <a:pPr algn="l">
                <a:lnSpc>
                  <a:spcPts val="1150"/>
                </a:lnSpc>
              </a:pPr>
              <a:endParaRPr lang="en-US" sz="900" i="1" dirty="0">
                <a:solidFill>
                  <a:schemeClr val="tx1"/>
                </a:solidFill>
                <a:latin typeface="+mn-lt"/>
                <a:ea typeface="ＭＳ Ｐゴシック" charset="0"/>
                <a:cs typeface="PFDinTextCompPro-Italic"/>
                <a:sym typeface="News706 BT" charset="0"/>
              </a:endParaRPr>
            </a:p>
            <a:p>
              <a:pPr algn="l">
                <a:lnSpc>
                  <a:spcPts val="1150"/>
                </a:lnSpc>
              </a:pPr>
              <a:r>
                <a:rPr lang="en-US" sz="9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The rank of a matrix measures its </a:t>
              </a:r>
              <a:r>
                <a:rPr lang="en-US" sz="900" i="1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non-degeneracy.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4424564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Singular value decomposition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61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952500"/>
            <a:ext cx="83820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For a general SVD, the </a:t>
            </a:r>
            <a:r>
              <a:rPr lang="en-US" sz="3000" dirty="0">
                <a:latin typeface="PFDinTextCompPro-Italic"/>
                <a:cs typeface="PFDinTextCompPro-Italic"/>
              </a:rPr>
              <a:t>columns of </a:t>
            </a:r>
            <a:r>
              <a:rPr lang="en-US" sz="2500" i="1" dirty="0">
                <a:latin typeface="+mn-lt"/>
                <a:cs typeface="PFDinTextCompPro-Italic"/>
              </a:rPr>
              <a:t>U</a:t>
            </a:r>
            <a:r>
              <a:rPr lang="en-US" sz="3000" dirty="0">
                <a:latin typeface="PFDinTextCompPro-Italic"/>
                <a:cs typeface="PFDinTextCompPro-Italic"/>
              </a:rPr>
              <a:t> are the eigenvectors of </a:t>
            </a:r>
            <a:r>
              <a:rPr lang="en-US" sz="2500" i="1" dirty="0">
                <a:latin typeface="+mn-lt"/>
                <a:cs typeface="PFDinTextCompPro-Italic"/>
              </a:rPr>
              <a:t>AA</a:t>
            </a:r>
            <a:r>
              <a:rPr lang="en-US" sz="2500" i="1" baseline="30000" dirty="0">
                <a:latin typeface="+mn-lt"/>
                <a:cs typeface="PFDinTextCompPro-Italic"/>
              </a:rPr>
              <a:t>T</a:t>
            </a:r>
            <a:r>
              <a:rPr lang="en-US" sz="3000" dirty="0">
                <a:latin typeface="PFDinTextCompPro-Italic"/>
                <a:cs typeface="PFDinTextCompPro-Italic"/>
              </a:rPr>
              <a:t>, and the columns of </a:t>
            </a:r>
            <a:r>
              <a:rPr lang="en-US" sz="2500" i="1" dirty="0">
                <a:latin typeface="+mn-lt"/>
                <a:cs typeface="PFDinTextCompPro-Italic"/>
              </a:rPr>
              <a:t>V</a:t>
            </a:r>
            <a:r>
              <a:rPr lang="en-US" sz="3000" dirty="0">
                <a:latin typeface="PFDinTextCompPro-Italic"/>
                <a:cs typeface="PFDinTextCompPro-Italic"/>
              </a:rPr>
              <a:t> are the eigenvectors of </a:t>
            </a:r>
            <a:r>
              <a:rPr lang="en-US" sz="2500" i="1" dirty="0">
                <a:latin typeface="+mn-lt"/>
                <a:cs typeface="PFDinTextCompPro-Italic"/>
              </a:rPr>
              <a:t>A</a:t>
            </a:r>
            <a:r>
              <a:rPr lang="en-US" sz="2500" i="1" baseline="30000" dirty="0">
                <a:latin typeface="+mn-lt"/>
                <a:cs typeface="PFDinTextCompPro-Italic"/>
              </a:rPr>
              <a:t>T</a:t>
            </a:r>
            <a:r>
              <a:rPr lang="en-US" sz="2500" i="1" dirty="0">
                <a:latin typeface="+mn-lt"/>
                <a:cs typeface="PFDinTextCompPro-Italic"/>
              </a:rPr>
              <a:t>A</a:t>
            </a:r>
            <a:r>
              <a:rPr lang="en-US" sz="3000" dirty="0" smtClean="0">
                <a:latin typeface="PFDinTextCompPro-Italic"/>
                <a:cs typeface="PFDinTextCompPro-Italic"/>
              </a:rPr>
              <a:t>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Also, the singular values of </a:t>
            </a:r>
            <a:r>
              <a:rPr lang="en-US" sz="2500" i="1" dirty="0">
                <a:latin typeface="+mn-lt"/>
                <a:cs typeface="PFDinTextCompPro-Italic"/>
              </a:rPr>
              <a:t>A</a:t>
            </a:r>
            <a:r>
              <a:rPr lang="en-US" sz="3000" dirty="0">
                <a:latin typeface="PFDinTextCompPro-Italic"/>
                <a:cs typeface="PFDinTextCompPro-Italic"/>
              </a:rPr>
              <a:t> are the square roots of the eigenvalues of </a:t>
            </a:r>
            <a:r>
              <a:rPr lang="en-US" sz="2500" i="1" dirty="0">
                <a:latin typeface="+mn-lt"/>
                <a:cs typeface="PFDinTextCompPro-Italic"/>
              </a:rPr>
              <a:t>AA</a:t>
            </a:r>
            <a:r>
              <a:rPr lang="en-US" sz="2500" i="1" baseline="30000" dirty="0">
                <a:latin typeface="+mn-lt"/>
                <a:cs typeface="PFDinTextCompPro-Italic"/>
              </a:rPr>
              <a:t>T</a:t>
            </a:r>
            <a:r>
              <a:rPr lang="en-US" sz="3000" dirty="0">
                <a:latin typeface="PFDinTextCompPro-Italic"/>
                <a:cs typeface="PFDinTextCompPro-Italic"/>
              </a:rPr>
              <a:t> and </a:t>
            </a:r>
            <a:r>
              <a:rPr lang="en-US" sz="2500" i="1" dirty="0">
                <a:latin typeface="+mn-lt"/>
                <a:cs typeface="PFDinTextCompPro-Italic"/>
              </a:rPr>
              <a:t>A</a:t>
            </a:r>
            <a:r>
              <a:rPr lang="en-US" sz="2500" i="1" baseline="30000" dirty="0">
                <a:latin typeface="+mn-lt"/>
                <a:cs typeface="PFDinTextCompPro-Italic"/>
              </a:rPr>
              <a:t>T</a:t>
            </a:r>
            <a:r>
              <a:rPr lang="en-US" sz="2500" i="1" dirty="0">
                <a:latin typeface="+mn-lt"/>
                <a:cs typeface="PFDinTextCompPro-Italic"/>
              </a:rPr>
              <a:t>A</a:t>
            </a:r>
            <a:r>
              <a:rPr lang="en-US" sz="3000" dirty="0" smtClean="0">
                <a:latin typeface="PFDinTextCompPro-Italic"/>
                <a:cs typeface="PFDinTextCompPro-Italic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3308106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Singular value decomposition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62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952500"/>
            <a:ext cx="83820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For a general SVD, the </a:t>
            </a:r>
            <a:r>
              <a:rPr lang="en-US" sz="3000" dirty="0">
                <a:latin typeface="PFDinTextCompPro-Italic"/>
                <a:cs typeface="PFDinTextCompPro-Italic"/>
              </a:rPr>
              <a:t>columns of </a:t>
            </a:r>
            <a:r>
              <a:rPr lang="en-US" sz="2500" i="1" dirty="0">
                <a:latin typeface="+mn-lt"/>
                <a:cs typeface="PFDinTextCompPro-Italic"/>
              </a:rPr>
              <a:t>U</a:t>
            </a:r>
            <a:r>
              <a:rPr lang="en-US" sz="3000" dirty="0">
                <a:latin typeface="PFDinTextCompPro-Italic"/>
                <a:cs typeface="PFDinTextCompPro-Italic"/>
              </a:rPr>
              <a:t> are the eigenvectors of </a:t>
            </a:r>
            <a:r>
              <a:rPr lang="en-US" sz="2500" i="1" dirty="0">
                <a:latin typeface="+mn-lt"/>
                <a:cs typeface="PFDinTextCompPro-Italic"/>
              </a:rPr>
              <a:t>AA</a:t>
            </a:r>
            <a:r>
              <a:rPr lang="en-US" sz="2500" i="1" baseline="30000" dirty="0">
                <a:latin typeface="+mn-lt"/>
                <a:cs typeface="PFDinTextCompPro-Italic"/>
              </a:rPr>
              <a:t>T</a:t>
            </a:r>
            <a:r>
              <a:rPr lang="en-US" sz="3000" dirty="0">
                <a:latin typeface="PFDinTextCompPro-Italic"/>
                <a:cs typeface="PFDinTextCompPro-Italic"/>
              </a:rPr>
              <a:t>, and the columns of </a:t>
            </a:r>
            <a:r>
              <a:rPr lang="en-US" sz="2500" i="1" dirty="0">
                <a:latin typeface="+mn-lt"/>
                <a:cs typeface="PFDinTextCompPro-Italic"/>
              </a:rPr>
              <a:t>V</a:t>
            </a:r>
            <a:r>
              <a:rPr lang="en-US" sz="3000" dirty="0">
                <a:latin typeface="PFDinTextCompPro-Italic"/>
                <a:cs typeface="PFDinTextCompPro-Italic"/>
              </a:rPr>
              <a:t> are the eigenvectors of </a:t>
            </a:r>
            <a:r>
              <a:rPr lang="en-US" sz="2500" i="1" dirty="0">
                <a:latin typeface="+mn-lt"/>
                <a:cs typeface="PFDinTextCompPro-Italic"/>
              </a:rPr>
              <a:t>A</a:t>
            </a:r>
            <a:r>
              <a:rPr lang="en-US" sz="2500" i="1" baseline="30000" dirty="0">
                <a:latin typeface="+mn-lt"/>
                <a:cs typeface="PFDinTextCompPro-Italic"/>
              </a:rPr>
              <a:t>T</a:t>
            </a:r>
            <a:r>
              <a:rPr lang="en-US" sz="2500" i="1" dirty="0">
                <a:latin typeface="+mn-lt"/>
                <a:cs typeface="PFDinTextCompPro-Italic"/>
              </a:rPr>
              <a:t>A</a:t>
            </a:r>
            <a:r>
              <a:rPr lang="en-US" sz="3000" dirty="0" smtClean="0">
                <a:latin typeface="PFDinTextCompPro-Italic"/>
                <a:cs typeface="PFDinTextCompPro-Italic"/>
              </a:rPr>
              <a:t>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Also, the singular values of </a:t>
            </a:r>
            <a:r>
              <a:rPr lang="en-US" sz="2500" i="1" dirty="0">
                <a:latin typeface="+mn-lt"/>
                <a:cs typeface="PFDinTextCompPro-Italic"/>
              </a:rPr>
              <a:t>A</a:t>
            </a:r>
            <a:r>
              <a:rPr lang="en-US" sz="3000" dirty="0">
                <a:latin typeface="PFDinTextCompPro-Italic"/>
                <a:cs typeface="PFDinTextCompPro-Italic"/>
              </a:rPr>
              <a:t> are the square roots of the eigenvalues of </a:t>
            </a:r>
            <a:r>
              <a:rPr lang="en-US" sz="2500" i="1" dirty="0">
                <a:latin typeface="+mn-lt"/>
                <a:cs typeface="PFDinTextCompPro-Italic"/>
              </a:rPr>
              <a:t>AA</a:t>
            </a:r>
            <a:r>
              <a:rPr lang="en-US" sz="2500" i="1" baseline="30000" dirty="0">
                <a:latin typeface="+mn-lt"/>
                <a:cs typeface="PFDinTextCompPro-Italic"/>
              </a:rPr>
              <a:t>T</a:t>
            </a:r>
            <a:r>
              <a:rPr lang="en-US" sz="3000" dirty="0">
                <a:latin typeface="PFDinTextCompPro-Italic"/>
                <a:cs typeface="PFDinTextCompPro-Italic"/>
              </a:rPr>
              <a:t> and </a:t>
            </a:r>
            <a:r>
              <a:rPr lang="en-US" sz="2500" i="1" dirty="0">
                <a:latin typeface="+mn-lt"/>
                <a:cs typeface="PFDinTextCompPro-Italic"/>
              </a:rPr>
              <a:t>A</a:t>
            </a:r>
            <a:r>
              <a:rPr lang="en-US" sz="2500" i="1" baseline="30000" dirty="0">
                <a:latin typeface="+mn-lt"/>
                <a:cs typeface="PFDinTextCompPro-Italic"/>
              </a:rPr>
              <a:t>T</a:t>
            </a:r>
            <a:r>
              <a:rPr lang="en-US" sz="2500" i="1" dirty="0">
                <a:latin typeface="+mn-lt"/>
                <a:cs typeface="PFDinTextCompPro-Italic"/>
              </a:rPr>
              <a:t>A</a:t>
            </a:r>
            <a:r>
              <a:rPr lang="en-US" sz="3000" dirty="0" smtClean="0">
                <a:latin typeface="PFDinTextCompPro-Italic"/>
                <a:cs typeface="PFDinTextCompPro-Italic"/>
              </a:rPr>
              <a:t>.</a:t>
            </a:r>
          </a:p>
        </p:txBody>
      </p:sp>
      <p:grpSp>
        <p:nvGrpSpPr>
          <p:cNvPr id="5" name="Group 26"/>
          <p:cNvGrpSpPr>
            <a:grpSpLocks/>
          </p:cNvGrpSpPr>
          <p:nvPr/>
        </p:nvGrpSpPr>
        <p:grpSpPr bwMode="auto">
          <a:xfrm>
            <a:off x="7119937" y="3390900"/>
            <a:ext cx="1463675" cy="1447800"/>
            <a:chOff x="0" y="0"/>
            <a:chExt cx="1280" cy="1280"/>
          </a:xfrm>
        </p:grpSpPr>
        <p:pic>
          <p:nvPicPr>
            <p:cNvPr id="6" name="Picture 2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80" cy="1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Rectangle 24"/>
            <p:cNvSpPr>
              <a:spLocks/>
            </p:cNvSpPr>
            <p:nvPr/>
          </p:nvSpPr>
          <p:spPr bwMode="auto">
            <a:xfrm>
              <a:off x="104" y="96"/>
              <a:ext cx="1056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ct val="75000"/>
                </a:lnSpc>
              </a:pPr>
              <a:r>
                <a:rPr lang="en-US" sz="1300" dirty="0" smtClean="0">
                  <a:solidFill>
                    <a:schemeClr val="tx1"/>
                  </a:solidFill>
                  <a:latin typeface="PFDinTextCompPro-Bold" charset="0"/>
                  <a:ea typeface="ＭＳ Ｐゴシック" charset="0"/>
                  <a:cs typeface="ＭＳ Ｐゴシック" charset="0"/>
                  <a:sym typeface="PFDinTextCompPro-Bold" charset="0"/>
                </a:rPr>
                <a:t>NOTE</a:t>
              </a:r>
              <a:endParaRPr lang="en-US" sz="1300" dirty="0">
                <a:solidFill>
                  <a:schemeClr val="tx1"/>
                </a:solidFill>
                <a:latin typeface="PFDinTextCompPro-Bold" charset="0"/>
                <a:ea typeface="ＭＳ Ｐゴシック" charset="0"/>
                <a:cs typeface="ＭＳ Ｐゴシック" charset="0"/>
                <a:sym typeface="PFDinTextCompPro-Bold" charset="0"/>
              </a:endParaRPr>
            </a:p>
          </p:txBody>
        </p:sp>
        <p:sp>
          <p:nvSpPr>
            <p:cNvPr id="10" name="Rectangle 25"/>
            <p:cNvSpPr>
              <a:spLocks/>
            </p:cNvSpPr>
            <p:nvPr/>
          </p:nvSpPr>
          <p:spPr bwMode="auto">
            <a:xfrm>
              <a:off x="104" y="264"/>
              <a:ext cx="1056" cy="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ts val="1150"/>
                </a:lnSpc>
              </a:pPr>
              <a:endParaRPr lang="en-US" sz="900" dirty="0" smtClean="0">
                <a:solidFill>
                  <a:schemeClr val="tx1"/>
                </a:solidFill>
                <a:latin typeface="+mn-lt"/>
                <a:ea typeface="ＭＳ Ｐゴシック" charset="0"/>
                <a:cs typeface="PFDinTextCompPro-Italic"/>
                <a:sym typeface="News706 BT" charset="0"/>
              </a:endParaRPr>
            </a:p>
            <a:p>
              <a:pPr algn="l">
                <a:lnSpc>
                  <a:spcPts val="1150"/>
                </a:lnSpc>
              </a:pPr>
              <a:r>
                <a:rPr lang="en-US" sz="9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If data is centered, these are covariance matrices.</a:t>
              </a:r>
              <a:endParaRPr lang="en-US" sz="900" i="1" dirty="0" smtClean="0">
                <a:solidFill>
                  <a:schemeClr val="tx1"/>
                </a:solidFill>
                <a:latin typeface="+mn-lt"/>
                <a:ea typeface="ＭＳ Ｐゴシック" charset="0"/>
                <a:cs typeface="PFDinTextCompPro-Italic"/>
                <a:sym typeface="News706 B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0925339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Singular value decomposition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63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 How do you interpret the SVD?</a:t>
            </a:r>
          </a:p>
        </p:txBody>
      </p:sp>
    </p:spTree>
    <p:extLst>
      <p:ext uri="{BB962C8B-B14F-4D97-AF65-F5344CB8AC3E}">
        <p14:creationId xmlns:p14="http://schemas.microsoft.com/office/powerpoint/2010/main" val="335912507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Singular value decomposition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64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 How do you interpret the SVD?</a:t>
            </a: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 Recall that given a set of </a:t>
            </a:r>
            <a:r>
              <a:rPr lang="en-US" sz="2500" i="1" dirty="0" smtClean="0">
                <a:latin typeface="+mn-lt"/>
                <a:cs typeface="PFDinTextCompPro-Italic"/>
              </a:rPr>
              <a:t>n</a:t>
            </a:r>
            <a:r>
              <a:rPr lang="en-US" sz="3000" dirty="0" smtClean="0">
                <a:latin typeface="PFDinTextCompPro-Italic"/>
                <a:cs typeface="PFDinTextCompPro-Italic"/>
              </a:rPr>
              <a:t> points in </a:t>
            </a:r>
            <a:r>
              <a:rPr lang="en-US" sz="2500" i="1" dirty="0" smtClean="0">
                <a:latin typeface="+mn-lt"/>
                <a:cs typeface="PFDinTextCompPro-Italic"/>
              </a:rPr>
              <a:t>d</a:t>
            </a:r>
            <a:r>
              <a:rPr lang="en-US" sz="3000" dirty="0" smtClean="0">
                <a:latin typeface="PFDinTextCompPro-Italic"/>
                <a:cs typeface="PFDinTextCompPro-Italic"/>
              </a:rPr>
              <a:t>-dimensional space (</a:t>
            </a:r>
            <a:r>
              <a:rPr lang="en-US" sz="3000" dirty="0" err="1" smtClean="0">
                <a:latin typeface="PFDinTextCompPro-Italic"/>
                <a:cs typeface="PFDinTextCompPro-Italic"/>
              </a:rPr>
              <a:t>eg</a:t>
            </a:r>
            <a:r>
              <a:rPr lang="en-US" sz="3000" dirty="0" smtClean="0">
                <a:latin typeface="PFDinTextCompPro-Italic"/>
                <a:cs typeface="PFDinTextCompPro-Italic"/>
              </a:rPr>
              <a:t>, a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     matrix </a:t>
            </a:r>
            <a:r>
              <a:rPr lang="en-US" sz="2500" i="1" dirty="0" smtClean="0">
                <a:latin typeface="+mn-lt"/>
                <a:cs typeface="PFDinTextCompPro-Italic"/>
              </a:rPr>
              <a:t>A</a:t>
            </a:r>
            <a:r>
              <a:rPr lang="en-US" sz="3000" dirty="0" smtClean="0">
                <a:latin typeface="PFDinTextCompPro-Italic"/>
                <a:cs typeface="PFDinTextCompPro-Italic"/>
              </a:rPr>
              <a:t>), we want to find the best </a:t>
            </a:r>
            <a:r>
              <a:rPr lang="en-US" sz="2500" i="1" dirty="0" smtClean="0">
                <a:latin typeface="+mn-lt"/>
                <a:cs typeface="PFDinTextCompPro-Italic"/>
              </a:rPr>
              <a:t>k &lt; d</a:t>
            </a:r>
            <a:r>
              <a:rPr lang="en-US" sz="3000" dirty="0" smtClean="0">
                <a:latin typeface="PFDinTextCompPro-Italic"/>
                <a:cs typeface="PFDinTextCompPro-Italic"/>
              </a:rPr>
              <a:t> dimensional subspace to</a:t>
            </a:r>
          </a:p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 </a:t>
            </a:r>
            <a:r>
              <a:rPr lang="en-US" sz="3000" dirty="0" smtClean="0">
                <a:latin typeface="PFDinTextCompPro-Italic"/>
                <a:cs typeface="PFDinTextCompPro-Italic"/>
              </a:rPr>
              <a:t>    represent the data.</a:t>
            </a:r>
          </a:p>
        </p:txBody>
      </p:sp>
    </p:spTree>
    <p:extLst>
      <p:ext uri="{BB962C8B-B14F-4D97-AF65-F5344CB8AC3E}">
        <p14:creationId xmlns:p14="http://schemas.microsoft.com/office/powerpoint/2010/main" val="235195151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Singular value decomposition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65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 How do you interpret the SVD?</a:t>
            </a: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 Recall that given a set of </a:t>
            </a:r>
            <a:r>
              <a:rPr lang="en-US" sz="2500" i="1" dirty="0" smtClean="0">
                <a:latin typeface="+mn-lt"/>
                <a:cs typeface="PFDinTextCompPro-Italic"/>
              </a:rPr>
              <a:t>n</a:t>
            </a:r>
            <a:r>
              <a:rPr lang="en-US" sz="3000" dirty="0" smtClean="0">
                <a:latin typeface="PFDinTextCompPro-Italic"/>
                <a:cs typeface="PFDinTextCompPro-Italic"/>
              </a:rPr>
              <a:t> points in </a:t>
            </a:r>
            <a:r>
              <a:rPr lang="en-US" sz="2500" i="1" dirty="0" smtClean="0">
                <a:latin typeface="+mn-lt"/>
                <a:cs typeface="PFDinTextCompPro-Italic"/>
              </a:rPr>
              <a:t>d</a:t>
            </a:r>
            <a:r>
              <a:rPr lang="en-US" sz="3000" dirty="0" smtClean="0">
                <a:latin typeface="PFDinTextCompPro-Italic"/>
                <a:cs typeface="PFDinTextCompPro-Italic"/>
              </a:rPr>
              <a:t>-dimensional space (</a:t>
            </a:r>
            <a:r>
              <a:rPr lang="en-US" sz="3000" dirty="0" err="1" smtClean="0">
                <a:latin typeface="PFDinTextCompPro-Italic"/>
                <a:cs typeface="PFDinTextCompPro-Italic"/>
              </a:rPr>
              <a:t>eg</a:t>
            </a:r>
            <a:r>
              <a:rPr lang="en-US" sz="3000" dirty="0" smtClean="0">
                <a:latin typeface="PFDinTextCompPro-Italic"/>
                <a:cs typeface="PFDinTextCompPro-Italic"/>
              </a:rPr>
              <a:t>, a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     matrix </a:t>
            </a:r>
            <a:r>
              <a:rPr lang="en-US" sz="2500" i="1" dirty="0" smtClean="0">
                <a:latin typeface="+mn-lt"/>
                <a:cs typeface="PFDinTextCompPro-Italic"/>
              </a:rPr>
              <a:t>A</a:t>
            </a:r>
            <a:r>
              <a:rPr lang="en-US" sz="3000" dirty="0" smtClean="0">
                <a:latin typeface="PFDinTextCompPro-Italic"/>
                <a:cs typeface="PFDinTextCompPro-Italic"/>
              </a:rPr>
              <a:t>), we want to find the best </a:t>
            </a:r>
            <a:r>
              <a:rPr lang="en-US" sz="2500" i="1" dirty="0" smtClean="0">
                <a:latin typeface="+mn-lt"/>
                <a:cs typeface="PFDinTextCompPro-Italic"/>
              </a:rPr>
              <a:t>k &lt; d</a:t>
            </a:r>
            <a:r>
              <a:rPr lang="en-US" sz="3000" dirty="0" smtClean="0">
                <a:latin typeface="PFDinTextCompPro-Italic"/>
                <a:cs typeface="PFDinTextCompPro-Italic"/>
              </a:rPr>
              <a:t> dimensional subspace to</a:t>
            </a:r>
          </a:p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 </a:t>
            </a:r>
            <a:r>
              <a:rPr lang="en-US" sz="3000" dirty="0" smtClean="0">
                <a:latin typeface="PFDinTextCompPro-Italic"/>
                <a:cs typeface="PFDinTextCompPro-Italic"/>
              </a:rPr>
              <a:t>    represent the data.</a:t>
            </a:r>
          </a:p>
        </p:txBody>
      </p:sp>
      <p:grpSp>
        <p:nvGrpSpPr>
          <p:cNvPr id="5" name="Group 26"/>
          <p:cNvGrpSpPr>
            <a:grpSpLocks/>
          </p:cNvGrpSpPr>
          <p:nvPr/>
        </p:nvGrpSpPr>
        <p:grpSpPr bwMode="auto">
          <a:xfrm>
            <a:off x="7256462" y="1562100"/>
            <a:ext cx="1463675" cy="1463675"/>
            <a:chOff x="0" y="0"/>
            <a:chExt cx="1280" cy="1280"/>
          </a:xfrm>
        </p:grpSpPr>
        <p:pic>
          <p:nvPicPr>
            <p:cNvPr id="6" name="Picture 2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80" cy="1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Rectangle 24"/>
            <p:cNvSpPr>
              <a:spLocks/>
            </p:cNvSpPr>
            <p:nvPr/>
          </p:nvSpPr>
          <p:spPr bwMode="auto">
            <a:xfrm>
              <a:off x="104" y="96"/>
              <a:ext cx="1056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ct val="75000"/>
                </a:lnSpc>
              </a:pPr>
              <a:r>
                <a:rPr lang="en-US" sz="1300" dirty="0" smtClean="0">
                  <a:solidFill>
                    <a:schemeClr val="tx1"/>
                  </a:solidFill>
                  <a:latin typeface="PFDinTextCompPro-Bold" charset="0"/>
                  <a:ea typeface="ＭＳ Ｐゴシック" charset="0"/>
                  <a:cs typeface="ＭＳ Ｐゴシック" charset="0"/>
                  <a:sym typeface="PFDinTextCompPro-Bold" charset="0"/>
                </a:rPr>
                <a:t>NOTE</a:t>
              </a:r>
              <a:endParaRPr lang="en-US" sz="1300" dirty="0">
                <a:solidFill>
                  <a:schemeClr val="tx1"/>
                </a:solidFill>
                <a:latin typeface="PFDinTextCompPro-Bold" charset="0"/>
                <a:ea typeface="ＭＳ Ｐゴシック" charset="0"/>
                <a:cs typeface="ＭＳ Ｐゴシック" charset="0"/>
                <a:sym typeface="PFDinTextCompPro-Bold" charset="0"/>
              </a:endParaRPr>
            </a:p>
          </p:txBody>
        </p:sp>
        <p:sp>
          <p:nvSpPr>
            <p:cNvPr id="10" name="Rectangle 25"/>
            <p:cNvSpPr>
              <a:spLocks/>
            </p:cNvSpPr>
            <p:nvPr/>
          </p:nvSpPr>
          <p:spPr bwMode="auto">
            <a:xfrm>
              <a:off x="104" y="264"/>
              <a:ext cx="1056" cy="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ts val="1150"/>
                </a:lnSpc>
              </a:pPr>
              <a:endParaRPr lang="en-US" sz="900" dirty="0" smtClean="0">
                <a:solidFill>
                  <a:schemeClr val="tx1"/>
                </a:solidFill>
                <a:latin typeface="+mn-lt"/>
                <a:ea typeface="ＭＳ Ｐゴシック" charset="0"/>
                <a:cs typeface="PFDinTextCompPro-Italic"/>
                <a:sym typeface="News706 BT" charset="0"/>
              </a:endParaRPr>
            </a:p>
            <a:p>
              <a:pPr algn="l">
                <a:lnSpc>
                  <a:spcPts val="1150"/>
                </a:lnSpc>
              </a:pPr>
              <a:r>
                <a:rPr lang="en-US" sz="9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Here “best”</a:t>
              </a:r>
              <a:r>
                <a:rPr lang="en-US" sz="900" dirty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 </a:t>
              </a:r>
              <a:r>
                <a:rPr lang="en-US" sz="9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refers to the representation that minimizes the squared </a:t>
              </a:r>
              <a:r>
                <a:rPr lang="en-US" sz="900" i="1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orthogonal</a:t>
              </a:r>
              <a:r>
                <a:rPr lang="en-US" sz="9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 distances from the points to the subspace.</a:t>
              </a:r>
              <a:endParaRPr lang="en-US" sz="900" i="1" dirty="0" smtClean="0">
                <a:solidFill>
                  <a:schemeClr val="tx1"/>
                </a:solidFill>
                <a:latin typeface="+mn-lt"/>
                <a:ea typeface="ＭＳ Ｐゴシック" charset="0"/>
                <a:cs typeface="PFDinTextCompPro-Italic"/>
                <a:sym typeface="News706 B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5195151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Singular value decomposition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66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 How do you interpret the SVD?</a:t>
            </a: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 Recall that given a set of </a:t>
            </a:r>
            <a:r>
              <a:rPr lang="en-US" sz="2500" i="1" dirty="0" smtClean="0">
                <a:latin typeface="+mn-lt"/>
                <a:cs typeface="PFDinTextCompPro-Italic"/>
              </a:rPr>
              <a:t>n</a:t>
            </a:r>
            <a:r>
              <a:rPr lang="en-US" sz="3000" dirty="0" smtClean="0">
                <a:latin typeface="PFDinTextCompPro-Italic"/>
                <a:cs typeface="PFDinTextCompPro-Italic"/>
              </a:rPr>
              <a:t> points in </a:t>
            </a:r>
            <a:r>
              <a:rPr lang="en-US" sz="2500" i="1" dirty="0" smtClean="0">
                <a:latin typeface="+mn-lt"/>
                <a:cs typeface="PFDinTextCompPro-Italic"/>
              </a:rPr>
              <a:t>d</a:t>
            </a:r>
            <a:r>
              <a:rPr lang="en-US" sz="3000" dirty="0" smtClean="0">
                <a:latin typeface="PFDinTextCompPro-Italic"/>
                <a:cs typeface="PFDinTextCompPro-Italic"/>
              </a:rPr>
              <a:t>-dimensional space (</a:t>
            </a:r>
            <a:r>
              <a:rPr lang="en-US" sz="3000" dirty="0" err="1" smtClean="0">
                <a:latin typeface="PFDinTextCompPro-Italic"/>
                <a:cs typeface="PFDinTextCompPro-Italic"/>
              </a:rPr>
              <a:t>eg</a:t>
            </a:r>
            <a:r>
              <a:rPr lang="en-US" sz="3000" dirty="0" smtClean="0">
                <a:latin typeface="PFDinTextCompPro-Italic"/>
                <a:cs typeface="PFDinTextCompPro-Italic"/>
              </a:rPr>
              <a:t>, a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     matrix </a:t>
            </a:r>
            <a:r>
              <a:rPr lang="en-US" sz="2500" i="1" dirty="0" smtClean="0">
                <a:latin typeface="+mn-lt"/>
                <a:cs typeface="PFDinTextCompPro-Italic"/>
              </a:rPr>
              <a:t>A</a:t>
            </a:r>
            <a:r>
              <a:rPr lang="en-US" sz="3000" dirty="0" smtClean="0">
                <a:latin typeface="PFDinTextCompPro-Italic"/>
                <a:cs typeface="PFDinTextCompPro-Italic"/>
              </a:rPr>
              <a:t>), we want to find the best </a:t>
            </a:r>
            <a:r>
              <a:rPr lang="en-US" sz="2500" i="1" dirty="0" smtClean="0">
                <a:latin typeface="+mn-lt"/>
                <a:cs typeface="PFDinTextCompPro-Italic"/>
              </a:rPr>
              <a:t>k &lt; d</a:t>
            </a:r>
            <a:r>
              <a:rPr lang="en-US" sz="3000" dirty="0" smtClean="0">
                <a:latin typeface="PFDinTextCompPro-Italic"/>
                <a:cs typeface="PFDinTextCompPro-Italic"/>
              </a:rPr>
              <a:t> dimensional subspace to</a:t>
            </a:r>
          </a:p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 </a:t>
            </a:r>
            <a:r>
              <a:rPr lang="en-US" sz="3000" dirty="0" smtClean="0">
                <a:latin typeface="PFDinTextCompPro-Italic"/>
                <a:cs typeface="PFDinTextCompPro-Italic"/>
              </a:rPr>
              <a:t>    represent the data.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 For </a:t>
            </a:r>
            <a:r>
              <a:rPr lang="en-US" sz="2500" i="1" dirty="0" smtClean="0">
                <a:latin typeface="+mn-lt"/>
                <a:cs typeface="PFDinTextCompPro-Italic"/>
              </a:rPr>
              <a:t>k </a:t>
            </a:r>
            <a:r>
              <a:rPr lang="en-US" sz="3000" dirty="0" smtClean="0">
                <a:latin typeface="PFDinTextCompPro-Italic"/>
                <a:cs typeface="PFDinTextCompPro-Italic"/>
              </a:rPr>
              <a:t>= 1</a:t>
            </a:r>
            <a:r>
              <a:rPr lang="en-US" sz="3000" dirty="0">
                <a:latin typeface="PFDinTextCompPro-Italic"/>
                <a:cs typeface="PFDinTextCompPro-Italic"/>
              </a:rPr>
              <a:t>, this subspace is a line passing through the </a:t>
            </a:r>
            <a:r>
              <a:rPr lang="en-US" sz="3000" dirty="0" smtClean="0">
                <a:latin typeface="PFDinTextCompPro-Italic"/>
                <a:cs typeface="PFDinTextCompPro-Italic"/>
              </a:rPr>
              <a:t>origin.</a:t>
            </a:r>
          </a:p>
        </p:txBody>
      </p:sp>
    </p:spTree>
    <p:extLst>
      <p:ext uri="{BB962C8B-B14F-4D97-AF65-F5344CB8AC3E}">
        <p14:creationId xmlns:p14="http://schemas.microsoft.com/office/powerpoint/2010/main" val="185596196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Singular value decomposition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67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037" y="1645677"/>
            <a:ext cx="8001000" cy="281202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42937" y="4836468"/>
            <a:ext cx="482696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i="1" dirty="0" smtClean="0">
                <a:latin typeface="+mn-lt"/>
              </a:rPr>
              <a:t>source</a:t>
            </a:r>
            <a:r>
              <a:rPr lang="en-US" sz="900" i="1" dirty="0">
                <a:latin typeface="+mn-lt"/>
              </a:rPr>
              <a:t>: http://</a:t>
            </a:r>
            <a:r>
              <a:rPr lang="en-US" sz="900" i="1" dirty="0" err="1">
                <a:latin typeface="+mn-lt"/>
              </a:rPr>
              <a:t>www.cs.princeton.edu</a:t>
            </a:r>
            <a:r>
              <a:rPr lang="en-US" sz="900" i="1" dirty="0">
                <a:latin typeface="+mn-lt"/>
              </a:rPr>
              <a:t>/courses/archive/spring12/cos598C/</a:t>
            </a:r>
            <a:r>
              <a:rPr lang="en-US" sz="900" i="1" dirty="0" err="1">
                <a:latin typeface="+mn-lt"/>
              </a:rPr>
              <a:t>svdchapter.pdf</a:t>
            </a:r>
            <a:endParaRPr lang="en-US" sz="900" i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8882807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Singular value decomposition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68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952500"/>
            <a:ext cx="8382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For a geometric interpretation of the singular values, consider a unit sphere in </a:t>
            </a:r>
            <a:r>
              <a:rPr lang="en-US" sz="2500" i="1" dirty="0" err="1" smtClean="0">
                <a:latin typeface="+mn-lt"/>
                <a:cs typeface="PFDinTextCompPro-Italic"/>
              </a:rPr>
              <a:t>R</a:t>
            </a:r>
            <a:r>
              <a:rPr lang="en-US" sz="2500" i="1" baseline="-25000" dirty="0" err="1" smtClean="0">
                <a:latin typeface="+mn-lt"/>
                <a:cs typeface="PFDinTextCompPro-Italic"/>
              </a:rPr>
              <a:t>n</a:t>
            </a:r>
            <a:r>
              <a:rPr lang="en-US" sz="3000" dirty="0" smtClean="0">
                <a:latin typeface="PFDinTextCompPro-Italic"/>
                <a:cs typeface="PFDinTextCompPro-Italic"/>
              </a:rPr>
              <a:t> and a linear map </a:t>
            </a:r>
            <a:r>
              <a:rPr lang="en-US" sz="2500" i="1" dirty="0" smtClean="0">
                <a:latin typeface="+mn-lt"/>
                <a:cs typeface="PFDinTextCompPro-Italic"/>
              </a:rPr>
              <a:t>T</a:t>
            </a:r>
            <a:r>
              <a:rPr lang="en-US" sz="3000" dirty="0" smtClean="0">
                <a:latin typeface="PFDinTextCompPro-Italic"/>
                <a:cs typeface="PFDinTextCompPro-Italic"/>
              </a:rPr>
              <a:t> (</a:t>
            </a:r>
            <a:r>
              <a:rPr lang="en-US" sz="3000" dirty="0" err="1" smtClean="0">
                <a:latin typeface="PFDinTextCompPro-Italic"/>
                <a:cs typeface="PFDinTextCompPro-Italic"/>
              </a:rPr>
              <a:t>eg</a:t>
            </a:r>
            <a:r>
              <a:rPr lang="en-US" sz="3000" dirty="0" smtClean="0">
                <a:latin typeface="PFDinTextCompPro-Italic"/>
                <a:cs typeface="PFDinTextCompPro-Italic"/>
              </a:rPr>
              <a:t>, a rotation and a stretch) that sends this sphere to an ellipsoid in </a:t>
            </a:r>
            <a:r>
              <a:rPr lang="en-US" sz="2500" i="1" dirty="0" smtClean="0">
                <a:latin typeface="+mn-lt"/>
                <a:cs typeface="PFDinTextCompPro-Italic"/>
              </a:rPr>
              <a:t>R</a:t>
            </a:r>
            <a:r>
              <a:rPr lang="en-US" sz="2500" i="1" baseline="-25000" dirty="0" smtClean="0">
                <a:latin typeface="+mn-lt"/>
                <a:cs typeface="PFDinTextCompPro-Italic"/>
              </a:rPr>
              <a:t>d</a:t>
            </a:r>
            <a:r>
              <a:rPr lang="en-US" sz="3000" dirty="0" smtClean="0">
                <a:latin typeface="PFDinTextCompPro-Italic"/>
                <a:cs typeface="PFDinTextCompPro-Italic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7425682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Singular value decomposition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69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952500"/>
            <a:ext cx="8382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For a geometric interpretation of the singular values, consider a unit sphere in </a:t>
            </a:r>
            <a:r>
              <a:rPr lang="en-US" sz="2500" i="1" dirty="0" err="1" smtClean="0">
                <a:latin typeface="+mn-lt"/>
                <a:cs typeface="PFDinTextCompPro-Italic"/>
              </a:rPr>
              <a:t>R</a:t>
            </a:r>
            <a:r>
              <a:rPr lang="en-US" sz="2500" i="1" baseline="-25000" dirty="0" err="1" smtClean="0">
                <a:latin typeface="+mn-lt"/>
                <a:cs typeface="PFDinTextCompPro-Italic"/>
              </a:rPr>
              <a:t>n</a:t>
            </a:r>
            <a:r>
              <a:rPr lang="en-US" sz="3000" dirty="0" smtClean="0">
                <a:latin typeface="PFDinTextCompPro-Italic"/>
                <a:cs typeface="PFDinTextCompPro-Italic"/>
              </a:rPr>
              <a:t> and a linear map </a:t>
            </a:r>
            <a:r>
              <a:rPr lang="en-US" sz="2500" i="1" dirty="0" smtClean="0">
                <a:latin typeface="+mn-lt"/>
                <a:cs typeface="PFDinTextCompPro-Italic"/>
              </a:rPr>
              <a:t>T</a:t>
            </a:r>
            <a:r>
              <a:rPr lang="en-US" sz="3000" dirty="0" smtClean="0">
                <a:latin typeface="PFDinTextCompPro-Italic"/>
                <a:cs typeface="PFDinTextCompPro-Italic"/>
              </a:rPr>
              <a:t> (</a:t>
            </a:r>
            <a:r>
              <a:rPr lang="en-US" sz="3000" dirty="0" err="1" smtClean="0">
                <a:latin typeface="PFDinTextCompPro-Italic"/>
                <a:cs typeface="PFDinTextCompPro-Italic"/>
              </a:rPr>
              <a:t>eg</a:t>
            </a:r>
            <a:r>
              <a:rPr lang="en-US" sz="3000" dirty="0" smtClean="0">
                <a:latin typeface="PFDinTextCompPro-Italic"/>
                <a:cs typeface="PFDinTextCompPro-Italic"/>
              </a:rPr>
              <a:t>, a rotation and a stretch) that sends this sphere to an ellipsoid in </a:t>
            </a:r>
            <a:r>
              <a:rPr lang="en-US" sz="2500" i="1" dirty="0" smtClean="0">
                <a:latin typeface="+mn-lt"/>
                <a:cs typeface="PFDinTextCompPro-Italic"/>
              </a:rPr>
              <a:t>R</a:t>
            </a:r>
            <a:r>
              <a:rPr lang="en-US" sz="2500" i="1" baseline="-25000" dirty="0" smtClean="0">
                <a:latin typeface="+mn-lt"/>
                <a:cs typeface="PFDinTextCompPro-Italic"/>
              </a:rPr>
              <a:t>d</a:t>
            </a:r>
            <a:r>
              <a:rPr lang="en-US" sz="3000" dirty="0" smtClean="0">
                <a:latin typeface="PFDinTextCompPro-Italic"/>
                <a:cs typeface="PFDinTextCompPro-Italic"/>
              </a:rPr>
              <a:t>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singular vectors of </a:t>
            </a:r>
            <a:r>
              <a:rPr lang="en-US" sz="2500" i="1" dirty="0" smtClean="0">
                <a:latin typeface="+mn-lt"/>
                <a:cs typeface="PFDinTextCompPro-Italic"/>
              </a:rPr>
              <a:t>T</a:t>
            </a:r>
            <a:r>
              <a:rPr lang="en-US" sz="3000" dirty="0" smtClean="0">
                <a:latin typeface="PFDinTextCompPro-Italic"/>
                <a:cs typeface="PFDinTextCompPro-Italic"/>
              </a:rPr>
              <a:t> correspond to the lengths of the axes of the </a:t>
            </a:r>
            <a:r>
              <a:rPr lang="en-US" sz="2500" i="1" dirty="0" smtClean="0">
                <a:latin typeface="+mn-lt"/>
                <a:cs typeface="PFDinTextCompPro-Italic"/>
              </a:rPr>
              <a:t>d</a:t>
            </a:r>
            <a:r>
              <a:rPr lang="en-US" sz="3000" dirty="0" smtClean="0">
                <a:latin typeface="PFDinTextCompPro-Italic"/>
                <a:cs typeface="PFDinTextCompPro-Italic"/>
              </a:rPr>
              <a:t>-dimensional ellipsoid.</a:t>
            </a:r>
          </a:p>
        </p:txBody>
      </p:sp>
    </p:spTree>
    <p:extLst>
      <p:ext uri="{BB962C8B-B14F-4D97-AF65-F5344CB8AC3E}">
        <p14:creationId xmlns:p14="http://schemas.microsoft.com/office/powerpoint/2010/main" val="90185393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Dimensionality reduction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952500"/>
            <a:ext cx="83820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 What is dimensionality reduction?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 A set of techniques for reducing the size (in terms of features,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     records, and/or bytes) of the dataset under examination.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In general, the idea is to regard the dataset is a matrix and to decompose the matrix into simpler, meaningful pieces.</a:t>
            </a:r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Dimensionality reduction is frequently performed as a pre-processing step before another learning algorithm is applied.</a:t>
            </a:r>
          </a:p>
        </p:txBody>
      </p:sp>
    </p:spTree>
    <p:extLst>
      <p:ext uri="{BB962C8B-B14F-4D97-AF65-F5344CB8AC3E}">
        <p14:creationId xmlns:p14="http://schemas.microsoft.com/office/powerpoint/2010/main" val="174515624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Singular value decomposition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70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952500"/>
            <a:ext cx="83820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For a geometric interpretation of the singular values, consider a unit sphere in </a:t>
            </a:r>
            <a:r>
              <a:rPr lang="en-US" sz="2500" i="1" dirty="0" err="1" smtClean="0">
                <a:latin typeface="+mn-lt"/>
                <a:cs typeface="PFDinTextCompPro-Italic"/>
              </a:rPr>
              <a:t>R</a:t>
            </a:r>
            <a:r>
              <a:rPr lang="en-US" sz="2500" i="1" baseline="-25000" dirty="0" err="1" smtClean="0">
                <a:latin typeface="+mn-lt"/>
                <a:cs typeface="PFDinTextCompPro-Italic"/>
              </a:rPr>
              <a:t>n</a:t>
            </a:r>
            <a:r>
              <a:rPr lang="en-US" sz="3000" dirty="0" smtClean="0">
                <a:latin typeface="PFDinTextCompPro-Italic"/>
                <a:cs typeface="PFDinTextCompPro-Italic"/>
              </a:rPr>
              <a:t> and a linear map </a:t>
            </a:r>
            <a:r>
              <a:rPr lang="en-US" sz="2500" i="1" dirty="0" smtClean="0">
                <a:latin typeface="+mn-lt"/>
                <a:cs typeface="PFDinTextCompPro-Italic"/>
              </a:rPr>
              <a:t>T</a:t>
            </a:r>
            <a:r>
              <a:rPr lang="en-US" sz="3000" dirty="0" smtClean="0">
                <a:latin typeface="PFDinTextCompPro-Italic"/>
                <a:cs typeface="PFDinTextCompPro-Italic"/>
              </a:rPr>
              <a:t> (</a:t>
            </a:r>
            <a:r>
              <a:rPr lang="en-US" sz="3000" dirty="0" err="1" smtClean="0">
                <a:latin typeface="PFDinTextCompPro-Italic"/>
                <a:cs typeface="PFDinTextCompPro-Italic"/>
              </a:rPr>
              <a:t>eg</a:t>
            </a:r>
            <a:r>
              <a:rPr lang="en-US" sz="3000" dirty="0" smtClean="0">
                <a:latin typeface="PFDinTextCompPro-Italic"/>
                <a:cs typeface="PFDinTextCompPro-Italic"/>
              </a:rPr>
              <a:t>, a rotation and a stretch) that sends this sphere to an ellipsoid in </a:t>
            </a:r>
            <a:r>
              <a:rPr lang="en-US" sz="2500" i="1" dirty="0" smtClean="0">
                <a:latin typeface="+mn-lt"/>
                <a:cs typeface="PFDinTextCompPro-Italic"/>
              </a:rPr>
              <a:t>R</a:t>
            </a:r>
            <a:r>
              <a:rPr lang="en-US" sz="2500" i="1" baseline="-25000" dirty="0" smtClean="0">
                <a:latin typeface="+mn-lt"/>
                <a:cs typeface="PFDinTextCompPro-Italic"/>
              </a:rPr>
              <a:t>d</a:t>
            </a:r>
            <a:r>
              <a:rPr lang="en-US" sz="3000" dirty="0" smtClean="0">
                <a:latin typeface="PFDinTextCompPro-Italic"/>
                <a:cs typeface="PFDinTextCompPro-Italic"/>
              </a:rPr>
              <a:t>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singular vectors of </a:t>
            </a:r>
            <a:r>
              <a:rPr lang="en-US" sz="2500" i="1" dirty="0" smtClean="0">
                <a:latin typeface="+mn-lt"/>
                <a:cs typeface="PFDinTextCompPro-Italic"/>
              </a:rPr>
              <a:t>T</a:t>
            </a:r>
            <a:r>
              <a:rPr lang="en-US" sz="3000" dirty="0" smtClean="0">
                <a:latin typeface="PFDinTextCompPro-Italic"/>
                <a:cs typeface="PFDinTextCompPro-Italic"/>
              </a:rPr>
              <a:t> correspond to the lengths of the axes of the </a:t>
            </a:r>
            <a:r>
              <a:rPr lang="en-US" sz="2500" i="1" dirty="0" smtClean="0">
                <a:latin typeface="+mn-lt"/>
                <a:cs typeface="PFDinTextCompPro-Italic"/>
              </a:rPr>
              <a:t>d</a:t>
            </a:r>
            <a:r>
              <a:rPr lang="en-US" sz="3000" dirty="0" smtClean="0">
                <a:latin typeface="PFDinTextCompPro-Italic"/>
                <a:cs typeface="PFDinTextCompPro-Italic"/>
              </a:rPr>
              <a:t>-dimensional ellipsoid.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The singular values give the magnitudes of the projection of each column of the original dataset on the elements of the new basis.</a:t>
            </a: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321327986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Singular value decomposition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71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5331" y="991870"/>
            <a:ext cx="5332413" cy="426593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3337" y="5004256"/>
            <a:ext cx="34547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4572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i="1" dirty="0" smtClean="0">
                <a:latin typeface="+mn-lt"/>
              </a:rPr>
              <a:t>source</a:t>
            </a:r>
            <a:r>
              <a:rPr lang="en-US" sz="800" i="1" dirty="0">
                <a:latin typeface="+mn-lt"/>
              </a:rPr>
              <a:t>: </a:t>
            </a:r>
            <a:r>
              <a:rPr lang="en-US" sz="800" i="1" dirty="0">
                <a:solidFill>
                  <a:prstClr val="black"/>
                </a:solidFill>
                <a:latin typeface="+mn-lt"/>
                <a:sym typeface="Wingdings"/>
              </a:rPr>
              <a:t> http://</a:t>
            </a:r>
            <a:r>
              <a:rPr lang="en-US" sz="800" i="1" dirty="0" err="1">
                <a:solidFill>
                  <a:prstClr val="black"/>
                </a:solidFill>
                <a:latin typeface="+mn-lt"/>
                <a:sym typeface="Wingdings"/>
              </a:rPr>
              <a:t>en.wikipedia.org</a:t>
            </a:r>
            <a:r>
              <a:rPr lang="en-US" sz="800" i="1" dirty="0">
                <a:solidFill>
                  <a:prstClr val="black"/>
                </a:solidFill>
                <a:latin typeface="+mn-lt"/>
                <a:sym typeface="Wingdings"/>
              </a:rPr>
              <a:t>/wiki/</a:t>
            </a:r>
            <a:r>
              <a:rPr lang="en-US" sz="800" i="1" dirty="0" err="1">
                <a:solidFill>
                  <a:prstClr val="black"/>
                </a:solidFill>
                <a:latin typeface="+mn-lt"/>
                <a:sym typeface="Wingdings"/>
              </a:rPr>
              <a:t>Singular_value_decomposition</a:t>
            </a:r>
            <a:endParaRPr lang="en-US" sz="800" i="1" dirty="0">
              <a:solidFill>
                <a:prstClr val="black"/>
              </a:solidFill>
              <a:latin typeface="+mn-lt"/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225630258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Singular value decomposition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72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952500"/>
            <a:ext cx="8382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Why do we care about SVD?</a:t>
            </a:r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marL="457200" indent="-457200" algn="l">
              <a:buFont typeface="Arial"/>
              <a:buChar char="•"/>
            </a:pPr>
            <a:endParaRPr lang="en-US" sz="3000" dirty="0" smtClean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180868694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Singular value decomposition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73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952500"/>
            <a:ext cx="8382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Why do we care about SVD?</a:t>
            </a:r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marL="457200" indent="-457200" algn="l">
              <a:buFont typeface="Arial"/>
              <a:buChar char="•"/>
            </a:pPr>
            <a:r>
              <a:rPr lang="en-US" sz="3000" dirty="0" smtClean="0">
                <a:latin typeface="PFDinTextCompPro-Italic"/>
                <a:cs typeface="PFDinTextCompPro-Italic"/>
              </a:rPr>
              <a:t>More numerically stable and can be more efficient to calculate (than PCA)</a:t>
            </a:r>
          </a:p>
          <a:p>
            <a:pPr marL="457200" indent="-457200" algn="l">
              <a:buFont typeface="Arial"/>
              <a:buChar char="•"/>
            </a:pPr>
            <a:endParaRPr lang="en-US" sz="3000" dirty="0" smtClean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58174561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Singular value decomposition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74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952500"/>
            <a:ext cx="83820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Why do we care about SVD?</a:t>
            </a:r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marL="457200" indent="-457200" algn="l">
              <a:buFont typeface="Arial"/>
              <a:buChar char="•"/>
            </a:pPr>
            <a:r>
              <a:rPr lang="en-US" sz="3000" dirty="0" smtClean="0">
                <a:latin typeface="PFDinTextCompPro-Italic"/>
                <a:cs typeface="PFDinTextCompPro-Italic"/>
              </a:rPr>
              <a:t>More numerically stable and can be more efficient to calculate (than PCA)</a:t>
            </a:r>
          </a:p>
          <a:p>
            <a:pPr marL="457200" indent="-457200" algn="l">
              <a:buFont typeface="Arial"/>
              <a:buChar char="•"/>
            </a:pPr>
            <a:endParaRPr lang="en-US" sz="3000" dirty="0" smtClean="0">
              <a:latin typeface="PFDinTextCompPro-Italic"/>
              <a:cs typeface="PFDinTextCompPro-Italic"/>
            </a:endParaRPr>
          </a:p>
          <a:p>
            <a:pPr marL="457200" indent="-457200" algn="l">
              <a:buFont typeface="Arial"/>
              <a:buChar char="•"/>
            </a:pPr>
            <a:r>
              <a:rPr lang="en-US" sz="3000" dirty="0" smtClean="0">
                <a:latin typeface="PFDinTextCompPro-Italic"/>
                <a:cs typeface="PFDinTextCompPro-Italic"/>
              </a:rPr>
              <a:t>Latent semantic analysis, etc.</a:t>
            </a:r>
          </a:p>
        </p:txBody>
      </p:sp>
    </p:spTree>
    <p:extLst>
      <p:ext uri="{BB962C8B-B14F-4D97-AF65-F5344CB8AC3E}">
        <p14:creationId xmlns:p14="http://schemas.microsoft.com/office/powerpoint/2010/main" val="75830878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663" y="3238500"/>
            <a:ext cx="8426450" cy="1828800"/>
          </a:xfrm>
        </p:spPr>
        <p:txBody>
          <a:bodyPr/>
          <a:lstStyle/>
          <a:p>
            <a:pPr>
              <a:defRPr/>
            </a:pPr>
            <a:r>
              <a:rPr lang="en-US" sz="7500" dirty="0" smtClean="0"/>
              <a:t/>
            </a:r>
            <a:br>
              <a:rPr lang="en-US" sz="7500" dirty="0" smtClean="0"/>
            </a:br>
            <a:r>
              <a:rPr lang="en-US" sz="7500" dirty="0" smtClean="0"/>
              <a:t>Iii. Other methods</a:t>
            </a:r>
            <a:endParaRPr lang="en-US" sz="75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71475" y="495300"/>
            <a:ext cx="6400800" cy="3048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/>
            <a:r>
              <a:rPr lang="en-US" cap="none" dirty="0" smtClean="0">
                <a:latin typeface="PFDinTextCompPro-Bold" charset="0"/>
                <a:ea typeface="ヒラギノ角ゴ ProN W3" charset="0"/>
                <a:cs typeface="ヒラギノ角ゴ ProN W3" charset="0"/>
              </a:rPr>
              <a:t>INTRO TO DATA SCIENCE</a:t>
            </a:r>
            <a:endParaRPr lang="en-US" cap="none" dirty="0">
              <a:latin typeface="PFDinTextCompPro-Bold" charset="0"/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560703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Factor analysis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76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952500"/>
            <a:ext cx="8382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Whereas PCA and SVD create new coordinates by transforming the old </a:t>
            </a:r>
            <a:r>
              <a:rPr lang="en-US" sz="3000" dirty="0" smtClean="0">
                <a:latin typeface="PFDinTextCompPro-Italic"/>
                <a:cs typeface="PFDinTextCompPro-Italic"/>
              </a:rPr>
              <a:t>coordinates </a:t>
            </a:r>
            <a:r>
              <a:rPr lang="en-US" sz="3000" dirty="0" smtClean="0">
                <a:latin typeface="PFDinTextCompPro-Italic"/>
                <a:cs typeface="PFDinTextCompPro-Italic"/>
              </a:rPr>
              <a:t>without any accompanying</a:t>
            </a:r>
            <a:r>
              <a:rPr lang="en-US" sz="3000" dirty="0" smtClean="0">
                <a:latin typeface="PFDinTextCompPro-Italic"/>
                <a:cs typeface="PFDinTextCompPro-Italic"/>
              </a:rPr>
              <a:t> theory of what anything means, </a:t>
            </a:r>
            <a:r>
              <a:rPr lang="en-US" sz="3000" dirty="0" smtClean="0">
                <a:latin typeface="PFDinTextCompPro-Medium"/>
                <a:cs typeface="PFDinTextCompPro-Medium"/>
              </a:rPr>
              <a:t>factor analysis</a:t>
            </a:r>
            <a:r>
              <a:rPr lang="en-US" sz="3000" dirty="0" smtClean="0">
                <a:latin typeface="PFDinTextCompPro-Italic"/>
                <a:cs typeface="PFDinTextCompPro-Italic"/>
              </a:rPr>
              <a:t> </a:t>
            </a:r>
            <a:r>
              <a:rPr lang="en-US" sz="3000" dirty="0" smtClean="0">
                <a:latin typeface="PFDinTextCompPro-Italic"/>
                <a:cs typeface="PFDinTextCompPro-Italic"/>
              </a:rPr>
              <a:t>refers to a broader array of techniques.</a:t>
            </a:r>
          </a:p>
        </p:txBody>
      </p:sp>
    </p:spTree>
    <p:extLst>
      <p:ext uri="{BB962C8B-B14F-4D97-AF65-F5344CB8AC3E}">
        <p14:creationId xmlns:p14="http://schemas.microsoft.com/office/powerpoint/2010/main" val="145288516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Factor analysis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77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952500"/>
            <a:ext cx="8382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Whereas PCA and SVD create new coordinates by transforming the old </a:t>
            </a:r>
            <a:r>
              <a:rPr lang="en-US" sz="3000" dirty="0" smtClean="0">
                <a:latin typeface="PFDinTextCompPro-Italic"/>
                <a:cs typeface="PFDinTextCompPro-Italic"/>
              </a:rPr>
              <a:t>coordinates </a:t>
            </a:r>
            <a:r>
              <a:rPr lang="en-US" sz="3000" dirty="0" smtClean="0">
                <a:latin typeface="PFDinTextCompPro-Italic"/>
                <a:cs typeface="PFDinTextCompPro-Italic"/>
              </a:rPr>
              <a:t>without any accompanying</a:t>
            </a:r>
            <a:r>
              <a:rPr lang="en-US" sz="3000" dirty="0" smtClean="0">
                <a:latin typeface="PFDinTextCompPro-Italic"/>
                <a:cs typeface="PFDinTextCompPro-Italic"/>
              </a:rPr>
              <a:t> theory of what anything means, </a:t>
            </a:r>
            <a:r>
              <a:rPr lang="en-US" sz="3000" dirty="0" smtClean="0">
                <a:latin typeface="PFDinTextCompPro-Medium"/>
                <a:cs typeface="PFDinTextCompPro-Medium"/>
              </a:rPr>
              <a:t>factor analysis</a:t>
            </a:r>
            <a:r>
              <a:rPr lang="en-US" sz="3000" dirty="0" smtClean="0">
                <a:latin typeface="PFDinTextCompPro-Italic"/>
                <a:cs typeface="PFDinTextCompPro-Italic"/>
              </a:rPr>
              <a:t> </a:t>
            </a:r>
            <a:r>
              <a:rPr lang="en-US" sz="3000" dirty="0" smtClean="0">
                <a:latin typeface="PFDinTextCompPro-Italic"/>
                <a:cs typeface="PFDinTextCompPro-Italic"/>
              </a:rPr>
              <a:t>refers to a broader array of techniques.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In factor analysis, which may be exploratory or confirmatory, we hypothesize that our data depends on some </a:t>
            </a:r>
            <a:r>
              <a:rPr lang="en-US" sz="3000" i="1" dirty="0" smtClean="0">
                <a:latin typeface="PFDinTextCompPro-Italic"/>
                <a:cs typeface="PFDinTextCompPro-Italic"/>
              </a:rPr>
              <a:t>hidden</a:t>
            </a:r>
            <a:r>
              <a:rPr lang="en-US" sz="3000" dirty="0" smtClean="0">
                <a:latin typeface="PFDinTextCompPro-Italic"/>
                <a:cs typeface="PFDinTextCompPro-Italic"/>
              </a:rPr>
              <a:t> or </a:t>
            </a:r>
            <a:r>
              <a:rPr lang="en-US" sz="3000" i="1" dirty="0" smtClean="0">
                <a:latin typeface="PFDinTextCompPro-Italic"/>
                <a:cs typeface="PFDinTextCompPro-Italic"/>
              </a:rPr>
              <a:t>latent</a:t>
            </a:r>
            <a:r>
              <a:rPr lang="en-US" sz="3000" dirty="0" smtClean="0">
                <a:latin typeface="PFDinTextCompPro-Italic"/>
                <a:cs typeface="PFDinTextCompPro-Italic"/>
              </a:rPr>
              <a:t> features.</a:t>
            </a:r>
          </a:p>
        </p:txBody>
      </p:sp>
    </p:spTree>
    <p:extLst>
      <p:ext uri="{BB962C8B-B14F-4D97-AF65-F5344CB8AC3E}">
        <p14:creationId xmlns:p14="http://schemas.microsoft.com/office/powerpoint/2010/main" val="31769607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Factor analysis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78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952500"/>
            <a:ext cx="83820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Whereas PCA and SVD create new coordinates by transforming the old </a:t>
            </a:r>
            <a:r>
              <a:rPr lang="en-US" sz="3000" dirty="0" smtClean="0">
                <a:latin typeface="PFDinTextCompPro-Italic"/>
                <a:cs typeface="PFDinTextCompPro-Italic"/>
              </a:rPr>
              <a:t>coordinates </a:t>
            </a:r>
            <a:r>
              <a:rPr lang="en-US" sz="3000" dirty="0" smtClean="0">
                <a:latin typeface="PFDinTextCompPro-Italic"/>
                <a:cs typeface="PFDinTextCompPro-Italic"/>
              </a:rPr>
              <a:t>without any accompanying</a:t>
            </a:r>
            <a:r>
              <a:rPr lang="en-US" sz="3000" dirty="0" smtClean="0">
                <a:latin typeface="PFDinTextCompPro-Italic"/>
                <a:cs typeface="PFDinTextCompPro-Italic"/>
              </a:rPr>
              <a:t> theory of what anything means, </a:t>
            </a:r>
            <a:r>
              <a:rPr lang="en-US" sz="3000" dirty="0" smtClean="0">
                <a:latin typeface="PFDinTextCompPro-Medium"/>
                <a:cs typeface="PFDinTextCompPro-Medium"/>
              </a:rPr>
              <a:t>factor analysis</a:t>
            </a:r>
            <a:r>
              <a:rPr lang="en-US" sz="3000" dirty="0" smtClean="0">
                <a:latin typeface="PFDinTextCompPro-Italic"/>
                <a:cs typeface="PFDinTextCompPro-Italic"/>
              </a:rPr>
              <a:t> </a:t>
            </a:r>
            <a:r>
              <a:rPr lang="en-US" sz="3000" dirty="0" smtClean="0">
                <a:latin typeface="PFDinTextCompPro-Italic"/>
                <a:cs typeface="PFDinTextCompPro-Italic"/>
              </a:rPr>
              <a:t>refers to a broader array of techniques.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In factor analysis, which may be exploratory or confirmatory, we hypothesize that our data depends on some </a:t>
            </a:r>
            <a:r>
              <a:rPr lang="en-US" sz="3000" i="1" dirty="0" smtClean="0">
                <a:latin typeface="PFDinTextCompPro-Italic"/>
                <a:cs typeface="PFDinTextCompPro-Italic"/>
              </a:rPr>
              <a:t>hidden</a:t>
            </a:r>
            <a:r>
              <a:rPr lang="en-US" sz="3000" dirty="0" smtClean="0">
                <a:latin typeface="PFDinTextCompPro-Italic"/>
                <a:cs typeface="PFDinTextCompPro-Italic"/>
              </a:rPr>
              <a:t> or </a:t>
            </a:r>
            <a:r>
              <a:rPr lang="en-US" sz="3000" i="1" dirty="0" smtClean="0">
                <a:latin typeface="PFDinTextCompPro-Italic"/>
                <a:cs typeface="PFDinTextCompPro-Italic"/>
              </a:rPr>
              <a:t>latent</a:t>
            </a:r>
            <a:r>
              <a:rPr lang="en-US" sz="3000" dirty="0" smtClean="0">
                <a:latin typeface="PFDinTextCompPro-Italic"/>
                <a:cs typeface="PFDinTextCompPro-Italic"/>
              </a:rPr>
              <a:t> features.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The old coordinates are then modeled as linear combinations of the latent features</a:t>
            </a:r>
            <a:r>
              <a:rPr lang="en-US" sz="3000" dirty="0" smtClean="0">
                <a:latin typeface="PFDinTextCompPro-Italic"/>
                <a:cs typeface="PFDinTextCompPro-Italic"/>
              </a:rPr>
              <a:t>.</a:t>
            </a:r>
            <a:endParaRPr lang="en-US" sz="3000" dirty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145288516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Factor analysis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79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952500"/>
            <a:ext cx="838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For example, consider a dataset that represents the results of a </a:t>
            </a:r>
            <a:r>
              <a:rPr lang="en-US" sz="3000" dirty="0" err="1" smtClean="0">
                <a:latin typeface="PFDinTextCompPro-Italic"/>
                <a:cs typeface="PFDinTextCompPro-Italic"/>
              </a:rPr>
              <a:t>decathalon</a:t>
            </a:r>
            <a:r>
              <a:rPr lang="en-US" sz="3000" dirty="0">
                <a:latin typeface="PFDinTextCompPro-Italic"/>
                <a:cs typeface="PFDinTextCompPro-Italic"/>
              </a:rPr>
              <a:t> </a:t>
            </a:r>
            <a:r>
              <a:rPr lang="en-US" sz="3000" dirty="0" smtClean="0">
                <a:latin typeface="PFDinTextCompPro-Italic"/>
                <a:cs typeface="PFDinTextCompPro-Italic"/>
              </a:rPr>
              <a:t>(rows = participants, columns = events, entries = times).</a:t>
            </a:r>
          </a:p>
        </p:txBody>
      </p:sp>
    </p:spTree>
    <p:extLst>
      <p:ext uri="{BB962C8B-B14F-4D97-AF65-F5344CB8AC3E}">
        <p14:creationId xmlns:p14="http://schemas.microsoft.com/office/powerpoint/2010/main" val="273399477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Dimensionality reduction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 What are the motivations for dimensionality reduction?</a:t>
            </a:r>
          </a:p>
        </p:txBody>
      </p:sp>
    </p:spTree>
    <p:extLst>
      <p:ext uri="{BB962C8B-B14F-4D97-AF65-F5344CB8AC3E}">
        <p14:creationId xmlns:p14="http://schemas.microsoft.com/office/powerpoint/2010/main" val="101910830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Factor analysis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80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952500"/>
            <a:ext cx="838200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For example, consider a dataset that represents the results of a </a:t>
            </a:r>
            <a:r>
              <a:rPr lang="en-US" sz="3000" dirty="0" err="1" smtClean="0">
                <a:latin typeface="PFDinTextCompPro-Italic"/>
                <a:cs typeface="PFDinTextCompPro-Italic"/>
              </a:rPr>
              <a:t>decathalon</a:t>
            </a:r>
            <a:r>
              <a:rPr lang="en-US" sz="3000" dirty="0">
                <a:latin typeface="PFDinTextCompPro-Italic"/>
                <a:cs typeface="PFDinTextCompPro-Italic"/>
              </a:rPr>
              <a:t> </a:t>
            </a:r>
            <a:r>
              <a:rPr lang="en-US" sz="3000" dirty="0" smtClean="0">
                <a:latin typeface="PFDinTextCompPro-Italic"/>
                <a:cs typeface="PFDinTextCompPro-Italic"/>
              </a:rPr>
              <a:t>(rows = participants, columns = events, entries = times).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Though this dataset contains 10 features </a:t>
            </a:r>
            <a:r>
              <a:rPr lang="en-US" sz="2500" i="1" dirty="0" smtClean="0">
                <a:latin typeface="+mn-lt"/>
                <a:cs typeface="PFDinTextCompPro-Italic"/>
              </a:rPr>
              <a:t>X</a:t>
            </a:r>
            <a:r>
              <a:rPr lang="en-US" sz="2500" i="1" baseline="-25000" dirty="0" smtClean="0">
                <a:latin typeface="+mn-lt"/>
                <a:cs typeface="PFDinTextCompPro-Italic"/>
              </a:rPr>
              <a:t>i</a:t>
            </a:r>
            <a:r>
              <a:rPr lang="en-US" sz="3000" dirty="0" smtClean="0">
                <a:latin typeface="PFDinTextCompPro-Italic"/>
                <a:cs typeface="PFDinTextCompPro-Italic"/>
              </a:rPr>
              <a:t>, we may be interested in modeling these features as functions of </a:t>
            </a:r>
            <a:r>
              <a:rPr lang="en-US" sz="3000" i="1" dirty="0" smtClean="0">
                <a:latin typeface="PFDinTextCompPro-Italic"/>
                <a:cs typeface="PFDinTextCompPro-Italic"/>
              </a:rPr>
              <a:t>latent variables</a:t>
            </a:r>
            <a:r>
              <a:rPr lang="en-US" sz="3000" dirty="0" smtClean="0">
                <a:latin typeface="PFDinTextCompPro-Italic"/>
                <a:cs typeface="PFDinTextCompPro-Italic"/>
              </a:rPr>
              <a:t> such as the speed and strength of the participants:</a:t>
            </a:r>
            <a:endParaRPr lang="en-US" sz="3000" dirty="0">
              <a:latin typeface="PFDinTextCompPro-Italic"/>
              <a:cs typeface="PFDinTextCompPro-Italic"/>
            </a:endParaRPr>
          </a:p>
          <a:p>
            <a:r>
              <a:rPr lang="en-US" sz="2500" i="1" spc="300" dirty="0" smtClean="0">
                <a:latin typeface="+mn-lt"/>
                <a:cs typeface="PFDinTextCompPro-Italic"/>
              </a:rPr>
              <a:t>X</a:t>
            </a:r>
            <a:r>
              <a:rPr lang="en-US" sz="2500" i="1" spc="300" baseline="-25000" dirty="0" smtClean="0">
                <a:latin typeface="+mn-lt"/>
                <a:cs typeface="PFDinTextCompPro-Italic"/>
              </a:rPr>
              <a:t>i</a:t>
            </a:r>
            <a:r>
              <a:rPr lang="en-US" sz="2500" i="1" spc="300" dirty="0" smtClean="0">
                <a:latin typeface="+mn-lt"/>
                <a:cs typeface="PFDinTextCompPro-Italic"/>
              </a:rPr>
              <a:t> = </a:t>
            </a:r>
            <a:r>
              <a:rPr lang="en-US" sz="2800" i="1" spc="300" dirty="0" smtClean="0">
                <a:latin typeface="Symbol" charset="2"/>
                <a:cs typeface="Symbol" charset="2"/>
              </a:rPr>
              <a:t>l</a:t>
            </a:r>
            <a:r>
              <a:rPr lang="en-US" sz="2500" i="1" spc="300" baseline="-25000" dirty="0" smtClean="0">
                <a:latin typeface="+mn-lt"/>
                <a:cs typeface="PFDinTextCompPro-Italic"/>
              </a:rPr>
              <a:t>1</a:t>
            </a:r>
            <a:r>
              <a:rPr lang="en-US" sz="2500" i="1" spc="300" dirty="0" smtClean="0">
                <a:latin typeface="+mn-lt"/>
                <a:cs typeface="PFDinTextCompPro-Italic"/>
              </a:rPr>
              <a:t>f</a:t>
            </a:r>
            <a:r>
              <a:rPr lang="en-US" sz="2500" i="1" spc="300" baseline="-25000" dirty="0" smtClean="0">
                <a:latin typeface="+mn-lt"/>
                <a:cs typeface="PFDinTextCompPro-Italic"/>
              </a:rPr>
              <a:t>1</a:t>
            </a:r>
            <a:r>
              <a:rPr lang="en-US" sz="2500" i="1" spc="300" dirty="0" smtClean="0">
                <a:latin typeface="+mn-lt"/>
                <a:cs typeface="PFDinTextCompPro-Italic"/>
              </a:rPr>
              <a:t> + </a:t>
            </a:r>
            <a:r>
              <a:rPr lang="en-US" sz="2800" i="1" spc="300" dirty="0" smtClean="0">
                <a:latin typeface="Symbol" charset="2"/>
                <a:cs typeface="Symbol" charset="2"/>
              </a:rPr>
              <a:t>l</a:t>
            </a:r>
            <a:r>
              <a:rPr lang="en-US" sz="2500" i="1" spc="300" baseline="-25000" dirty="0" smtClean="0">
                <a:latin typeface="+mn-lt"/>
                <a:cs typeface="PFDinTextCompPro-Italic"/>
              </a:rPr>
              <a:t>2</a:t>
            </a:r>
            <a:r>
              <a:rPr lang="en-US" sz="2500" i="1" spc="300" dirty="0" smtClean="0">
                <a:latin typeface="+mn-lt"/>
                <a:cs typeface="PFDinTextCompPro-Italic"/>
              </a:rPr>
              <a:t>f</a:t>
            </a:r>
            <a:r>
              <a:rPr lang="en-US" sz="2500" i="1" spc="300" baseline="-25000" dirty="0" smtClean="0">
                <a:latin typeface="+mn-lt"/>
                <a:cs typeface="PFDinTextCompPro-Italic"/>
              </a:rPr>
              <a:t>2</a:t>
            </a:r>
            <a:r>
              <a:rPr lang="en-US" sz="2500" i="1" spc="300" dirty="0" smtClean="0">
                <a:latin typeface="+mn-lt"/>
                <a:cs typeface="PFDinTextCompPro-Italic"/>
              </a:rPr>
              <a:t> + </a:t>
            </a:r>
            <a:r>
              <a:rPr lang="en-US" sz="2800" i="1" spc="300" dirty="0" smtClean="0">
                <a:latin typeface="Symbol" charset="2"/>
                <a:cs typeface="Symbol" charset="2"/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220118101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Factor analysis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81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952500"/>
            <a:ext cx="8382000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For example, consider a dataset that represents the results of a </a:t>
            </a:r>
            <a:r>
              <a:rPr lang="en-US" sz="3000" dirty="0" err="1" smtClean="0">
                <a:latin typeface="PFDinTextCompPro-Italic"/>
                <a:cs typeface="PFDinTextCompPro-Italic"/>
              </a:rPr>
              <a:t>decathalon</a:t>
            </a:r>
            <a:r>
              <a:rPr lang="en-US" sz="3000" dirty="0">
                <a:latin typeface="PFDinTextCompPro-Italic"/>
                <a:cs typeface="PFDinTextCompPro-Italic"/>
              </a:rPr>
              <a:t> </a:t>
            </a:r>
            <a:r>
              <a:rPr lang="en-US" sz="3000" dirty="0" smtClean="0">
                <a:latin typeface="PFDinTextCompPro-Italic"/>
                <a:cs typeface="PFDinTextCompPro-Italic"/>
              </a:rPr>
              <a:t>(rows = participants, columns = events, entries = times).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Though this dataset contains 10 features </a:t>
            </a:r>
            <a:r>
              <a:rPr lang="en-US" sz="2500" i="1" dirty="0" smtClean="0">
                <a:latin typeface="+mn-lt"/>
                <a:cs typeface="PFDinTextCompPro-Italic"/>
              </a:rPr>
              <a:t>X</a:t>
            </a:r>
            <a:r>
              <a:rPr lang="en-US" sz="2500" i="1" baseline="-25000" dirty="0" smtClean="0">
                <a:latin typeface="+mn-lt"/>
                <a:cs typeface="PFDinTextCompPro-Italic"/>
              </a:rPr>
              <a:t>i</a:t>
            </a:r>
            <a:r>
              <a:rPr lang="en-US" sz="3000" dirty="0" smtClean="0">
                <a:latin typeface="PFDinTextCompPro-Italic"/>
                <a:cs typeface="PFDinTextCompPro-Italic"/>
              </a:rPr>
              <a:t>, we may be interested in modeling these features as functions of </a:t>
            </a:r>
            <a:r>
              <a:rPr lang="en-US" sz="3000" i="1" dirty="0" smtClean="0">
                <a:latin typeface="PFDinTextCompPro-Italic"/>
                <a:cs typeface="PFDinTextCompPro-Italic"/>
              </a:rPr>
              <a:t>latent variables</a:t>
            </a:r>
            <a:r>
              <a:rPr lang="en-US" sz="3000" dirty="0" smtClean="0">
                <a:latin typeface="PFDinTextCompPro-Italic"/>
                <a:cs typeface="PFDinTextCompPro-Italic"/>
              </a:rPr>
              <a:t> such as the speed and strength of the participants:</a:t>
            </a:r>
            <a:endParaRPr lang="en-US" sz="3000" dirty="0">
              <a:latin typeface="PFDinTextCompPro-Italic"/>
              <a:cs typeface="PFDinTextCompPro-Italic"/>
            </a:endParaRPr>
          </a:p>
          <a:p>
            <a:r>
              <a:rPr lang="en-US" sz="2500" i="1" spc="300" dirty="0" smtClean="0">
                <a:latin typeface="+mn-lt"/>
                <a:cs typeface="PFDinTextCompPro-Italic"/>
              </a:rPr>
              <a:t>X</a:t>
            </a:r>
            <a:r>
              <a:rPr lang="en-US" sz="2500" i="1" spc="300" baseline="-25000" dirty="0" smtClean="0">
                <a:latin typeface="+mn-lt"/>
                <a:cs typeface="PFDinTextCompPro-Italic"/>
              </a:rPr>
              <a:t>i</a:t>
            </a:r>
            <a:r>
              <a:rPr lang="en-US" sz="2500" i="1" spc="300" dirty="0" smtClean="0">
                <a:latin typeface="+mn-lt"/>
                <a:cs typeface="PFDinTextCompPro-Italic"/>
              </a:rPr>
              <a:t> = </a:t>
            </a:r>
            <a:r>
              <a:rPr lang="en-US" sz="2800" i="1" spc="300" dirty="0" smtClean="0">
                <a:latin typeface="Symbol" charset="2"/>
                <a:cs typeface="Symbol" charset="2"/>
              </a:rPr>
              <a:t>l</a:t>
            </a:r>
            <a:r>
              <a:rPr lang="en-US" sz="2500" i="1" spc="300" baseline="-25000" dirty="0" smtClean="0">
                <a:latin typeface="+mn-lt"/>
                <a:cs typeface="PFDinTextCompPro-Italic"/>
              </a:rPr>
              <a:t>1</a:t>
            </a:r>
            <a:r>
              <a:rPr lang="en-US" sz="2500" i="1" spc="300" dirty="0" smtClean="0">
                <a:latin typeface="+mn-lt"/>
                <a:cs typeface="PFDinTextCompPro-Italic"/>
              </a:rPr>
              <a:t>f</a:t>
            </a:r>
            <a:r>
              <a:rPr lang="en-US" sz="2500" i="1" spc="300" baseline="-25000" dirty="0" smtClean="0">
                <a:latin typeface="+mn-lt"/>
                <a:cs typeface="PFDinTextCompPro-Italic"/>
              </a:rPr>
              <a:t>1</a:t>
            </a:r>
            <a:r>
              <a:rPr lang="en-US" sz="2500" i="1" spc="300" dirty="0" smtClean="0">
                <a:latin typeface="+mn-lt"/>
                <a:cs typeface="PFDinTextCompPro-Italic"/>
              </a:rPr>
              <a:t> + </a:t>
            </a:r>
            <a:r>
              <a:rPr lang="en-US" sz="2800" i="1" spc="300" dirty="0" smtClean="0">
                <a:latin typeface="Symbol" charset="2"/>
                <a:cs typeface="Symbol" charset="2"/>
              </a:rPr>
              <a:t>l</a:t>
            </a:r>
            <a:r>
              <a:rPr lang="en-US" sz="2500" i="1" spc="300" baseline="-25000" dirty="0" smtClean="0">
                <a:latin typeface="+mn-lt"/>
                <a:cs typeface="PFDinTextCompPro-Italic"/>
              </a:rPr>
              <a:t>2</a:t>
            </a:r>
            <a:r>
              <a:rPr lang="en-US" sz="2500" i="1" spc="300" dirty="0" smtClean="0">
                <a:latin typeface="+mn-lt"/>
                <a:cs typeface="PFDinTextCompPro-Italic"/>
              </a:rPr>
              <a:t>f</a:t>
            </a:r>
            <a:r>
              <a:rPr lang="en-US" sz="2500" i="1" spc="300" baseline="-25000" dirty="0" smtClean="0">
                <a:latin typeface="+mn-lt"/>
                <a:cs typeface="PFDinTextCompPro-Italic"/>
              </a:rPr>
              <a:t>2</a:t>
            </a:r>
            <a:r>
              <a:rPr lang="en-US" sz="2500" i="1" spc="300" dirty="0" smtClean="0">
                <a:latin typeface="+mn-lt"/>
                <a:cs typeface="PFDinTextCompPro-Italic"/>
              </a:rPr>
              <a:t> + </a:t>
            </a:r>
            <a:r>
              <a:rPr lang="en-US" sz="2800" i="1" spc="300" dirty="0" smtClean="0">
                <a:latin typeface="Symbol" charset="2"/>
                <a:cs typeface="Symbol" charset="2"/>
              </a:rPr>
              <a:t>e</a:t>
            </a: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This is a now model with an error term!</a:t>
            </a:r>
            <a:endParaRPr lang="en-US" sz="3000" dirty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140691939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Factor analysis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82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952500"/>
            <a:ext cx="8382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In practice, PCA is often used for factor analysis, after modifying the covariance matrix somewhat. But it can also allow for non-isotropic errors, and there are other methods for fitting as well, and different theoretical concerns.</a:t>
            </a:r>
            <a:endParaRPr lang="en-US" sz="3000" dirty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375543811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Nonlinear methods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83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952500"/>
            <a:ext cx="8382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SVD, PCA, and factor analysis are all linear techniques (</a:t>
            </a:r>
            <a:r>
              <a:rPr lang="en-US" sz="3000" dirty="0" err="1" smtClean="0">
                <a:latin typeface="PFDinTextCompPro-Italic"/>
                <a:cs typeface="PFDinTextCompPro-Italic"/>
              </a:rPr>
              <a:t>eg</a:t>
            </a:r>
            <a:r>
              <a:rPr lang="en-US" sz="3000" dirty="0" smtClean="0">
                <a:latin typeface="PFDinTextCompPro-Italic"/>
                <a:cs typeface="PFDinTextCompPro-Italic"/>
              </a:rPr>
              <a:t>, we use a linear transformation to embed the data in a lower-dimensional space).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But as we saw with SVM’s, sometimes linear techniques are not sufficient.</a:t>
            </a:r>
          </a:p>
        </p:txBody>
      </p:sp>
    </p:spTree>
    <p:extLst>
      <p:ext uri="{BB962C8B-B14F-4D97-AF65-F5344CB8AC3E}">
        <p14:creationId xmlns:p14="http://schemas.microsoft.com/office/powerpoint/2010/main" val="175027028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Nonlinear methods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84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7300" y="1130300"/>
            <a:ext cx="4305300" cy="3937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8393" y="1113632"/>
            <a:ext cx="5606288" cy="4144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33384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Nonlinear methods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85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7300" y="1130300"/>
            <a:ext cx="4305300" cy="393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41064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Nonlinear methods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86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952500"/>
            <a:ext cx="8382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Some methods for nonlinear dimensional reduction (or </a:t>
            </a:r>
            <a:r>
              <a:rPr lang="en-US" sz="3000" i="1" dirty="0" smtClean="0">
                <a:latin typeface="PFDinTextCompPro-Italic"/>
                <a:cs typeface="PFDinTextCompPro-Italic"/>
              </a:rPr>
              <a:t>manifold learning</a:t>
            </a:r>
            <a:r>
              <a:rPr lang="en-US" sz="3000" dirty="0" smtClean="0">
                <a:latin typeface="PFDinTextCompPro-Italic"/>
                <a:cs typeface="PFDinTextCompPro-Italic"/>
              </a:rPr>
              <a:t>) include: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Medium"/>
                <a:cs typeface="PFDinTextCompPro-Medium"/>
              </a:rPr>
              <a:t>multidimensional scaling</a:t>
            </a:r>
            <a:r>
              <a:rPr lang="en-US" sz="3000" dirty="0" smtClean="0">
                <a:latin typeface="PFDinTextCompPro-Italic"/>
                <a:cs typeface="PFDinTextCompPro-Italic"/>
              </a:rPr>
              <a:t>: low-dim embedding that preserves 	pairwise distances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Medium"/>
                <a:cs typeface="PFDinTextCompPro-Medium"/>
              </a:rPr>
              <a:t>locally linear embedding</a:t>
            </a:r>
            <a:r>
              <a:rPr lang="en-US" sz="3000" dirty="0" smtClean="0">
                <a:latin typeface="PFDinTextCompPro-Italic"/>
                <a:cs typeface="PFDinTextCompPro-Italic"/>
              </a:rPr>
              <a:t>: approximates local structure of data </a:t>
            </a:r>
            <a:r>
              <a:rPr lang="en-US" sz="3000" dirty="0" smtClean="0">
                <a:latin typeface="PFDinTextCompPro-Italic"/>
                <a:cs typeface="PFDinTextCompPro-Italic"/>
              </a:rPr>
              <a:t>	(neighborhood</a:t>
            </a:r>
            <a:r>
              <a:rPr lang="en-US" sz="3000" dirty="0">
                <a:latin typeface="PFDinTextCompPro-Italic"/>
                <a:cs typeface="PFDinTextCompPro-Italic"/>
              </a:rPr>
              <a:t> </a:t>
            </a:r>
            <a:r>
              <a:rPr lang="en-US" sz="3000" dirty="0" smtClean="0">
                <a:latin typeface="PFDinTextCompPro-Italic"/>
                <a:cs typeface="PFDinTextCompPro-Italic"/>
              </a:rPr>
              <a:t>preserving </a:t>
            </a:r>
            <a:r>
              <a:rPr lang="en-US" sz="3000" dirty="0" smtClean="0">
                <a:latin typeface="PFDinTextCompPro-Italic"/>
                <a:cs typeface="PFDinTextCompPro-Italic"/>
              </a:rPr>
              <a:t>embedding)</a:t>
            </a:r>
          </a:p>
        </p:txBody>
      </p:sp>
    </p:spTree>
    <p:extLst>
      <p:ext uri="{BB962C8B-B14F-4D97-AF65-F5344CB8AC3E}">
        <p14:creationId xmlns:p14="http://schemas.microsoft.com/office/powerpoint/2010/main" val="81674966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Nonlinear methods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87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952500"/>
            <a:ext cx="8382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Some methods for nonlinear dimensional reduction (or </a:t>
            </a:r>
            <a:r>
              <a:rPr lang="en-US" sz="3000" i="1" dirty="0" smtClean="0">
                <a:latin typeface="PFDinTextCompPro-Italic"/>
                <a:cs typeface="PFDinTextCompPro-Italic"/>
              </a:rPr>
              <a:t>manifold learning</a:t>
            </a:r>
            <a:r>
              <a:rPr lang="en-US" sz="3000" dirty="0" smtClean="0">
                <a:latin typeface="PFDinTextCompPro-Italic"/>
                <a:cs typeface="PFDinTextCompPro-Italic"/>
              </a:rPr>
              <a:t>) include: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Medium"/>
                <a:cs typeface="PFDinTextCompPro-Medium"/>
              </a:rPr>
              <a:t>multidimensional scaling</a:t>
            </a:r>
            <a:r>
              <a:rPr lang="en-US" sz="3000" dirty="0" smtClean="0">
                <a:latin typeface="PFDinTextCompPro-Italic"/>
                <a:cs typeface="PFDinTextCompPro-Italic"/>
              </a:rPr>
              <a:t>: low-dim embedding that preserves 	pairwise distances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Medium"/>
                <a:cs typeface="PFDinTextCompPro-Medium"/>
              </a:rPr>
              <a:t>locally linear embedding</a:t>
            </a:r>
            <a:r>
              <a:rPr lang="en-US" sz="3000" dirty="0" smtClean="0">
                <a:latin typeface="PFDinTextCompPro-Italic"/>
                <a:cs typeface="PFDinTextCompPro-Italic"/>
              </a:rPr>
              <a:t>: approximates local structure of data </a:t>
            </a:r>
            <a:r>
              <a:rPr lang="en-US" sz="3000" dirty="0">
                <a:latin typeface="PFDinTextCompPro-Italic"/>
                <a:cs typeface="PFDinTextCompPro-Italic"/>
              </a:rPr>
              <a:t>	</a:t>
            </a:r>
            <a:r>
              <a:rPr lang="en-US" sz="3000" dirty="0" smtClean="0">
                <a:latin typeface="PFDinTextCompPro-Italic"/>
                <a:cs typeface="PFDinTextCompPro-Italic"/>
              </a:rPr>
              <a:t>(neighborhood</a:t>
            </a:r>
            <a:r>
              <a:rPr lang="en-US" sz="3000" dirty="0">
                <a:latin typeface="PFDinTextCompPro-Italic"/>
                <a:cs typeface="PFDinTextCompPro-Italic"/>
              </a:rPr>
              <a:t> </a:t>
            </a:r>
            <a:r>
              <a:rPr lang="en-US" sz="3000" dirty="0" smtClean="0">
                <a:latin typeface="PFDinTextCompPro-Italic"/>
                <a:cs typeface="PFDinTextCompPro-Italic"/>
              </a:rPr>
              <a:t>preserving </a:t>
            </a:r>
            <a:r>
              <a:rPr lang="en-US" sz="3000" dirty="0" smtClean="0">
                <a:latin typeface="PFDinTextCompPro-Italic"/>
                <a:cs typeface="PFDinTextCompPro-Italic"/>
              </a:rPr>
              <a:t>embedding)</a:t>
            </a:r>
          </a:p>
        </p:txBody>
      </p:sp>
      <p:grpSp>
        <p:nvGrpSpPr>
          <p:cNvPr id="5" name="Group 26"/>
          <p:cNvGrpSpPr>
            <a:grpSpLocks/>
          </p:cNvGrpSpPr>
          <p:nvPr/>
        </p:nvGrpSpPr>
        <p:grpSpPr bwMode="auto">
          <a:xfrm>
            <a:off x="7256462" y="1562100"/>
            <a:ext cx="1463675" cy="1463675"/>
            <a:chOff x="0" y="0"/>
            <a:chExt cx="1280" cy="1280"/>
          </a:xfrm>
        </p:grpSpPr>
        <p:pic>
          <p:nvPicPr>
            <p:cNvPr id="6" name="Picture 2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80" cy="1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Rectangle 24"/>
            <p:cNvSpPr>
              <a:spLocks/>
            </p:cNvSpPr>
            <p:nvPr/>
          </p:nvSpPr>
          <p:spPr bwMode="auto">
            <a:xfrm>
              <a:off x="104" y="96"/>
              <a:ext cx="1056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ct val="75000"/>
                </a:lnSpc>
              </a:pPr>
              <a:r>
                <a:rPr lang="en-US" sz="1300" dirty="0" smtClean="0">
                  <a:solidFill>
                    <a:schemeClr val="tx1"/>
                  </a:solidFill>
                  <a:latin typeface="PFDinTextCompPro-Bold" charset="0"/>
                  <a:ea typeface="ＭＳ Ｐゴシック" charset="0"/>
                  <a:cs typeface="ＭＳ Ｐゴシック" charset="0"/>
                  <a:sym typeface="PFDinTextCompPro-Bold" charset="0"/>
                </a:rPr>
                <a:t>NOTE</a:t>
              </a:r>
              <a:endParaRPr lang="en-US" sz="1300" dirty="0">
                <a:solidFill>
                  <a:schemeClr val="tx1"/>
                </a:solidFill>
                <a:latin typeface="PFDinTextCompPro-Bold" charset="0"/>
                <a:ea typeface="ＭＳ Ｐゴシック" charset="0"/>
                <a:cs typeface="ＭＳ Ｐゴシック" charset="0"/>
                <a:sym typeface="PFDinTextCompPro-Bold" charset="0"/>
              </a:endParaRPr>
            </a:p>
          </p:txBody>
        </p:sp>
        <p:sp>
          <p:nvSpPr>
            <p:cNvPr id="10" name="Rectangle 25"/>
            <p:cNvSpPr>
              <a:spLocks/>
            </p:cNvSpPr>
            <p:nvPr/>
          </p:nvSpPr>
          <p:spPr bwMode="auto">
            <a:xfrm>
              <a:off x="104" y="264"/>
              <a:ext cx="1056" cy="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ts val="1150"/>
                </a:lnSpc>
              </a:pPr>
              <a:endParaRPr lang="en-US" sz="900" dirty="0" smtClean="0">
                <a:solidFill>
                  <a:schemeClr val="tx1"/>
                </a:solidFill>
                <a:latin typeface="+mn-lt"/>
                <a:ea typeface="ＭＳ Ｐゴシック" charset="0"/>
                <a:cs typeface="PFDinTextCompPro-Italic"/>
                <a:sym typeface="News706 BT" charset="0"/>
              </a:endParaRPr>
            </a:p>
            <a:p>
              <a:pPr algn="l">
                <a:lnSpc>
                  <a:spcPts val="1150"/>
                </a:lnSpc>
              </a:pPr>
              <a:r>
                <a:rPr lang="en-US" sz="9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See </a:t>
              </a:r>
              <a:r>
                <a:rPr lang="en-US" sz="900" dirty="0" err="1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sklearn.manifold</a:t>
              </a:r>
              <a:endParaRPr lang="en-US" sz="900" i="1" dirty="0" smtClean="0">
                <a:solidFill>
                  <a:schemeClr val="tx1"/>
                </a:solidFill>
                <a:latin typeface="+mn-lt"/>
                <a:ea typeface="ＭＳ Ｐゴシック" charset="0"/>
                <a:cs typeface="PFDinTextCompPro-Italic"/>
                <a:sym typeface="News706 B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7263102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Nonlinear methods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88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952500"/>
            <a:ext cx="8382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Some methods for nonlinear dimensional reduction (or </a:t>
            </a:r>
            <a:r>
              <a:rPr lang="en-US" sz="3000" i="1" dirty="0" smtClean="0">
                <a:latin typeface="PFDinTextCompPro-Italic"/>
                <a:cs typeface="PFDinTextCompPro-Italic"/>
              </a:rPr>
              <a:t>manifold learning</a:t>
            </a:r>
            <a:r>
              <a:rPr lang="en-US" sz="3000" dirty="0" smtClean="0">
                <a:latin typeface="PFDinTextCompPro-Italic"/>
                <a:cs typeface="PFDinTextCompPro-Italic"/>
              </a:rPr>
              <a:t>) include: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Medium"/>
                <a:cs typeface="PFDinTextCompPro-Medium"/>
              </a:rPr>
              <a:t>kernel PCA</a:t>
            </a:r>
            <a:r>
              <a:rPr lang="en-US" sz="3000" dirty="0" smtClean="0">
                <a:latin typeface="PFDinTextCompPro-Italic"/>
                <a:cs typeface="PFDinTextCompPro-Italic"/>
              </a:rPr>
              <a:t>: exploits PCA dependence on inner </a:t>
            </a:r>
            <a:r>
              <a:rPr lang="en-US" sz="3000" dirty="0" smtClean="0">
                <a:latin typeface="PFDinTextCompPro-Italic"/>
                <a:cs typeface="PFDinTextCompPro-Italic"/>
              </a:rPr>
              <a:t>product</a:t>
            </a:r>
          </a:p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	</a:t>
            </a:r>
            <a:r>
              <a:rPr lang="en-US" sz="3000" dirty="0" smtClean="0">
                <a:latin typeface="PFDinTextCompPro-Italic"/>
                <a:cs typeface="PFDinTextCompPro-Italic"/>
              </a:rPr>
              <a:t>(</a:t>
            </a:r>
            <a:r>
              <a:rPr lang="en-US" sz="3000" dirty="0" smtClean="0">
                <a:latin typeface="PFDinTextCompPro-Italic"/>
                <a:cs typeface="PFDinTextCompPro-Italic"/>
              </a:rPr>
              <a:t>same logic </a:t>
            </a:r>
            <a:r>
              <a:rPr lang="en-US" sz="3000" dirty="0" smtClean="0">
                <a:latin typeface="PFDinTextCompPro-Italic"/>
                <a:cs typeface="PFDinTextCompPro-Italic"/>
              </a:rPr>
              <a:t>as SVM</a:t>
            </a:r>
            <a:r>
              <a:rPr lang="en-US" sz="3000" dirty="0" smtClean="0">
                <a:latin typeface="PFDinTextCompPro-Italic"/>
                <a:cs typeface="PFDinTextCompPro-Italic"/>
              </a:rPr>
              <a:t>)</a:t>
            </a:r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endParaRPr lang="en-US" sz="3000" dirty="0" smtClean="0">
              <a:latin typeface="PFDinTextCompPro-Medium"/>
              <a:cs typeface="PFDinTextCompPro-Medium"/>
            </a:endParaRPr>
          </a:p>
          <a:p>
            <a:pPr algn="l"/>
            <a:r>
              <a:rPr lang="en-US" sz="3000" dirty="0" err="1" smtClean="0">
                <a:latin typeface="PFDinTextCompPro-Medium"/>
                <a:cs typeface="PFDinTextCompPro-Medium"/>
              </a:rPr>
              <a:t>isomap</a:t>
            </a:r>
            <a:r>
              <a:rPr lang="en-US" sz="3000" dirty="0" smtClean="0">
                <a:latin typeface="PFDinTextCompPro-Italic"/>
                <a:cs typeface="PFDinTextCompPro-Italic"/>
              </a:rPr>
              <a:t>: nonlinear </a:t>
            </a:r>
            <a:r>
              <a:rPr lang="en-US" sz="3000" dirty="0" smtClean="0">
                <a:latin typeface="PFDinTextCompPro-Italic"/>
                <a:cs typeface="PFDinTextCompPro-Italic"/>
              </a:rPr>
              <a:t>dimension </a:t>
            </a:r>
            <a:r>
              <a:rPr lang="en-US" sz="3000" dirty="0" smtClean="0">
                <a:latin typeface="PFDinTextCompPro-Italic"/>
                <a:cs typeface="PFDinTextCompPro-Italic"/>
              </a:rPr>
              <a:t>reduction via MDS using geodesic </a:t>
            </a:r>
            <a:r>
              <a:rPr lang="en-US" sz="3000" dirty="0" smtClean="0">
                <a:latin typeface="PFDinTextCompPro-Italic"/>
                <a:cs typeface="PFDinTextCompPro-Italic"/>
              </a:rPr>
              <a:t>	(</a:t>
            </a:r>
            <a:r>
              <a:rPr lang="en-US" sz="3000" dirty="0" smtClean="0">
                <a:latin typeface="PFDinTextCompPro-Italic"/>
                <a:cs typeface="PFDinTextCompPro-Italic"/>
              </a:rPr>
              <a:t>surface</a:t>
            </a:r>
            <a:r>
              <a:rPr lang="en-US" sz="3000" dirty="0" smtClean="0">
                <a:latin typeface="PFDinTextCompPro-Italic"/>
                <a:cs typeface="PFDinTextCompPro-Italic"/>
              </a:rPr>
              <a:t>-bound</a:t>
            </a:r>
            <a:r>
              <a:rPr lang="en-US" sz="3000" dirty="0" smtClean="0">
                <a:latin typeface="PFDinTextCompPro-Italic"/>
                <a:cs typeface="PFDinTextCompPro-Italic"/>
              </a:rPr>
              <a:t>) distances</a:t>
            </a:r>
          </a:p>
        </p:txBody>
      </p:sp>
    </p:spTree>
    <p:extLst>
      <p:ext uri="{BB962C8B-B14F-4D97-AF65-F5344CB8AC3E}">
        <p14:creationId xmlns:p14="http://schemas.microsoft.com/office/powerpoint/2010/main" val="304630029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Nonlinear methods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89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952500"/>
            <a:ext cx="8382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Some methods for nonlinear dimensional reduction (or </a:t>
            </a:r>
            <a:r>
              <a:rPr lang="en-US" sz="3000" i="1" dirty="0" smtClean="0">
                <a:latin typeface="PFDinTextCompPro-Italic"/>
                <a:cs typeface="PFDinTextCompPro-Italic"/>
              </a:rPr>
              <a:t>manifold learning</a:t>
            </a:r>
            <a:r>
              <a:rPr lang="en-US" sz="3000" dirty="0" smtClean="0">
                <a:latin typeface="PFDinTextCompPro-Italic"/>
                <a:cs typeface="PFDinTextCompPro-Italic"/>
              </a:rPr>
              <a:t>) include: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Medium"/>
                <a:cs typeface="PFDinTextCompPro-Medium"/>
              </a:rPr>
              <a:t>kernel PCA</a:t>
            </a:r>
            <a:r>
              <a:rPr lang="en-US" sz="3000" dirty="0" smtClean="0">
                <a:latin typeface="PFDinTextCompPro-Italic"/>
                <a:cs typeface="PFDinTextCompPro-Italic"/>
              </a:rPr>
              <a:t>: exploits PCA dependence on inner </a:t>
            </a:r>
            <a:r>
              <a:rPr lang="en-US" sz="3000" dirty="0" smtClean="0">
                <a:latin typeface="PFDinTextCompPro-Italic"/>
                <a:cs typeface="PFDinTextCompPro-Italic"/>
              </a:rPr>
              <a:t>product</a:t>
            </a:r>
          </a:p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	</a:t>
            </a:r>
            <a:r>
              <a:rPr lang="en-US" sz="3000" dirty="0" smtClean="0">
                <a:latin typeface="PFDinTextCompPro-Italic"/>
                <a:cs typeface="PFDinTextCompPro-Italic"/>
              </a:rPr>
              <a:t>(</a:t>
            </a:r>
            <a:r>
              <a:rPr lang="en-US" sz="3000" dirty="0" smtClean="0">
                <a:latin typeface="PFDinTextCompPro-Italic"/>
                <a:cs typeface="PFDinTextCompPro-Italic"/>
              </a:rPr>
              <a:t>same logic </a:t>
            </a:r>
            <a:r>
              <a:rPr lang="en-US" sz="3000" dirty="0" smtClean="0">
                <a:latin typeface="PFDinTextCompPro-Italic"/>
                <a:cs typeface="PFDinTextCompPro-Italic"/>
              </a:rPr>
              <a:t>as SVM</a:t>
            </a:r>
            <a:r>
              <a:rPr lang="en-US" sz="3000" dirty="0" smtClean="0">
                <a:latin typeface="PFDinTextCompPro-Italic"/>
                <a:cs typeface="PFDinTextCompPro-Italic"/>
              </a:rPr>
              <a:t>)</a:t>
            </a:r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endParaRPr lang="en-US" sz="3000" dirty="0" smtClean="0">
              <a:latin typeface="PFDinTextCompPro-Medium"/>
              <a:cs typeface="PFDinTextCompPro-Medium"/>
            </a:endParaRPr>
          </a:p>
          <a:p>
            <a:pPr algn="l"/>
            <a:r>
              <a:rPr lang="en-US" sz="3000" dirty="0" err="1" smtClean="0">
                <a:latin typeface="PFDinTextCompPro-Medium"/>
                <a:cs typeface="PFDinTextCompPro-Medium"/>
              </a:rPr>
              <a:t>isomap</a:t>
            </a:r>
            <a:r>
              <a:rPr lang="en-US" sz="3000" dirty="0" smtClean="0">
                <a:latin typeface="PFDinTextCompPro-Italic"/>
                <a:cs typeface="PFDinTextCompPro-Italic"/>
              </a:rPr>
              <a:t>: nonlinear </a:t>
            </a:r>
            <a:r>
              <a:rPr lang="en-US" sz="3000" dirty="0" smtClean="0">
                <a:latin typeface="PFDinTextCompPro-Italic"/>
                <a:cs typeface="PFDinTextCompPro-Italic"/>
              </a:rPr>
              <a:t>dimension </a:t>
            </a:r>
            <a:r>
              <a:rPr lang="en-US" sz="3000" dirty="0" smtClean="0">
                <a:latin typeface="PFDinTextCompPro-Italic"/>
                <a:cs typeface="PFDinTextCompPro-Italic"/>
              </a:rPr>
              <a:t>reduction via MDS using geodesic </a:t>
            </a:r>
            <a:r>
              <a:rPr lang="en-US" sz="3000" dirty="0" smtClean="0">
                <a:latin typeface="PFDinTextCompPro-Italic"/>
                <a:cs typeface="PFDinTextCompPro-Italic"/>
              </a:rPr>
              <a:t>	(</a:t>
            </a:r>
            <a:r>
              <a:rPr lang="en-US" sz="3000" dirty="0" smtClean="0">
                <a:latin typeface="PFDinTextCompPro-Italic"/>
                <a:cs typeface="PFDinTextCompPro-Italic"/>
              </a:rPr>
              <a:t>surface</a:t>
            </a:r>
            <a:r>
              <a:rPr lang="en-US" sz="3000" dirty="0" smtClean="0">
                <a:latin typeface="PFDinTextCompPro-Italic"/>
                <a:cs typeface="PFDinTextCompPro-Italic"/>
              </a:rPr>
              <a:t>-bound</a:t>
            </a:r>
            <a:r>
              <a:rPr lang="en-US" sz="3000" dirty="0" smtClean="0">
                <a:latin typeface="PFDinTextCompPro-Italic"/>
                <a:cs typeface="PFDinTextCompPro-Italic"/>
              </a:rPr>
              <a:t>) distances</a:t>
            </a:r>
          </a:p>
        </p:txBody>
      </p:sp>
      <p:grpSp>
        <p:nvGrpSpPr>
          <p:cNvPr id="5" name="Group 26"/>
          <p:cNvGrpSpPr>
            <a:grpSpLocks/>
          </p:cNvGrpSpPr>
          <p:nvPr/>
        </p:nvGrpSpPr>
        <p:grpSpPr bwMode="auto">
          <a:xfrm>
            <a:off x="7256462" y="1562100"/>
            <a:ext cx="1463675" cy="1463675"/>
            <a:chOff x="0" y="0"/>
            <a:chExt cx="1280" cy="1280"/>
          </a:xfrm>
        </p:grpSpPr>
        <p:pic>
          <p:nvPicPr>
            <p:cNvPr id="6" name="Picture 2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80" cy="1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Rectangle 24"/>
            <p:cNvSpPr>
              <a:spLocks/>
            </p:cNvSpPr>
            <p:nvPr/>
          </p:nvSpPr>
          <p:spPr bwMode="auto">
            <a:xfrm>
              <a:off x="104" y="96"/>
              <a:ext cx="1056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ct val="75000"/>
                </a:lnSpc>
              </a:pPr>
              <a:r>
                <a:rPr lang="en-US" sz="1300" dirty="0" smtClean="0">
                  <a:solidFill>
                    <a:schemeClr val="tx1"/>
                  </a:solidFill>
                  <a:latin typeface="PFDinTextCompPro-Bold" charset="0"/>
                  <a:ea typeface="ＭＳ Ｐゴシック" charset="0"/>
                  <a:cs typeface="ＭＳ Ｐゴシック" charset="0"/>
                  <a:sym typeface="PFDinTextCompPro-Bold" charset="0"/>
                </a:rPr>
                <a:t>NOTE</a:t>
              </a:r>
              <a:endParaRPr lang="en-US" sz="1300" dirty="0">
                <a:solidFill>
                  <a:schemeClr val="tx1"/>
                </a:solidFill>
                <a:latin typeface="PFDinTextCompPro-Bold" charset="0"/>
                <a:ea typeface="ＭＳ Ｐゴシック" charset="0"/>
                <a:cs typeface="ＭＳ Ｐゴシック" charset="0"/>
                <a:sym typeface="PFDinTextCompPro-Bold" charset="0"/>
              </a:endParaRPr>
            </a:p>
          </p:txBody>
        </p:sp>
        <p:sp>
          <p:nvSpPr>
            <p:cNvPr id="10" name="Rectangle 25"/>
            <p:cNvSpPr>
              <a:spLocks/>
            </p:cNvSpPr>
            <p:nvPr/>
          </p:nvSpPr>
          <p:spPr bwMode="auto">
            <a:xfrm>
              <a:off x="104" y="264"/>
              <a:ext cx="1056" cy="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ts val="1150"/>
                </a:lnSpc>
              </a:pPr>
              <a:endParaRPr lang="en-US" sz="900" dirty="0" smtClean="0">
                <a:solidFill>
                  <a:schemeClr val="tx1"/>
                </a:solidFill>
                <a:latin typeface="+mn-lt"/>
                <a:ea typeface="ＭＳ Ｐゴシック" charset="0"/>
                <a:cs typeface="PFDinTextCompPro-Italic"/>
                <a:sym typeface="News706 BT" charset="0"/>
              </a:endParaRPr>
            </a:p>
            <a:p>
              <a:pPr algn="l">
                <a:lnSpc>
                  <a:spcPts val="1150"/>
                </a:lnSpc>
              </a:pPr>
              <a:r>
                <a:rPr lang="en-US" sz="9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See </a:t>
              </a:r>
              <a:r>
                <a:rPr lang="en-US" sz="900" dirty="0" err="1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sklearn.decomposition</a:t>
              </a:r>
              <a:r>
                <a:rPr lang="en-US" sz="9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 and  </a:t>
              </a:r>
              <a:r>
                <a:rPr lang="en-US" sz="900" dirty="0" err="1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sklearn.manifold</a:t>
              </a:r>
              <a:endParaRPr lang="en-US" sz="900" i="1" dirty="0" smtClean="0">
                <a:solidFill>
                  <a:schemeClr val="tx1"/>
                </a:solidFill>
                <a:latin typeface="+mn-lt"/>
                <a:ea typeface="ＭＳ Ｐゴシック" charset="0"/>
                <a:cs typeface="PFDinTextCompPro-Italic"/>
                <a:sym typeface="News706 B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4010427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Dimensionality reduction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9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1104900"/>
            <a:ext cx="83820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 What are the motivations for dimensionality reduction?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number of features in our dataset can be difficult to manage, or even misleading (</a:t>
            </a:r>
            <a:r>
              <a:rPr lang="en-US" sz="3000" dirty="0" err="1" smtClean="0">
                <a:latin typeface="PFDinTextCompPro-Italic"/>
                <a:cs typeface="PFDinTextCompPro-Italic"/>
              </a:rPr>
              <a:t>eg</a:t>
            </a:r>
            <a:r>
              <a:rPr lang="en-US" sz="3000" dirty="0" smtClean="0">
                <a:latin typeface="PFDinTextCompPro-Italic"/>
                <a:cs typeface="PFDinTextCompPro-Italic"/>
              </a:rPr>
              <a:t>, if the relationships are actually simpler than they appear).</a:t>
            </a:r>
          </a:p>
        </p:txBody>
      </p:sp>
    </p:spTree>
    <p:extLst>
      <p:ext uri="{BB962C8B-B14F-4D97-AF65-F5344CB8AC3E}">
        <p14:creationId xmlns:p14="http://schemas.microsoft.com/office/powerpoint/2010/main" val="50280160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Nonlinear methods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90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952500"/>
            <a:ext cx="8382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Some methods for nonlinear dimensional reduction (or </a:t>
            </a:r>
            <a:r>
              <a:rPr lang="en-US" sz="3000" i="1" dirty="0" smtClean="0">
                <a:latin typeface="PFDinTextCompPro-Italic"/>
                <a:cs typeface="PFDinTextCompPro-Italic"/>
              </a:rPr>
              <a:t>manifold learning</a:t>
            </a:r>
            <a:r>
              <a:rPr lang="en-US" sz="3000" dirty="0" smtClean="0">
                <a:latin typeface="PFDinTextCompPro-Italic"/>
                <a:cs typeface="PFDinTextCompPro-Italic"/>
              </a:rPr>
              <a:t>) include: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Medium"/>
                <a:cs typeface="PFDinTextCompPro-Medium"/>
              </a:rPr>
              <a:t>kernel PCA</a:t>
            </a:r>
            <a:r>
              <a:rPr lang="en-US" sz="3000" dirty="0" smtClean="0">
                <a:latin typeface="PFDinTextCompPro-Italic"/>
                <a:cs typeface="PFDinTextCompPro-Italic"/>
              </a:rPr>
              <a:t>: exploits PCA dependence on inner </a:t>
            </a:r>
            <a:r>
              <a:rPr lang="en-US" sz="3000" dirty="0" smtClean="0">
                <a:latin typeface="PFDinTextCompPro-Italic"/>
                <a:cs typeface="PFDinTextCompPro-Italic"/>
              </a:rPr>
              <a:t>product</a:t>
            </a:r>
          </a:p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	</a:t>
            </a:r>
            <a:r>
              <a:rPr lang="en-US" sz="3000" dirty="0" smtClean="0">
                <a:latin typeface="PFDinTextCompPro-Italic"/>
                <a:cs typeface="PFDinTextCompPro-Italic"/>
              </a:rPr>
              <a:t>(</a:t>
            </a:r>
            <a:r>
              <a:rPr lang="en-US" sz="3000" dirty="0" smtClean="0">
                <a:latin typeface="PFDinTextCompPro-Italic"/>
                <a:cs typeface="PFDinTextCompPro-Italic"/>
              </a:rPr>
              <a:t>same logic </a:t>
            </a:r>
            <a:r>
              <a:rPr lang="en-US" sz="3000" dirty="0" smtClean="0">
                <a:latin typeface="PFDinTextCompPro-Italic"/>
                <a:cs typeface="PFDinTextCompPro-Italic"/>
              </a:rPr>
              <a:t>as SVM</a:t>
            </a:r>
            <a:r>
              <a:rPr lang="en-US" sz="3000" dirty="0" smtClean="0">
                <a:latin typeface="PFDinTextCompPro-Italic"/>
                <a:cs typeface="PFDinTextCompPro-Italic"/>
              </a:rPr>
              <a:t>)</a:t>
            </a:r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endParaRPr lang="en-US" sz="3000" dirty="0" smtClean="0">
              <a:latin typeface="PFDinTextCompPro-Medium"/>
              <a:cs typeface="PFDinTextCompPro-Medium"/>
            </a:endParaRPr>
          </a:p>
          <a:p>
            <a:pPr algn="l"/>
            <a:r>
              <a:rPr lang="en-US" sz="3000" dirty="0" err="1" smtClean="0">
                <a:latin typeface="PFDinTextCompPro-Medium"/>
                <a:cs typeface="PFDinTextCompPro-Medium"/>
              </a:rPr>
              <a:t>isomap</a:t>
            </a:r>
            <a:r>
              <a:rPr lang="en-US" sz="3000" dirty="0" smtClean="0">
                <a:latin typeface="PFDinTextCompPro-Italic"/>
                <a:cs typeface="PFDinTextCompPro-Italic"/>
              </a:rPr>
              <a:t>: nonlinear </a:t>
            </a:r>
            <a:r>
              <a:rPr lang="en-US" sz="3000" dirty="0" smtClean="0">
                <a:latin typeface="PFDinTextCompPro-Italic"/>
                <a:cs typeface="PFDinTextCompPro-Italic"/>
              </a:rPr>
              <a:t>dimension </a:t>
            </a:r>
            <a:r>
              <a:rPr lang="en-US" sz="3000" dirty="0" smtClean="0">
                <a:latin typeface="PFDinTextCompPro-Italic"/>
                <a:cs typeface="PFDinTextCompPro-Italic"/>
              </a:rPr>
              <a:t>reduction via MDS using geodesic </a:t>
            </a:r>
            <a:r>
              <a:rPr lang="en-US" sz="3000" dirty="0" smtClean="0">
                <a:latin typeface="PFDinTextCompPro-Italic"/>
                <a:cs typeface="PFDinTextCompPro-Italic"/>
              </a:rPr>
              <a:t>	(</a:t>
            </a:r>
            <a:r>
              <a:rPr lang="en-US" sz="3000" dirty="0" smtClean="0">
                <a:latin typeface="PFDinTextCompPro-Italic"/>
                <a:cs typeface="PFDinTextCompPro-Italic"/>
              </a:rPr>
              <a:t>surface</a:t>
            </a:r>
            <a:r>
              <a:rPr lang="en-US" sz="3000" dirty="0" smtClean="0">
                <a:latin typeface="PFDinTextCompPro-Italic"/>
                <a:cs typeface="PFDinTextCompPro-Italic"/>
              </a:rPr>
              <a:t>-bound</a:t>
            </a:r>
            <a:r>
              <a:rPr lang="en-US" sz="3000" dirty="0" smtClean="0">
                <a:latin typeface="PFDinTextCompPro-Italic"/>
                <a:cs typeface="PFDinTextCompPro-Italic"/>
              </a:rPr>
              <a:t>) distances</a:t>
            </a:r>
          </a:p>
        </p:txBody>
      </p:sp>
      <p:grpSp>
        <p:nvGrpSpPr>
          <p:cNvPr id="5" name="Group 26"/>
          <p:cNvGrpSpPr>
            <a:grpSpLocks/>
          </p:cNvGrpSpPr>
          <p:nvPr/>
        </p:nvGrpSpPr>
        <p:grpSpPr bwMode="auto">
          <a:xfrm>
            <a:off x="7256462" y="1562100"/>
            <a:ext cx="1463675" cy="1463675"/>
            <a:chOff x="0" y="0"/>
            <a:chExt cx="1280" cy="1280"/>
          </a:xfrm>
        </p:grpSpPr>
        <p:pic>
          <p:nvPicPr>
            <p:cNvPr id="6" name="Picture 2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80" cy="1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Rectangle 24"/>
            <p:cNvSpPr>
              <a:spLocks/>
            </p:cNvSpPr>
            <p:nvPr/>
          </p:nvSpPr>
          <p:spPr bwMode="auto">
            <a:xfrm>
              <a:off x="104" y="96"/>
              <a:ext cx="1056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ct val="75000"/>
                </a:lnSpc>
              </a:pPr>
              <a:r>
                <a:rPr lang="en-US" sz="1300" dirty="0" smtClean="0">
                  <a:solidFill>
                    <a:schemeClr val="tx1"/>
                  </a:solidFill>
                  <a:latin typeface="PFDinTextCompPro-Bold" charset="0"/>
                  <a:ea typeface="ＭＳ Ｐゴシック" charset="0"/>
                  <a:cs typeface="ＭＳ Ｐゴシック" charset="0"/>
                  <a:sym typeface="PFDinTextCompPro-Bold" charset="0"/>
                </a:rPr>
                <a:t>NOTE</a:t>
              </a:r>
              <a:endParaRPr lang="en-US" sz="1300" dirty="0">
                <a:solidFill>
                  <a:schemeClr val="tx1"/>
                </a:solidFill>
                <a:latin typeface="PFDinTextCompPro-Bold" charset="0"/>
                <a:ea typeface="ＭＳ Ｐゴシック" charset="0"/>
                <a:cs typeface="ＭＳ Ｐゴシック" charset="0"/>
                <a:sym typeface="PFDinTextCompPro-Bold" charset="0"/>
              </a:endParaRPr>
            </a:p>
          </p:txBody>
        </p:sp>
        <p:sp>
          <p:nvSpPr>
            <p:cNvPr id="10" name="Rectangle 25"/>
            <p:cNvSpPr>
              <a:spLocks/>
            </p:cNvSpPr>
            <p:nvPr/>
          </p:nvSpPr>
          <p:spPr bwMode="auto">
            <a:xfrm>
              <a:off x="104" y="264"/>
              <a:ext cx="1056" cy="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ts val="1150"/>
                </a:lnSpc>
              </a:pPr>
              <a:endParaRPr lang="en-US" sz="900" dirty="0" smtClean="0">
                <a:solidFill>
                  <a:schemeClr val="tx1"/>
                </a:solidFill>
                <a:latin typeface="+mn-lt"/>
                <a:ea typeface="ＭＳ Ｐゴシック" charset="0"/>
                <a:cs typeface="PFDinTextCompPro-Italic"/>
                <a:sym typeface="News706 BT" charset="0"/>
              </a:endParaRPr>
            </a:p>
            <a:p>
              <a:pPr algn="l">
                <a:lnSpc>
                  <a:spcPts val="1150"/>
                </a:lnSpc>
              </a:pPr>
              <a:r>
                <a:rPr lang="en-US" sz="9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See </a:t>
              </a:r>
              <a:r>
                <a:rPr lang="en-US" sz="900" dirty="0" err="1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sklearn.decomposition</a:t>
              </a:r>
              <a:r>
                <a:rPr lang="en-US" sz="9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 and  </a:t>
              </a:r>
              <a:r>
                <a:rPr lang="en-US" sz="900" dirty="0" err="1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sklearn.manifold</a:t>
              </a:r>
              <a:endParaRPr lang="en-US" sz="900" i="1" dirty="0" smtClean="0">
                <a:solidFill>
                  <a:schemeClr val="tx1"/>
                </a:solidFill>
                <a:latin typeface="+mn-lt"/>
                <a:ea typeface="ＭＳ Ｐゴシック" charset="0"/>
                <a:cs typeface="PFDinTextCompPro-Italic"/>
                <a:sym typeface="News706 BT" charset="0"/>
              </a:endParaRPr>
            </a:p>
          </p:txBody>
        </p:sp>
      </p:grpSp>
      <p:grpSp>
        <p:nvGrpSpPr>
          <p:cNvPr id="11" name="Group 26"/>
          <p:cNvGrpSpPr>
            <a:grpSpLocks/>
          </p:cNvGrpSpPr>
          <p:nvPr/>
        </p:nvGrpSpPr>
        <p:grpSpPr bwMode="auto">
          <a:xfrm>
            <a:off x="6662737" y="3543300"/>
            <a:ext cx="1463675" cy="1463675"/>
            <a:chOff x="0" y="0"/>
            <a:chExt cx="1280" cy="1280"/>
          </a:xfrm>
        </p:grpSpPr>
        <p:pic>
          <p:nvPicPr>
            <p:cNvPr id="12" name="Picture 2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80" cy="1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Rectangle 24"/>
            <p:cNvSpPr>
              <a:spLocks/>
            </p:cNvSpPr>
            <p:nvPr/>
          </p:nvSpPr>
          <p:spPr bwMode="auto">
            <a:xfrm>
              <a:off x="104" y="96"/>
              <a:ext cx="1056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ct val="75000"/>
                </a:lnSpc>
              </a:pPr>
              <a:r>
                <a:rPr lang="en-US" sz="1300" dirty="0" smtClean="0">
                  <a:solidFill>
                    <a:schemeClr val="tx1"/>
                  </a:solidFill>
                  <a:latin typeface="PFDinTextCompPro-Bold" charset="0"/>
                  <a:ea typeface="ＭＳ Ｐゴシック" charset="0"/>
                  <a:cs typeface="ＭＳ Ｐゴシック" charset="0"/>
                  <a:sym typeface="PFDinTextCompPro-Bold" charset="0"/>
                </a:rPr>
                <a:t>NOTE</a:t>
              </a:r>
              <a:endParaRPr lang="en-US" sz="1300" dirty="0">
                <a:solidFill>
                  <a:schemeClr val="tx1"/>
                </a:solidFill>
                <a:latin typeface="PFDinTextCompPro-Bold" charset="0"/>
                <a:ea typeface="ＭＳ Ｐゴシック" charset="0"/>
                <a:cs typeface="ＭＳ Ｐゴシック" charset="0"/>
                <a:sym typeface="PFDinTextCompPro-Bold" charset="0"/>
              </a:endParaRPr>
            </a:p>
          </p:txBody>
        </p:sp>
        <p:sp>
          <p:nvSpPr>
            <p:cNvPr id="14" name="Rectangle 25"/>
            <p:cNvSpPr>
              <a:spLocks/>
            </p:cNvSpPr>
            <p:nvPr/>
          </p:nvSpPr>
          <p:spPr bwMode="auto">
            <a:xfrm>
              <a:off x="104" y="264"/>
              <a:ext cx="1056" cy="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ts val="1150"/>
                </a:lnSpc>
              </a:pPr>
              <a:endParaRPr lang="en-US" sz="900" dirty="0" smtClean="0">
                <a:solidFill>
                  <a:schemeClr val="tx1"/>
                </a:solidFill>
                <a:latin typeface="+mn-lt"/>
                <a:ea typeface="ＭＳ Ｐゴシック" charset="0"/>
                <a:cs typeface="PFDinTextCompPro-Italic"/>
                <a:sym typeface="News706 BT" charset="0"/>
              </a:endParaRPr>
            </a:p>
            <a:p>
              <a:pPr algn="l">
                <a:lnSpc>
                  <a:spcPts val="1150"/>
                </a:lnSpc>
              </a:pPr>
              <a:r>
                <a:rPr lang="en-US" sz="9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And more!</a:t>
              </a:r>
              <a:endParaRPr lang="en-US" sz="900" i="1" dirty="0" smtClean="0">
                <a:solidFill>
                  <a:schemeClr val="tx1"/>
                </a:solidFill>
                <a:latin typeface="+mn-lt"/>
                <a:ea typeface="ＭＳ Ｐゴシック" charset="0"/>
                <a:cs typeface="PFDinTextCompPro-Italic"/>
                <a:sym typeface="News706 B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5995094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Nonlinear methods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91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952500"/>
            <a:ext cx="8382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In any case, </a:t>
            </a:r>
            <a:r>
              <a:rPr lang="en-US" sz="3000" dirty="0" smtClean="0">
                <a:latin typeface="PFDinTextCompPro-Italic"/>
                <a:cs typeface="PFDinTextCompPro-Italic"/>
              </a:rPr>
              <a:t>key </a:t>
            </a:r>
            <a:r>
              <a:rPr lang="en-US" sz="3000" dirty="0" smtClean="0">
                <a:latin typeface="PFDinTextCompPro-Italic"/>
                <a:cs typeface="PFDinTextCompPro-Italic"/>
              </a:rPr>
              <a:t>difficulties with dimensionality reduction are time/space complexity, randomness (</a:t>
            </a:r>
            <a:r>
              <a:rPr lang="en-US" sz="3000" dirty="0" err="1" smtClean="0">
                <a:latin typeface="PFDinTextCompPro-Italic"/>
                <a:cs typeface="PFDinTextCompPro-Italic"/>
              </a:rPr>
              <a:t>eg</a:t>
            </a:r>
            <a:r>
              <a:rPr lang="en-US" sz="3000" dirty="0" smtClean="0">
                <a:latin typeface="PFDinTextCompPro-Italic"/>
                <a:cs typeface="PFDinTextCompPro-Italic"/>
              </a:rPr>
              <a:t> different results for different runs), and selecting the number of dimensions in the lower-dim subspace.</a:t>
            </a:r>
          </a:p>
        </p:txBody>
      </p:sp>
    </p:spTree>
    <p:extLst>
      <p:ext uri="{BB962C8B-B14F-4D97-AF65-F5344CB8AC3E}">
        <p14:creationId xmlns:p14="http://schemas.microsoft.com/office/powerpoint/2010/main" val="174324455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Nonlinear methods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92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7" y="952500"/>
            <a:ext cx="83820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In any case, </a:t>
            </a:r>
            <a:r>
              <a:rPr lang="en-US" sz="3000" dirty="0" smtClean="0">
                <a:latin typeface="PFDinTextCompPro-Italic"/>
                <a:cs typeface="PFDinTextCompPro-Italic"/>
              </a:rPr>
              <a:t>key </a:t>
            </a:r>
            <a:r>
              <a:rPr lang="en-US" sz="3000" dirty="0" smtClean="0">
                <a:latin typeface="PFDinTextCompPro-Italic"/>
                <a:cs typeface="PFDinTextCompPro-Italic"/>
              </a:rPr>
              <a:t>difficulties with dimensionality reduction are time/space complexity, randomness (</a:t>
            </a:r>
            <a:r>
              <a:rPr lang="en-US" sz="3000" dirty="0" err="1" smtClean="0">
                <a:latin typeface="PFDinTextCompPro-Italic"/>
                <a:cs typeface="PFDinTextCompPro-Italic"/>
              </a:rPr>
              <a:t>eg</a:t>
            </a:r>
            <a:r>
              <a:rPr lang="en-US" sz="3000" dirty="0" smtClean="0">
                <a:latin typeface="PFDinTextCompPro-Italic"/>
                <a:cs typeface="PFDinTextCompPro-Italic"/>
              </a:rPr>
              <a:t> different results for different runs), and selecting the number of dimensions in the lower-dim subspace.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Furthermore, there’s an obvious (bias/variance) tradeoff </a:t>
            </a:r>
            <a:r>
              <a:rPr lang="en-US" sz="3000" dirty="0" smtClean="0">
                <a:latin typeface="PFDinTextCompPro-Italic"/>
                <a:cs typeface="PFDinTextCompPro-Italic"/>
              </a:rPr>
              <a:t>involved with the </a:t>
            </a:r>
            <a:r>
              <a:rPr lang="en-US" sz="3000" dirty="0" smtClean="0">
                <a:latin typeface="PFDinTextCompPro-Italic"/>
                <a:cs typeface="PFDinTextCompPro-Italic"/>
              </a:rPr>
              <a:t>number of subspace dimensions and the size of approximation error.</a:t>
            </a:r>
          </a:p>
        </p:txBody>
      </p:sp>
    </p:spTree>
    <p:extLst>
      <p:ext uri="{BB962C8B-B14F-4D97-AF65-F5344CB8AC3E}">
        <p14:creationId xmlns:p14="http://schemas.microsoft.com/office/powerpoint/2010/main" val="409848686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663" y="3238500"/>
            <a:ext cx="8426450" cy="1828800"/>
          </a:xfrm>
        </p:spPr>
        <p:txBody>
          <a:bodyPr/>
          <a:lstStyle/>
          <a:p>
            <a:pPr>
              <a:defRPr/>
            </a:pPr>
            <a:r>
              <a:rPr lang="en-US" sz="7500" dirty="0" smtClean="0"/>
              <a:t/>
            </a:r>
            <a:br>
              <a:rPr lang="en-US" sz="7500" dirty="0" smtClean="0"/>
            </a:br>
            <a:r>
              <a:rPr lang="en-US" sz="7500" dirty="0" smtClean="0"/>
              <a:t>IV. Exercise</a:t>
            </a:r>
            <a:endParaRPr lang="en-US" sz="75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71475" y="495300"/>
            <a:ext cx="6400800" cy="3048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/>
            <a:r>
              <a:rPr lang="en-US" cap="none" dirty="0" smtClean="0">
                <a:latin typeface="PFDinTextCompPro-Bold" charset="0"/>
                <a:ea typeface="ヒラギノ角ゴ ProN W3" charset="0"/>
                <a:cs typeface="ヒラギノ角ゴ ProN W3" charset="0"/>
              </a:rPr>
              <a:t>INTRO TO DATA SCIENCE</a:t>
            </a:r>
            <a:endParaRPr lang="en-US" cap="none" dirty="0">
              <a:latin typeface="PFDinTextCompPro-Bold" charset="0"/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235045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GA_Instructor_Template_Deck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FFFFD6"/>
      </a:accent1>
      <a:accent2>
        <a:srgbClr val="333399"/>
      </a:accent2>
      <a:accent3>
        <a:srgbClr val="AAAAAA"/>
      </a:accent3>
      <a:accent4>
        <a:srgbClr val="DADADA"/>
      </a:accent4>
      <a:accent5>
        <a:srgbClr val="FFFFE8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">
      <a:majorFont>
        <a:latin typeface="PFDinTextCompPro-Bold"/>
        <a:ea typeface="ヒラギノ角ゴ ProN W6"/>
        <a:cs typeface="ヒラギノ角ゴ ProN W6"/>
      </a:majorFont>
      <a:minorFont>
        <a:latin typeface="News706 B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Agenda">
  <a:themeElements>
    <a:clrScheme name="General Assembly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650A34"/>
      </a:accent1>
      <a:accent2>
        <a:srgbClr val="ED203B"/>
      </a:accent2>
      <a:accent3>
        <a:srgbClr val="FF9DB6"/>
      </a:accent3>
      <a:accent4>
        <a:srgbClr val="FFD707"/>
      </a:accent4>
      <a:accent5>
        <a:srgbClr val="78E6D2"/>
      </a:accent5>
      <a:accent6>
        <a:srgbClr val="23C2BC"/>
      </a:accent6>
      <a:hlink>
        <a:srgbClr val="009999"/>
      </a:hlink>
      <a:folHlink>
        <a:srgbClr val="99CC00"/>
      </a:folHlink>
    </a:clrScheme>
    <a:fontScheme name="Agenda">
      <a:majorFont>
        <a:latin typeface="PFDinTextCompPro-Bold"/>
        <a:ea typeface="ヒラギノ角ゴ ProN W6"/>
        <a:cs typeface="ヒラギノ角ゴ ProN W6"/>
      </a:majorFont>
      <a:minorFont>
        <a:latin typeface="News706 B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solidFill>
          <a:schemeClr val="accent1"/>
        </a:solidFill>
        <a:ln w="127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Agend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GA_Instructor_Template_Deck.potx</Template>
  <TotalTime>29978</TotalTime>
  <Pages>0</Pages>
  <Words>3994</Words>
  <Characters>0</Characters>
  <Application>Microsoft Macintosh PowerPoint</Application>
  <PresentationFormat>Custom</PresentationFormat>
  <Lines>0</Lines>
  <Paragraphs>706</Paragraphs>
  <Slides>93</Slides>
  <Notes>93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93</vt:i4>
      </vt:variant>
    </vt:vector>
  </HeadingPairs>
  <TitlesOfParts>
    <vt:vector size="95" baseType="lpstr">
      <vt:lpstr>GA_Instructor_Template_Deck</vt:lpstr>
      <vt:lpstr>Agenda</vt:lpstr>
      <vt:lpstr>INTRO to DATA SCIENCE dimensionality reduction</vt:lpstr>
      <vt:lpstr> I. dimensionality reduction II. Principal components analysis III. Singular value decomposition iv. Other methods  exercise: IV. Dimensionality reduction in scikit-learn</vt:lpstr>
      <vt:lpstr>I. dimensionality reduction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iI. Principal component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iIi. Singular value decomposition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Iii. Other methods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IV. Exercise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Admin</dc:creator>
  <cp:keywords/>
  <dc:description/>
  <cp:lastModifiedBy>Aaron Schumacher</cp:lastModifiedBy>
  <cp:revision>7862</cp:revision>
  <dcterms:modified xsi:type="dcterms:W3CDTF">2014-05-04T22:42:42Z</dcterms:modified>
</cp:coreProperties>
</file>