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49" r:id="rId2"/>
  </p:sldMasterIdLst>
  <p:notesMasterIdLst>
    <p:notesMasterId r:id="rId94"/>
  </p:notesMasterIdLst>
  <p:sldIdLst>
    <p:sldId id="258" r:id="rId3"/>
    <p:sldId id="340" r:id="rId4"/>
    <p:sldId id="326" r:id="rId5"/>
    <p:sldId id="545" r:id="rId6"/>
    <p:sldId id="546" r:id="rId7"/>
    <p:sldId id="473" r:id="rId8"/>
    <p:sldId id="716" r:id="rId9"/>
    <p:sldId id="717" r:id="rId10"/>
    <p:sldId id="718" r:id="rId11"/>
    <p:sldId id="719" r:id="rId12"/>
    <p:sldId id="720" r:id="rId13"/>
    <p:sldId id="722" r:id="rId14"/>
    <p:sldId id="726" r:id="rId15"/>
    <p:sldId id="723" r:id="rId16"/>
    <p:sldId id="724" r:id="rId17"/>
    <p:sldId id="725" r:id="rId18"/>
    <p:sldId id="727" r:id="rId19"/>
    <p:sldId id="641" r:id="rId20"/>
    <p:sldId id="728" r:id="rId21"/>
    <p:sldId id="729" r:id="rId22"/>
    <p:sldId id="730" r:id="rId23"/>
    <p:sldId id="731" r:id="rId24"/>
    <p:sldId id="732" r:id="rId25"/>
    <p:sldId id="733" r:id="rId26"/>
    <p:sldId id="806" r:id="rId27"/>
    <p:sldId id="734" r:id="rId28"/>
    <p:sldId id="735" r:id="rId29"/>
    <p:sldId id="801" r:id="rId30"/>
    <p:sldId id="802" r:id="rId31"/>
    <p:sldId id="803" r:id="rId32"/>
    <p:sldId id="804" r:id="rId33"/>
    <p:sldId id="805" r:id="rId34"/>
    <p:sldId id="739" r:id="rId35"/>
    <p:sldId id="740" r:id="rId36"/>
    <p:sldId id="767" r:id="rId37"/>
    <p:sldId id="768" r:id="rId38"/>
    <p:sldId id="769" r:id="rId39"/>
    <p:sldId id="643" r:id="rId40"/>
    <p:sldId id="741" r:id="rId41"/>
    <p:sldId id="742" r:id="rId42"/>
    <p:sldId id="743" r:id="rId43"/>
    <p:sldId id="744" r:id="rId44"/>
    <p:sldId id="745" r:id="rId45"/>
    <p:sldId id="747" r:id="rId46"/>
    <p:sldId id="748" r:id="rId47"/>
    <p:sldId id="749" r:id="rId48"/>
    <p:sldId id="750" r:id="rId49"/>
    <p:sldId id="752" r:id="rId50"/>
    <p:sldId id="754" r:id="rId51"/>
    <p:sldId id="753" r:id="rId52"/>
    <p:sldId id="770" r:id="rId53"/>
    <p:sldId id="755" r:id="rId54"/>
    <p:sldId id="759" r:id="rId55"/>
    <p:sldId id="807" r:id="rId56"/>
    <p:sldId id="760" r:id="rId57"/>
    <p:sldId id="762" r:id="rId58"/>
    <p:sldId id="808" r:id="rId59"/>
    <p:sldId id="758" r:id="rId60"/>
    <p:sldId id="772" r:id="rId61"/>
    <p:sldId id="771" r:id="rId62"/>
    <p:sldId id="764" r:id="rId63"/>
    <p:sldId id="765" r:id="rId64"/>
    <p:sldId id="773" r:id="rId65"/>
    <p:sldId id="774" r:id="rId66"/>
    <p:sldId id="775" r:id="rId67"/>
    <p:sldId id="776" r:id="rId68"/>
    <p:sldId id="656" r:id="rId69"/>
    <p:sldId id="777" r:id="rId70"/>
    <p:sldId id="783" r:id="rId71"/>
    <p:sldId id="781" r:id="rId72"/>
    <p:sldId id="782" r:id="rId73"/>
    <p:sldId id="809" r:id="rId74"/>
    <p:sldId id="810" r:id="rId75"/>
    <p:sldId id="660" r:id="rId76"/>
    <p:sldId id="786" r:id="rId77"/>
    <p:sldId id="789" r:id="rId78"/>
    <p:sldId id="788" r:id="rId79"/>
    <p:sldId id="787" r:id="rId80"/>
    <p:sldId id="791" r:id="rId81"/>
    <p:sldId id="790" r:id="rId82"/>
    <p:sldId id="649" r:id="rId83"/>
    <p:sldId id="793" r:id="rId84"/>
    <p:sldId id="794" r:id="rId85"/>
    <p:sldId id="795" r:id="rId86"/>
    <p:sldId id="796" r:id="rId87"/>
    <p:sldId id="797" r:id="rId88"/>
    <p:sldId id="677" r:id="rId89"/>
    <p:sldId id="679" r:id="rId90"/>
    <p:sldId id="798" r:id="rId91"/>
    <p:sldId id="799" r:id="rId92"/>
    <p:sldId id="504" r:id="rId93"/>
  </p:sldIdLst>
  <p:sldSz cx="9363075" cy="5257800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328613" indent="128588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657225" indent="257175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985838" indent="385763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1316038" indent="512763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22860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27432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32004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36576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0000"/>
    <a:srgbClr val="008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20" autoAdjust="0"/>
    <p:restoredTop sz="91892" autoAdjust="0"/>
  </p:normalViewPr>
  <p:slideViewPr>
    <p:cSldViewPr>
      <p:cViewPr>
        <p:scale>
          <a:sx n="125" d="100"/>
          <a:sy n="125" d="100"/>
        </p:scale>
        <p:origin x="-992" y="-240"/>
      </p:cViewPr>
      <p:guideLst>
        <p:guide orient="horz" pos="1279"/>
        <p:guide orient="horz" pos="306"/>
        <p:guide orient="horz" pos="565"/>
        <p:guide orient="horz" pos="2193"/>
        <p:guide orient="horz" pos="1611"/>
        <p:guide pos="5607"/>
        <p:guide pos="290"/>
        <p:guide pos="1979"/>
        <p:guide pos="3781"/>
        <p:guide pos="2092"/>
        <p:guide pos="389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50" Type="http://schemas.openxmlformats.org/officeDocument/2006/relationships/slide" Target="slides/slide48.xml"/><Relationship Id="rId51" Type="http://schemas.openxmlformats.org/officeDocument/2006/relationships/slide" Target="slides/slide49.xml"/><Relationship Id="rId52" Type="http://schemas.openxmlformats.org/officeDocument/2006/relationships/slide" Target="slides/slide50.xml"/><Relationship Id="rId53" Type="http://schemas.openxmlformats.org/officeDocument/2006/relationships/slide" Target="slides/slide51.xml"/><Relationship Id="rId54" Type="http://schemas.openxmlformats.org/officeDocument/2006/relationships/slide" Target="slides/slide52.xml"/><Relationship Id="rId55" Type="http://schemas.openxmlformats.org/officeDocument/2006/relationships/slide" Target="slides/slide53.xml"/><Relationship Id="rId56" Type="http://schemas.openxmlformats.org/officeDocument/2006/relationships/slide" Target="slides/slide54.xml"/><Relationship Id="rId57" Type="http://schemas.openxmlformats.org/officeDocument/2006/relationships/slide" Target="slides/slide55.xml"/><Relationship Id="rId58" Type="http://schemas.openxmlformats.org/officeDocument/2006/relationships/slide" Target="slides/slide56.xml"/><Relationship Id="rId59" Type="http://schemas.openxmlformats.org/officeDocument/2006/relationships/slide" Target="slides/slide57.xml"/><Relationship Id="rId70" Type="http://schemas.openxmlformats.org/officeDocument/2006/relationships/slide" Target="slides/slide68.xml"/><Relationship Id="rId71" Type="http://schemas.openxmlformats.org/officeDocument/2006/relationships/slide" Target="slides/slide69.xml"/><Relationship Id="rId72" Type="http://schemas.openxmlformats.org/officeDocument/2006/relationships/slide" Target="slides/slide70.xml"/><Relationship Id="rId73" Type="http://schemas.openxmlformats.org/officeDocument/2006/relationships/slide" Target="slides/slide71.xml"/><Relationship Id="rId74" Type="http://schemas.openxmlformats.org/officeDocument/2006/relationships/slide" Target="slides/slide72.xml"/><Relationship Id="rId75" Type="http://schemas.openxmlformats.org/officeDocument/2006/relationships/slide" Target="slides/slide73.xml"/><Relationship Id="rId76" Type="http://schemas.openxmlformats.org/officeDocument/2006/relationships/slide" Target="slides/slide74.xml"/><Relationship Id="rId77" Type="http://schemas.openxmlformats.org/officeDocument/2006/relationships/slide" Target="slides/slide75.xml"/><Relationship Id="rId78" Type="http://schemas.openxmlformats.org/officeDocument/2006/relationships/slide" Target="slides/slide76.xml"/><Relationship Id="rId79" Type="http://schemas.openxmlformats.org/officeDocument/2006/relationships/slide" Target="slides/slide77.xml"/><Relationship Id="rId90" Type="http://schemas.openxmlformats.org/officeDocument/2006/relationships/slide" Target="slides/slide88.xml"/><Relationship Id="rId91" Type="http://schemas.openxmlformats.org/officeDocument/2006/relationships/slide" Target="slides/slide89.xml"/><Relationship Id="rId92" Type="http://schemas.openxmlformats.org/officeDocument/2006/relationships/slide" Target="slides/slide90.xml"/><Relationship Id="rId93" Type="http://schemas.openxmlformats.org/officeDocument/2006/relationships/slide" Target="slides/slide91.xml"/><Relationship Id="rId94" Type="http://schemas.openxmlformats.org/officeDocument/2006/relationships/notesMaster" Target="notesMasters/notesMaster1.xml"/><Relationship Id="rId95" Type="http://schemas.openxmlformats.org/officeDocument/2006/relationships/printerSettings" Target="printerSettings/printerSettings1.bin"/><Relationship Id="rId96" Type="http://schemas.openxmlformats.org/officeDocument/2006/relationships/presProps" Target="presProps.xml"/><Relationship Id="rId97" Type="http://schemas.openxmlformats.org/officeDocument/2006/relationships/viewProps" Target="viewProps.xml"/><Relationship Id="rId98" Type="http://schemas.openxmlformats.org/officeDocument/2006/relationships/theme" Target="theme/theme1.xml"/><Relationship Id="rId99" Type="http://schemas.openxmlformats.org/officeDocument/2006/relationships/tableStyles" Target="tableStyles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60" Type="http://schemas.openxmlformats.org/officeDocument/2006/relationships/slide" Target="slides/slide58.xml"/><Relationship Id="rId61" Type="http://schemas.openxmlformats.org/officeDocument/2006/relationships/slide" Target="slides/slide59.xml"/><Relationship Id="rId62" Type="http://schemas.openxmlformats.org/officeDocument/2006/relationships/slide" Target="slides/slide60.xml"/><Relationship Id="rId63" Type="http://schemas.openxmlformats.org/officeDocument/2006/relationships/slide" Target="slides/slide61.xml"/><Relationship Id="rId64" Type="http://schemas.openxmlformats.org/officeDocument/2006/relationships/slide" Target="slides/slide62.xml"/><Relationship Id="rId65" Type="http://schemas.openxmlformats.org/officeDocument/2006/relationships/slide" Target="slides/slide63.xml"/><Relationship Id="rId66" Type="http://schemas.openxmlformats.org/officeDocument/2006/relationships/slide" Target="slides/slide64.xml"/><Relationship Id="rId67" Type="http://schemas.openxmlformats.org/officeDocument/2006/relationships/slide" Target="slides/slide65.xml"/><Relationship Id="rId68" Type="http://schemas.openxmlformats.org/officeDocument/2006/relationships/slide" Target="slides/slide66.xml"/><Relationship Id="rId69" Type="http://schemas.openxmlformats.org/officeDocument/2006/relationships/slide" Target="slides/slide67.xml"/><Relationship Id="rId80" Type="http://schemas.openxmlformats.org/officeDocument/2006/relationships/slide" Target="slides/slide78.xml"/><Relationship Id="rId81" Type="http://schemas.openxmlformats.org/officeDocument/2006/relationships/slide" Target="slides/slide79.xml"/><Relationship Id="rId82" Type="http://schemas.openxmlformats.org/officeDocument/2006/relationships/slide" Target="slides/slide80.xml"/><Relationship Id="rId83" Type="http://schemas.openxmlformats.org/officeDocument/2006/relationships/slide" Target="slides/slide81.xml"/><Relationship Id="rId84" Type="http://schemas.openxmlformats.org/officeDocument/2006/relationships/slide" Target="slides/slide82.xml"/><Relationship Id="rId85" Type="http://schemas.openxmlformats.org/officeDocument/2006/relationships/slide" Target="slides/slide83.xml"/><Relationship Id="rId86" Type="http://schemas.openxmlformats.org/officeDocument/2006/relationships/slide" Target="slides/slide84.xml"/><Relationship Id="rId87" Type="http://schemas.openxmlformats.org/officeDocument/2006/relationships/slide" Target="slides/slide85.xml"/><Relationship Id="rId88" Type="http://schemas.openxmlformats.org/officeDocument/2006/relationships/slide" Target="slides/slide86.xml"/><Relationship Id="rId89" Type="http://schemas.openxmlformats.org/officeDocument/2006/relationships/slide" Target="slides/slide8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92F479-4B50-F243-9713-1B12EC2B4BDB}" type="datetimeFigureOut">
              <a:rPr lang="en-US" smtClean="0"/>
              <a:t>5/4/14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4B5B7-85EF-4E48-AC80-2380FACD9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027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5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5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5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6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6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6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6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6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6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6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7.xml"/></Relationships>
</file>

<file path=ppt/notesSlides/_rels/notesSlide6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8.xml"/></Relationships>
</file>

<file path=ppt/notesSlides/_rels/notesSlide6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0.xml"/></Relationships>
</file>

<file path=ppt/notesSlides/_rels/notesSlide7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1.xml"/></Relationships>
</file>

<file path=ppt/notesSlides/_rels/notesSlide7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2.xml"/></Relationships>
</file>

<file path=ppt/notesSlides/_rels/notesSlide7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3.xml"/></Relationships>
</file>

<file path=ppt/notesSlides/_rels/notesSlide7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4.xml"/></Relationships>
</file>

<file path=ppt/notesSlides/_rels/notesSlide7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5.xml"/></Relationships>
</file>

<file path=ppt/notesSlides/_rels/notesSlide7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6.xml"/></Relationships>
</file>

<file path=ppt/notesSlides/_rels/notesSlide7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7.xml"/></Relationships>
</file>

<file path=ppt/notesSlides/_rels/notesSlide7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8.xml"/></Relationships>
</file>

<file path=ppt/notesSlides/_rels/notesSlide7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0.xml"/></Relationships>
</file>

<file path=ppt/notesSlides/_rels/notesSlide8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1.xml"/></Relationships>
</file>

<file path=ppt/notesSlides/_rels/notesSlide8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2.xml"/></Relationships>
</file>

<file path=ppt/notesSlides/_rels/notesSlide8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3.xml"/></Relationships>
</file>

<file path=ppt/notesSlides/_rels/notesSlide8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4.xml"/></Relationships>
</file>

<file path=ppt/notesSlides/_rels/notesSlide8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5.xml"/></Relationships>
</file>

<file path=ppt/notesSlides/_rels/notesSlide8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6.xml"/></Relationships>
</file>

<file path=ppt/notesSlides/_rels/notesSlide8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7.xml"/></Relationships>
</file>

<file path=ppt/notesSlides/_rels/notesSlide8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8.xml"/></Relationships>
</file>

<file path=ppt/notesSlides/_rels/notesSlide8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0.xml"/></Relationships>
</file>

<file path=ppt/notesSlides/_rels/notesSlide9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651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Useful for understanding, inference, platform for further analysis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This is a pitfall that can be avoided using cluster validation techniques, as we’ll see later.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Unsupervised technique, but similar to classification in spirit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Unsupervised learning is more open-ended than other techniques we’ve discussed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Solutions are not unique!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8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811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We’ll see what these initial conditions are shortly.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Alternatives: partial clustering, overlapping clustering, fuzzy clustering, hierarchical clustering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prototype-based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algo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(alternatives = density-based, graph-based)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prototype- or instance- based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algo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(alternatives = density-based, graph-based)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pt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assignment depends on centroid, centroid position depends on assigned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pts</a:t>
            </a: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Boundaries are drawn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st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a point will belong to the with the *nearest* centroid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“nearest”  similarity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Note: partitioning depends on similarity metric we mentioned above; different metric  different partitioning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pt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assignment depends on centroid, centroid position depends on assigned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pts</a:t>
            </a: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86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Spot the clusters!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** write this on the whiteboard **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centroids converge to (local) optimum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Alt: cheap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** draw examples **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Alt: non-globular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Note: alternative for categorical features = k-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medoids</a:t>
            </a: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(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medoid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is analog of centroid, but must itself be a member of the dataset)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Note: hierarchical clustering is comp expensive, but does not require initial choice of centroids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Note: hierarchical clustering is comp expensive, but does not require initial choice of centroids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Most general technique, good place to start (div behavior is always possible in a greedy scheme)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Note: hierarchical clustering is comp expensive (in this case, should sample data), but does not require initial choice of centroids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Dealing with outliers in clustering is another topic (remove, don’t remove, detection)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Note: numbers are already in metric space, but (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eg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) strings, documents, time series,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etc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are not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Note: informational content of metric depends on smoothness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Target variable (cluster label) is discrete, features can be either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cts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or discrete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This is the one we will use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Results should be pretty consistent for various choices of metric.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Results should be pretty consistent for various choices of metric.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Results should be pretty consistent for various choices of metric.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4 or 5 steps is usual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868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Note: these are unsupervised validation metrics (don’t depend on external info)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There is a duality between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unsup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validation metrics &amp; objective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funcs</a:t>
            </a: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Sum of inter-cluster distances to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centriod</a:t>
            </a: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Similar is a loaded word here!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Distance between centroids in different clusters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In general, want cohesion to be low &amp; separation to be high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numerator = daylight between clusters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denom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= largest length scale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(in k-means, this is pathological…overlapping clusters means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pts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are not assigned to nearest centroids!)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Note cohesion-separation tradeoff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numerator = daylight between clusters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denom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= largest length scale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numerator = daylight between clusters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denom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= largest length scale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We will tighten up the concept of similarity when we discuss implementation.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numerator = daylight between clusters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denom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= largest length scale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Graphical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Notice behavior at k=10 in both graphs.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Note: can do some sampling stuff to improve clustering results, if necessary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Note: can do some sampling stuff to improve clustering results, if necessary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8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em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em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em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79438"/>
            <a:ext cx="203835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3236" y="1144089"/>
            <a:ext cx="8469243" cy="1126998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70000"/>
              </a:lnSpc>
              <a:defRPr sz="11500" b="1" cap="all" spc="-200">
                <a:latin typeface="PFDinTextCompPro-Bold"/>
                <a:cs typeface="PFDinTextCompPro-Bold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1455" y="4118670"/>
            <a:ext cx="6553695" cy="609600"/>
          </a:xfrm>
          <a:prstGeom prst="rect">
            <a:avLst/>
          </a:prstGeom>
        </p:spPr>
        <p:txBody>
          <a:bodyPr vert="horz" lIns="65828" tIns="32914" rIns="65828" bIns="32914"/>
          <a:lstStyle>
            <a:lvl1pPr marL="0" indent="0" algn="l">
              <a:buNone/>
              <a:defRPr lang="en-US" sz="2800" u="none" baseline="0" smtClean="0"/>
            </a:lvl1pPr>
            <a:lvl2pPr marL="329138" indent="0" algn="ctr">
              <a:buNone/>
              <a:defRPr/>
            </a:lvl2pPr>
            <a:lvl3pPr marL="658277" indent="0" algn="ctr">
              <a:buNone/>
              <a:defRPr/>
            </a:lvl3pPr>
            <a:lvl4pPr marL="987415" indent="0" algn="ctr">
              <a:buNone/>
              <a:defRPr/>
            </a:lvl4pPr>
            <a:lvl5pPr marL="1316553" indent="0" algn="ctr">
              <a:buNone/>
              <a:defRPr/>
            </a:lvl5pPr>
            <a:lvl6pPr marL="1645691" indent="0" algn="ctr">
              <a:buNone/>
              <a:defRPr/>
            </a:lvl6pPr>
            <a:lvl7pPr marL="1974830" indent="0" algn="ctr">
              <a:buNone/>
              <a:defRPr/>
            </a:lvl7pPr>
            <a:lvl8pPr marL="2303968" indent="0" algn="ctr">
              <a:buNone/>
              <a:defRPr/>
            </a:lvl8pPr>
            <a:lvl9pPr marL="263310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313952"/>
      </p:ext>
    </p:extLst>
  </p:cSld>
  <p:clrMapOvr>
    <a:masterClrMapping/>
  </p:clrMapOvr>
  <p:transition xmlns:p14="http://schemas.microsoft.com/office/powerpoint/2010/main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 userDrawn="1"/>
        </p:nvCxnSpPr>
        <p:spPr bwMode="auto">
          <a:xfrm flipH="1">
            <a:off x="454025" y="20828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Connector 12"/>
          <p:cNvCxnSpPr/>
          <p:nvPr userDrawn="1"/>
        </p:nvCxnSpPr>
        <p:spPr bwMode="auto">
          <a:xfrm>
            <a:off x="3386138" y="2085975"/>
            <a:ext cx="5272087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" name="Straight Connector 13"/>
          <p:cNvCxnSpPr/>
          <p:nvPr userDrawn="1"/>
        </p:nvCxnSpPr>
        <p:spPr bwMode="auto">
          <a:xfrm flipH="1">
            <a:off x="454025" y="36576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9" name="Straight Connector 18"/>
          <p:cNvCxnSpPr/>
          <p:nvPr userDrawn="1"/>
        </p:nvCxnSpPr>
        <p:spPr bwMode="auto">
          <a:xfrm flipH="1">
            <a:off x="3371850" y="3651250"/>
            <a:ext cx="5272088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612" y="1491734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12" y="2158557"/>
            <a:ext cx="2688926" cy="1200150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2"/>
          </p:nvPr>
        </p:nvSpPr>
        <p:spPr>
          <a:xfrm>
            <a:off x="3386137" y="1494184"/>
            <a:ext cx="5257800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half" idx="13"/>
          </p:nvPr>
        </p:nvSpPr>
        <p:spPr>
          <a:xfrm>
            <a:off x="3386137" y="2161007"/>
            <a:ext cx="1219200" cy="11118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 i="1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0" name="Content Placeholder 3"/>
          <p:cNvSpPr>
            <a:spLocks noGrp="1"/>
          </p:cNvSpPr>
          <p:nvPr>
            <p:ph sz="half" idx="14"/>
          </p:nvPr>
        </p:nvSpPr>
        <p:spPr>
          <a:xfrm>
            <a:off x="4853747" y="2161007"/>
            <a:ext cx="3790189" cy="1111856"/>
          </a:xfrm>
          <a:prstGeom prst="rect">
            <a:avLst/>
          </a:prstGeom>
        </p:spPr>
        <p:txBody>
          <a:bodyPr vert="horz" lIns="0" tIns="32914" rIns="65828" bIns="32914"/>
          <a:lstStyle>
            <a:lvl1pPr marL="225425" indent="-225425">
              <a:lnSpc>
                <a:spcPct val="100000"/>
              </a:lnSpc>
              <a:buSzPct val="100000"/>
              <a:buFont typeface="+mj-lt"/>
              <a:buAutoNum type="arabicPeriod"/>
              <a:defRPr sz="14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idx="15"/>
          </p:nvPr>
        </p:nvSpPr>
        <p:spPr>
          <a:xfrm>
            <a:off x="468612" y="3070370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16"/>
          </p:nvPr>
        </p:nvSpPr>
        <p:spPr>
          <a:xfrm>
            <a:off x="468612" y="3737193"/>
            <a:ext cx="2688926" cy="1406307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idx="18"/>
          </p:nvPr>
        </p:nvSpPr>
        <p:spPr>
          <a:xfrm>
            <a:off x="3386137" y="2933700"/>
            <a:ext cx="5257800" cy="61988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19"/>
          </p:nvPr>
        </p:nvSpPr>
        <p:spPr>
          <a:xfrm>
            <a:off x="3386137" y="3730063"/>
            <a:ext cx="5257800" cy="1406307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23" name="Slide Number Placehold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DC701D-38C3-2B44-A4BF-009E7CC0FE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716122"/>
      </p:ext>
    </p:extLst>
  </p:cSld>
  <p:clrMapOvr>
    <a:masterClrMapping/>
  </p:clrMapOvr>
  <p:transition xmlns:p14="http://schemas.microsoft.com/office/powerpoint/2010/main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 userDrawn="1"/>
        </p:nvCxnSpPr>
        <p:spPr bwMode="auto">
          <a:xfrm flipH="1">
            <a:off x="6169025" y="20828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0" name="Straight Connector 9"/>
          <p:cNvCxnSpPr/>
          <p:nvPr userDrawn="1"/>
        </p:nvCxnSpPr>
        <p:spPr bwMode="auto">
          <a:xfrm>
            <a:off x="476250" y="2082800"/>
            <a:ext cx="5500688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3611" y="1498728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3611" y="2156844"/>
            <a:ext cx="2688926" cy="28342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2"/>
          </p:nvPr>
        </p:nvSpPr>
        <p:spPr>
          <a:xfrm>
            <a:off x="476249" y="1498728"/>
            <a:ext cx="5500688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16"/>
          </p:nvPr>
        </p:nvSpPr>
        <p:spPr>
          <a:xfrm>
            <a:off x="476249" y="2156844"/>
            <a:ext cx="5500688" cy="28342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17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571512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18E8F9-447F-654D-803B-9DEE29FFF5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864468"/>
      </p:ext>
    </p:extLst>
  </p:cSld>
  <p:clrMapOvr>
    <a:masterClrMapping/>
  </p:clrMapOvr>
  <p:transition xmlns:p14="http://schemas.microsoft.com/office/powerpoint/2010/main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611" y="1226439"/>
            <a:ext cx="4158065" cy="3470148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6400" y="1226439"/>
            <a:ext cx="4158065" cy="3470148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Box 1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262ABD-C146-AE4A-B90F-9D71F19074E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792682"/>
      </p:ext>
    </p:extLst>
  </p:cSld>
  <p:clrMapOvr>
    <a:masterClrMapping/>
  </p:clrMapOvr>
  <p:transition xmlns:p14="http://schemas.microsoft.com/office/powerpoint/2010/main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Sub 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Box 1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961AC2-C84F-D04B-81D7-7DCA9165AC6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233677"/>
      </p:ext>
    </p:extLst>
  </p:cSld>
  <p:clrMapOvr>
    <a:masterClrMapping/>
  </p:clrMapOvr>
  <p:transition xmlns:p14="http://schemas.microsoft.com/office/powerpoint/2010/main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3"/>
          </p:nvPr>
        </p:nvSpPr>
        <p:spPr>
          <a:xfrm>
            <a:off x="2624138" y="1333500"/>
            <a:ext cx="3733800" cy="3505200"/>
          </a:xfrm>
          <a:prstGeom prst="rect">
            <a:avLst/>
          </a:prstGeom>
        </p:spPr>
        <p:txBody>
          <a:bodyPr vert="horz"/>
          <a:lstStyle/>
          <a:p>
            <a:pPr lvl="0"/>
            <a:endParaRPr lang="en-US" noProof="0">
              <a:sym typeface="News706 BT" charset="0"/>
            </a:endParaRPr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940B09-2C87-A043-B6A7-0D31B4E087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565208"/>
      </p:ext>
    </p:extLst>
  </p:cSld>
  <p:clrMapOvr>
    <a:masterClrMapping/>
  </p:clrMapOvr>
  <p:transition xmlns:p14="http://schemas.microsoft.com/office/powerpoint/2010/main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704C70-ACA5-F34F-A1DA-C6016D40A00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235850"/>
      </p:ext>
    </p:extLst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8398" y="1115943"/>
            <a:ext cx="8425853" cy="2579757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lnSpc>
                <a:spcPct val="70000"/>
              </a:lnSpc>
              <a:defRPr sz="8800" b="1" cap="all" spc="-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611" y="3314700"/>
            <a:ext cx="8425853" cy="1793748"/>
          </a:xfrm>
          <a:prstGeom prst="rect">
            <a:avLst/>
          </a:prstGeom>
        </p:spPr>
        <p:txBody>
          <a:bodyPr vert="horz" lIns="65828" tIns="32914" rIns="65828" bIns="32914" anchor="b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371266" y="495300"/>
            <a:ext cx="6400800" cy="304800"/>
          </a:xfrm>
          <a:prstGeom prst="rect">
            <a:avLst/>
          </a:prstGeom>
        </p:spPr>
        <p:txBody>
          <a:bodyPr vert="horz"/>
          <a:lstStyle>
            <a:lvl1pPr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62938" y="458788"/>
            <a:ext cx="641350" cy="341312"/>
          </a:xfrm>
          <a:prstGeom prst="rect">
            <a:avLst/>
          </a:prstGeom>
        </p:spPr>
        <p:txBody>
          <a:bodyPr rIns="0"/>
          <a:lstStyle>
            <a:lvl1pPr algn="r">
              <a:defRPr sz="2300" b="1">
                <a:solidFill>
                  <a:schemeClr val="tx1"/>
                </a:solidFill>
                <a:latin typeface="+mj-lt"/>
              </a:defRPr>
            </a:lvl1pPr>
          </a:lstStyle>
          <a:p>
            <a:pPr>
              <a:defRPr/>
            </a:pPr>
            <a:fld id="{7D2F14C5-AF8B-6B42-A67C-58A084EA75B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714653"/>
      </p:ext>
    </p:extLst>
  </p:cSld>
  <p:clrMapOvr>
    <a:masterClrMapping/>
  </p:clrMapOvr>
  <p:transition xmlns:p14="http://schemas.microsoft.com/office/powerpoint/2010/main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2" y="1066788"/>
            <a:ext cx="49243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 baseline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82" y="2072196"/>
            <a:ext cx="5748356" cy="1343025"/>
          </a:xfrm>
          <a:prstGeom prst="rect">
            <a:avLst/>
          </a:prstGeom>
        </p:spPr>
        <p:txBody>
          <a:bodyPr vert="horz" lIns="0" tIns="32914" rIns="65828" bIns="32914"/>
          <a:lstStyle>
            <a:lvl1pPr marL="174625" indent="-174625" algn="l">
              <a:buSzPct val="69000"/>
              <a:buFont typeface="Lucida Grande"/>
              <a:buChar char="‣"/>
              <a:defRPr baseline="0"/>
            </a:lvl1pPr>
            <a:lvl2pPr marL="329138" indent="0" algn="ctr">
              <a:buNone/>
              <a:defRPr/>
            </a:lvl2pPr>
            <a:lvl3pPr marL="658277" indent="0" algn="ctr">
              <a:buNone/>
              <a:defRPr/>
            </a:lvl3pPr>
            <a:lvl4pPr marL="987415" indent="0" algn="ctr">
              <a:buNone/>
              <a:defRPr/>
            </a:lvl4pPr>
            <a:lvl5pPr marL="1316553" indent="0" algn="ctr">
              <a:buNone/>
              <a:defRPr/>
            </a:lvl5pPr>
            <a:lvl6pPr marL="1645691" indent="0" algn="ctr">
              <a:buNone/>
              <a:defRPr/>
            </a:lvl6pPr>
            <a:lvl7pPr marL="1974830" indent="0" algn="ctr">
              <a:buNone/>
              <a:defRPr/>
            </a:lvl7pPr>
            <a:lvl8pPr marL="2303968" indent="0" algn="ctr">
              <a:buNone/>
              <a:defRPr/>
            </a:lvl8pPr>
            <a:lvl9pPr marL="263310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6" y="495300"/>
            <a:ext cx="6400800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>
          <a:xfrm>
            <a:off x="6205537" y="2095500"/>
            <a:ext cx="2743200" cy="27432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11C055-FFE5-AD49-B3A5-A8977414392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009757"/>
      </p:ext>
    </p:extLst>
  </p:cSld>
  <p:clrMapOvr>
    <a:masterClrMapping/>
  </p:clrMapOvr>
  <p:transition xmlns:p14="http://schemas.microsoft.com/office/powerpoint/2010/main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454025" y="2066446"/>
            <a:ext cx="8418512" cy="3000854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Font typeface="Arial"/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34588A-CBAF-924B-A77D-DE72B91A920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346501"/>
      </p:ext>
    </p:extLst>
  </p:cSld>
  <p:clrMapOvr>
    <a:masterClrMapping/>
  </p:clrMapOvr>
  <p:transition xmlns:p14="http://schemas.microsoft.com/office/powerpoint/2010/main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185737" y="190500"/>
            <a:ext cx="8991600" cy="4876800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C75AE0-23F4-5347-8791-D0888DD167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432574"/>
      </p:ext>
    </p:extLst>
  </p:cSld>
  <p:clrMapOvr>
    <a:masterClrMapping/>
  </p:clrMapOvr>
  <p:transition xmlns:p14="http://schemas.microsoft.com/office/powerpoint/2010/main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k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8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4750" y="1104900"/>
            <a:ext cx="4522788" cy="3665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650614" y="1287507"/>
            <a:ext cx="4130297" cy="2332424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504265-9D4A-1740-9DB8-71F1BEF617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398603"/>
      </p:ext>
    </p:extLst>
  </p:cSld>
  <p:clrMapOvr>
    <a:masterClrMapping/>
  </p:clrMapOvr>
  <p:transition xmlns:p14="http://schemas.microsoft.com/office/powerpoint/2010/main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7713" y="1111250"/>
            <a:ext cx="5259387" cy="368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706656" y="1308224"/>
            <a:ext cx="3915024" cy="2438659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06ABFC-B8B3-914E-B6DA-1FC6B47E46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197056"/>
      </p:ext>
    </p:extLst>
  </p:cSld>
  <p:clrMapOvr>
    <a:masterClrMapping/>
  </p:clrMapOvr>
  <p:transition xmlns:p14="http://schemas.microsoft.com/office/powerpoint/2010/main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2513" y="1136650"/>
            <a:ext cx="4862512" cy="380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809224" y="1559355"/>
            <a:ext cx="3870218" cy="2909725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E904AF-C4D6-B94B-B319-23ED26598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45869"/>
      </p:ext>
    </p:extLst>
  </p:cSld>
  <p:clrMapOvr>
    <a:masterClrMapping/>
  </p:clrMapOvr>
  <p:transition xmlns:p14="http://schemas.microsoft.com/office/powerpoint/2010/main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Phone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54" b="9073"/>
          <a:stretch>
            <a:fillRect/>
          </a:stretch>
        </p:blipFill>
        <p:spPr bwMode="auto">
          <a:xfrm>
            <a:off x="719138" y="1049338"/>
            <a:ext cx="7586662" cy="387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1313737" y="1419408"/>
            <a:ext cx="1677751" cy="2870892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3899979" y="1784167"/>
            <a:ext cx="1629991" cy="2415208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6386666" y="1490085"/>
            <a:ext cx="1693292" cy="2815215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CDBDE2-F560-4B40-974D-A0F438C329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723457"/>
      </p:ext>
    </p:extLst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5.xml"/><Relationship Id="rId14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5" Type="http://schemas.openxmlformats.org/officeDocument/2006/relationships/slideLayout" Target="../slideLayouts/slideLayout7.xml"/><Relationship Id="rId6" Type="http://schemas.openxmlformats.org/officeDocument/2006/relationships/slideLayout" Target="../slideLayouts/slideLayout8.xml"/><Relationship Id="rId7" Type="http://schemas.openxmlformats.org/officeDocument/2006/relationships/slideLayout" Target="../slideLayouts/slideLayout9.xml"/><Relationship Id="rId8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1"/>
          <p:cNvSpPr>
            <a:spLocks noChangeShapeType="1"/>
          </p:cNvSpPr>
          <p:nvPr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7" name="Line 2"/>
          <p:cNvSpPr>
            <a:spLocks noChangeShapeType="1"/>
          </p:cNvSpPr>
          <p:nvPr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107" r:id="rId1"/>
    <p:sldLayoutId id="2147484108" r:id="rId2"/>
  </p:sldLayoutIdLst>
  <p:transition xmlns:p14="http://schemas.microsoft.com/office/powerpoint/2010/main"/>
  <p:txStyles>
    <p:titleStyle>
      <a:lvl1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+mj-lt"/>
          <a:ea typeface="+mj-ea"/>
          <a:cs typeface="+mj-cs"/>
          <a:sym typeface="PFDinTextCompPro-Bold" charset="0"/>
        </a:defRPr>
      </a:lvl1pPr>
      <a:lvl2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2pPr>
      <a:lvl3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3pPr>
      <a:lvl4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4pPr>
      <a:lvl5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5pPr>
      <a:lvl6pPr marL="329138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6pPr>
      <a:lvl7pPr marL="658277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7pPr>
      <a:lvl8pPr marL="987415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8pPr>
      <a:lvl9pPr marL="1316553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9pPr>
    </p:titleStyle>
    <p:bodyStyle>
      <a:lvl1pPr marL="342900" indent="-34290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1pPr>
      <a:lvl2pPr marL="29210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2pPr>
      <a:lvl3pPr marL="43815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3pPr>
      <a:lvl4pPr marL="58420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4pPr>
      <a:lvl5pPr marL="73025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5pPr>
      <a:lvl6pPr marL="1060557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6pPr>
      <a:lvl7pPr marL="1389695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7pPr>
      <a:lvl8pPr marL="1718833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8pPr>
      <a:lvl9pPr marL="2047972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9pPr>
    </p:bodyStyle>
    <p:otherStyle>
      <a:defPPr>
        <a:defRPr lang="en-US"/>
      </a:defPPr>
      <a:lvl1pPr marL="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913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58277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87415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16553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691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7483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0396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33106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Text Box 1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8650288" y="530225"/>
            <a:ext cx="254000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65828" tIns="32914" rIns="0" bIns="32914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ts val="2304"/>
              </a:lnSpc>
              <a:defRPr sz="2300" b="1">
                <a:solidFill>
                  <a:schemeClr val="tx1"/>
                </a:solidFill>
                <a:latin typeface="+mj-lt"/>
                <a:ea typeface="ＭＳ Ｐゴシック" charset="0"/>
                <a:cs typeface="PFDinTextCompPro-Bold" charset="0"/>
                <a:sym typeface="PFDinTextCompPro-Bold" charset="0"/>
              </a:defRPr>
            </a:lvl1pPr>
            <a:lvl2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2pPr>
            <a:lvl3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3pPr>
            <a:lvl4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4pPr>
            <a:lvl5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9pPr>
          </a:lstStyle>
          <a:p>
            <a:pPr>
              <a:defRPr/>
            </a:pPr>
            <a:fld id="{41D72CFD-D302-374C-B1F5-8330648B667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099" name="Line 1"/>
          <p:cNvSpPr>
            <a:spLocks noChangeShapeType="1"/>
          </p:cNvSpPr>
          <p:nvPr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100" name="Line 2"/>
          <p:cNvSpPr>
            <a:spLocks noChangeShapeType="1"/>
          </p:cNvSpPr>
          <p:nvPr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1" r:id="rId1"/>
    <p:sldLayoutId id="2147484102" r:id="rId2"/>
    <p:sldLayoutId id="2147484109" r:id="rId3"/>
    <p:sldLayoutId id="2147484110" r:id="rId4"/>
    <p:sldLayoutId id="2147484111" r:id="rId5"/>
    <p:sldLayoutId id="2147484112" r:id="rId6"/>
    <p:sldLayoutId id="2147484113" r:id="rId7"/>
    <p:sldLayoutId id="2147484114" r:id="rId8"/>
    <p:sldLayoutId id="2147484115" r:id="rId9"/>
    <p:sldLayoutId id="2147484103" r:id="rId10"/>
    <p:sldLayoutId id="2147484104" r:id="rId11"/>
    <p:sldLayoutId id="2147484105" r:id="rId12"/>
    <p:sldLayoutId id="2147484106" r:id="rId13"/>
  </p:sldLayoutIdLst>
  <p:transition xmlns:p14="http://schemas.microsoft.com/office/powerpoint/2010/main"/>
  <p:hf hdr="0" ftr="0" dt="0"/>
  <p:txStyles>
    <p:titleStyle>
      <a:lvl1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+mj-lt"/>
          <a:ea typeface="+mj-ea"/>
          <a:cs typeface="+mj-cs"/>
          <a:sym typeface="PFDinTextCompPro-Bold" charset="0"/>
        </a:defRPr>
      </a:lvl1pPr>
      <a:lvl2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2pPr>
      <a:lvl3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3pPr>
      <a:lvl4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4pPr>
      <a:lvl5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5pPr>
      <a:lvl6pPr marL="329138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6pPr>
      <a:lvl7pPr marL="658277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7pPr>
      <a:lvl8pPr marL="987415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8pPr>
      <a:lvl9pPr marL="1316553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9pPr>
    </p:titleStyle>
    <p:bodyStyle>
      <a:lvl1pPr marL="1460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1pPr>
      <a:lvl2pPr marL="29210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2pPr>
      <a:lvl3pPr marL="4381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3pPr>
      <a:lvl4pPr marL="58420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4pPr>
      <a:lvl5pPr marL="7302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5pPr>
      <a:lvl6pPr marL="1060557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6pPr>
      <a:lvl7pPr marL="1389695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7pPr>
      <a:lvl8pPr marL="1718833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8pPr>
      <a:lvl9pPr marL="2047972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9pPr>
    </p:bodyStyle>
    <p:otherStyle>
      <a:defPPr>
        <a:defRPr lang="en-US"/>
      </a:defPPr>
      <a:lvl1pPr marL="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913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58277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87415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16553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691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7483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0396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33106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1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8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2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3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3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14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14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15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15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18.png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19.png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19.png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5.xml"/><Relationship Id="rId3" Type="http://schemas.openxmlformats.org/officeDocument/2006/relationships/image" Target="../media/image20.png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7.xml"/><Relationship Id="rId3" Type="http://schemas.openxmlformats.org/officeDocument/2006/relationships/image" Target="../media/image21.png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8.xml"/><Relationship Id="rId3" Type="http://schemas.openxmlformats.org/officeDocument/2006/relationships/image" Target="../media/image22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0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3.xml"/><Relationship Id="rId3" Type="http://schemas.openxmlformats.org/officeDocument/2006/relationships/image" Target="../media/image24.png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4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5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6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7.xml"/><Relationship Id="rId3" Type="http://schemas.openxmlformats.org/officeDocument/2006/relationships/image" Target="../media/image25.png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8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0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14337" y="3009900"/>
            <a:ext cx="8469313" cy="1524000"/>
          </a:xfrm>
        </p:spPr>
        <p:txBody>
          <a:bodyPr/>
          <a:lstStyle/>
          <a:p>
            <a:pPr>
              <a:defRPr/>
            </a:pPr>
            <a:r>
              <a:rPr lang="en-US" sz="9000" dirty="0" smtClean="0"/>
              <a:t>INTRO </a:t>
            </a:r>
            <a:r>
              <a:rPr lang="en-US" sz="6000" dirty="0" smtClean="0"/>
              <a:t>to</a:t>
            </a:r>
            <a:r>
              <a:rPr lang="en-US" sz="9000" dirty="0" smtClean="0"/>
              <a:t> DATA SCIENCE</a:t>
            </a:r>
            <a:br>
              <a:rPr lang="en-US" sz="9000" dirty="0" smtClean="0"/>
            </a:br>
            <a:r>
              <a:rPr lang="en-US" sz="5000" dirty="0" smtClean="0"/>
              <a:t>k-means clustering</a:t>
            </a:r>
            <a:endParaRPr lang="en-US" sz="5000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Cluster analysis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What is the purpose of cluster analysis?</a:t>
            </a:r>
          </a:p>
        </p:txBody>
      </p:sp>
    </p:spTree>
    <p:extLst>
      <p:ext uri="{BB962C8B-B14F-4D97-AF65-F5344CB8AC3E}">
        <p14:creationId xmlns:p14="http://schemas.microsoft.com/office/powerpoint/2010/main" val="102470737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Cluster analysis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What is the purpose of cluster analysis?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 To enhance our understanding of a dataset by dividing the data into groups.</a:t>
            </a:r>
          </a:p>
        </p:txBody>
      </p:sp>
    </p:spTree>
    <p:extLst>
      <p:ext uri="{BB962C8B-B14F-4D97-AF65-F5344CB8AC3E}">
        <p14:creationId xmlns:p14="http://schemas.microsoft.com/office/powerpoint/2010/main" val="151560218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Cluster analysis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What is the purpose of cluster analysis?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A:  To enhance our understanding of a dataset by dividing the data into groups.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Clustering provides a </a:t>
            </a:r>
            <a:r>
              <a:rPr lang="en-US" sz="3000" i="1" dirty="0">
                <a:latin typeface="PFDinTextCompPro-Italic"/>
                <a:cs typeface="PFDinTextCompPro-Italic"/>
              </a:rPr>
              <a:t>layer of abstraction </a:t>
            </a:r>
            <a:r>
              <a:rPr lang="en-US" sz="3000" dirty="0">
                <a:latin typeface="PFDinTextCompPro-Italic"/>
                <a:cs typeface="PFDinTextCompPro-Italic"/>
              </a:rPr>
              <a:t>from individual data points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  <a:endParaRPr lang="en-US" sz="3000" dirty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151560218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Cluster analysis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What is the purpose of cluster analysis?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A:  To enhance our understanding of a dataset by dividing the data into groups.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Clustering provides a </a:t>
            </a:r>
            <a:r>
              <a:rPr lang="en-US" sz="3000" i="1" dirty="0">
                <a:latin typeface="PFDinTextCompPro-Italic"/>
                <a:cs typeface="PFDinTextCompPro-Italic"/>
              </a:rPr>
              <a:t>layer of abstraction </a:t>
            </a:r>
            <a:r>
              <a:rPr lang="en-US" sz="3000" dirty="0">
                <a:latin typeface="PFDinTextCompPro-Italic"/>
                <a:cs typeface="PFDinTextCompPro-Italic"/>
              </a:rPr>
              <a:t>from individual data points.</a:t>
            </a: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goal is to extract and enhance the natural structure of the data (not to impose arbitrary structure!)</a:t>
            </a:r>
          </a:p>
        </p:txBody>
      </p:sp>
    </p:spTree>
    <p:extLst>
      <p:ext uri="{BB962C8B-B14F-4D97-AF65-F5344CB8AC3E}">
        <p14:creationId xmlns:p14="http://schemas.microsoft.com/office/powerpoint/2010/main" val="348076672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Cluster analysis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How do you solve a clustering problem?</a:t>
            </a:r>
          </a:p>
        </p:txBody>
      </p:sp>
    </p:spTree>
    <p:extLst>
      <p:ext uri="{BB962C8B-B14F-4D97-AF65-F5344CB8AC3E}">
        <p14:creationId xmlns:p14="http://schemas.microsoft.com/office/powerpoint/2010/main" val="178222551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Cluster analysis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How do you solve a clustering problem?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 Think of a cluster as a “potential class”; then the solution to a clustering problem is to 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programatically</a:t>
            </a:r>
            <a:r>
              <a:rPr lang="en-US" sz="3000" dirty="0" smtClean="0">
                <a:latin typeface="PFDinTextCompPro-Italic"/>
                <a:cs typeface="PFDinTextCompPro-Italic"/>
              </a:rPr>
              <a:t> determine these classes.</a:t>
            </a:r>
          </a:p>
        </p:txBody>
      </p:sp>
    </p:spTree>
    <p:extLst>
      <p:ext uri="{BB962C8B-B14F-4D97-AF65-F5344CB8AC3E}">
        <p14:creationId xmlns:p14="http://schemas.microsoft.com/office/powerpoint/2010/main" val="395544334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Cluster analysis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16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How do you solve a clustering problem?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 Think of a cluster as a “potential class”; then the solution to a clustering problem is to 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programatically</a:t>
            </a:r>
            <a:r>
              <a:rPr lang="en-US" sz="3000" dirty="0" smtClean="0">
                <a:latin typeface="PFDinTextCompPro-Italic"/>
                <a:cs typeface="PFDinTextCompPro-Italic"/>
              </a:rPr>
              <a:t> determine these classes.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real purpose of clustering </a:t>
            </a:r>
            <a:r>
              <a:rPr lang="en-US" sz="3000" dirty="0" smtClean="0">
                <a:latin typeface="PFDinTextCompPro-Italic"/>
                <a:cs typeface="PFDinTextCompPro-Italic"/>
              </a:rPr>
              <a:t>can be data </a:t>
            </a:r>
            <a:r>
              <a:rPr lang="en-US" sz="3000" dirty="0" smtClean="0">
                <a:latin typeface="PFDinTextCompPro-Italic"/>
                <a:cs typeface="PFDinTextCompPro-Italic"/>
              </a:rPr>
              <a:t>exploration, so a solution is anything that contributes to your understanding.</a:t>
            </a:r>
          </a:p>
        </p:txBody>
      </p:sp>
    </p:spTree>
    <p:extLst>
      <p:ext uri="{BB962C8B-B14F-4D97-AF65-F5344CB8AC3E}">
        <p14:creationId xmlns:p14="http://schemas.microsoft.com/office/powerpoint/2010/main" val="395544334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3" y="3238500"/>
            <a:ext cx="8426450" cy="1828800"/>
          </a:xfrm>
        </p:spPr>
        <p:txBody>
          <a:bodyPr/>
          <a:lstStyle/>
          <a:p>
            <a:pPr>
              <a:defRPr/>
            </a:pPr>
            <a:r>
              <a:rPr lang="en-US" sz="7500" dirty="0" smtClean="0"/>
              <a:t/>
            </a:r>
            <a:br>
              <a:rPr lang="en-US" sz="7500" dirty="0" smtClean="0"/>
            </a:br>
            <a:r>
              <a:rPr lang="en-US" sz="7500" dirty="0" smtClean="0"/>
              <a:t>II. K-means clustering</a:t>
            </a:r>
            <a:endParaRPr lang="en-US" sz="75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/>
            <a:r>
              <a:rPr lang="en-US" cap="none" dirty="0" smtClean="0">
                <a:latin typeface="PFDinTextCompPro-Bold" charset="0"/>
                <a:ea typeface="ヒラギノ角ゴ ProN W3" charset="0"/>
                <a:cs typeface="ヒラギノ角ゴ ProN W3" charset="0"/>
              </a:rPr>
              <a:t>INTRO TO DATA SCIENCE</a:t>
            </a:r>
            <a:endParaRPr lang="en-US" cap="none" dirty="0">
              <a:latin typeface="PFDinTextCompPro-Bold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882731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K-means clustering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18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What is k-means clustering?</a:t>
            </a:r>
          </a:p>
        </p:txBody>
      </p:sp>
    </p:spTree>
    <p:extLst>
      <p:ext uri="{BB962C8B-B14F-4D97-AF65-F5344CB8AC3E}">
        <p14:creationId xmlns:p14="http://schemas.microsoft.com/office/powerpoint/2010/main" val="382222302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K-means clustering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19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What is k-means clustering?</a:t>
            </a: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 A </a:t>
            </a:r>
            <a:r>
              <a:rPr lang="en-US" sz="3000" dirty="0" smtClean="0">
                <a:latin typeface="PFDinTextCompPro-Medium"/>
                <a:cs typeface="PFDinTextCompPro-Medium"/>
              </a:rPr>
              <a:t>greedy</a:t>
            </a:r>
            <a:r>
              <a:rPr lang="en-US" sz="3000" dirty="0" smtClean="0">
                <a:latin typeface="PFDinTextCompPro-Italic"/>
                <a:cs typeface="PFDinTextCompPro-Italic"/>
              </a:rPr>
              <a:t> learner that </a:t>
            </a:r>
            <a:r>
              <a:rPr lang="en-US" sz="3000" dirty="0" smtClean="0">
                <a:latin typeface="PFDinTextCompPro-Medium"/>
                <a:cs typeface="PFDinTextCompPro-Medium"/>
              </a:rPr>
              <a:t>partitions</a:t>
            </a:r>
            <a:r>
              <a:rPr lang="en-US" sz="3000" dirty="0" smtClean="0">
                <a:latin typeface="PFDinTextCompPro-Italic"/>
                <a:cs typeface="PFDinTextCompPro-Italic"/>
              </a:rPr>
              <a:t> a data set into k clusters.</a:t>
            </a:r>
          </a:p>
        </p:txBody>
      </p:sp>
    </p:spTree>
    <p:extLst>
      <p:ext uri="{BB962C8B-B14F-4D97-AF65-F5344CB8AC3E}">
        <p14:creationId xmlns:p14="http://schemas.microsoft.com/office/powerpoint/2010/main" val="393775793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ctrTitle"/>
          </p:nvPr>
        </p:nvSpPr>
        <p:spPr bwMode="auto">
          <a:xfrm>
            <a:off x="519112" y="1066800"/>
            <a:ext cx="8429625" cy="36957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3600"/>
              </a:lnSpc>
              <a:defRPr/>
            </a:pP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/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I. cluster analysis</a:t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II. K-means clustering</a:t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III. Interpreting results</a:t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/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exercise:</a:t>
            </a: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/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IV. </a:t>
            </a: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K-means clustering</a:t>
            </a:r>
            <a:endParaRPr lang="en-US" sz="3000" cap="none" dirty="0">
              <a:latin typeface="PFDinTextCompPro-Bold" charset="0"/>
              <a:ea typeface="ヒラギノ角ゴ ProN W6" charset="0"/>
              <a:cs typeface="ヒラギノ角ゴ ProN W6" charset="0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7129463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>
                <a:latin typeface="PFDinTextCompPro-Bold" charset="0"/>
                <a:ea typeface="ＭＳ Ｐゴシック" charset="0"/>
                <a:cs typeface="PFDinTextCompPro-Bold" charset="0"/>
                <a:sym typeface="PFDinTextCompPro-Bold" charset="0"/>
              </a:rPr>
              <a:t>agenda</a:t>
            </a:r>
          </a:p>
          <a:p>
            <a:pPr eaLnBrk="1" hangingPunct="1">
              <a:lnSpc>
                <a:spcPts val="2448"/>
              </a:lnSpc>
              <a:defRPr/>
            </a:pPr>
            <a:endParaRPr lang="en-US" dirty="0" smtClean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6F4A1B40-4074-4A43-A415-862C3E2C2127}" type="slidenum">
              <a:rPr lang="en-US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82570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K-means clustering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20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What is k-means clustering?</a:t>
            </a: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 A </a:t>
            </a:r>
            <a:r>
              <a:rPr lang="en-US" sz="3000" dirty="0" smtClean="0">
                <a:latin typeface="PFDinTextCompPro-Medium"/>
                <a:cs typeface="PFDinTextCompPro-Medium"/>
              </a:rPr>
              <a:t>greedy</a:t>
            </a:r>
            <a:r>
              <a:rPr lang="en-US" sz="3000" dirty="0" smtClean="0">
                <a:latin typeface="PFDinTextCompPro-Italic"/>
                <a:cs typeface="PFDinTextCompPro-Italic"/>
              </a:rPr>
              <a:t> learner that </a:t>
            </a:r>
            <a:r>
              <a:rPr lang="en-US" sz="3000" dirty="0" smtClean="0">
                <a:latin typeface="PFDinTextCompPro-Medium"/>
                <a:cs typeface="PFDinTextCompPro-Medium"/>
              </a:rPr>
              <a:t>partitions</a:t>
            </a:r>
            <a:r>
              <a:rPr lang="en-US" sz="3000" dirty="0" smtClean="0">
                <a:latin typeface="PFDinTextCompPro-Italic"/>
                <a:cs typeface="PFDinTextCompPro-Italic"/>
              </a:rPr>
              <a:t> a data set into k clusters.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greedy – captures local structure (depends on initial conditions)</a:t>
            </a:r>
          </a:p>
        </p:txBody>
      </p:sp>
    </p:spTree>
    <p:extLst>
      <p:ext uri="{BB962C8B-B14F-4D97-AF65-F5344CB8AC3E}">
        <p14:creationId xmlns:p14="http://schemas.microsoft.com/office/powerpoint/2010/main" val="393775793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K-means clustering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21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What is k-means clustering?</a:t>
            </a: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 A </a:t>
            </a:r>
            <a:r>
              <a:rPr lang="en-US" sz="3000" dirty="0" smtClean="0">
                <a:latin typeface="PFDinTextCompPro-Medium"/>
                <a:cs typeface="PFDinTextCompPro-Medium"/>
              </a:rPr>
              <a:t>greedy</a:t>
            </a:r>
            <a:r>
              <a:rPr lang="en-US" sz="3000" dirty="0" smtClean="0">
                <a:latin typeface="PFDinTextCompPro-Italic"/>
                <a:cs typeface="PFDinTextCompPro-Italic"/>
              </a:rPr>
              <a:t> learner that </a:t>
            </a:r>
            <a:r>
              <a:rPr lang="en-US" sz="3000" dirty="0" smtClean="0">
                <a:latin typeface="PFDinTextCompPro-Medium"/>
                <a:cs typeface="PFDinTextCompPro-Medium"/>
              </a:rPr>
              <a:t>partitions</a:t>
            </a:r>
            <a:r>
              <a:rPr lang="en-US" sz="3000" dirty="0" smtClean="0">
                <a:latin typeface="PFDinTextCompPro-Italic"/>
                <a:cs typeface="PFDinTextCompPro-Italic"/>
              </a:rPr>
              <a:t> a data set into k clusters.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greedy – captures local structure (depends on initial conditions)</a:t>
            </a: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partition – performs complete clustering (each point belongs to exactly one cluster) </a:t>
            </a:r>
          </a:p>
        </p:txBody>
      </p:sp>
    </p:spTree>
    <p:extLst>
      <p:ext uri="{BB962C8B-B14F-4D97-AF65-F5344CB8AC3E}">
        <p14:creationId xmlns:p14="http://schemas.microsoft.com/office/powerpoint/2010/main" val="291442938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K-means clustering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22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How are these partitions determined?</a:t>
            </a:r>
          </a:p>
        </p:txBody>
      </p:sp>
    </p:spTree>
    <p:extLst>
      <p:ext uri="{BB962C8B-B14F-4D97-AF65-F5344CB8AC3E}">
        <p14:creationId xmlns:p14="http://schemas.microsoft.com/office/powerpoint/2010/main" val="118509804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K-means clustering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23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How are these partitions determined?</a:t>
            </a: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 Each point is assigned to the cluster with the nearest </a:t>
            </a:r>
            <a:r>
              <a:rPr lang="en-US" sz="3000" dirty="0" smtClean="0">
                <a:latin typeface="PFDinTextCompPro-Medium"/>
                <a:cs typeface="PFDinTextCompPro-Medium"/>
              </a:rPr>
              <a:t>centroid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6671617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K-means clustering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24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How are these partitions determined?</a:t>
            </a: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 Each point is assigned to the cluster with the nearest </a:t>
            </a:r>
            <a:r>
              <a:rPr lang="en-US" sz="3000" dirty="0" smtClean="0">
                <a:latin typeface="PFDinTextCompPro-Medium"/>
                <a:cs typeface="PFDinTextCompPro-Medium"/>
              </a:rPr>
              <a:t>centroid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centroid – the mean of the data points in a cluster</a:t>
            </a:r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2500" dirty="0" smtClean="0">
                <a:latin typeface="PFDinTextCompPro-Italic"/>
                <a:cs typeface="PFDinTextCompPro-Italic"/>
                <a:sym typeface="Wingdings"/>
              </a:rPr>
              <a:t></a:t>
            </a:r>
            <a:r>
              <a:rPr lang="en-US" sz="3000" dirty="0" smtClean="0">
                <a:latin typeface="PFDinTextCompPro-Italic"/>
                <a:cs typeface="PFDinTextCompPro-Italic"/>
                <a:sym typeface="Wingdings"/>
              </a:rPr>
              <a:t> requires continuous (vector-like) features</a:t>
            </a:r>
          </a:p>
          <a:p>
            <a:pPr algn="l"/>
            <a:r>
              <a:rPr lang="en-US" sz="2500" dirty="0" smtClean="0">
                <a:latin typeface="PFDinTextCompPro-Italic"/>
                <a:cs typeface="PFDinTextCompPro-Italic"/>
                <a:sym typeface="Wingdings"/>
              </a:rPr>
              <a:t></a:t>
            </a:r>
            <a:r>
              <a:rPr lang="en-US" sz="3000" dirty="0" smtClean="0">
                <a:latin typeface="PFDinTextCompPro-Italic"/>
                <a:cs typeface="PFDinTextCompPro-Italic"/>
                <a:sym typeface="Wingdings"/>
              </a:rPr>
              <a:t> highlights iterative nature of algorithm</a:t>
            </a:r>
            <a:endParaRPr lang="en-US" sz="3000" dirty="0" smtClean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366671617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K-means clustering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25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What do these partitions look like?</a:t>
            </a:r>
          </a:p>
        </p:txBody>
      </p:sp>
    </p:spTree>
    <p:extLst>
      <p:ext uri="{BB962C8B-B14F-4D97-AF65-F5344CB8AC3E}">
        <p14:creationId xmlns:p14="http://schemas.microsoft.com/office/powerpoint/2010/main" val="178346123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Centroids &amp; partitions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0487" y="1257300"/>
            <a:ext cx="4102100" cy="342748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5441" y="4838700"/>
            <a:ext cx="37240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800" i="1" dirty="0" smtClean="0">
                <a:latin typeface="+mn-lt"/>
              </a:rPr>
              <a:t>source</a:t>
            </a:r>
            <a:r>
              <a:rPr lang="en-US" sz="800" i="1" dirty="0">
                <a:latin typeface="+mn-lt"/>
              </a:rPr>
              <a:t>: http://</a:t>
            </a:r>
            <a:r>
              <a:rPr lang="en-US" sz="800" i="1" dirty="0" err="1">
                <a:latin typeface="+mn-lt"/>
              </a:rPr>
              <a:t>www.dma.fi.upm.es</a:t>
            </a:r>
            <a:r>
              <a:rPr lang="en-US" sz="800" i="1" dirty="0">
                <a:latin typeface="+mn-lt"/>
              </a:rPr>
              <a:t>/</a:t>
            </a:r>
            <a:r>
              <a:rPr lang="en-US" sz="800" i="1" dirty="0" err="1">
                <a:latin typeface="+mn-lt"/>
              </a:rPr>
              <a:t>mabellanas</a:t>
            </a:r>
            <a:r>
              <a:rPr lang="en-US" sz="800" i="1" dirty="0">
                <a:latin typeface="+mn-lt"/>
              </a:rPr>
              <a:t>/</a:t>
            </a:r>
            <a:r>
              <a:rPr lang="en-US" sz="800" i="1" dirty="0" err="1">
                <a:latin typeface="+mn-lt"/>
              </a:rPr>
              <a:t>tfcs</a:t>
            </a:r>
            <a:r>
              <a:rPr lang="en-US" sz="800" i="1" dirty="0">
                <a:latin typeface="+mn-lt"/>
              </a:rPr>
              <a:t>/</a:t>
            </a:r>
            <a:r>
              <a:rPr lang="en-US" sz="800" i="1" dirty="0" err="1">
                <a:latin typeface="+mn-lt"/>
              </a:rPr>
              <a:t>fvd</a:t>
            </a:r>
            <a:r>
              <a:rPr lang="en-US" sz="800" i="1" dirty="0">
                <a:latin typeface="+mn-lt"/>
              </a:rPr>
              <a:t>/images/</a:t>
            </a:r>
            <a:r>
              <a:rPr lang="en-US" sz="800" i="1" dirty="0" err="1">
                <a:latin typeface="+mn-lt"/>
              </a:rPr>
              <a:t>voronoi.gif</a:t>
            </a:r>
            <a:endParaRPr lang="en-US" sz="800" i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6671617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Centroids &amp; partitions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0487" y="1257300"/>
            <a:ext cx="4102100" cy="342748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5441" y="4838700"/>
            <a:ext cx="37240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800" i="1" dirty="0" smtClean="0">
                <a:latin typeface="+mn-lt"/>
              </a:rPr>
              <a:t>source</a:t>
            </a:r>
            <a:r>
              <a:rPr lang="en-US" sz="800" i="1" dirty="0">
                <a:latin typeface="+mn-lt"/>
              </a:rPr>
              <a:t>: http://</a:t>
            </a:r>
            <a:r>
              <a:rPr lang="en-US" sz="800" i="1" dirty="0" err="1">
                <a:latin typeface="+mn-lt"/>
              </a:rPr>
              <a:t>www.dma.fi.upm.es</a:t>
            </a:r>
            <a:r>
              <a:rPr lang="en-US" sz="800" i="1" dirty="0">
                <a:latin typeface="+mn-lt"/>
              </a:rPr>
              <a:t>/</a:t>
            </a:r>
            <a:r>
              <a:rPr lang="en-US" sz="800" i="1" dirty="0" err="1">
                <a:latin typeface="+mn-lt"/>
              </a:rPr>
              <a:t>mabellanas</a:t>
            </a:r>
            <a:r>
              <a:rPr lang="en-US" sz="800" i="1" dirty="0">
                <a:latin typeface="+mn-lt"/>
              </a:rPr>
              <a:t>/</a:t>
            </a:r>
            <a:r>
              <a:rPr lang="en-US" sz="800" i="1" dirty="0" err="1">
                <a:latin typeface="+mn-lt"/>
              </a:rPr>
              <a:t>tfcs</a:t>
            </a:r>
            <a:r>
              <a:rPr lang="en-US" sz="800" i="1" dirty="0">
                <a:latin typeface="+mn-lt"/>
              </a:rPr>
              <a:t>/</a:t>
            </a:r>
            <a:r>
              <a:rPr lang="en-US" sz="800" i="1" dirty="0" err="1">
                <a:latin typeface="+mn-lt"/>
              </a:rPr>
              <a:t>fvd</a:t>
            </a:r>
            <a:r>
              <a:rPr lang="en-US" sz="800" i="1" dirty="0">
                <a:latin typeface="+mn-lt"/>
              </a:rPr>
              <a:t>/images/</a:t>
            </a:r>
            <a:r>
              <a:rPr lang="en-US" sz="800" i="1" dirty="0" err="1">
                <a:latin typeface="+mn-lt"/>
              </a:rPr>
              <a:t>voronoi.gif</a:t>
            </a:r>
            <a:endParaRPr lang="en-US" sz="800" i="1" dirty="0">
              <a:latin typeface="+mn-lt"/>
            </a:endParaRPr>
          </a:p>
        </p:txBody>
      </p:sp>
      <p:grpSp>
        <p:nvGrpSpPr>
          <p:cNvPr id="7" name="Group 26"/>
          <p:cNvGrpSpPr>
            <a:grpSpLocks/>
          </p:cNvGrpSpPr>
          <p:nvPr/>
        </p:nvGrpSpPr>
        <p:grpSpPr bwMode="auto">
          <a:xfrm>
            <a:off x="7332662" y="2308225"/>
            <a:ext cx="1463675" cy="1463675"/>
            <a:chOff x="0" y="0"/>
            <a:chExt cx="1280" cy="1280"/>
          </a:xfrm>
        </p:grpSpPr>
        <p:pic>
          <p:nvPicPr>
            <p:cNvPr id="9" name="Picture 2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80" cy="1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Rectangle 24"/>
            <p:cNvSpPr>
              <a:spLocks/>
            </p:cNvSpPr>
            <p:nvPr/>
          </p:nvSpPr>
          <p:spPr bwMode="auto">
            <a:xfrm>
              <a:off x="104" y="96"/>
              <a:ext cx="1056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ct val="75000"/>
                </a:lnSpc>
              </a:pPr>
              <a:r>
                <a:rPr lang="en-US" sz="1300" dirty="0" smtClean="0">
                  <a:solidFill>
                    <a:schemeClr val="tx1"/>
                  </a:solidFill>
                  <a:latin typeface="PFDinTextCompPro-Bold" charset="0"/>
                  <a:ea typeface="ＭＳ Ｐゴシック" charset="0"/>
                  <a:cs typeface="ＭＳ Ｐゴシック" charset="0"/>
                  <a:sym typeface="PFDinTextCompPro-Bold" charset="0"/>
                </a:rPr>
                <a:t>NOTE</a:t>
              </a:r>
              <a:endParaRPr lang="en-US" sz="1300" dirty="0">
                <a:solidFill>
                  <a:schemeClr val="tx1"/>
                </a:solidFill>
                <a:latin typeface="PFDinTextCompPro-Bold" charset="0"/>
                <a:ea typeface="ＭＳ Ｐゴシック" charset="0"/>
                <a:cs typeface="ＭＳ Ｐゴシック" charset="0"/>
                <a:sym typeface="PFDinTextCompPro-Bold" charset="0"/>
              </a:endParaRPr>
            </a:p>
          </p:txBody>
        </p:sp>
        <p:sp>
          <p:nvSpPr>
            <p:cNvPr id="11" name="Rectangle 25"/>
            <p:cNvSpPr>
              <a:spLocks/>
            </p:cNvSpPr>
            <p:nvPr/>
          </p:nvSpPr>
          <p:spPr bwMode="auto">
            <a:xfrm>
              <a:off x="104" y="264"/>
              <a:ext cx="1056" cy="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ts val="1150"/>
                </a:lnSpc>
              </a:pPr>
              <a:endParaRPr lang="en-US" sz="900" dirty="0" smtClean="0">
                <a:solidFill>
                  <a:schemeClr val="tx1"/>
                </a:solidFill>
                <a:latin typeface="+mn-lt"/>
                <a:ea typeface="ＭＳ Ｐゴシック" charset="0"/>
                <a:cs typeface="PFDinTextCompPro-Italic"/>
                <a:sym typeface="News706 BT" charset="0"/>
              </a:endParaRPr>
            </a:p>
            <a:p>
              <a:pPr algn="l">
                <a:lnSpc>
                  <a:spcPts val="1150"/>
                </a:lnSpc>
              </a:pP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These partitions are sometimes called </a:t>
              </a:r>
              <a:r>
                <a:rPr lang="en-US" sz="900" i="1" dirty="0" err="1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Voronoi</a:t>
              </a:r>
              <a:r>
                <a:rPr lang="en-US" sz="900" i="1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 cells</a:t>
              </a: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, and these maps </a:t>
              </a:r>
              <a:r>
                <a:rPr lang="en-US" sz="900" i="1" dirty="0" err="1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Voronoi</a:t>
              </a:r>
              <a:r>
                <a:rPr lang="en-US" sz="900" i="1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 diagrams</a:t>
              </a: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9959473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Scale dependence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28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One important point to keep in mind is that partitions are not scale-invariant!</a:t>
            </a:r>
          </a:p>
        </p:txBody>
      </p:sp>
    </p:spTree>
    <p:extLst>
      <p:ext uri="{BB962C8B-B14F-4D97-AF65-F5344CB8AC3E}">
        <p14:creationId xmlns:p14="http://schemas.microsoft.com/office/powerpoint/2010/main" val="41374194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Scale dependence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29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One important point to keep in mind is that partitions are not scale-invariant!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This means that the same data can yield very different clustering results depending on the scale and the units used.</a:t>
            </a:r>
          </a:p>
        </p:txBody>
      </p:sp>
    </p:spTree>
    <p:extLst>
      <p:ext uri="{BB962C8B-B14F-4D97-AF65-F5344CB8AC3E}">
        <p14:creationId xmlns:p14="http://schemas.microsoft.com/office/powerpoint/2010/main" val="215629510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3" y="3238500"/>
            <a:ext cx="8426450" cy="1828800"/>
          </a:xfrm>
        </p:spPr>
        <p:txBody>
          <a:bodyPr/>
          <a:lstStyle/>
          <a:p>
            <a:pPr>
              <a:defRPr/>
            </a:pPr>
            <a:r>
              <a:rPr lang="en-US" sz="7500" dirty="0" smtClean="0"/>
              <a:t/>
            </a:r>
            <a:br>
              <a:rPr lang="en-US" sz="7500" dirty="0" smtClean="0"/>
            </a:br>
            <a:r>
              <a:rPr lang="en-US" sz="7500" dirty="0" smtClean="0"/>
              <a:t>I. cluster analysis</a:t>
            </a:r>
            <a:endParaRPr lang="en-US" sz="75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/>
            <a:r>
              <a:rPr lang="en-US" cap="none" dirty="0" smtClean="0">
                <a:latin typeface="PFDinTextCompPro-Bold" charset="0"/>
                <a:ea typeface="ヒラギノ角ゴ ProN W3" charset="0"/>
                <a:cs typeface="ヒラギノ角ゴ ProN W3" charset="0"/>
              </a:rPr>
              <a:t>INTRO TO DATA SCIENCE</a:t>
            </a:r>
            <a:endParaRPr lang="en-US" cap="none" dirty="0">
              <a:latin typeface="PFDinTextCompPro-Bold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544706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Scale dependence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30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One important point to keep in mind is that partitions are not scale-invariant!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This means that the same data can yield very different clustering results depending on the scale and the units used.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Therefore it’s important to think about your data representation before applying a clustering algorithm.</a:t>
            </a:r>
          </a:p>
        </p:txBody>
      </p:sp>
    </p:spTree>
    <p:extLst>
      <p:ext uri="{BB962C8B-B14F-4D97-AF65-F5344CB8AC3E}">
        <p14:creationId xmlns:p14="http://schemas.microsoft.com/office/powerpoint/2010/main" val="215629510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Scale dependence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31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89091" y="952500"/>
            <a:ext cx="79165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These graphs show two different representations of the same data:</a:t>
            </a:r>
            <a:endParaRPr lang="en-US" sz="3000" dirty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113473404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Scale dependence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32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537" y="1494236"/>
            <a:ext cx="4271963" cy="317936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7481" y="1562100"/>
            <a:ext cx="3244056" cy="30988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61937" y="4891326"/>
            <a:ext cx="451574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 smtClean="0">
                <a:latin typeface="+mn-lt"/>
              </a:rPr>
              <a:t>source: </a:t>
            </a:r>
            <a:r>
              <a:rPr lang="en-US" sz="800" i="1" u="sng" dirty="0" smtClean="0">
                <a:latin typeface="+mn-lt"/>
              </a:rPr>
              <a:t>Data </a:t>
            </a:r>
            <a:r>
              <a:rPr lang="en-US" sz="800" i="1" u="sng" dirty="0">
                <a:latin typeface="+mn-lt"/>
              </a:rPr>
              <a:t>Analysis with Open Source Tools</a:t>
            </a:r>
            <a:r>
              <a:rPr lang="en-US" sz="800" i="1" dirty="0">
                <a:latin typeface="+mn-lt"/>
              </a:rPr>
              <a:t>, by Philipp K. </a:t>
            </a:r>
            <a:r>
              <a:rPr lang="en-US" sz="800" i="1" dirty="0" err="1">
                <a:latin typeface="+mn-lt"/>
              </a:rPr>
              <a:t>Janert</a:t>
            </a:r>
            <a:r>
              <a:rPr lang="en-US" sz="800" i="1" dirty="0">
                <a:latin typeface="+mn-lt"/>
              </a:rPr>
              <a:t>. </a:t>
            </a:r>
            <a:r>
              <a:rPr lang="en-US" sz="800" i="1" dirty="0" smtClean="0">
                <a:latin typeface="+mn-lt"/>
              </a:rPr>
              <a:t>O’Reilly Media, 2011.</a:t>
            </a:r>
            <a:endParaRPr lang="en-US" sz="800" i="1" dirty="0">
              <a:latin typeface="+mn-lt"/>
            </a:endParaRPr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89091" y="952500"/>
            <a:ext cx="79165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These graphs show two different representations of the same data:</a:t>
            </a:r>
            <a:endParaRPr lang="en-US" sz="3000" dirty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109402476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The basic K-means algorithm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33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1)  choose k initial centroids (note that k is an input)</a:t>
            </a: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2)  for each point: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     - find distance to each centroid</a:t>
            </a: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    - assign point to nearest centroid</a:t>
            </a: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3)  recalculate centroid positions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4)  repeat steps 2-3 until stopping criteria met</a:t>
            </a:r>
          </a:p>
        </p:txBody>
      </p:sp>
    </p:spTree>
    <p:extLst>
      <p:ext uri="{BB962C8B-B14F-4D97-AF65-F5344CB8AC3E}">
        <p14:creationId xmlns:p14="http://schemas.microsoft.com/office/powerpoint/2010/main" val="268412154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The basic K-means algorithm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34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568" y="1033914"/>
            <a:ext cx="7881938" cy="365238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14337" y="4838700"/>
            <a:ext cx="31983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800" i="1" dirty="0" smtClean="0">
                <a:latin typeface="+mn-lt"/>
              </a:rPr>
              <a:t>source</a:t>
            </a:r>
            <a:r>
              <a:rPr lang="en-US" sz="800" i="1" dirty="0">
                <a:latin typeface="+mn-lt"/>
              </a:rPr>
              <a:t>: http://www-</a:t>
            </a:r>
            <a:r>
              <a:rPr lang="en-US" sz="800" i="1" dirty="0" err="1">
                <a:latin typeface="+mn-lt"/>
              </a:rPr>
              <a:t>users.cs.umn.edu</a:t>
            </a:r>
            <a:r>
              <a:rPr lang="en-US" sz="800" i="1" dirty="0">
                <a:latin typeface="+mn-lt"/>
              </a:rPr>
              <a:t>/~</a:t>
            </a:r>
            <a:r>
              <a:rPr lang="en-US" sz="800" i="1" dirty="0" err="1">
                <a:latin typeface="+mn-lt"/>
              </a:rPr>
              <a:t>kumar</a:t>
            </a:r>
            <a:r>
              <a:rPr lang="en-US" sz="800" i="1" dirty="0">
                <a:latin typeface="+mn-lt"/>
              </a:rPr>
              <a:t>/</a:t>
            </a:r>
            <a:r>
              <a:rPr lang="en-US" sz="800" i="1" dirty="0" err="1">
                <a:latin typeface="+mn-lt"/>
              </a:rPr>
              <a:t>dmbook</a:t>
            </a:r>
            <a:r>
              <a:rPr lang="en-US" sz="800" i="1" dirty="0">
                <a:latin typeface="+mn-lt"/>
              </a:rPr>
              <a:t>/ch8.pdf</a:t>
            </a:r>
          </a:p>
        </p:txBody>
      </p:sp>
    </p:spTree>
    <p:extLst>
      <p:ext uri="{BB962C8B-B14F-4D97-AF65-F5344CB8AC3E}">
        <p14:creationId xmlns:p14="http://schemas.microsoft.com/office/powerpoint/2010/main" val="328305687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Strengths &amp; weaknesses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35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K-means is algorithmically pretty </a:t>
            </a:r>
            <a:r>
              <a:rPr lang="en-US" sz="3000" dirty="0" smtClean="0">
                <a:latin typeface="PFDinTextCompPro-Italic"/>
                <a:cs typeface="PFDinTextCompPro-Italic"/>
              </a:rPr>
              <a:t>elegant.</a:t>
            </a:r>
            <a:endParaRPr lang="en-US" sz="3000" dirty="0" smtClean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245715017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Strengths &amp; weaknesses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36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K-means is algorithmically pretty </a:t>
            </a:r>
            <a:r>
              <a:rPr lang="en-US" sz="3000" dirty="0" smtClean="0">
                <a:latin typeface="PFDinTextCompPro-Italic"/>
                <a:cs typeface="PFDinTextCompPro-Italic"/>
              </a:rPr>
              <a:t>elegant.</a:t>
            </a:r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It has a hard time dealing with 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non-convex</a:t>
            </a:r>
            <a:r>
              <a:rPr lang="en-US" sz="3000" dirty="0" smtClean="0">
                <a:latin typeface="PFDinTextCompPro-Italic"/>
                <a:cs typeface="PFDinTextCompPro-Italic"/>
              </a:rPr>
              <a:t> clusters, or data with widely varying shapes and densities.</a:t>
            </a:r>
          </a:p>
        </p:txBody>
      </p:sp>
    </p:spTree>
    <p:extLst>
      <p:ext uri="{BB962C8B-B14F-4D97-AF65-F5344CB8AC3E}">
        <p14:creationId xmlns:p14="http://schemas.microsoft.com/office/powerpoint/2010/main" val="345683969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Strengths &amp; weaknesses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37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K-means is algorithmically pretty </a:t>
            </a:r>
            <a:r>
              <a:rPr lang="en-US" sz="3000" dirty="0" smtClean="0">
                <a:latin typeface="PFDinTextCompPro-Italic"/>
                <a:cs typeface="PFDinTextCompPro-Italic"/>
              </a:rPr>
              <a:t>elegant.</a:t>
            </a:r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It has a hard time dealing with 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non-convex</a:t>
            </a:r>
            <a:r>
              <a:rPr lang="en-US" sz="3000" dirty="0" smtClean="0">
                <a:latin typeface="PFDinTextCompPro-Italic"/>
                <a:cs typeface="PFDinTextCompPro-Italic"/>
              </a:rPr>
              <a:t> clusters, or data with widely varying shapes and densities.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Difficulties can sometimes be overcome by increasing the value of k and combining 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subclusters</a:t>
            </a:r>
            <a:r>
              <a:rPr lang="en-US" sz="3000" dirty="0" smtClean="0">
                <a:latin typeface="PFDinTextCompPro-Italic"/>
                <a:cs typeface="PFDinTextCompPro-Italic"/>
              </a:rPr>
              <a:t> in a post-processing step.</a:t>
            </a:r>
          </a:p>
        </p:txBody>
      </p:sp>
    </p:spTree>
    <p:extLst>
      <p:ext uri="{BB962C8B-B14F-4D97-AF65-F5344CB8AC3E}">
        <p14:creationId xmlns:p14="http://schemas.microsoft.com/office/powerpoint/2010/main" val="345683969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Step 1 – Choosing initial centroids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38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How do you choose the initial centroid positions?</a:t>
            </a:r>
            <a:endParaRPr lang="en-US" sz="3000" dirty="0" smtClean="0">
              <a:latin typeface="PFDinTextCompPro-Italic"/>
              <a:cs typeface="PFDinTextCompPro-Italic"/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102421965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Step 1 – Choosing initial centroids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39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How do you choose the initial centroid positions?</a:t>
            </a:r>
          </a:p>
          <a:p>
            <a:pPr algn="l"/>
            <a:endParaRPr lang="en-US" sz="3000" dirty="0">
              <a:latin typeface="PFDinTextCompPro-Italic"/>
              <a:cs typeface="PFDinTextCompPro-Italic"/>
              <a:sym typeface="Wingdings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  <a:sym typeface="Wingdings"/>
              </a:rPr>
              <a:t>A:  There are several options:</a:t>
            </a:r>
          </a:p>
        </p:txBody>
      </p:sp>
    </p:spTree>
    <p:extLst>
      <p:ext uri="{BB962C8B-B14F-4D97-AF65-F5344CB8AC3E}">
        <p14:creationId xmlns:p14="http://schemas.microsoft.com/office/powerpoint/2010/main" val="363220128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Cluster analysis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</a:t>
            </a:fld>
            <a:endParaRPr lang="en-US"/>
          </a:p>
        </p:txBody>
      </p:sp>
      <p:cxnSp>
        <p:nvCxnSpPr>
          <p:cNvPr id="3" name="Straight Connector 2"/>
          <p:cNvCxnSpPr/>
          <p:nvPr/>
        </p:nvCxnSpPr>
        <p:spPr bwMode="auto">
          <a:xfrm>
            <a:off x="3233737" y="1485900"/>
            <a:ext cx="0" cy="21336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" name="Straight Connector 5"/>
          <p:cNvCxnSpPr/>
          <p:nvPr/>
        </p:nvCxnSpPr>
        <p:spPr bwMode="auto">
          <a:xfrm>
            <a:off x="642937" y="1866900"/>
            <a:ext cx="82296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9" name="TextBox 8"/>
          <p:cNvSpPr txBox="1"/>
          <p:nvPr/>
        </p:nvSpPr>
        <p:spPr>
          <a:xfrm>
            <a:off x="3690937" y="1104900"/>
            <a:ext cx="5486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 dirty="0">
                <a:latin typeface="PFDinTextCompPro-MediumItalic"/>
                <a:cs typeface="PFDinTextCompPro-MediumItalic"/>
              </a:rPr>
              <a:t>c</a:t>
            </a:r>
            <a:r>
              <a:rPr lang="en-US" sz="4000" dirty="0" smtClean="0">
                <a:latin typeface="PFDinTextCompPro-MediumItalic"/>
                <a:cs typeface="PFDinTextCompPro-MediumItalic"/>
              </a:rPr>
              <a:t>ontinuous		categorical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6737" y="1991261"/>
            <a:ext cx="742689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000" dirty="0" smtClean="0">
                <a:latin typeface="PFDinTextCompPro-MediumItalic"/>
                <a:cs typeface="PFDinTextCompPro-MediumItalic"/>
              </a:rPr>
              <a:t>  supervised</a:t>
            </a:r>
            <a:r>
              <a:rPr lang="en-US" sz="4000" i="1" dirty="0" smtClean="0">
                <a:latin typeface="PFDinTextCompPro-Italic"/>
                <a:cs typeface="PFDinTextCompPro-Italic"/>
              </a:rPr>
              <a:t>	</a:t>
            </a:r>
            <a:r>
              <a:rPr lang="en-US" sz="4000" i="1" dirty="0">
                <a:latin typeface="PFDinTextCompPro-Italic"/>
                <a:cs typeface="PFDinTextCompPro-Italic"/>
              </a:rPr>
              <a:t> </a:t>
            </a:r>
            <a:r>
              <a:rPr lang="en-US" sz="4000" i="1" dirty="0" smtClean="0">
                <a:latin typeface="PFDinTextCompPro-Italic"/>
                <a:cs typeface="PFDinTextCompPro-Italic"/>
              </a:rPr>
              <a:t>    	</a:t>
            </a:r>
            <a:r>
              <a:rPr lang="en-US" sz="4000" dirty="0" smtClean="0">
                <a:latin typeface="PFDinTextCompPro-Italic"/>
                <a:cs typeface="PFDinTextCompPro-Italic"/>
              </a:rPr>
              <a:t>???		          ???</a:t>
            </a:r>
            <a:endParaRPr lang="en-US" sz="4000" i="1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4000" dirty="0" smtClean="0">
                <a:latin typeface="PFDinTextCompPro-MediumItalic"/>
                <a:cs typeface="PFDinTextCompPro-MediumItalic"/>
              </a:rPr>
              <a:t>unsupervised</a:t>
            </a:r>
            <a:r>
              <a:rPr lang="en-US" sz="4000" i="1" dirty="0">
                <a:latin typeface="PFDinTextCompPro-Italic"/>
                <a:cs typeface="PFDinTextCompPro-Italic"/>
              </a:rPr>
              <a:t>	     	</a:t>
            </a:r>
            <a:r>
              <a:rPr lang="en-US" sz="4000" dirty="0">
                <a:latin typeface="PFDinTextCompPro-Italic"/>
                <a:cs typeface="PFDinTextCompPro-Italic"/>
              </a:rPr>
              <a:t>???		          ???</a:t>
            </a:r>
            <a:endParaRPr lang="en-US" sz="4000" i="1" dirty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261089885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Step 1 – Choosing </a:t>
            </a:r>
            <a:r>
              <a:rPr lang="en-US" dirty="0" smtClean="0"/>
              <a:t>initial centroids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40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How do you choose the initial centroid positions?</a:t>
            </a:r>
          </a:p>
          <a:p>
            <a:pPr algn="l"/>
            <a:endParaRPr lang="en-US" sz="3000" dirty="0">
              <a:latin typeface="PFDinTextCompPro-Italic"/>
              <a:cs typeface="PFDinTextCompPro-Italic"/>
              <a:sym typeface="Wingdings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  <a:sym typeface="Wingdings"/>
              </a:rPr>
              <a:t>A:  There are several options:</a:t>
            </a:r>
          </a:p>
          <a:p>
            <a:pPr algn="l"/>
            <a:r>
              <a:rPr lang="en-US" sz="3000" dirty="0">
                <a:latin typeface="PFDinTextCompPro-Italic"/>
                <a:cs typeface="PFDinTextCompPro-Italic"/>
                <a:sym typeface="Wingdings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  <a:sym typeface="Wingdings"/>
              </a:rPr>
              <a:t>    - </a:t>
            </a:r>
            <a:r>
              <a:rPr lang="en-US" sz="3000" dirty="0">
                <a:latin typeface="PFDinTextCompPro-Italic"/>
                <a:cs typeface="PFDinTextCompPro-Italic"/>
                <a:sym typeface="Wingdings"/>
              </a:rPr>
              <a:t>randomly (but </a:t>
            </a:r>
            <a:r>
              <a:rPr lang="en-US" sz="3000" dirty="0" smtClean="0">
                <a:latin typeface="PFDinTextCompPro-Italic"/>
                <a:cs typeface="PFDinTextCompPro-Italic"/>
                <a:sym typeface="Wingdings"/>
              </a:rPr>
              <a:t>may </a:t>
            </a:r>
            <a:r>
              <a:rPr lang="en-US" sz="3000" dirty="0">
                <a:latin typeface="PFDinTextCompPro-Italic"/>
                <a:cs typeface="PFDinTextCompPro-Italic"/>
                <a:sym typeface="Wingdings"/>
              </a:rPr>
              <a:t>yield divergent behavior)</a:t>
            </a:r>
            <a:endParaRPr lang="en-US" sz="3000" dirty="0" smtClean="0">
              <a:latin typeface="PFDinTextCompPro-Italic"/>
              <a:cs typeface="PFDinTextCompPro-Italic"/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363220128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Step 1 – Choosing </a:t>
            </a:r>
            <a:r>
              <a:rPr lang="en-US" dirty="0" smtClean="0"/>
              <a:t>initial centroids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41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How do you choose the initial centroid positions?</a:t>
            </a:r>
          </a:p>
          <a:p>
            <a:pPr algn="l"/>
            <a:endParaRPr lang="en-US" sz="3000" dirty="0">
              <a:latin typeface="PFDinTextCompPro-Italic"/>
              <a:cs typeface="PFDinTextCompPro-Italic"/>
              <a:sym typeface="Wingdings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  <a:sym typeface="Wingdings"/>
              </a:rPr>
              <a:t>A:  There are several options: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  <a:sym typeface="Wingdings"/>
              </a:rPr>
              <a:t>     </a:t>
            </a:r>
            <a:r>
              <a:rPr lang="en-US" sz="3000" dirty="0">
                <a:latin typeface="PFDinTextCompPro-Italic"/>
                <a:cs typeface="PFDinTextCompPro-Italic"/>
                <a:sym typeface="Wingdings"/>
              </a:rPr>
              <a:t>- randomly (but may yield divergent behavior</a:t>
            </a:r>
            <a:r>
              <a:rPr lang="en-US" sz="3000" dirty="0" smtClean="0">
                <a:latin typeface="PFDinTextCompPro-Italic"/>
                <a:cs typeface="PFDinTextCompPro-Italic"/>
                <a:sym typeface="Wingdings"/>
              </a:rPr>
              <a:t>)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  <a:sym typeface="Wingdings"/>
              </a:rPr>
              <a:t>     - perform alternative clustering task, use resulting centroids as</a:t>
            </a:r>
          </a:p>
          <a:p>
            <a:pPr algn="l"/>
            <a:r>
              <a:rPr lang="en-US" sz="3000" dirty="0">
                <a:latin typeface="PFDinTextCompPro-Italic"/>
                <a:cs typeface="PFDinTextCompPro-Italic"/>
                <a:sym typeface="Wingdings"/>
              </a:rPr>
              <a:t>	</a:t>
            </a:r>
            <a:r>
              <a:rPr lang="en-US" sz="3000" dirty="0" smtClean="0">
                <a:latin typeface="PFDinTextCompPro-Italic"/>
                <a:cs typeface="PFDinTextCompPro-Italic"/>
                <a:sym typeface="Wingdings"/>
              </a:rPr>
              <a:t>initial k-means centroids</a:t>
            </a:r>
          </a:p>
        </p:txBody>
      </p:sp>
    </p:spTree>
    <p:extLst>
      <p:ext uri="{BB962C8B-B14F-4D97-AF65-F5344CB8AC3E}">
        <p14:creationId xmlns:p14="http://schemas.microsoft.com/office/powerpoint/2010/main" val="363220128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Step 1 – Choosing </a:t>
            </a:r>
            <a:r>
              <a:rPr lang="en-US" dirty="0" smtClean="0"/>
              <a:t>initial centroids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42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How do you choose the initial centroid positions?</a:t>
            </a:r>
          </a:p>
          <a:p>
            <a:pPr algn="l"/>
            <a:endParaRPr lang="en-US" sz="3000" dirty="0">
              <a:latin typeface="PFDinTextCompPro-Italic"/>
              <a:cs typeface="PFDinTextCompPro-Italic"/>
              <a:sym typeface="Wingdings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  <a:sym typeface="Wingdings"/>
              </a:rPr>
              <a:t>A:  There are several options:</a:t>
            </a:r>
          </a:p>
          <a:p>
            <a:pPr algn="l"/>
            <a:r>
              <a:rPr lang="en-US" sz="3000" dirty="0">
                <a:latin typeface="PFDinTextCompPro-Italic"/>
                <a:cs typeface="PFDinTextCompPro-Italic"/>
                <a:sym typeface="Wingdings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  <a:sym typeface="Wingdings"/>
              </a:rPr>
              <a:t>    - randomly (but may yield divergent behavior)</a:t>
            </a:r>
          </a:p>
          <a:p>
            <a:pPr algn="l"/>
            <a:r>
              <a:rPr lang="en-US" sz="3000" dirty="0">
                <a:latin typeface="PFDinTextCompPro-Italic"/>
                <a:cs typeface="PFDinTextCompPro-Italic"/>
                <a:sym typeface="Wingdings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  <a:sym typeface="Wingdings"/>
              </a:rPr>
              <a:t>    </a:t>
            </a:r>
            <a:r>
              <a:rPr lang="en-US" sz="3000" dirty="0">
                <a:latin typeface="PFDinTextCompPro-Italic"/>
                <a:cs typeface="PFDinTextCompPro-Italic"/>
                <a:sym typeface="Wingdings"/>
              </a:rPr>
              <a:t>- perform alternative clustering task, use resulting centroids as</a:t>
            </a:r>
          </a:p>
          <a:p>
            <a:pPr algn="l"/>
            <a:r>
              <a:rPr lang="en-US" sz="3000" dirty="0">
                <a:latin typeface="PFDinTextCompPro-Italic"/>
                <a:cs typeface="PFDinTextCompPro-Italic"/>
                <a:sym typeface="Wingdings"/>
              </a:rPr>
              <a:t>	initial k-means centroids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  <a:sym typeface="Wingdings"/>
              </a:rPr>
              <a:t>     - start with global centroid, choose point at max distance, repeat 	(but might select outlier)</a:t>
            </a:r>
          </a:p>
        </p:txBody>
      </p:sp>
    </p:spTree>
    <p:extLst>
      <p:ext uri="{BB962C8B-B14F-4D97-AF65-F5344CB8AC3E}">
        <p14:creationId xmlns:p14="http://schemas.microsoft.com/office/powerpoint/2010/main" val="269416632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Step </a:t>
            </a:r>
            <a:r>
              <a:rPr lang="en-US" dirty="0" smtClean="0"/>
              <a:t>2 </a:t>
            </a:r>
            <a:r>
              <a:rPr lang="en-US" dirty="0"/>
              <a:t>– </a:t>
            </a:r>
            <a:r>
              <a:rPr lang="en-US" dirty="0" smtClean="0"/>
              <a:t>similarity measures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43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How do you determine which centroid is the nearest?</a:t>
            </a:r>
            <a:endParaRPr lang="en-US" sz="3000" dirty="0" smtClean="0">
              <a:latin typeface="PFDinTextCompPro-Italic"/>
              <a:cs typeface="PFDinTextCompPro-Italic"/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128854072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Step 2 – similarity measures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44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How do you determine which centroid is the nearest?</a:t>
            </a:r>
          </a:p>
          <a:p>
            <a:pPr algn="l"/>
            <a:endParaRPr lang="en-US" sz="3000" dirty="0">
              <a:latin typeface="PFDinTextCompPro-Italic"/>
              <a:cs typeface="PFDinTextCompPro-Italic"/>
              <a:sym typeface="Wingdings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  <a:sym typeface="Wingdings"/>
              </a:rPr>
              <a:t>The “nearness” criterion is determined by the similarity/distance measure we discussed earlier.</a:t>
            </a:r>
          </a:p>
        </p:txBody>
      </p:sp>
    </p:spTree>
    <p:extLst>
      <p:ext uri="{BB962C8B-B14F-4D97-AF65-F5344CB8AC3E}">
        <p14:creationId xmlns:p14="http://schemas.microsoft.com/office/powerpoint/2010/main" val="125649475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Step 2 – similarity measures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45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How do you determine which centroid is the nearest?</a:t>
            </a:r>
          </a:p>
          <a:p>
            <a:pPr algn="l"/>
            <a:endParaRPr lang="en-US" sz="3000" dirty="0">
              <a:latin typeface="PFDinTextCompPro-Italic"/>
              <a:cs typeface="PFDinTextCompPro-Italic"/>
              <a:sym typeface="Wingdings"/>
            </a:endParaRPr>
          </a:p>
          <a:p>
            <a:pPr algn="l"/>
            <a:r>
              <a:rPr lang="en-US" sz="3000" dirty="0">
                <a:latin typeface="PFDinTextCompPro-Italic"/>
                <a:cs typeface="PFDinTextCompPro-Italic"/>
                <a:sym typeface="Wingdings"/>
              </a:rPr>
              <a:t>The “nearness” criterion is determined by the similarity/distance measure we discussed earlier.</a:t>
            </a:r>
          </a:p>
          <a:p>
            <a:pPr algn="l"/>
            <a:endParaRPr lang="en-US" sz="3000" dirty="0">
              <a:latin typeface="PFDinTextCompPro-Italic"/>
              <a:cs typeface="PFDinTextCompPro-Italic"/>
              <a:sym typeface="Wingdings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  <a:sym typeface="Wingdings"/>
              </a:rPr>
              <a:t>This measure makes quantitative inference possible.</a:t>
            </a:r>
          </a:p>
        </p:txBody>
      </p:sp>
    </p:spTree>
    <p:extLst>
      <p:ext uri="{BB962C8B-B14F-4D97-AF65-F5344CB8AC3E}">
        <p14:creationId xmlns:p14="http://schemas.microsoft.com/office/powerpoint/2010/main" val="125649475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Step </a:t>
            </a:r>
            <a:r>
              <a:rPr lang="en-US" dirty="0" smtClean="0"/>
              <a:t>2 </a:t>
            </a:r>
            <a:r>
              <a:rPr lang="en-US" dirty="0"/>
              <a:t>– </a:t>
            </a:r>
            <a:r>
              <a:rPr lang="en-US" dirty="0" smtClean="0"/>
              <a:t>Similarity measures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46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How do you determine which centroid is the nearest?</a:t>
            </a:r>
          </a:p>
          <a:p>
            <a:pPr algn="l"/>
            <a:endParaRPr lang="en-US" sz="3000" dirty="0">
              <a:latin typeface="PFDinTextCompPro-Italic"/>
              <a:cs typeface="PFDinTextCompPro-Italic"/>
              <a:sym typeface="Wingdings"/>
            </a:endParaRPr>
          </a:p>
          <a:p>
            <a:pPr algn="l"/>
            <a:r>
              <a:rPr lang="en-US" sz="3000" dirty="0">
                <a:latin typeface="PFDinTextCompPro-Italic"/>
                <a:cs typeface="PFDinTextCompPro-Italic"/>
                <a:sym typeface="Wingdings"/>
              </a:rPr>
              <a:t>The “nearness” criterion is determined by the similarity/distance measure we discussed earlier.</a:t>
            </a:r>
          </a:p>
          <a:p>
            <a:pPr algn="l"/>
            <a:endParaRPr lang="en-US" sz="3000" dirty="0">
              <a:latin typeface="PFDinTextCompPro-Italic"/>
              <a:cs typeface="PFDinTextCompPro-Italic"/>
              <a:sym typeface="Wingdings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  <a:sym typeface="Wingdings"/>
              </a:rPr>
              <a:t>This measure makes quantitative inference possible.</a:t>
            </a:r>
          </a:p>
        </p:txBody>
      </p:sp>
      <p:grpSp>
        <p:nvGrpSpPr>
          <p:cNvPr id="5" name="Group 26"/>
          <p:cNvGrpSpPr>
            <a:grpSpLocks/>
          </p:cNvGrpSpPr>
          <p:nvPr/>
        </p:nvGrpSpPr>
        <p:grpSpPr bwMode="auto">
          <a:xfrm>
            <a:off x="7332662" y="3298825"/>
            <a:ext cx="1463675" cy="1463675"/>
            <a:chOff x="0" y="0"/>
            <a:chExt cx="1280" cy="1280"/>
          </a:xfrm>
        </p:grpSpPr>
        <p:pic>
          <p:nvPicPr>
            <p:cNvPr id="6" name="Picture 2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80" cy="1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ctangle 24"/>
            <p:cNvSpPr>
              <a:spLocks/>
            </p:cNvSpPr>
            <p:nvPr/>
          </p:nvSpPr>
          <p:spPr bwMode="auto">
            <a:xfrm>
              <a:off x="104" y="96"/>
              <a:ext cx="1056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ct val="75000"/>
                </a:lnSpc>
              </a:pPr>
              <a:r>
                <a:rPr lang="en-US" sz="1300" dirty="0" smtClean="0">
                  <a:solidFill>
                    <a:schemeClr val="tx1"/>
                  </a:solidFill>
                  <a:latin typeface="PFDinTextCompPro-Bold" charset="0"/>
                  <a:ea typeface="ＭＳ Ｐゴシック" charset="0"/>
                  <a:cs typeface="ＭＳ Ｐゴシック" charset="0"/>
                  <a:sym typeface="PFDinTextCompPro-Bold" charset="0"/>
                </a:rPr>
                <a:t>NOTE</a:t>
              </a:r>
              <a:endParaRPr lang="en-US" sz="1300" dirty="0">
                <a:solidFill>
                  <a:schemeClr val="tx1"/>
                </a:solidFill>
                <a:latin typeface="PFDinTextCompPro-Bold" charset="0"/>
                <a:ea typeface="ＭＳ Ｐゴシック" charset="0"/>
                <a:cs typeface="ＭＳ Ｐゴシック" charset="0"/>
                <a:sym typeface="PFDinTextCompPro-Bold" charset="0"/>
              </a:endParaRPr>
            </a:p>
          </p:txBody>
        </p:sp>
        <p:sp>
          <p:nvSpPr>
            <p:cNvPr id="10" name="Rectangle 25"/>
            <p:cNvSpPr>
              <a:spLocks/>
            </p:cNvSpPr>
            <p:nvPr/>
          </p:nvSpPr>
          <p:spPr bwMode="auto">
            <a:xfrm>
              <a:off x="104" y="264"/>
              <a:ext cx="1056" cy="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ts val="1150"/>
                </a:lnSpc>
              </a:pPr>
              <a:endParaRPr lang="en-US" sz="900" dirty="0" smtClean="0">
                <a:solidFill>
                  <a:schemeClr val="tx1"/>
                </a:solidFill>
                <a:latin typeface="+mn-lt"/>
                <a:ea typeface="ＭＳ Ｐゴシック" charset="0"/>
                <a:cs typeface="PFDinTextCompPro-Italic"/>
                <a:sym typeface="News706 BT" charset="0"/>
              </a:endParaRPr>
            </a:p>
            <a:p>
              <a:pPr algn="l">
                <a:lnSpc>
                  <a:spcPts val="1150"/>
                </a:lnSpc>
              </a:pP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Technically, by defining a similarity measure we are mapping our observations into a </a:t>
              </a:r>
              <a:r>
                <a:rPr lang="en-US" sz="900" i="1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metric space</a:t>
              </a: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5649475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Step </a:t>
            </a:r>
            <a:r>
              <a:rPr lang="en-US" dirty="0" smtClean="0"/>
              <a:t>2 </a:t>
            </a:r>
            <a:r>
              <a:rPr lang="en-US" dirty="0"/>
              <a:t>– </a:t>
            </a:r>
            <a:r>
              <a:rPr lang="en-US" dirty="0" smtClean="0"/>
              <a:t>Similarity measures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47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76896" y="1104900"/>
            <a:ext cx="838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 similarity measure must satisfy certain general conditions:</a:t>
            </a:r>
            <a:endParaRPr lang="en-US" sz="3000" dirty="0" smtClean="0">
              <a:latin typeface="PFDinTextCompPro-Italic"/>
              <a:cs typeface="PFDinTextCompPro-Italic"/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201650285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Step </a:t>
            </a:r>
            <a:r>
              <a:rPr lang="en-US" dirty="0" smtClean="0"/>
              <a:t>2 </a:t>
            </a:r>
            <a:r>
              <a:rPr lang="en-US" dirty="0"/>
              <a:t>– </a:t>
            </a:r>
            <a:r>
              <a:rPr lang="en-US" dirty="0" smtClean="0"/>
              <a:t>Similarity measures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48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76896" y="1104900"/>
            <a:ext cx="8382000" cy="3747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 similarity measure must satisfy certain general conditions:</a:t>
            </a:r>
          </a:p>
          <a:p>
            <a:pPr algn="l"/>
            <a:endParaRPr lang="en-US" sz="3000" dirty="0">
              <a:latin typeface="PFDinTextCompPro-Italic"/>
              <a:cs typeface="PFDinTextCompPro-Italic"/>
              <a:sym typeface="Wingdings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  <a:sym typeface="Wingdings"/>
            </a:endParaRPr>
          </a:p>
          <a:p>
            <a:pPr algn="l"/>
            <a:endParaRPr lang="en-US" sz="3000" dirty="0">
              <a:latin typeface="PFDinTextCompPro-Italic"/>
              <a:cs typeface="PFDinTextCompPro-Italic"/>
              <a:sym typeface="Wingdings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  <a:sym typeface="Wingdings"/>
              </a:rPr>
              <a:t>					</a:t>
            </a:r>
          </a:p>
          <a:p>
            <a:pPr algn="l">
              <a:lnSpc>
                <a:spcPct val="150000"/>
              </a:lnSpc>
            </a:pPr>
            <a:r>
              <a:rPr lang="en-US" sz="3000" dirty="0">
                <a:latin typeface="PFDinTextCompPro-Italic"/>
                <a:cs typeface="PFDinTextCompPro-Italic"/>
                <a:sym typeface="Wingdings"/>
              </a:rPr>
              <a:t>	</a:t>
            </a:r>
            <a:r>
              <a:rPr lang="en-US" sz="3000" dirty="0" smtClean="0">
                <a:latin typeface="PFDinTextCompPro-Italic"/>
                <a:cs typeface="PFDinTextCompPro-Italic"/>
                <a:sym typeface="Wingdings"/>
              </a:rPr>
              <a:t>				(symmetry)</a:t>
            </a:r>
          </a:p>
          <a:p>
            <a:pPr algn="l">
              <a:lnSpc>
                <a:spcPct val="150000"/>
              </a:lnSpc>
            </a:pPr>
            <a:r>
              <a:rPr lang="en-US" sz="3000" dirty="0">
                <a:latin typeface="PFDinTextCompPro-Italic"/>
                <a:cs typeface="PFDinTextCompPro-Italic"/>
                <a:sym typeface="Wingdings"/>
              </a:rPr>
              <a:t>	</a:t>
            </a:r>
            <a:r>
              <a:rPr lang="en-US" sz="3000" dirty="0" smtClean="0">
                <a:latin typeface="PFDinTextCompPro-Italic"/>
                <a:cs typeface="PFDinTextCompPro-Italic"/>
                <a:sym typeface="Wingdings"/>
              </a:rPr>
              <a:t>				(triangle inequality)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537" y="1943100"/>
            <a:ext cx="40259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27745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Step </a:t>
            </a:r>
            <a:r>
              <a:rPr lang="en-US" dirty="0" smtClean="0"/>
              <a:t>2 </a:t>
            </a:r>
            <a:r>
              <a:rPr lang="en-US" dirty="0"/>
              <a:t>– </a:t>
            </a:r>
            <a:r>
              <a:rPr lang="en-US" dirty="0" smtClean="0"/>
              <a:t>Similarity measures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49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76896" y="1104900"/>
            <a:ext cx="8382000" cy="3747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 similarity measure must satisfy certain general conditions:</a:t>
            </a:r>
          </a:p>
          <a:p>
            <a:pPr algn="l"/>
            <a:endParaRPr lang="en-US" sz="3000" dirty="0">
              <a:latin typeface="PFDinTextCompPro-Italic"/>
              <a:cs typeface="PFDinTextCompPro-Italic"/>
              <a:sym typeface="Wingdings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  <a:sym typeface="Wingdings"/>
            </a:endParaRPr>
          </a:p>
          <a:p>
            <a:pPr algn="l"/>
            <a:endParaRPr lang="en-US" sz="3000" dirty="0">
              <a:latin typeface="PFDinTextCompPro-Italic"/>
              <a:cs typeface="PFDinTextCompPro-Italic"/>
              <a:sym typeface="Wingdings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  <a:sym typeface="Wingdings"/>
              </a:rPr>
              <a:t>					</a:t>
            </a:r>
          </a:p>
          <a:p>
            <a:pPr algn="l">
              <a:lnSpc>
                <a:spcPct val="150000"/>
              </a:lnSpc>
            </a:pPr>
            <a:r>
              <a:rPr lang="en-US" sz="3000" dirty="0">
                <a:latin typeface="PFDinTextCompPro-Italic"/>
                <a:cs typeface="PFDinTextCompPro-Italic"/>
                <a:sym typeface="Wingdings"/>
              </a:rPr>
              <a:t>	</a:t>
            </a:r>
            <a:r>
              <a:rPr lang="en-US" sz="3000" dirty="0" smtClean="0">
                <a:latin typeface="PFDinTextCompPro-Italic"/>
                <a:cs typeface="PFDinTextCompPro-Italic"/>
                <a:sym typeface="Wingdings"/>
              </a:rPr>
              <a:t>				(symmetry)</a:t>
            </a:r>
          </a:p>
          <a:p>
            <a:pPr algn="l">
              <a:lnSpc>
                <a:spcPct val="150000"/>
              </a:lnSpc>
            </a:pPr>
            <a:r>
              <a:rPr lang="en-US" sz="3000" dirty="0">
                <a:latin typeface="PFDinTextCompPro-Italic"/>
                <a:cs typeface="PFDinTextCompPro-Italic"/>
                <a:sym typeface="Wingdings"/>
              </a:rPr>
              <a:t>	</a:t>
            </a:r>
            <a:r>
              <a:rPr lang="en-US" sz="3000" dirty="0" smtClean="0">
                <a:latin typeface="PFDinTextCompPro-Italic"/>
                <a:cs typeface="PFDinTextCompPro-Italic"/>
                <a:sym typeface="Wingdings"/>
              </a:rPr>
              <a:t>				(triangle inequality)</a:t>
            </a:r>
          </a:p>
        </p:txBody>
      </p:sp>
      <p:grpSp>
        <p:nvGrpSpPr>
          <p:cNvPr id="6" name="Group 26"/>
          <p:cNvGrpSpPr>
            <a:grpSpLocks/>
          </p:cNvGrpSpPr>
          <p:nvPr/>
        </p:nvGrpSpPr>
        <p:grpSpPr bwMode="auto">
          <a:xfrm>
            <a:off x="7256462" y="2155825"/>
            <a:ext cx="1463675" cy="1463675"/>
            <a:chOff x="0" y="0"/>
            <a:chExt cx="1280" cy="1280"/>
          </a:xfrm>
        </p:grpSpPr>
        <p:pic>
          <p:nvPicPr>
            <p:cNvPr id="7" name="Picture 2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80" cy="1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Rectangle 24"/>
            <p:cNvSpPr>
              <a:spLocks/>
            </p:cNvSpPr>
            <p:nvPr/>
          </p:nvSpPr>
          <p:spPr bwMode="auto">
            <a:xfrm>
              <a:off x="104" y="96"/>
              <a:ext cx="1056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ct val="75000"/>
                </a:lnSpc>
              </a:pPr>
              <a:r>
                <a:rPr lang="en-US" sz="1300" dirty="0" smtClean="0">
                  <a:solidFill>
                    <a:schemeClr val="tx1"/>
                  </a:solidFill>
                  <a:latin typeface="PFDinTextCompPro-Bold" charset="0"/>
                  <a:ea typeface="ＭＳ Ｐゴシック" charset="0"/>
                  <a:cs typeface="ＭＳ Ｐゴシック" charset="0"/>
                  <a:sym typeface="PFDinTextCompPro-Bold" charset="0"/>
                </a:rPr>
                <a:t>NOTE</a:t>
              </a:r>
              <a:endParaRPr lang="en-US" sz="1300" dirty="0">
                <a:solidFill>
                  <a:schemeClr val="tx1"/>
                </a:solidFill>
                <a:latin typeface="PFDinTextCompPro-Bold" charset="0"/>
                <a:ea typeface="ＭＳ Ｐゴシック" charset="0"/>
                <a:cs typeface="ＭＳ Ｐゴシック" charset="0"/>
                <a:sym typeface="PFDinTextCompPro-Bold" charset="0"/>
              </a:endParaRPr>
            </a:p>
          </p:txBody>
        </p:sp>
        <p:sp>
          <p:nvSpPr>
            <p:cNvPr id="11" name="Rectangle 25"/>
            <p:cNvSpPr>
              <a:spLocks/>
            </p:cNvSpPr>
            <p:nvPr/>
          </p:nvSpPr>
          <p:spPr bwMode="auto">
            <a:xfrm>
              <a:off x="104" y="264"/>
              <a:ext cx="1056" cy="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ts val="1150"/>
                </a:lnSpc>
              </a:pPr>
              <a:endParaRPr lang="en-US" sz="900" dirty="0" smtClean="0">
                <a:solidFill>
                  <a:schemeClr val="tx1"/>
                </a:solidFill>
                <a:latin typeface="+mn-lt"/>
                <a:ea typeface="ＭＳ Ｐゴシック" charset="0"/>
                <a:cs typeface="PFDinTextCompPro-Italic"/>
                <a:sym typeface="News706 BT" charset="0"/>
              </a:endParaRPr>
            </a:p>
            <a:p>
              <a:pPr algn="l">
                <a:lnSpc>
                  <a:spcPts val="1150"/>
                </a:lnSpc>
              </a:pP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Another useful property is </a:t>
              </a:r>
              <a:r>
                <a:rPr lang="en-US" sz="900" i="1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smoothness.</a:t>
              </a: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1537" y="1943100"/>
            <a:ext cx="40259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35685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Cluster analysis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</a:t>
            </a:fld>
            <a:endParaRPr lang="en-US"/>
          </a:p>
        </p:txBody>
      </p:sp>
      <p:cxnSp>
        <p:nvCxnSpPr>
          <p:cNvPr id="3" name="Straight Connector 2"/>
          <p:cNvCxnSpPr/>
          <p:nvPr/>
        </p:nvCxnSpPr>
        <p:spPr bwMode="auto">
          <a:xfrm>
            <a:off x="3233737" y="1485900"/>
            <a:ext cx="0" cy="21336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" name="Straight Connector 5"/>
          <p:cNvCxnSpPr/>
          <p:nvPr/>
        </p:nvCxnSpPr>
        <p:spPr bwMode="auto">
          <a:xfrm>
            <a:off x="642937" y="1866900"/>
            <a:ext cx="82296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9" name="TextBox 8"/>
          <p:cNvSpPr txBox="1"/>
          <p:nvPr/>
        </p:nvSpPr>
        <p:spPr>
          <a:xfrm>
            <a:off x="3690937" y="1104900"/>
            <a:ext cx="5486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 dirty="0">
                <a:latin typeface="PFDinTextCompPro-MediumItalic"/>
                <a:cs typeface="PFDinTextCompPro-MediumItalic"/>
              </a:rPr>
              <a:t>c</a:t>
            </a:r>
            <a:r>
              <a:rPr lang="en-US" sz="4000" dirty="0" smtClean="0">
                <a:latin typeface="PFDinTextCompPro-MediumItalic"/>
                <a:cs typeface="PFDinTextCompPro-MediumItalic"/>
              </a:rPr>
              <a:t>ontinuous		categorical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6737" y="1991261"/>
            <a:ext cx="828918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000" dirty="0" smtClean="0">
                <a:latin typeface="PFDinTextCompPro-MediumItalic"/>
                <a:cs typeface="PFDinTextCompPro-MediumItalic"/>
              </a:rPr>
              <a:t>  supervised</a:t>
            </a:r>
            <a:r>
              <a:rPr lang="en-US" sz="4000" i="1" dirty="0" smtClean="0">
                <a:latin typeface="PFDinTextCompPro-Italic"/>
                <a:cs typeface="PFDinTextCompPro-Italic"/>
              </a:rPr>
              <a:t>	</a:t>
            </a:r>
            <a:r>
              <a:rPr lang="en-US" sz="4000" i="1" dirty="0">
                <a:latin typeface="PFDinTextCompPro-Italic"/>
                <a:cs typeface="PFDinTextCompPro-Italic"/>
              </a:rPr>
              <a:t> </a:t>
            </a:r>
            <a:r>
              <a:rPr lang="en-US" sz="4000" i="1" dirty="0" smtClean="0">
                <a:latin typeface="PFDinTextCompPro-Italic"/>
                <a:cs typeface="PFDinTextCompPro-Italic"/>
              </a:rPr>
              <a:t>    </a:t>
            </a:r>
            <a:r>
              <a:rPr lang="en-US" sz="4000" dirty="0" smtClean="0">
                <a:latin typeface="PFDinTextCompPro-Italic"/>
                <a:cs typeface="PFDinTextCompPro-Italic"/>
              </a:rPr>
              <a:t>regression	    classification</a:t>
            </a:r>
            <a:endParaRPr lang="en-US" sz="4000" i="1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4000" dirty="0" smtClean="0">
                <a:latin typeface="PFDinTextCompPro-MediumItalic"/>
                <a:cs typeface="PFDinTextCompPro-MediumItalic"/>
              </a:rPr>
              <a:t>unsupervised</a:t>
            </a:r>
            <a:r>
              <a:rPr lang="en-US" sz="4000" dirty="0">
                <a:latin typeface="PFDinTextCompPro-Italic"/>
                <a:cs typeface="PFDinTextCompPro-Italic"/>
              </a:rPr>
              <a:t>	</a:t>
            </a:r>
            <a:r>
              <a:rPr lang="en-US" sz="4000" dirty="0" smtClean="0">
                <a:latin typeface="PFDinTextCompPro-Italic"/>
                <a:cs typeface="PFDinTextCompPro-Italic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dimension reduction</a:t>
            </a:r>
            <a:r>
              <a:rPr lang="en-US" sz="4000" dirty="0" smtClean="0">
                <a:latin typeface="PFDinTextCompPro-Italic"/>
                <a:cs typeface="PFDinTextCompPro-Italic"/>
              </a:rPr>
              <a:t>	      clustering</a:t>
            </a:r>
            <a:endParaRPr lang="en-US" sz="4000" i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2137" y="2374900"/>
            <a:ext cx="3636125" cy="147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18647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Step </a:t>
            </a:r>
            <a:r>
              <a:rPr lang="en-US" dirty="0" smtClean="0"/>
              <a:t>2 </a:t>
            </a:r>
            <a:r>
              <a:rPr lang="en-US" dirty="0"/>
              <a:t>– </a:t>
            </a:r>
            <a:r>
              <a:rPr lang="en-US" dirty="0" smtClean="0"/>
              <a:t>Similarity measures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50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76896" y="11049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There are a number of different similarity measures to choose from, and in general the right choice depends on the problem.</a:t>
            </a:r>
          </a:p>
        </p:txBody>
      </p:sp>
    </p:spTree>
    <p:extLst>
      <p:ext uri="{BB962C8B-B14F-4D97-AF65-F5344CB8AC3E}">
        <p14:creationId xmlns:p14="http://schemas.microsoft.com/office/powerpoint/2010/main" val="43976153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Step </a:t>
            </a:r>
            <a:r>
              <a:rPr lang="en-US" dirty="0" smtClean="0"/>
              <a:t>2 </a:t>
            </a:r>
            <a:r>
              <a:rPr lang="en-US" dirty="0"/>
              <a:t>– </a:t>
            </a:r>
            <a:r>
              <a:rPr lang="en-US" dirty="0" smtClean="0"/>
              <a:t>Similarity measures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51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76896" y="1104900"/>
            <a:ext cx="8382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There are a number of different similarity measures to choose from, and in general the right choice depends on the problem.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  <a:sym typeface="Wingdings"/>
              </a:rPr>
              <a:t>For data that takes values in </a:t>
            </a:r>
            <a:r>
              <a:rPr lang="en-US" sz="2500" i="1" dirty="0" err="1" smtClean="0">
                <a:latin typeface="+mn-lt"/>
                <a:cs typeface="PFDinTextCompPro-Italic"/>
                <a:sym typeface="Wingdings"/>
              </a:rPr>
              <a:t>R</a:t>
            </a:r>
            <a:r>
              <a:rPr lang="en-US" sz="2500" i="1" baseline="30000" dirty="0" err="1" smtClean="0">
                <a:latin typeface="+mn-lt"/>
                <a:cs typeface="PFDinTextCompPro-Italic"/>
                <a:sym typeface="Wingdings"/>
              </a:rPr>
              <a:t>n</a:t>
            </a:r>
            <a:r>
              <a:rPr lang="en-US" sz="3000" dirty="0" smtClean="0">
                <a:latin typeface="PFDinTextCompPro-Italic"/>
                <a:cs typeface="PFDinTextCompPro-Italic"/>
                <a:sym typeface="Wingdings"/>
              </a:rPr>
              <a:t>, the typical choice is the </a:t>
            </a:r>
            <a:r>
              <a:rPr lang="en-US" sz="3000" dirty="0" smtClean="0">
                <a:latin typeface="PFDinTextCompPro-Medium"/>
                <a:cs typeface="PFDinTextCompPro-Medium"/>
                <a:sym typeface="Wingdings"/>
              </a:rPr>
              <a:t>Euclidean distance</a:t>
            </a:r>
            <a:r>
              <a:rPr lang="en-US" sz="3000" dirty="0" smtClean="0">
                <a:latin typeface="PFDinTextCompPro-Italic"/>
                <a:cs typeface="PFDinTextCompPro-Italic"/>
                <a:sym typeface="Wingdings"/>
              </a:rPr>
              <a:t>: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500" y="3187700"/>
            <a:ext cx="3632200" cy="66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10636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Step </a:t>
            </a:r>
            <a:r>
              <a:rPr lang="en-US" dirty="0" smtClean="0"/>
              <a:t>2 </a:t>
            </a:r>
            <a:r>
              <a:rPr lang="en-US" dirty="0"/>
              <a:t>– </a:t>
            </a:r>
            <a:r>
              <a:rPr lang="en-US" dirty="0" smtClean="0"/>
              <a:t>Similarity measures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52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76896" y="1104900"/>
            <a:ext cx="83820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There are a number of different similarity measures to choose from, and in general the right choice depends on the problem.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  <a:sym typeface="Wingdings"/>
              </a:rPr>
              <a:t>For data that takes values in </a:t>
            </a:r>
            <a:r>
              <a:rPr lang="en-US" sz="2500" i="1" dirty="0" err="1" smtClean="0">
                <a:latin typeface="+mn-lt"/>
                <a:cs typeface="PFDinTextCompPro-Italic"/>
                <a:sym typeface="Wingdings"/>
              </a:rPr>
              <a:t>R</a:t>
            </a:r>
            <a:r>
              <a:rPr lang="en-US" sz="2500" i="1" baseline="30000" dirty="0" err="1" smtClean="0">
                <a:latin typeface="+mn-lt"/>
                <a:cs typeface="PFDinTextCompPro-Italic"/>
                <a:sym typeface="Wingdings"/>
              </a:rPr>
              <a:t>n</a:t>
            </a:r>
            <a:r>
              <a:rPr lang="en-US" sz="3000" dirty="0" smtClean="0">
                <a:latin typeface="PFDinTextCompPro-Italic"/>
                <a:cs typeface="PFDinTextCompPro-Italic"/>
                <a:sym typeface="Wingdings"/>
              </a:rPr>
              <a:t>, the typical choice is the </a:t>
            </a:r>
            <a:r>
              <a:rPr lang="en-US" sz="3000" dirty="0" smtClean="0">
                <a:latin typeface="PFDinTextCompPro-Medium"/>
                <a:cs typeface="PFDinTextCompPro-Medium"/>
                <a:sym typeface="Wingdings"/>
              </a:rPr>
              <a:t>Euclidean distance</a:t>
            </a:r>
            <a:r>
              <a:rPr lang="en-US" sz="3000" dirty="0" smtClean="0">
                <a:latin typeface="PFDinTextCompPro-Italic"/>
                <a:cs typeface="PFDinTextCompPro-Italic"/>
                <a:sym typeface="Wingdings"/>
              </a:rPr>
              <a:t>:</a:t>
            </a:r>
          </a:p>
          <a:p>
            <a:pPr algn="l"/>
            <a:endParaRPr lang="en-US" sz="3000" dirty="0" smtClean="0">
              <a:latin typeface="PFDinTextCompPro-Italic"/>
              <a:cs typeface="PFDinTextCompPro-Italic"/>
              <a:sym typeface="Wingdings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We </a:t>
            </a:r>
            <a:r>
              <a:rPr lang="en-US" sz="3000" dirty="0">
                <a:latin typeface="PFDinTextCompPro-Italic"/>
                <a:cs typeface="PFDinTextCompPro-Italic"/>
              </a:rPr>
              <a:t>can express different semantics about our data through the choice of metric.</a:t>
            </a:r>
          </a:p>
          <a:p>
            <a:pPr algn="l"/>
            <a:endParaRPr lang="en-US" sz="3000" dirty="0">
              <a:latin typeface="PFDinTextCompPro-Italic"/>
              <a:cs typeface="PFDinTextCompPro-Italic"/>
              <a:sym typeface="Wingdings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  <a:sym typeface="Wingdings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500" y="3187700"/>
            <a:ext cx="3632200" cy="66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98769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Step </a:t>
            </a:r>
            <a:r>
              <a:rPr lang="en-US" dirty="0" smtClean="0"/>
              <a:t>2 </a:t>
            </a:r>
            <a:r>
              <a:rPr lang="en-US" dirty="0"/>
              <a:t>– </a:t>
            </a:r>
            <a:r>
              <a:rPr lang="en-US" dirty="0" smtClean="0"/>
              <a:t>Similarity measures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53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76896" y="1028700"/>
            <a:ext cx="838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Ex:  One popular metric for text mining problems (or any problem with 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sparse binary </a:t>
            </a:r>
            <a:r>
              <a:rPr lang="en-US" sz="3000" dirty="0" smtClean="0">
                <a:latin typeface="PFDinTextCompPro-Italic"/>
                <a:cs typeface="PFDinTextCompPro-Italic"/>
              </a:rPr>
              <a:t>data) is the </a:t>
            </a:r>
            <a:r>
              <a:rPr lang="en-US" sz="3000" dirty="0" err="1" smtClean="0">
                <a:latin typeface="PFDinTextCompPro-Medium"/>
                <a:cs typeface="PFDinTextCompPro-Medium"/>
              </a:rPr>
              <a:t>Jaccard</a:t>
            </a:r>
            <a:r>
              <a:rPr lang="en-US" sz="3000" dirty="0" smtClean="0">
                <a:latin typeface="PFDinTextCompPro-Medium"/>
                <a:cs typeface="PFDinTextCompPro-Medium"/>
              </a:rPr>
              <a:t> coefficient</a:t>
            </a:r>
            <a:r>
              <a:rPr lang="en-US" sz="3000" dirty="0" smtClean="0">
                <a:latin typeface="PFDinTextCompPro-Italic"/>
                <a:cs typeface="PFDinTextCompPro-Italic"/>
              </a:rPr>
              <a:t>,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8037" y="2235200"/>
            <a:ext cx="2667000" cy="92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47112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Step </a:t>
            </a:r>
            <a:r>
              <a:rPr lang="en-US" dirty="0" smtClean="0"/>
              <a:t>2 </a:t>
            </a:r>
            <a:r>
              <a:rPr lang="en-US" dirty="0"/>
              <a:t>– </a:t>
            </a:r>
            <a:r>
              <a:rPr lang="en-US" dirty="0" smtClean="0"/>
              <a:t>Similarity measures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54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76896" y="1028700"/>
            <a:ext cx="83820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Ex:  One popular metric for text mining problems (or any problem with 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sparse binary </a:t>
            </a:r>
            <a:r>
              <a:rPr lang="en-US" sz="3000" dirty="0" smtClean="0">
                <a:latin typeface="PFDinTextCompPro-Italic"/>
                <a:cs typeface="PFDinTextCompPro-Italic"/>
              </a:rPr>
              <a:t>data) is the </a:t>
            </a:r>
            <a:r>
              <a:rPr lang="en-US" sz="3000" dirty="0" err="1" smtClean="0">
                <a:latin typeface="PFDinTextCompPro-Medium"/>
                <a:cs typeface="PFDinTextCompPro-Medium"/>
              </a:rPr>
              <a:t>Jaccard</a:t>
            </a:r>
            <a:r>
              <a:rPr lang="en-US" sz="3000" dirty="0" smtClean="0">
                <a:latin typeface="PFDinTextCompPro-Medium"/>
                <a:cs typeface="PFDinTextCompPro-Medium"/>
              </a:rPr>
              <a:t> coefficient</a:t>
            </a:r>
            <a:r>
              <a:rPr lang="en-US" sz="3000" dirty="0" smtClean="0">
                <a:latin typeface="PFDinTextCompPro-Italic"/>
                <a:cs typeface="PFDinTextCompPro-Italic"/>
              </a:rPr>
              <a:t>,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Applying this metric to a problem expresses the sparse nature of the data, and makes a variety of text mining techniques accessible.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8037" y="2235200"/>
            <a:ext cx="2667000" cy="92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2029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Step </a:t>
            </a:r>
            <a:r>
              <a:rPr lang="en-US" dirty="0" smtClean="0"/>
              <a:t>2 </a:t>
            </a:r>
            <a:r>
              <a:rPr lang="en-US" dirty="0"/>
              <a:t>– </a:t>
            </a:r>
            <a:r>
              <a:rPr lang="en-US" dirty="0" smtClean="0"/>
              <a:t>Similarity measures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55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76896" y="10287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matrix whose entries </a:t>
            </a:r>
            <a:r>
              <a:rPr lang="en-US" sz="2500" i="1" dirty="0" err="1" smtClean="0">
                <a:latin typeface="+mn-lt"/>
                <a:cs typeface="PFDinTextCompPro-Italic"/>
              </a:rPr>
              <a:t>D</a:t>
            </a:r>
            <a:r>
              <a:rPr lang="en-US" sz="2500" i="1" baseline="-25000" dirty="0" err="1" smtClean="0">
                <a:latin typeface="+mn-lt"/>
                <a:cs typeface="PFDinTextCompPro-Italic"/>
              </a:rPr>
              <a:t>ij</a:t>
            </a:r>
            <a:r>
              <a:rPr lang="en-US" sz="3000" dirty="0" smtClean="0">
                <a:latin typeface="PFDinTextCompPro-Italic"/>
                <a:cs typeface="PFDinTextCompPro-Italic"/>
              </a:rPr>
              <a:t> contain the values </a:t>
            </a:r>
            <a:r>
              <a:rPr lang="en-US" sz="2500" i="1" dirty="0" smtClean="0">
                <a:latin typeface="+mn-lt"/>
                <a:cs typeface="PFDinTextCompPro-Italic"/>
              </a:rPr>
              <a:t>d(x, y)</a:t>
            </a:r>
            <a:r>
              <a:rPr lang="en-US" sz="3000" dirty="0" smtClean="0">
                <a:latin typeface="PFDinTextCompPro-Italic"/>
                <a:cs typeface="PFDinTextCompPro-Italic"/>
              </a:rPr>
              <a:t> for all </a:t>
            </a:r>
            <a:r>
              <a:rPr lang="en-US" sz="2500" i="1" dirty="0" smtClean="0">
                <a:latin typeface="+mn-lt"/>
                <a:cs typeface="PFDinTextCompPro-Italic"/>
              </a:rPr>
              <a:t>x</a:t>
            </a:r>
            <a:r>
              <a:rPr lang="en-US" sz="3000" dirty="0" smtClean="0">
                <a:latin typeface="PFDinTextCompPro-Italic"/>
                <a:cs typeface="PFDinTextCompPro-Italic"/>
              </a:rPr>
              <a:t> and </a:t>
            </a:r>
            <a:r>
              <a:rPr lang="en-US" sz="2500" i="1" dirty="0" smtClean="0">
                <a:latin typeface="+mn-lt"/>
                <a:cs typeface="PFDinTextCompPro-Italic"/>
              </a:rPr>
              <a:t>y</a:t>
            </a:r>
            <a:r>
              <a:rPr lang="en-US" sz="3000" dirty="0" smtClean="0">
                <a:latin typeface="PFDinTextCompPro-Italic"/>
                <a:cs typeface="PFDinTextCompPro-Italic"/>
              </a:rPr>
              <a:t> is called the </a:t>
            </a:r>
            <a:r>
              <a:rPr lang="en-US" sz="3000" dirty="0" smtClean="0">
                <a:latin typeface="PFDinTextCompPro-Medium"/>
                <a:cs typeface="PFDinTextCompPro-Medium"/>
              </a:rPr>
              <a:t>distance matrix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5748634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Step </a:t>
            </a:r>
            <a:r>
              <a:rPr lang="en-US" dirty="0" smtClean="0"/>
              <a:t>2 </a:t>
            </a:r>
            <a:r>
              <a:rPr lang="en-US" dirty="0"/>
              <a:t>– </a:t>
            </a:r>
            <a:r>
              <a:rPr lang="en-US" dirty="0" smtClean="0"/>
              <a:t>Similarity measures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56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76896" y="1028700"/>
            <a:ext cx="8382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matrix whose entries </a:t>
            </a:r>
            <a:r>
              <a:rPr lang="en-US" sz="2500" i="1" dirty="0" err="1" smtClean="0">
                <a:latin typeface="+mn-lt"/>
                <a:cs typeface="PFDinTextCompPro-Italic"/>
              </a:rPr>
              <a:t>D</a:t>
            </a:r>
            <a:r>
              <a:rPr lang="en-US" sz="2500" i="1" baseline="-25000" dirty="0" err="1" smtClean="0">
                <a:latin typeface="+mn-lt"/>
                <a:cs typeface="PFDinTextCompPro-Italic"/>
              </a:rPr>
              <a:t>ij</a:t>
            </a:r>
            <a:r>
              <a:rPr lang="en-US" sz="3000" dirty="0" smtClean="0">
                <a:latin typeface="PFDinTextCompPro-Italic"/>
                <a:cs typeface="PFDinTextCompPro-Italic"/>
              </a:rPr>
              <a:t> contain the values </a:t>
            </a:r>
            <a:r>
              <a:rPr lang="en-US" sz="2500" i="1" dirty="0" smtClean="0">
                <a:latin typeface="+mn-lt"/>
                <a:cs typeface="PFDinTextCompPro-Italic"/>
              </a:rPr>
              <a:t>d(x, y)</a:t>
            </a:r>
            <a:r>
              <a:rPr lang="en-US" sz="3000" dirty="0" smtClean="0">
                <a:latin typeface="PFDinTextCompPro-Italic"/>
                <a:cs typeface="PFDinTextCompPro-Italic"/>
              </a:rPr>
              <a:t> for all </a:t>
            </a:r>
            <a:r>
              <a:rPr lang="en-US" sz="2500" i="1" dirty="0" smtClean="0">
                <a:latin typeface="+mn-lt"/>
                <a:cs typeface="PFDinTextCompPro-Italic"/>
              </a:rPr>
              <a:t>x</a:t>
            </a:r>
            <a:r>
              <a:rPr lang="en-US" sz="3000" dirty="0" smtClean="0">
                <a:latin typeface="PFDinTextCompPro-Italic"/>
                <a:cs typeface="PFDinTextCompPro-Italic"/>
              </a:rPr>
              <a:t> and </a:t>
            </a:r>
            <a:r>
              <a:rPr lang="en-US" sz="2500" i="1" dirty="0" smtClean="0">
                <a:latin typeface="+mn-lt"/>
                <a:cs typeface="PFDinTextCompPro-Italic"/>
              </a:rPr>
              <a:t>y</a:t>
            </a:r>
            <a:r>
              <a:rPr lang="en-US" sz="3000" dirty="0" smtClean="0">
                <a:latin typeface="PFDinTextCompPro-Italic"/>
                <a:cs typeface="PFDinTextCompPro-Italic"/>
              </a:rPr>
              <a:t> is called the </a:t>
            </a:r>
            <a:r>
              <a:rPr lang="en-US" sz="3000" dirty="0" smtClean="0">
                <a:latin typeface="PFDinTextCompPro-Medium"/>
                <a:cs typeface="PFDinTextCompPro-Medium"/>
              </a:rPr>
              <a:t>distance matrix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distance matrix contains 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all of the information</a:t>
            </a:r>
            <a:r>
              <a:rPr lang="en-US" sz="3000" dirty="0" smtClean="0">
                <a:latin typeface="PFDinTextCompPro-Italic"/>
                <a:cs typeface="PFDinTextCompPro-Italic"/>
              </a:rPr>
              <a:t> we know about the </a:t>
            </a:r>
            <a:r>
              <a:rPr lang="en-US" sz="3000" dirty="0" smtClean="0">
                <a:latin typeface="PFDinTextCompPro-Italic"/>
                <a:cs typeface="PFDinTextCompPro-Italic"/>
              </a:rPr>
              <a:t>dataset as far as clustering is concerned.</a:t>
            </a:r>
            <a:endParaRPr lang="en-US" sz="3000" dirty="0" smtClean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342014690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Step </a:t>
            </a:r>
            <a:r>
              <a:rPr lang="en-US" dirty="0" smtClean="0"/>
              <a:t>2 </a:t>
            </a:r>
            <a:r>
              <a:rPr lang="en-US" dirty="0"/>
              <a:t>– </a:t>
            </a:r>
            <a:r>
              <a:rPr lang="en-US" dirty="0" smtClean="0"/>
              <a:t>Similarity measures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57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76896" y="1028700"/>
            <a:ext cx="8382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matrix whose entries </a:t>
            </a:r>
            <a:r>
              <a:rPr lang="en-US" sz="2500" i="1" dirty="0" err="1" smtClean="0">
                <a:latin typeface="+mn-lt"/>
                <a:cs typeface="PFDinTextCompPro-Italic"/>
              </a:rPr>
              <a:t>D</a:t>
            </a:r>
            <a:r>
              <a:rPr lang="en-US" sz="2500" i="1" baseline="-25000" dirty="0" err="1" smtClean="0">
                <a:latin typeface="+mn-lt"/>
                <a:cs typeface="PFDinTextCompPro-Italic"/>
              </a:rPr>
              <a:t>ij</a:t>
            </a:r>
            <a:r>
              <a:rPr lang="en-US" sz="3000" dirty="0" smtClean="0">
                <a:latin typeface="PFDinTextCompPro-Italic"/>
                <a:cs typeface="PFDinTextCompPro-Italic"/>
              </a:rPr>
              <a:t> contain the values </a:t>
            </a:r>
            <a:r>
              <a:rPr lang="en-US" sz="2500" i="1" dirty="0" smtClean="0">
                <a:latin typeface="+mn-lt"/>
                <a:cs typeface="PFDinTextCompPro-Italic"/>
              </a:rPr>
              <a:t>d(x, y)</a:t>
            </a:r>
            <a:r>
              <a:rPr lang="en-US" sz="3000" dirty="0" smtClean="0">
                <a:latin typeface="PFDinTextCompPro-Italic"/>
                <a:cs typeface="PFDinTextCompPro-Italic"/>
              </a:rPr>
              <a:t> for all </a:t>
            </a:r>
            <a:r>
              <a:rPr lang="en-US" sz="2500" i="1" dirty="0" smtClean="0">
                <a:latin typeface="+mn-lt"/>
                <a:cs typeface="PFDinTextCompPro-Italic"/>
              </a:rPr>
              <a:t>x</a:t>
            </a:r>
            <a:r>
              <a:rPr lang="en-US" sz="3000" dirty="0" smtClean="0">
                <a:latin typeface="PFDinTextCompPro-Italic"/>
                <a:cs typeface="PFDinTextCompPro-Italic"/>
              </a:rPr>
              <a:t> and </a:t>
            </a:r>
            <a:r>
              <a:rPr lang="en-US" sz="2500" i="1" dirty="0" smtClean="0">
                <a:latin typeface="+mn-lt"/>
                <a:cs typeface="PFDinTextCompPro-Italic"/>
              </a:rPr>
              <a:t>y</a:t>
            </a:r>
            <a:r>
              <a:rPr lang="en-US" sz="3000" dirty="0" smtClean="0">
                <a:latin typeface="PFDinTextCompPro-Italic"/>
                <a:cs typeface="PFDinTextCompPro-Italic"/>
              </a:rPr>
              <a:t> is called the </a:t>
            </a:r>
            <a:r>
              <a:rPr lang="en-US" sz="3000" dirty="0" smtClean="0">
                <a:latin typeface="PFDinTextCompPro-Medium"/>
                <a:cs typeface="PFDinTextCompPro-Medium"/>
              </a:rPr>
              <a:t>distance matrix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distance matrix contains 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all of the information</a:t>
            </a:r>
            <a:r>
              <a:rPr lang="en-US" sz="3000" dirty="0" smtClean="0">
                <a:latin typeface="PFDinTextCompPro-Italic"/>
                <a:cs typeface="PFDinTextCompPro-Italic"/>
              </a:rPr>
              <a:t> we know about the </a:t>
            </a:r>
            <a:r>
              <a:rPr lang="en-US" sz="3000" dirty="0" smtClean="0">
                <a:latin typeface="PFDinTextCompPro-Italic"/>
                <a:cs typeface="PFDinTextCompPro-Italic"/>
              </a:rPr>
              <a:t>dataset as far as clustering is concerned.</a:t>
            </a:r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For this reason, it’s really the choice of metric that determines the definition of a cluster.</a:t>
            </a:r>
          </a:p>
        </p:txBody>
      </p:sp>
    </p:spTree>
    <p:extLst>
      <p:ext uri="{BB962C8B-B14F-4D97-AF65-F5344CB8AC3E}">
        <p14:creationId xmlns:p14="http://schemas.microsoft.com/office/powerpoint/2010/main" val="403009277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Step </a:t>
            </a:r>
            <a:r>
              <a:rPr lang="en-US" dirty="0" smtClean="0"/>
              <a:t>3 </a:t>
            </a:r>
            <a:r>
              <a:rPr lang="en-US" dirty="0"/>
              <a:t>– </a:t>
            </a:r>
            <a:r>
              <a:rPr lang="en-US" dirty="0" smtClean="0"/>
              <a:t>objective function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58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76896" y="9525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How do we 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recompute</a:t>
            </a:r>
            <a:r>
              <a:rPr lang="en-US" sz="3000" dirty="0" smtClean="0">
                <a:latin typeface="PFDinTextCompPro-Italic"/>
                <a:cs typeface="PFDinTextCompPro-Italic"/>
              </a:rPr>
              <a:t> the positions of the centroids at each iteration of the algorithm?</a:t>
            </a:r>
          </a:p>
        </p:txBody>
      </p:sp>
    </p:spTree>
    <p:extLst>
      <p:ext uri="{BB962C8B-B14F-4D97-AF65-F5344CB8AC3E}">
        <p14:creationId xmlns:p14="http://schemas.microsoft.com/office/powerpoint/2010/main" val="204600805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Step </a:t>
            </a:r>
            <a:r>
              <a:rPr lang="en-US" dirty="0" smtClean="0"/>
              <a:t>3 </a:t>
            </a:r>
            <a:r>
              <a:rPr lang="en-US" dirty="0"/>
              <a:t>– </a:t>
            </a:r>
            <a:r>
              <a:rPr lang="en-US" dirty="0" smtClean="0"/>
              <a:t>objective function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59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76896" y="952500"/>
            <a:ext cx="8382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How do we 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recompute</a:t>
            </a:r>
            <a:r>
              <a:rPr lang="en-US" sz="3000" dirty="0" smtClean="0">
                <a:latin typeface="PFDinTextCompPro-Italic"/>
                <a:cs typeface="PFDinTextCompPro-Italic"/>
              </a:rPr>
              <a:t> the positions of the centroids at each iteration of the algorithm?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 By optimizing an </a:t>
            </a:r>
            <a:r>
              <a:rPr lang="en-US" sz="3000" dirty="0" smtClean="0">
                <a:latin typeface="PFDinTextCompPro-Medium"/>
                <a:cs typeface="PFDinTextCompPro-Medium"/>
              </a:rPr>
              <a:t>objective function</a:t>
            </a:r>
            <a:r>
              <a:rPr lang="en-US" sz="3000" dirty="0">
                <a:latin typeface="PFDinTextCompPro-Italic"/>
                <a:cs typeface="PFDinTextCompPro-Italic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that tells us how “good” the clustering is.</a:t>
            </a:r>
          </a:p>
        </p:txBody>
      </p:sp>
    </p:spTree>
    <p:extLst>
      <p:ext uri="{BB962C8B-B14F-4D97-AF65-F5344CB8AC3E}">
        <p14:creationId xmlns:p14="http://schemas.microsoft.com/office/powerpoint/2010/main" val="253578072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Cluster analysis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What is a cluster?</a:t>
            </a:r>
          </a:p>
        </p:txBody>
      </p:sp>
    </p:spTree>
    <p:extLst>
      <p:ext uri="{BB962C8B-B14F-4D97-AF65-F5344CB8AC3E}">
        <p14:creationId xmlns:p14="http://schemas.microsoft.com/office/powerpoint/2010/main" val="327814249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Step </a:t>
            </a:r>
            <a:r>
              <a:rPr lang="en-US" dirty="0" smtClean="0"/>
              <a:t>3 </a:t>
            </a:r>
            <a:r>
              <a:rPr lang="en-US" dirty="0"/>
              <a:t>– </a:t>
            </a:r>
            <a:r>
              <a:rPr lang="en-US" dirty="0" smtClean="0"/>
              <a:t>objective function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60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76896" y="952500"/>
            <a:ext cx="8382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How do we 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recompute</a:t>
            </a:r>
            <a:r>
              <a:rPr lang="en-US" sz="3000" dirty="0" smtClean="0">
                <a:latin typeface="PFDinTextCompPro-Italic"/>
                <a:cs typeface="PFDinTextCompPro-Italic"/>
              </a:rPr>
              <a:t> the positions of the centroids at each iteration of the algorithm?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 By optimizing an </a:t>
            </a:r>
            <a:r>
              <a:rPr lang="en-US" sz="3000" dirty="0" smtClean="0">
                <a:latin typeface="PFDinTextCompPro-Medium"/>
                <a:cs typeface="PFDinTextCompPro-Medium"/>
              </a:rPr>
              <a:t>objective function</a:t>
            </a:r>
            <a:r>
              <a:rPr lang="en-US" sz="3000" dirty="0">
                <a:latin typeface="PFDinTextCompPro-Italic"/>
                <a:cs typeface="PFDinTextCompPro-Italic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that tells us how “good” the clustering is.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iterative part of the algorithm (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recomputing</a:t>
            </a:r>
            <a:r>
              <a:rPr lang="en-US" sz="3000" dirty="0" smtClean="0">
                <a:latin typeface="PFDinTextCompPro-Italic"/>
                <a:cs typeface="PFDinTextCompPro-Italic"/>
              </a:rPr>
              <a:t> centroids and reassigning points to clusters) explicitly tries to minimize this objective function.</a:t>
            </a:r>
          </a:p>
        </p:txBody>
      </p:sp>
    </p:spTree>
    <p:extLst>
      <p:ext uri="{BB962C8B-B14F-4D97-AF65-F5344CB8AC3E}">
        <p14:creationId xmlns:p14="http://schemas.microsoft.com/office/powerpoint/2010/main" val="243670515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Step </a:t>
            </a:r>
            <a:r>
              <a:rPr lang="en-US" dirty="0" smtClean="0"/>
              <a:t>3 </a:t>
            </a:r>
            <a:r>
              <a:rPr lang="en-US" dirty="0"/>
              <a:t>– </a:t>
            </a:r>
            <a:r>
              <a:rPr lang="en-US" dirty="0" smtClean="0"/>
              <a:t>objective function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61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76896" y="952500"/>
            <a:ext cx="838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Ex: Using the Euclidean distance measure, one typical objective function is the </a:t>
            </a:r>
            <a:r>
              <a:rPr lang="en-US" sz="3000" dirty="0" smtClean="0">
                <a:latin typeface="PFDinTextCompPro-Medium"/>
                <a:cs typeface="PFDinTextCompPro-Medium"/>
              </a:rPr>
              <a:t>sum of squared errors </a:t>
            </a:r>
            <a:r>
              <a:rPr lang="en-US" sz="3000" dirty="0" smtClean="0">
                <a:latin typeface="PFDinTextCompPro-Italic"/>
                <a:cs typeface="PFDinTextCompPro-Italic"/>
              </a:rPr>
              <a:t>from each point </a:t>
            </a:r>
            <a:r>
              <a:rPr lang="en-US" sz="2500" i="1" dirty="0" smtClean="0">
                <a:latin typeface="+mn-lt"/>
                <a:cs typeface="PFDinTextCompPro-Italic"/>
              </a:rPr>
              <a:t>x</a:t>
            </a:r>
            <a:r>
              <a:rPr lang="en-US" sz="3000" dirty="0" smtClean="0">
                <a:latin typeface="PFDinTextCompPro-Italic"/>
                <a:cs typeface="PFDinTextCompPro-Italic"/>
              </a:rPr>
              <a:t> to its centroid </a:t>
            </a:r>
            <a:r>
              <a:rPr lang="en-US" sz="2500" i="1" dirty="0" smtClean="0">
                <a:latin typeface="+mn-lt"/>
                <a:cs typeface="PFDinTextCompPro-Italic"/>
              </a:rPr>
              <a:t>c</a:t>
            </a:r>
            <a:r>
              <a:rPr lang="en-US" sz="2500" i="1" baseline="-25000" dirty="0" smtClean="0">
                <a:latin typeface="+mn-lt"/>
                <a:cs typeface="PFDinTextCompPro-Italic"/>
              </a:rPr>
              <a:t>i</a:t>
            </a:r>
            <a:r>
              <a:rPr lang="en-US" sz="3000" dirty="0" smtClean="0">
                <a:latin typeface="PFDinTextCompPro-Italic"/>
                <a:cs typeface="PFDinTextCompPro-Italic"/>
              </a:rPr>
              <a:t>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7300" y="2413000"/>
            <a:ext cx="4305300" cy="113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73909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Step </a:t>
            </a:r>
            <a:r>
              <a:rPr lang="en-US" dirty="0" smtClean="0"/>
              <a:t>3 </a:t>
            </a:r>
            <a:r>
              <a:rPr lang="en-US" dirty="0"/>
              <a:t>– </a:t>
            </a:r>
            <a:r>
              <a:rPr lang="en-US" dirty="0" smtClean="0"/>
              <a:t>objective function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62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76896" y="952500"/>
            <a:ext cx="8382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Ex: Using the Euclidean distance measure, one typical objective function is the </a:t>
            </a:r>
            <a:r>
              <a:rPr lang="en-US" sz="3000" dirty="0" smtClean="0">
                <a:latin typeface="PFDinTextCompPro-Medium"/>
                <a:cs typeface="PFDinTextCompPro-Medium"/>
              </a:rPr>
              <a:t>sum of squared errors </a:t>
            </a:r>
            <a:r>
              <a:rPr lang="en-US" sz="3000" dirty="0" smtClean="0">
                <a:latin typeface="PFDinTextCompPro-Italic"/>
                <a:cs typeface="PFDinTextCompPro-Italic"/>
              </a:rPr>
              <a:t>from each point </a:t>
            </a:r>
            <a:r>
              <a:rPr lang="en-US" sz="2500" i="1" dirty="0" smtClean="0">
                <a:latin typeface="+mn-lt"/>
                <a:cs typeface="PFDinTextCompPro-Italic"/>
              </a:rPr>
              <a:t>x</a:t>
            </a:r>
            <a:r>
              <a:rPr lang="en-US" sz="3000" dirty="0" smtClean="0">
                <a:latin typeface="PFDinTextCompPro-Italic"/>
                <a:cs typeface="PFDinTextCompPro-Italic"/>
              </a:rPr>
              <a:t> to its centroid </a:t>
            </a:r>
            <a:r>
              <a:rPr lang="en-US" sz="2500" i="1" dirty="0" smtClean="0">
                <a:latin typeface="+mn-lt"/>
                <a:cs typeface="PFDinTextCompPro-Italic"/>
              </a:rPr>
              <a:t>c</a:t>
            </a:r>
            <a:r>
              <a:rPr lang="en-US" sz="2500" i="1" baseline="-25000" dirty="0" smtClean="0">
                <a:latin typeface="+mn-lt"/>
                <a:cs typeface="PFDinTextCompPro-Italic"/>
              </a:rPr>
              <a:t>i</a:t>
            </a:r>
            <a:r>
              <a:rPr lang="en-US" sz="3000" dirty="0" smtClean="0">
                <a:latin typeface="PFDinTextCompPro-Italic"/>
                <a:cs typeface="PFDinTextCompPro-Italic"/>
              </a:rPr>
              <a:t>: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Given two 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clusterings</a:t>
            </a:r>
            <a:r>
              <a:rPr lang="en-US" sz="3000" dirty="0" smtClean="0">
                <a:latin typeface="PFDinTextCompPro-Italic"/>
                <a:cs typeface="PFDinTextCompPro-Italic"/>
              </a:rPr>
              <a:t>, we will prefer the one with the lower SSE since this means the centroids have converged to better locations (a better local optimum).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7300" y="2413000"/>
            <a:ext cx="4305300" cy="113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52651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Step </a:t>
            </a:r>
            <a:r>
              <a:rPr lang="en-US" dirty="0" smtClean="0"/>
              <a:t>4 </a:t>
            </a:r>
            <a:r>
              <a:rPr lang="en-US" dirty="0"/>
              <a:t>– </a:t>
            </a:r>
            <a:r>
              <a:rPr lang="en-US" dirty="0" smtClean="0"/>
              <a:t>convergence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63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76896" y="9525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We iterate until some stopping criteria are met; in general, suitable convergence is achieved in a small number of steps.</a:t>
            </a:r>
          </a:p>
        </p:txBody>
      </p:sp>
    </p:spTree>
    <p:extLst>
      <p:ext uri="{BB962C8B-B14F-4D97-AF65-F5344CB8AC3E}">
        <p14:creationId xmlns:p14="http://schemas.microsoft.com/office/powerpoint/2010/main" val="119670964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Step </a:t>
            </a:r>
            <a:r>
              <a:rPr lang="en-US" dirty="0" smtClean="0"/>
              <a:t>4 </a:t>
            </a:r>
            <a:r>
              <a:rPr lang="en-US" dirty="0"/>
              <a:t>– </a:t>
            </a:r>
            <a:r>
              <a:rPr lang="en-US" dirty="0" smtClean="0"/>
              <a:t>convergence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64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76896" y="952500"/>
            <a:ext cx="8382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We iterate until some stopping criteria are met; in general, suitable convergence is achieved in a small number of steps.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Stopping criteria can be based on the centroids (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eg</a:t>
            </a:r>
            <a:r>
              <a:rPr lang="en-US" sz="3000" dirty="0" smtClean="0">
                <a:latin typeface="PFDinTextCompPro-Italic"/>
                <a:cs typeface="PFDinTextCompPro-Italic"/>
              </a:rPr>
              <a:t>, if positions change by no more than </a:t>
            </a:r>
            <a:r>
              <a:rPr lang="en-US" sz="3000" i="1" dirty="0" smtClean="0">
                <a:latin typeface="Symbol" charset="2"/>
                <a:cs typeface="Symbol" charset="2"/>
              </a:rPr>
              <a:t>e</a:t>
            </a:r>
            <a:r>
              <a:rPr lang="en-US" sz="3000" dirty="0" smtClean="0">
                <a:latin typeface="PFDinTextCompPro-Italic"/>
                <a:cs typeface="PFDinTextCompPro-Italic"/>
              </a:rPr>
              <a:t>) or on the points (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eg</a:t>
            </a:r>
            <a:r>
              <a:rPr lang="en-US" sz="3000" dirty="0" smtClean="0">
                <a:latin typeface="PFDinTextCompPro-Italic"/>
                <a:cs typeface="PFDinTextCompPro-Italic"/>
              </a:rPr>
              <a:t>, if no more than </a:t>
            </a:r>
            <a:r>
              <a:rPr lang="en-US" sz="2500" i="1" dirty="0" smtClean="0">
                <a:latin typeface="+mn-lt"/>
                <a:cs typeface="PFDinTextCompPro-Italic"/>
              </a:rPr>
              <a:t>x%</a:t>
            </a:r>
            <a:r>
              <a:rPr lang="en-US" sz="3000" dirty="0" smtClean="0">
                <a:latin typeface="PFDinTextCompPro-Italic"/>
                <a:cs typeface="PFDinTextCompPro-Italic"/>
              </a:rPr>
              <a:t> change clusters between iterations).</a:t>
            </a:r>
          </a:p>
        </p:txBody>
      </p:sp>
    </p:spTree>
    <p:extLst>
      <p:ext uri="{BB962C8B-B14F-4D97-AF65-F5344CB8AC3E}">
        <p14:creationId xmlns:p14="http://schemas.microsoft.com/office/powerpoint/2010/main" val="401650053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Step </a:t>
            </a:r>
            <a:r>
              <a:rPr lang="en-US" dirty="0" smtClean="0"/>
              <a:t>4 </a:t>
            </a:r>
            <a:r>
              <a:rPr lang="en-US" dirty="0"/>
              <a:t>– </a:t>
            </a:r>
            <a:r>
              <a:rPr lang="en-US" dirty="0" smtClean="0"/>
              <a:t>convergence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65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76896" y="952500"/>
            <a:ext cx="8382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We iterate until some stopping criteria are met; in general, suitable convergence is achieved in a small number of steps.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Stopping criteria can be based on the centroids (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eg</a:t>
            </a:r>
            <a:r>
              <a:rPr lang="en-US" sz="3000" dirty="0" smtClean="0">
                <a:latin typeface="PFDinTextCompPro-Italic"/>
                <a:cs typeface="PFDinTextCompPro-Italic"/>
              </a:rPr>
              <a:t>, if positions change by no more than </a:t>
            </a:r>
            <a:r>
              <a:rPr lang="en-US" sz="3000" i="1" dirty="0" smtClean="0">
                <a:latin typeface="Symbol" charset="2"/>
                <a:cs typeface="Symbol" charset="2"/>
              </a:rPr>
              <a:t>e</a:t>
            </a:r>
            <a:r>
              <a:rPr lang="en-US" sz="3000" dirty="0" smtClean="0">
                <a:latin typeface="PFDinTextCompPro-Italic"/>
                <a:cs typeface="PFDinTextCompPro-Italic"/>
              </a:rPr>
              <a:t>) or on the points (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eg</a:t>
            </a:r>
            <a:r>
              <a:rPr lang="en-US" sz="3000" dirty="0" smtClean="0">
                <a:latin typeface="PFDinTextCompPro-Italic"/>
                <a:cs typeface="PFDinTextCompPro-Italic"/>
              </a:rPr>
              <a:t>, if no more than </a:t>
            </a:r>
            <a:r>
              <a:rPr lang="en-US" sz="2500" i="1" dirty="0" smtClean="0">
                <a:latin typeface="+mn-lt"/>
                <a:cs typeface="PFDinTextCompPro-Italic"/>
              </a:rPr>
              <a:t>x%</a:t>
            </a:r>
            <a:r>
              <a:rPr lang="en-US" sz="3000" dirty="0" smtClean="0">
                <a:latin typeface="PFDinTextCompPro-Italic"/>
                <a:cs typeface="PFDinTextCompPro-Italic"/>
              </a:rPr>
              <a:t> change clusters between iterations).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Recall that, in general, different runs of the algorithm will converge to different local optima (centroid configurations).</a:t>
            </a:r>
          </a:p>
        </p:txBody>
      </p:sp>
    </p:spTree>
    <p:extLst>
      <p:ext uri="{BB962C8B-B14F-4D97-AF65-F5344CB8AC3E}">
        <p14:creationId xmlns:p14="http://schemas.microsoft.com/office/powerpoint/2010/main" val="401650053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3" y="3238500"/>
            <a:ext cx="8426450" cy="1828800"/>
          </a:xfrm>
        </p:spPr>
        <p:txBody>
          <a:bodyPr/>
          <a:lstStyle/>
          <a:p>
            <a:pPr>
              <a:defRPr/>
            </a:pPr>
            <a:r>
              <a:rPr lang="en-US" sz="7500" dirty="0" smtClean="0"/>
              <a:t/>
            </a:r>
            <a:br>
              <a:rPr lang="en-US" sz="7500" dirty="0" smtClean="0"/>
            </a:br>
            <a:r>
              <a:rPr lang="en-US" sz="7500" dirty="0" smtClean="0"/>
              <a:t>III. Cluster validation</a:t>
            </a:r>
            <a:endParaRPr lang="en-US" sz="75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/>
            <a:r>
              <a:rPr lang="en-US" cap="none" dirty="0" smtClean="0">
                <a:latin typeface="PFDinTextCompPro-Bold" charset="0"/>
                <a:ea typeface="ヒラギノ角ゴ ProN W3" charset="0"/>
                <a:cs typeface="ヒラギノ角ゴ ProN W3" charset="0"/>
              </a:rPr>
              <a:t>INTRO TO DATA SCIENCE</a:t>
            </a:r>
            <a:endParaRPr lang="en-US" cap="none" dirty="0">
              <a:latin typeface="PFDinTextCompPro-Bold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227343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Cluster validation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67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In general, k-means will converge to a solution and return a partition of k clusters, even if no natural clusters exist in the data.</a:t>
            </a:r>
          </a:p>
        </p:txBody>
      </p:sp>
    </p:spTree>
    <p:extLst>
      <p:ext uri="{BB962C8B-B14F-4D97-AF65-F5344CB8AC3E}">
        <p14:creationId xmlns:p14="http://schemas.microsoft.com/office/powerpoint/2010/main" val="225372672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Cluster validation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68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In general, k-means will converge to a solution and return a partition of k clusters, even if no natural clusters exist in the data.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We will look at two validation metrics useful for 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partitional</a:t>
            </a:r>
            <a:r>
              <a:rPr lang="en-US" sz="3000" dirty="0" smtClean="0">
                <a:latin typeface="PFDinTextCompPro-Italic"/>
                <a:cs typeface="PFDinTextCompPro-Italic"/>
              </a:rPr>
              <a:t> clustering, </a:t>
            </a:r>
            <a:r>
              <a:rPr lang="en-US" sz="3000" dirty="0" smtClean="0">
                <a:latin typeface="PFDinTextCompPro-Medium"/>
                <a:cs typeface="PFDinTextCompPro-Medium"/>
              </a:rPr>
              <a:t>cohesion</a:t>
            </a:r>
            <a:r>
              <a:rPr lang="en-US" sz="3000" dirty="0" smtClean="0">
                <a:latin typeface="PFDinTextCompPro-Italic"/>
                <a:cs typeface="PFDinTextCompPro-Italic"/>
              </a:rPr>
              <a:t> and </a:t>
            </a:r>
            <a:r>
              <a:rPr lang="en-US" sz="3000" dirty="0" smtClean="0">
                <a:latin typeface="PFDinTextCompPro-Medium"/>
                <a:cs typeface="PFDinTextCompPro-Medium"/>
              </a:rPr>
              <a:t>separation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3844652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Cluster validation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69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Medium"/>
                <a:cs typeface="PFDinTextCompPro-Medium"/>
              </a:rPr>
              <a:t>Cohesion</a:t>
            </a:r>
            <a:r>
              <a:rPr lang="en-US" sz="3000" dirty="0" smtClean="0">
                <a:latin typeface="PFDinTextCompPro-Italic"/>
                <a:cs typeface="PFDinTextCompPro-Italic"/>
              </a:rPr>
              <a:t> measures clustering effectiveness within a cluster.</a:t>
            </a:r>
          </a:p>
          <a:p>
            <a:pPr algn="l"/>
            <a:endParaRPr lang="en-US" sz="3000" dirty="0" smtClean="0">
              <a:latin typeface="PFDinTextCompPro-Medium"/>
              <a:cs typeface="PFDinTextCompPro-Medium"/>
            </a:endParaRPr>
          </a:p>
          <a:p>
            <a:pPr algn="l"/>
            <a:endParaRPr lang="en-US" sz="3000" dirty="0" smtClean="0">
              <a:latin typeface="PFDinTextCompPro-Medium"/>
              <a:cs typeface="PFDinTextCompPro-Medium"/>
            </a:endParaRPr>
          </a:p>
          <a:p>
            <a:pPr algn="l"/>
            <a:endParaRPr lang="en-US" sz="3000" dirty="0" smtClean="0">
              <a:latin typeface="PFDinTextCompPro-Medium"/>
              <a:cs typeface="PFDinTextCompPro-Medium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2900" y="1790700"/>
            <a:ext cx="3594100" cy="10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32254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Cluster analysis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What is a cluster?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 A group of </a:t>
            </a:r>
            <a:r>
              <a:rPr lang="en-US" sz="3000" dirty="0" smtClean="0">
                <a:latin typeface="PFDinTextCompPro-Medium"/>
                <a:cs typeface="PFDinTextCompPro-Medium"/>
              </a:rPr>
              <a:t>similar</a:t>
            </a:r>
            <a:r>
              <a:rPr lang="en-US" sz="3000" dirty="0" smtClean="0">
                <a:latin typeface="PFDinTextCompPro-Italic"/>
                <a:cs typeface="PFDinTextCompPro-Italic"/>
              </a:rPr>
              <a:t> data points.</a:t>
            </a:r>
          </a:p>
        </p:txBody>
      </p:sp>
    </p:spTree>
    <p:extLst>
      <p:ext uri="{BB962C8B-B14F-4D97-AF65-F5344CB8AC3E}">
        <p14:creationId xmlns:p14="http://schemas.microsoft.com/office/powerpoint/2010/main" val="388538937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Cluster validation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70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Medium"/>
                <a:cs typeface="PFDinTextCompPro-Medium"/>
              </a:rPr>
              <a:t>Cohesion</a:t>
            </a:r>
            <a:r>
              <a:rPr lang="en-US" sz="3000" dirty="0" smtClean="0">
                <a:latin typeface="PFDinTextCompPro-Italic"/>
                <a:cs typeface="PFDinTextCompPro-Italic"/>
              </a:rPr>
              <a:t> measures clustering effectiveness within a cluster.</a:t>
            </a:r>
          </a:p>
          <a:p>
            <a:pPr algn="l"/>
            <a:endParaRPr lang="en-US" sz="3000" dirty="0" smtClean="0">
              <a:latin typeface="PFDinTextCompPro-Medium"/>
              <a:cs typeface="PFDinTextCompPro-Medium"/>
            </a:endParaRPr>
          </a:p>
          <a:p>
            <a:pPr algn="l"/>
            <a:endParaRPr lang="en-US" sz="3000" dirty="0" smtClean="0">
              <a:latin typeface="PFDinTextCompPro-Medium"/>
              <a:cs typeface="PFDinTextCompPro-Medium"/>
            </a:endParaRPr>
          </a:p>
          <a:p>
            <a:pPr algn="l"/>
            <a:endParaRPr lang="en-US" sz="3000" dirty="0" smtClean="0">
              <a:latin typeface="PFDinTextCompPro-Medium"/>
              <a:cs typeface="PFDinTextCompPro-Medium"/>
            </a:endParaRPr>
          </a:p>
          <a:p>
            <a:pPr algn="l"/>
            <a:r>
              <a:rPr lang="en-US" sz="3000" dirty="0" smtClean="0">
                <a:latin typeface="PFDinTextCompPro-Medium"/>
                <a:cs typeface="PFDinTextCompPro-Medium"/>
              </a:rPr>
              <a:t>Separation</a:t>
            </a:r>
            <a:r>
              <a:rPr lang="en-US" sz="3000" dirty="0" smtClean="0">
                <a:latin typeface="PFDinTextCompPro-Italic"/>
                <a:cs typeface="PFDinTextCompPro-Italic"/>
              </a:rPr>
              <a:t> measures clustering effectiveness between clusters.</a:t>
            </a:r>
            <a:endParaRPr lang="en-US" sz="3000" dirty="0" smtClean="0">
              <a:latin typeface="PFDinTextCompPro-Medium"/>
              <a:cs typeface="PFDinTextCompPro-Medium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2900" y="1790700"/>
            <a:ext cx="3594100" cy="1016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500" y="3822700"/>
            <a:ext cx="3632200" cy="7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06360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Cluster validation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71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456" y="1191808"/>
            <a:ext cx="7396163" cy="332939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14337" y="4838700"/>
            <a:ext cx="31983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800" i="1" dirty="0" smtClean="0">
                <a:latin typeface="+mn-lt"/>
              </a:rPr>
              <a:t>source</a:t>
            </a:r>
            <a:r>
              <a:rPr lang="en-US" sz="800" i="1" dirty="0">
                <a:latin typeface="+mn-lt"/>
              </a:rPr>
              <a:t>: http://www-</a:t>
            </a:r>
            <a:r>
              <a:rPr lang="en-US" sz="800" i="1" dirty="0" err="1">
                <a:latin typeface="+mn-lt"/>
              </a:rPr>
              <a:t>users.cs.umn.edu</a:t>
            </a:r>
            <a:r>
              <a:rPr lang="en-US" sz="800" i="1" dirty="0">
                <a:latin typeface="+mn-lt"/>
              </a:rPr>
              <a:t>/~</a:t>
            </a:r>
            <a:r>
              <a:rPr lang="en-US" sz="800" i="1" dirty="0" err="1">
                <a:latin typeface="+mn-lt"/>
              </a:rPr>
              <a:t>kumar</a:t>
            </a:r>
            <a:r>
              <a:rPr lang="en-US" sz="800" i="1" dirty="0">
                <a:latin typeface="+mn-lt"/>
              </a:rPr>
              <a:t>/</a:t>
            </a:r>
            <a:r>
              <a:rPr lang="en-US" sz="800" i="1" dirty="0" err="1">
                <a:latin typeface="+mn-lt"/>
              </a:rPr>
              <a:t>dmbook</a:t>
            </a:r>
            <a:r>
              <a:rPr lang="en-US" sz="800" i="1" dirty="0">
                <a:latin typeface="+mn-lt"/>
              </a:rPr>
              <a:t>/ch8.pdf</a:t>
            </a:r>
          </a:p>
        </p:txBody>
      </p:sp>
    </p:spTree>
    <p:extLst>
      <p:ext uri="{BB962C8B-B14F-4D97-AF65-F5344CB8AC3E}">
        <p14:creationId xmlns:p14="http://schemas.microsoft.com/office/powerpoint/2010/main" val="360971313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Cluster validation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72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028700"/>
            <a:ext cx="8382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We can turn these values into overall measures of clustering validity by taking a weighted sum over clusters: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Here </a:t>
            </a:r>
            <a:r>
              <a:rPr lang="en-US" sz="2500" i="1" dirty="0" smtClean="0">
                <a:latin typeface="+mn-lt"/>
                <a:cs typeface="PFDinTextCompPro-Italic"/>
              </a:rPr>
              <a:t>V </a:t>
            </a:r>
            <a:r>
              <a:rPr lang="en-US" sz="3000" dirty="0" smtClean="0">
                <a:latin typeface="PFDinTextCompPro-Italic"/>
                <a:cs typeface="PFDinTextCompPro-Italic"/>
              </a:rPr>
              <a:t>can be cohesion, separation, or some function of both.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5000" y="2120900"/>
            <a:ext cx="2997200" cy="96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53204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Cluster validation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73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028700"/>
            <a:ext cx="8382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We can turn these values into overall measures of clustering validity by taking a weighted sum over clusters: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Here </a:t>
            </a:r>
            <a:r>
              <a:rPr lang="en-US" sz="2500" i="1" dirty="0" smtClean="0">
                <a:latin typeface="+mn-lt"/>
                <a:cs typeface="PFDinTextCompPro-Italic"/>
              </a:rPr>
              <a:t>V </a:t>
            </a:r>
            <a:r>
              <a:rPr lang="en-US" sz="3000" dirty="0" smtClean="0">
                <a:latin typeface="PFDinTextCompPro-Italic"/>
                <a:cs typeface="PFDinTextCompPro-Italic"/>
              </a:rPr>
              <a:t>can be cohesion, separation, or some function of both.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weights can all be set to 1 (best for k-means), or proportional to the cluster 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masses </a:t>
            </a:r>
            <a:r>
              <a:rPr lang="en-US" sz="3000" dirty="0" smtClean="0">
                <a:latin typeface="PFDinTextCompPro-Italic"/>
                <a:cs typeface="PFDinTextCompPro-Italic"/>
              </a:rPr>
              <a:t>(the number of points they contain).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5000" y="2120900"/>
            <a:ext cx="2997200" cy="96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53204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Cluster validation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74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Cluster validation measures can be used to identify clusters that should be split or merged, or to identify individual points with disproportionate effect on the overall clustering.</a:t>
            </a:r>
          </a:p>
        </p:txBody>
      </p:sp>
    </p:spTree>
    <p:extLst>
      <p:ext uri="{BB962C8B-B14F-4D97-AF65-F5344CB8AC3E}">
        <p14:creationId xmlns:p14="http://schemas.microsoft.com/office/powerpoint/2010/main" val="170381087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Silhouette coefficient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75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One useful measure than combines the ideas of cohesion and separation is the </a:t>
            </a:r>
            <a:r>
              <a:rPr lang="en-US" sz="3000" dirty="0" smtClean="0">
                <a:latin typeface="PFDinTextCompPro-Medium"/>
                <a:cs typeface="PFDinTextCompPro-Medium"/>
              </a:rPr>
              <a:t>silhouette coefficient</a:t>
            </a:r>
            <a:r>
              <a:rPr lang="en-US" sz="3000" dirty="0" smtClean="0">
                <a:latin typeface="PFDinTextCompPro-Italic"/>
                <a:cs typeface="PFDinTextCompPro-Italic"/>
              </a:rPr>
              <a:t>. For point </a:t>
            </a:r>
            <a:r>
              <a:rPr lang="en-US" sz="2500" i="1" dirty="0" smtClean="0">
                <a:latin typeface="+mn-lt"/>
                <a:cs typeface="PFDinTextCompPro-Italic"/>
              </a:rPr>
              <a:t>x</a:t>
            </a:r>
            <a:r>
              <a:rPr lang="en-US" sz="2500" i="1" baseline="-25000" dirty="0" smtClean="0">
                <a:latin typeface="+mn-lt"/>
                <a:cs typeface="PFDinTextCompPro-Italic"/>
              </a:rPr>
              <a:t>i</a:t>
            </a:r>
            <a:r>
              <a:rPr lang="en-US" sz="3000" dirty="0" smtClean="0">
                <a:latin typeface="PFDinTextCompPro-Italic"/>
                <a:cs typeface="PFDinTextCompPro-Italic"/>
              </a:rPr>
              <a:t>, this is given by: 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2800" dirty="0">
                <a:latin typeface="PFDinTextCompPro-Italic"/>
                <a:cs typeface="PFDinTextCompPro-Italic"/>
              </a:rPr>
              <a:t>such </a:t>
            </a:r>
            <a:r>
              <a:rPr lang="en-US" sz="2800" dirty="0" smtClean="0">
                <a:latin typeface="PFDinTextCompPro-Italic"/>
                <a:cs typeface="PFDinTextCompPro-Italic"/>
              </a:rPr>
              <a:t>that:</a:t>
            </a:r>
            <a:endParaRPr lang="en-US" sz="2500" i="1" dirty="0" smtClean="0">
              <a:latin typeface="+mn-lt"/>
              <a:cs typeface="PFDinTextCompPro-Italic"/>
            </a:endParaRPr>
          </a:p>
          <a:p>
            <a:pPr algn="l"/>
            <a:r>
              <a:rPr lang="en-US" sz="2500" i="1" dirty="0" smtClean="0">
                <a:latin typeface="+mn-lt"/>
                <a:cs typeface="PFDinTextCompPro-Italic"/>
              </a:rPr>
              <a:t>    </a:t>
            </a:r>
            <a:r>
              <a:rPr lang="en-US" sz="2500" i="1" dirty="0" err="1" smtClean="0">
                <a:latin typeface="+mn-lt"/>
                <a:cs typeface="PFDinTextCompPro-Italic"/>
              </a:rPr>
              <a:t>a</a:t>
            </a:r>
            <a:r>
              <a:rPr lang="en-US" sz="2500" i="1" baseline="-25000" dirty="0" err="1" smtClean="0">
                <a:latin typeface="+mn-lt"/>
                <a:cs typeface="PFDinTextCompPro-Italic"/>
              </a:rPr>
              <a:t>i</a:t>
            </a:r>
            <a:r>
              <a:rPr lang="en-US" sz="3000" dirty="0" smtClean="0">
                <a:latin typeface="PFDinTextCompPro-Italic"/>
                <a:cs typeface="PFDinTextCompPro-Italic"/>
              </a:rPr>
              <a:t> = average in-cluster distance to </a:t>
            </a:r>
            <a:r>
              <a:rPr lang="en-US" sz="2500" i="1" dirty="0" smtClean="0">
                <a:latin typeface="+mn-lt"/>
                <a:cs typeface="PFDinTextCompPro-Italic"/>
              </a:rPr>
              <a:t>x</a:t>
            </a:r>
            <a:r>
              <a:rPr lang="en-US" sz="2500" i="1" baseline="-25000" dirty="0" smtClean="0">
                <a:latin typeface="+mn-lt"/>
                <a:cs typeface="PFDinTextCompPro-Italic"/>
              </a:rPr>
              <a:t>i</a:t>
            </a:r>
          </a:p>
          <a:p>
            <a:pPr algn="l"/>
            <a:r>
              <a:rPr lang="en-US" sz="2500" i="1" dirty="0" smtClean="0">
                <a:latin typeface="+mn-lt"/>
                <a:cs typeface="PFDinTextCompPro-Italic"/>
              </a:rPr>
              <a:t>    </a:t>
            </a:r>
            <a:r>
              <a:rPr lang="en-US" sz="2500" i="1" dirty="0" err="1" smtClean="0">
                <a:latin typeface="+mn-lt"/>
                <a:cs typeface="PFDinTextCompPro-Italic"/>
              </a:rPr>
              <a:t>b</a:t>
            </a:r>
            <a:r>
              <a:rPr lang="en-US" sz="2500" i="1" baseline="-25000" dirty="0" err="1" smtClean="0">
                <a:latin typeface="+mn-lt"/>
                <a:cs typeface="PFDinTextCompPro-Italic"/>
              </a:rPr>
              <a:t>ij</a:t>
            </a:r>
            <a:r>
              <a:rPr lang="en-US" sz="3000" dirty="0" smtClean="0">
                <a:latin typeface="PFDinTextCompPro-Italic"/>
                <a:cs typeface="PFDinTextCompPro-Italic"/>
              </a:rPr>
              <a:t> = average between-cluster distance to </a:t>
            </a:r>
            <a:r>
              <a:rPr lang="en-US" sz="2500" i="1" dirty="0" smtClean="0">
                <a:latin typeface="+mn-lt"/>
                <a:cs typeface="PFDinTextCompPro-Italic"/>
              </a:rPr>
              <a:t>x</a:t>
            </a:r>
            <a:r>
              <a:rPr lang="en-US" sz="2500" i="1" baseline="-25000" dirty="0" smtClean="0">
                <a:latin typeface="+mn-lt"/>
                <a:cs typeface="PFDinTextCompPro-Italic"/>
              </a:rPr>
              <a:t>i</a:t>
            </a:r>
          </a:p>
          <a:p>
            <a:pPr algn="l"/>
            <a:r>
              <a:rPr lang="en-US" sz="2500" i="1" dirty="0" smtClean="0">
                <a:latin typeface="+mn-lt"/>
                <a:cs typeface="PFDinTextCompPro-Italic"/>
              </a:rPr>
              <a:t>    b</a:t>
            </a:r>
            <a:r>
              <a:rPr lang="en-US" sz="2500" i="1" baseline="-25000" dirty="0" smtClean="0">
                <a:latin typeface="+mn-lt"/>
                <a:cs typeface="PFDinTextCompPro-Italic"/>
              </a:rPr>
              <a:t>i</a:t>
            </a:r>
            <a:r>
              <a:rPr lang="en-US" sz="3000" dirty="0" smtClean="0">
                <a:latin typeface="PFDinTextCompPro-Italic"/>
                <a:cs typeface="PFDinTextCompPro-Italic"/>
              </a:rPr>
              <a:t> = </a:t>
            </a:r>
            <a:r>
              <a:rPr lang="en-US" sz="2500" i="1" dirty="0" err="1" smtClean="0">
                <a:latin typeface="+mn-lt"/>
                <a:cs typeface="PFDinTextCompPro-Italic"/>
              </a:rPr>
              <a:t>min</a:t>
            </a:r>
            <a:r>
              <a:rPr lang="en-US" sz="2500" i="1" baseline="-25000" dirty="0" err="1" smtClean="0">
                <a:latin typeface="+mn-lt"/>
                <a:cs typeface="PFDinTextCompPro-Italic"/>
              </a:rPr>
              <a:t>j</a:t>
            </a:r>
            <a:r>
              <a:rPr lang="en-US" sz="2500" i="1" dirty="0" smtClean="0">
                <a:latin typeface="+mn-lt"/>
                <a:cs typeface="PFDinTextCompPro-Italic"/>
              </a:rPr>
              <a:t>(</a:t>
            </a:r>
            <a:r>
              <a:rPr lang="en-US" sz="2500" i="1" dirty="0" err="1" smtClean="0">
                <a:latin typeface="+mn-lt"/>
                <a:cs typeface="PFDinTextCompPro-Italic"/>
              </a:rPr>
              <a:t>b</a:t>
            </a:r>
            <a:r>
              <a:rPr lang="en-US" sz="2500" i="1" baseline="-25000" dirty="0" err="1" smtClean="0">
                <a:latin typeface="+mn-lt"/>
                <a:cs typeface="PFDinTextCompPro-Italic"/>
              </a:rPr>
              <a:t>ij</a:t>
            </a:r>
            <a:r>
              <a:rPr lang="en-US" sz="2500" i="1" dirty="0" smtClean="0">
                <a:latin typeface="+mn-lt"/>
                <a:cs typeface="PFDinTextCompPro-Italic"/>
              </a:rPr>
              <a:t>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0" y="2438400"/>
            <a:ext cx="250190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76400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Silhouette coefficient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76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silhouette coefficient can take values between -1 and 1.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In general, we want separation to be high and cohesion to be low. This corresponds to a value of </a:t>
            </a:r>
            <a:r>
              <a:rPr lang="en-US" sz="2500" i="1" dirty="0" smtClean="0">
                <a:latin typeface="+mn-lt"/>
                <a:cs typeface="PFDinTextCompPro-Italic"/>
              </a:rPr>
              <a:t>SC</a:t>
            </a:r>
            <a:r>
              <a:rPr lang="en-US" sz="3000" dirty="0" smtClean="0">
                <a:latin typeface="PFDinTextCompPro-Italic"/>
                <a:cs typeface="PFDinTextCompPro-Italic"/>
              </a:rPr>
              <a:t> close to +1.</a:t>
            </a:r>
          </a:p>
          <a:p>
            <a:pPr algn="l"/>
            <a:endParaRPr lang="en-US" sz="3000" i="1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 negative silhouette coefficient means the cluster radius is larger than the space between clusters, and thus clusters overlap.</a:t>
            </a:r>
            <a:endParaRPr lang="en-US" sz="2500" dirty="0" smtClean="0">
              <a:latin typeface="+mn-lt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360431464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Silhouette coefficient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77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14337" y="4838700"/>
            <a:ext cx="31983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800" i="1" dirty="0" smtClean="0">
                <a:latin typeface="+mn-lt"/>
              </a:rPr>
              <a:t>source</a:t>
            </a:r>
            <a:r>
              <a:rPr lang="en-US" sz="800" i="1" dirty="0">
                <a:latin typeface="+mn-lt"/>
              </a:rPr>
              <a:t>: http://www-</a:t>
            </a:r>
            <a:r>
              <a:rPr lang="en-US" sz="800" i="1" dirty="0" err="1">
                <a:latin typeface="+mn-lt"/>
              </a:rPr>
              <a:t>users.cs.umn.edu</a:t>
            </a:r>
            <a:r>
              <a:rPr lang="en-US" sz="800" i="1" dirty="0">
                <a:latin typeface="+mn-lt"/>
              </a:rPr>
              <a:t>/~</a:t>
            </a:r>
            <a:r>
              <a:rPr lang="en-US" sz="800" i="1" dirty="0" err="1">
                <a:latin typeface="+mn-lt"/>
              </a:rPr>
              <a:t>kumar</a:t>
            </a:r>
            <a:r>
              <a:rPr lang="en-US" sz="800" i="1" dirty="0">
                <a:latin typeface="+mn-lt"/>
              </a:rPr>
              <a:t>/</a:t>
            </a:r>
            <a:r>
              <a:rPr lang="en-US" sz="800" i="1" dirty="0" err="1">
                <a:latin typeface="+mn-lt"/>
              </a:rPr>
              <a:t>dmbook</a:t>
            </a:r>
            <a:r>
              <a:rPr lang="en-US" sz="800" i="1" dirty="0">
                <a:latin typeface="+mn-lt"/>
              </a:rPr>
              <a:t>/ch8.pdf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0656" y="1387580"/>
            <a:ext cx="6481763" cy="3209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41358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Silhouette coefficient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78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silhouette coefficient for the cluster </a:t>
            </a:r>
            <a:r>
              <a:rPr lang="en-US" sz="2500" i="1" dirty="0" err="1" smtClean="0">
                <a:latin typeface="+mn-lt"/>
                <a:cs typeface="PFDinTextCompPro-Italic"/>
              </a:rPr>
              <a:t>C</a:t>
            </a:r>
            <a:r>
              <a:rPr lang="en-US" sz="2500" i="1" baseline="-25000" dirty="0" err="1" smtClean="0">
                <a:latin typeface="+mn-lt"/>
                <a:cs typeface="PFDinTextCompPro-Italic"/>
              </a:rPr>
              <a:t>i</a:t>
            </a:r>
            <a:r>
              <a:rPr lang="en-US" sz="3000" dirty="0" smtClean="0">
                <a:latin typeface="PFDinTextCompPro-Italic"/>
                <a:cs typeface="PFDinTextCompPro-Italic"/>
              </a:rPr>
              <a:t> is given by the average silhouette coefficient across all points in </a:t>
            </a:r>
            <a:r>
              <a:rPr lang="en-US" sz="2500" i="1" dirty="0" err="1" smtClean="0">
                <a:latin typeface="+mn-lt"/>
                <a:cs typeface="PFDinTextCompPro-Italic"/>
              </a:rPr>
              <a:t>C</a:t>
            </a:r>
            <a:r>
              <a:rPr lang="en-US" sz="2500" i="1" baseline="-25000" dirty="0" err="1" smtClean="0">
                <a:latin typeface="+mn-lt"/>
                <a:cs typeface="PFDinTextCompPro-Italic"/>
              </a:rPr>
              <a:t>i</a:t>
            </a:r>
            <a:r>
              <a:rPr lang="en-US" sz="3000" dirty="0" smtClean="0">
                <a:latin typeface="PFDinTextCompPro-Italic"/>
                <a:cs typeface="PFDinTextCompPro-Italic"/>
              </a:rPr>
              <a:t>:</a:t>
            </a: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0" y="2209800"/>
            <a:ext cx="3263900" cy="82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7179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Silhouette coefficient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79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silhouette coefficient for the cluster </a:t>
            </a:r>
            <a:r>
              <a:rPr lang="en-US" sz="2500" i="1" dirty="0" err="1" smtClean="0">
                <a:latin typeface="+mn-lt"/>
                <a:cs typeface="PFDinTextCompPro-Italic"/>
              </a:rPr>
              <a:t>C</a:t>
            </a:r>
            <a:r>
              <a:rPr lang="en-US" sz="2500" i="1" baseline="-25000" dirty="0" err="1" smtClean="0">
                <a:latin typeface="+mn-lt"/>
                <a:cs typeface="PFDinTextCompPro-Italic"/>
              </a:rPr>
              <a:t>i</a:t>
            </a:r>
            <a:r>
              <a:rPr lang="en-US" sz="3000" dirty="0" smtClean="0">
                <a:latin typeface="PFDinTextCompPro-Italic"/>
                <a:cs typeface="PFDinTextCompPro-Italic"/>
              </a:rPr>
              <a:t> is given by the average silhouette coefficient across all points in </a:t>
            </a:r>
            <a:r>
              <a:rPr lang="en-US" sz="2500" i="1" dirty="0" err="1" smtClean="0">
                <a:latin typeface="+mn-lt"/>
                <a:cs typeface="PFDinTextCompPro-Italic"/>
              </a:rPr>
              <a:t>C</a:t>
            </a:r>
            <a:r>
              <a:rPr lang="en-US" sz="2500" i="1" baseline="-25000" dirty="0" err="1" smtClean="0">
                <a:latin typeface="+mn-lt"/>
                <a:cs typeface="PFDinTextCompPro-Italic"/>
              </a:rPr>
              <a:t>i</a:t>
            </a:r>
            <a:r>
              <a:rPr lang="en-US" sz="3000" dirty="0" smtClean="0">
                <a:latin typeface="PFDinTextCompPro-Italic"/>
                <a:cs typeface="PFDinTextCompPro-Italic"/>
              </a:rPr>
              <a:t>:</a:t>
            </a: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overall silhouette coefficient is given by the average silhouette coefficient across </a:t>
            </a:r>
            <a:r>
              <a:rPr lang="en-US" sz="3000" dirty="0">
                <a:latin typeface="PFDinTextCompPro-Italic"/>
                <a:cs typeface="PFDinTextCompPro-Italic"/>
              </a:rPr>
              <a:t>all </a:t>
            </a:r>
            <a:r>
              <a:rPr lang="en-US" sz="3000" dirty="0" smtClean="0">
                <a:latin typeface="PFDinTextCompPro-Italic"/>
                <a:cs typeface="PFDinTextCompPro-Italic"/>
              </a:rPr>
              <a:t>points: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0" y="2209800"/>
            <a:ext cx="3263900" cy="825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9100" y="4025900"/>
            <a:ext cx="3441700" cy="8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52103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Cluster analysis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What is a cluster?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 A group of </a:t>
            </a:r>
            <a:r>
              <a:rPr lang="en-US" sz="3000" dirty="0" smtClean="0">
                <a:latin typeface="PFDinTextCompPro-Medium"/>
                <a:cs typeface="PFDinTextCompPro-Medium"/>
              </a:rPr>
              <a:t>similar</a:t>
            </a:r>
            <a:r>
              <a:rPr lang="en-US" sz="3000" dirty="0" smtClean="0">
                <a:latin typeface="PFDinTextCompPro-Italic"/>
                <a:cs typeface="PFDinTextCompPro-Italic"/>
              </a:rPr>
              <a:t> data points.</a:t>
            </a:r>
          </a:p>
          <a:p>
            <a:pPr algn="l"/>
            <a:endParaRPr lang="en-US" sz="3000" dirty="0">
              <a:latin typeface="PFDinTextCompPro-Italic"/>
              <a:cs typeface="PFDinTextCompPro-Italic"/>
              <a:sym typeface="Wingdings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  <a:sym typeface="Wingdings"/>
              </a:rPr>
              <a:t>The concept of similarity is central to the definition of a cluster, and therefore to cluster analysis.</a:t>
            </a:r>
          </a:p>
        </p:txBody>
      </p:sp>
    </p:spTree>
    <p:extLst>
      <p:ext uri="{BB962C8B-B14F-4D97-AF65-F5344CB8AC3E}">
        <p14:creationId xmlns:p14="http://schemas.microsoft.com/office/powerpoint/2010/main" val="411601834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Silhouette coefficient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80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silhouette coefficient for the cluster </a:t>
            </a:r>
            <a:r>
              <a:rPr lang="en-US" sz="2500" i="1" dirty="0" err="1" smtClean="0">
                <a:latin typeface="+mn-lt"/>
                <a:cs typeface="PFDinTextCompPro-Italic"/>
              </a:rPr>
              <a:t>C</a:t>
            </a:r>
            <a:r>
              <a:rPr lang="en-US" sz="2500" i="1" baseline="-25000" dirty="0" err="1" smtClean="0">
                <a:latin typeface="+mn-lt"/>
                <a:cs typeface="PFDinTextCompPro-Italic"/>
              </a:rPr>
              <a:t>i</a:t>
            </a:r>
            <a:r>
              <a:rPr lang="en-US" sz="3000" dirty="0" smtClean="0">
                <a:latin typeface="PFDinTextCompPro-Italic"/>
                <a:cs typeface="PFDinTextCompPro-Italic"/>
              </a:rPr>
              <a:t> is given by the average silhouette coefficient across all points in </a:t>
            </a:r>
            <a:r>
              <a:rPr lang="en-US" sz="2500" i="1" dirty="0" err="1" smtClean="0">
                <a:latin typeface="+mn-lt"/>
                <a:cs typeface="PFDinTextCompPro-Italic"/>
              </a:rPr>
              <a:t>C</a:t>
            </a:r>
            <a:r>
              <a:rPr lang="en-US" sz="2500" i="1" baseline="-25000" dirty="0" err="1" smtClean="0">
                <a:latin typeface="+mn-lt"/>
                <a:cs typeface="PFDinTextCompPro-Italic"/>
              </a:rPr>
              <a:t>i</a:t>
            </a:r>
            <a:r>
              <a:rPr lang="en-US" sz="3000" dirty="0" smtClean="0">
                <a:latin typeface="PFDinTextCompPro-Italic"/>
                <a:cs typeface="PFDinTextCompPro-Italic"/>
              </a:rPr>
              <a:t>:</a:t>
            </a: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overall silhouette coefficient is given by the average silhouette coefficient across </a:t>
            </a:r>
            <a:r>
              <a:rPr lang="en-US" sz="3000" dirty="0">
                <a:latin typeface="PFDinTextCompPro-Italic"/>
                <a:cs typeface="PFDinTextCompPro-Italic"/>
              </a:rPr>
              <a:t>all </a:t>
            </a:r>
            <a:r>
              <a:rPr lang="en-US" sz="3000" dirty="0" smtClean="0">
                <a:latin typeface="PFDinTextCompPro-Italic"/>
                <a:cs typeface="PFDinTextCompPro-Italic"/>
              </a:rPr>
              <a:t>points: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0" y="2209800"/>
            <a:ext cx="3263900" cy="825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9100" y="4025900"/>
            <a:ext cx="3441700" cy="889000"/>
          </a:xfrm>
          <a:prstGeom prst="rect">
            <a:avLst/>
          </a:prstGeom>
        </p:spPr>
      </p:pic>
      <p:grpSp>
        <p:nvGrpSpPr>
          <p:cNvPr id="10" name="Group 26"/>
          <p:cNvGrpSpPr>
            <a:grpSpLocks/>
          </p:cNvGrpSpPr>
          <p:nvPr/>
        </p:nvGrpSpPr>
        <p:grpSpPr bwMode="auto">
          <a:xfrm>
            <a:off x="6891337" y="3603625"/>
            <a:ext cx="1463675" cy="1463675"/>
            <a:chOff x="0" y="0"/>
            <a:chExt cx="1280" cy="1280"/>
          </a:xfrm>
        </p:grpSpPr>
        <p:pic>
          <p:nvPicPr>
            <p:cNvPr id="11" name="Picture 2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80" cy="1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Rectangle 24"/>
            <p:cNvSpPr>
              <a:spLocks/>
            </p:cNvSpPr>
            <p:nvPr/>
          </p:nvSpPr>
          <p:spPr bwMode="auto">
            <a:xfrm>
              <a:off x="104" y="96"/>
              <a:ext cx="1056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ct val="75000"/>
                </a:lnSpc>
              </a:pPr>
              <a:r>
                <a:rPr lang="en-US" sz="1300" dirty="0" smtClean="0">
                  <a:solidFill>
                    <a:schemeClr val="tx1"/>
                  </a:solidFill>
                  <a:latin typeface="PFDinTextCompPro-Bold" charset="0"/>
                  <a:ea typeface="ＭＳ Ｐゴシック" charset="0"/>
                  <a:cs typeface="ＭＳ Ｐゴシック" charset="0"/>
                  <a:sym typeface="PFDinTextCompPro-Bold" charset="0"/>
                </a:rPr>
                <a:t>NOTE</a:t>
              </a:r>
              <a:endParaRPr lang="en-US" sz="1300" dirty="0">
                <a:solidFill>
                  <a:schemeClr val="tx1"/>
                </a:solidFill>
                <a:latin typeface="PFDinTextCompPro-Bold" charset="0"/>
                <a:ea typeface="ＭＳ Ｐゴシック" charset="0"/>
                <a:cs typeface="ＭＳ Ｐゴシック" charset="0"/>
                <a:sym typeface="PFDinTextCompPro-Bold" charset="0"/>
              </a:endParaRPr>
            </a:p>
          </p:txBody>
        </p:sp>
        <p:sp>
          <p:nvSpPr>
            <p:cNvPr id="13" name="Rectangle 25"/>
            <p:cNvSpPr>
              <a:spLocks/>
            </p:cNvSpPr>
            <p:nvPr/>
          </p:nvSpPr>
          <p:spPr bwMode="auto">
            <a:xfrm>
              <a:off x="104" y="264"/>
              <a:ext cx="1056" cy="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ts val="1150"/>
                </a:lnSpc>
              </a:pPr>
              <a:endParaRPr lang="en-US" sz="900" dirty="0" smtClean="0">
                <a:solidFill>
                  <a:schemeClr val="tx1"/>
                </a:solidFill>
                <a:latin typeface="+mn-lt"/>
                <a:ea typeface="ＭＳ Ｐゴシック" charset="0"/>
                <a:cs typeface="PFDinTextCompPro-Italic"/>
                <a:sym typeface="News706 BT" charset="0"/>
              </a:endParaRPr>
            </a:p>
            <a:p>
              <a:pPr algn="l">
                <a:lnSpc>
                  <a:spcPts val="1150"/>
                </a:lnSpc>
              </a:pP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This gives a summary measure of the overall clustering quality.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5196979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Cluster validation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81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An alternative validation scheme is given by comparing the similarity matrix with an idealized (0/1) similarity matrix that represents the same clustering configuration.</a:t>
            </a:r>
          </a:p>
        </p:txBody>
      </p:sp>
    </p:spTree>
    <p:extLst>
      <p:ext uri="{BB962C8B-B14F-4D97-AF65-F5344CB8AC3E}">
        <p14:creationId xmlns:p14="http://schemas.microsoft.com/office/powerpoint/2010/main" val="222651175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Cluster validation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82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An alternative validation scheme is given by comparing the similarity matrix with an idealized (0/1) similarity matrix that represents the same clustering configuration.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This can be done either graphically or using correlations.</a:t>
            </a:r>
          </a:p>
        </p:txBody>
      </p:sp>
    </p:spTree>
    <p:extLst>
      <p:ext uri="{BB962C8B-B14F-4D97-AF65-F5344CB8AC3E}">
        <p14:creationId xmlns:p14="http://schemas.microsoft.com/office/powerpoint/2010/main" val="421071516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Cluster validation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83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2556" y="1168907"/>
            <a:ext cx="6557963" cy="344119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14337" y="4838700"/>
            <a:ext cx="31983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800" i="1" dirty="0" smtClean="0">
                <a:latin typeface="+mn-lt"/>
              </a:rPr>
              <a:t>source</a:t>
            </a:r>
            <a:r>
              <a:rPr lang="en-US" sz="800" i="1" dirty="0">
                <a:latin typeface="+mn-lt"/>
              </a:rPr>
              <a:t>: http://www-</a:t>
            </a:r>
            <a:r>
              <a:rPr lang="en-US" sz="800" i="1" dirty="0" err="1">
                <a:latin typeface="+mn-lt"/>
              </a:rPr>
              <a:t>users.cs.umn.edu</a:t>
            </a:r>
            <a:r>
              <a:rPr lang="en-US" sz="800" i="1" dirty="0">
                <a:latin typeface="+mn-lt"/>
              </a:rPr>
              <a:t>/~</a:t>
            </a:r>
            <a:r>
              <a:rPr lang="en-US" sz="800" i="1" dirty="0" err="1">
                <a:latin typeface="+mn-lt"/>
              </a:rPr>
              <a:t>kumar</a:t>
            </a:r>
            <a:r>
              <a:rPr lang="en-US" sz="800" i="1" dirty="0">
                <a:latin typeface="+mn-lt"/>
              </a:rPr>
              <a:t>/</a:t>
            </a:r>
            <a:r>
              <a:rPr lang="en-US" sz="800" i="1" dirty="0" err="1">
                <a:latin typeface="+mn-lt"/>
              </a:rPr>
              <a:t>dmbook</a:t>
            </a:r>
            <a:r>
              <a:rPr lang="en-US" sz="800" i="1" dirty="0">
                <a:latin typeface="+mn-lt"/>
              </a:rPr>
              <a:t>/ch8.pdf</a:t>
            </a:r>
          </a:p>
        </p:txBody>
      </p:sp>
    </p:spTree>
    <p:extLst>
      <p:ext uri="{BB962C8B-B14F-4D97-AF65-F5344CB8AC3E}">
        <p14:creationId xmlns:p14="http://schemas.microsoft.com/office/powerpoint/2010/main" val="292218408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Cluster validation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84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One useful application of cluster validation is to determine the best number of clusters for your dataset.</a:t>
            </a:r>
          </a:p>
        </p:txBody>
      </p:sp>
    </p:spTree>
    <p:extLst>
      <p:ext uri="{BB962C8B-B14F-4D97-AF65-F5344CB8AC3E}">
        <p14:creationId xmlns:p14="http://schemas.microsoft.com/office/powerpoint/2010/main" val="245802770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Cluster validation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85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One useful application of cluster validation is to determine the best number of clusters for your dataset.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How would you do this?</a:t>
            </a:r>
          </a:p>
        </p:txBody>
      </p:sp>
    </p:spTree>
    <p:extLst>
      <p:ext uri="{BB962C8B-B14F-4D97-AF65-F5344CB8AC3E}">
        <p14:creationId xmlns:p14="http://schemas.microsoft.com/office/powerpoint/2010/main" val="87077224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Cluster validation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86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One useful application of cluster validation is to determine the best number of clusters for your dataset.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How would you do this?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 By computing the overall SSE or SC for different values of k.</a:t>
            </a:r>
          </a:p>
        </p:txBody>
      </p:sp>
    </p:spTree>
    <p:extLst>
      <p:ext uri="{BB962C8B-B14F-4D97-AF65-F5344CB8AC3E}">
        <p14:creationId xmlns:p14="http://schemas.microsoft.com/office/powerpoint/2010/main" val="190576427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Cluster validation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87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9668" y="1104900"/>
            <a:ext cx="7043738" cy="367297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14337" y="4838700"/>
            <a:ext cx="31983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800" i="1" dirty="0" smtClean="0">
                <a:latin typeface="+mn-lt"/>
              </a:rPr>
              <a:t>source</a:t>
            </a:r>
            <a:r>
              <a:rPr lang="en-US" sz="800" i="1" dirty="0">
                <a:latin typeface="+mn-lt"/>
              </a:rPr>
              <a:t>: http://www-</a:t>
            </a:r>
            <a:r>
              <a:rPr lang="en-US" sz="800" i="1" dirty="0" err="1">
                <a:latin typeface="+mn-lt"/>
              </a:rPr>
              <a:t>users.cs.umn.edu</a:t>
            </a:r>
            <a:r>
              <a:rPr lang="en-US" sz="800" i="1" dirty="0">
                <a:latin typeface="+mn-lt"/>
              </a:rPr>
              <a:t>/~</a:t>
            </a:r>
            <a:r>
              <a:rPr lang="en-US" sz="800" i="1" dirty="0" err="1">
                <a:latin typeface="+mn-lt"/>
              </a:rPr>
              <a:t>kumar</a:t>
            </a:r>
            <a:r>
              <a:rPr lang="en-US" sz="800" i="1" dirty="0">
                <a:latin typeface="+mn-lt"/>
              </a:rPr>
              <a:t>/</a:t>
            </a:r>
            <a:r>
              <a:rPr lang="en-US" sz="800" i="1" dirty="0" err="1">
                <a:latin typeface="+mn-lt"/>
              </a:rPr>
              <a:t>dmbook</a:t>
            </a:r>
            <a:r>
              <a:rPr lang="en-US" sz="800" i="1" dirty="0">
                <a:latin typeface="+mn-lt"/>
              </a:rPr>
              <a:t>/ch8.pdf</a:t>
            </a:r>
          </a:p>
        </p:txBody>
      </p:sp>
    </p:spTree>
    <p:extLst>
      <p:ext uri="{BB962C8B-B14F-4D97-AF65-F5344CB8AC3E}">
        <p14:creationId xmlns:p14="http://schemas.microsoft.com/office/powerpoint/2010/main" val="297193185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Cluster validation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88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How can you determine your level of confidence in these validation metrics?</a:t>
            </a:r>
          </a:p>
        </p:txBody>
      </p:sp>
    </p:spTree>
    <p:extLst>
      <p:ext uri="{BB962C8B-B14F-4D97-AF65-F5344CB8AC3E}">
        <p14:creationId xmlns:p14="http://schemas.microsoft.com/office/powerpoint/2010/main" val="34776327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Cluster validation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89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How can you determine your level of confidence in these validation metrics?</a:t>
            </a: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 Statistically; </a:t>
            </a:r>
            <a:r>
              <a:rPr lang="en-US" sz="3000" dirty="0" smtClean="0">
                <a:latin typeface="PFDinTextCompPro-Italic"/>
                <a:cs typeface="PFDinTextCompPro-Italic"/>
              </a:rPr>
              <a:t>e.g., </a:t>
            </a:r>
            <a:r>
              <a:rPr lang="en-US" sz="3000" dirty="0" smtClean="0">
                <a:latin typeface="PFDinTextCompPro-Italic"/>
                <a:cs typeface="PFDinTextCompPro-Italic"/>
              </a:rPr>
              <a:t>by computing frequency distributions for these metrics (over several runs of the algorithm) and determining statistical significance.</a:t>
            </a:r>
          </a:p>
        </p:txBody>
      </p:sp>
    </p:spTree>
    <p:extLst>
      <p:ext uri="{BB962C8B-B14F-4D97-AF65-F5344CB8AC3E}">
        <p14:creationId xmlns:p14="http://schemas.microsoft.com/office/powerpoint/2010/main" val="48931282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Cluster analysis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What is a cluster?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 A group of </a:t>
            </a:r>
            <a:r>
              <a:rPr lang="en-US" sz="3000" dirty="0" smtClean="0">
                <a:latin typeface="PFDinTextCompPro-Medium"/>
                <a:cs typeface="PFDinTextCompPro-Medium"/>
              </a:rPr>
              <a:t>similar</a:t>
            </a:r>
            <a:r>
              <a:rPr lang="en-US" sz="3000" dirty="0" smtClean="0">
                <a:latin typeface="PFDinTextCompPro-Italic"/>
                <a:cs typeface="PFDinTextCompPro-Italic"/>
              </a:rPr>
              <a:t> data points.</a:t>
            </a:r>
          </a:p>
          <a:p>
            <a:pPr algn="l"/>
            <a:endParaRPr lang="en-US" sz="3000" dirty="0">
              <a:latin typeface="PFDinTextCompPro-Italic"/>
              <a:cs typeface="PFDinTextCompPro-Italic"/>
              <a:sym typeface="Wingdings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  <a:sym typeface="Wingdings"/>
              </a:rPr>
              <a:t>The concept of similarity is central to the definition of a cluster, and therefore to cluster analysis.</a:t>
            </a:r>
          </a:p>
          <a:p>
            <a:pPr algn="l"/>
            <a:endParaRPr lang="en-US" sz="3000" dirty="0">
              <a:latin typeface="PFDinTextCompPro-Italic"/>
              <a:cs typeface="PFDinTextCompPro-Italic"/>
              <a:sym typeface="Wingdings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  <a:sym typeface="Wingdings"/>
              </a:rPr>
              <a:t>In general, greater similarity between points leads to better clustering.</a:t>
            </a:r>
          </a:p>
        </p:txBody>
      </p:sp>
    </p:spTree>
    <p:extLst>
      <p:ext uri="{BB962C8B-B14F-4D97-AF65-F5344CB8AC3E}">
        <p14:creationId xmlns:p14="http://schemas.microsoft.com/office/powerpoint/2010/main" val="387681845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Cluster validation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90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Ultimately, cluster validation and clustering in general are suggestive techniques that rely on human interpretation to be meaningful.</a:t>
            </a:r>
          </a:p>
        </p:txBody>
      </p:sp>
    </p:spTree>
    <p:extLst>
      <p:ext uri="{BB962C8B-B14F-4D97-AF65-F5344CB8AC3E}">
        <p14:creationId xmlns:p14="http://schemas.microsoft.com/office/powerpoint/2010/main" val="330860857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3" y="3467100"/>
            <a:ext cx="8426450" cy="1828800"/>
          </a:xfrm>
        </p:spPr>
        <p:txBody>
          <a:bodyPr/>
          <a:lstStyle/>
          <a:p>
            <a:pPr>
              <a:defRPr/>
            </a:pPr>
            <a:r>
              <a:rPr lang="en-US" sz="7500" dirty="0" smtClean="0"/>
              <a:t/>
            </a:r>
            <a:br>
              <a:rPr lang="en-US" sz="7500" dirty="0" smtClean="0"/>
            </a:br>
            <a:r>
              <a:rPr lang="en-US" sz="7500" dirty="0" smtClean="0"/>
              <a:t>Ex: k-means clustering</a:t>
            </a:r>
            <a:endParaRPr lang="en-US" sz="75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/>
            <a:r>
              <a:rPr lang="en-US" cap="none" dirty="0" smtClean="0">
                <a:latin typeface="PFDinTextCompPro-Bold" charset="0"/>
                <a:ea typeface="ヒラギノ角ゴ ProN W3" charset="0"/>
                <a:cs typeface="ヒラギノ角ゴ ProN W3" charset="0"/>
              </a:rPr>
              <a:t>INTRO TO DATA SCIENCE</a:t>
            </a:r>
            <a:endParaRPr lang="en-US" cap="none" dirty="0">
              <a:latin typeface="PFDinTextCompPro-Bold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483690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GA_Instructor_Template_Deck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FFFFD6"/>
      </a:accent1>
      <a:accent2>
        <a:srgbClr val="333399"/>
      </a:accent2>
      <a:accent3>
        <a:srgbClr val="AAAAAA"/>
      </a:accent3>
      <a:accent4>
        <a:srgbClr val="DADADA"/>
      </a:accent4>
      <a:accent5>
        <a:srgbClr val="FFFFE8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">
      <a:majorFont>
        <a:latin typeface="PFDinTextCompPro-Bold"/>
        <a:ea typeface="ヒラギノ角ゴ ProN W6"/>
        <a:cs typeface="ヒラギノ角ゴ ProN W6"/>
      </a:majorFont>
      <a:minorFont>
        <a:latin typeface="News706 B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Agenda">
  <a:themeElements>
    <a:clrScheme name="General Assembly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650A34"/>
      </a:accent1>
      <a:accent2>
        <a:srgbClr val="ED203B"/>
      </a:accent2>
      <a:accent3>
        <a:srgbClr val="FF9DB6"/>
      </a:accent3>
      <a:accent4>
        <a:srgbClr val="FFD707"/>
      </a:accent4>
      <a:accent5>
        <a:srgbClr val="78E6D2"/>
      </a:accent5>
      <a:accent6>
        <a:srgbClr val="23C2BC"/>
      </a:accent6>
      <a:hlink>
        <a:srgbClr val="009999"/>
      </a:hlink>
      <a:folHlink>
        <a:srgbClr val="99CC00"/>
      </a:folHlink>
    </a:clrScheme>
    <a:fontScheme name="Agenda">
      <a:majorFont>
        <a:latin typeface="PFDinTextCompPro-Bold"/>
        <a:ea typeface="ヒラギノ角ゴ ProN W6"/>
        <a:cs typeface="ヒラギノ角ゴ ProN W6"/>
      </a:majorFont>
      <a:minorFont>
        <a:latin typeface="News706 B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solidFill>
          <a:schemeClr val="accent1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Agend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GA_Instructor_Template_Deck.potx</Template>
  <TotalTime>20496</TotalTime>
  <Pages>0</Pages>
  <Words>3747</Words>
  <Characters>0</Characters>
  <Application>Microsoft Macintosh PowerPoint</Application>
  <PresentationFormat>Custom</PresentationFormat>
  <Lines>0</Lines>
  <Paragraphs>660</Paragraphs>
  <Slides>91</Slides>
  <Notes>91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91</vt:i4>
      </vt:variant>
    </vt:vector>
  </HeadingPairs>
  <TitlesOfParts>
    <vt:vector size="93" baseType="lpstr">
      <vt:lpstr>GA_Instructor_Template_Deck</vt:lpstr>
      <vt:lpstr>Agenda</vt:lpstr>
      <vt:lpstr>INTRO to DATA SCIENCE k-means clustering</vt:lpstr>
      <vt:lpstr> I. cluster analysis II. K-means clustering III. Interpreting results  exercise: IV. K-means clustering</vt:lpstr>
      <vt:lpstr> I. cluster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II. K-means clustering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III. Cluster validation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Ex: k-means clustering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Admin</dc:creator>
  <cp:keywords/>
  <dc:description/>
  <cp:lastModifiedBy>Aaron Schumacher</cp:lastModifiedBy>
  <cp:revision>4537</cp:revision>
  <cp:lastPrinted>2013-04-09T17:14:22Z</cp:lastPrinted>
  <dcterms:modified xsi:type="dcterms:W3CDTF">2014-05-05T01:17:32Z</dcterms:modified>
</cp:coreProperties>
</file>