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0"/>
  </p:notesMasterIdLst>
  <p:sldIdLst>
    <p:sldId id="473" r:id="rId3"/>
    <p:sldId id="340" r:id="rId4"/>
    <p:sldId id="326" r:id="rId5"/>
    <p:sldId id="477" r:id="rId6"/>
    <p:sldId id="482" r:id="rId7"/>
    <p:sldId id="483" r:id="rId8"/>
    <p:sldId id="476" r:id="rId9"/>
    <p:sldId id="414" r:id="rId10"/>
    <p:sldId id="432" r:id="rId11"/>
    <p:sldId id="433" r:id="rId12"/>
    <p:sldId id="431" r:id="rId13"/>
    <p:sldId id="434" r:id="rId14"/>
    <p:sldId id="435" r:id="rId15"/>
    <p:sldId id="440" r:id="rId16"/>
    <p:sldId id="474" r:id="rId17"/>
    <p:sldId id="475" r:id="rId18"/>
    <p:sldId id="436" r:id="rId19"/>
    <p:sldId id="402" r:id="rId20"/>
    <p:sldId id="406" r:id="rId21"/>
    <p:sldId id="408" r:id="rId22"/>
    <p:sldId id="409" r:id="rId23"/>
    <p:sldId id="479" r:id="rId24"/>
    <p:sldId id="480" r:id="rId25"/>
    <p:sldId id="481" r:id="rId26"/>
    <p:sldId id="411" r:id="rId27"/>
    <p:sldId id="419" r:id="rId28"/>
    <p:sldId id="425" r:id="rId29"/>
    <p:sldId id="426" r:id="rId30"/>
    <p:sldId id="427" r:id="rId31"/>
    <p:sldId id="429" r:id="rId32"/>
    <p:sldId id="430" r:id="rId33"/>
    <p:sldId id="463" r:id="rId34"/>
    <p:sldId id="447" r:id="rId35"/>
    <p:sldId id="443" r:id="rId36"/>
    <p:sldId id="444" r:id="rId37"/>
    <p:sldId id="446" r:id="rId38"/>
    <p:sldId id="445" r:id="rId39"/>
    <p:sldId id="449" r:id="rId40"/>
    <p:sldId id="448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4" r:id="rId55"/>
    <p:sldId id="465" r:id="rId56"/>
    <p:sldId id="466" r:id="rId57"/>
    <p:sldId id="478" r:id="rId58"/>
    <p:sldId id="339" r:id="rId5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99603" autoAdjust="0"/>
  </p:normalViewPr>
  <p:slideViewPr>
    <p:cSldViewPr>
      <p:cViewPr>
        <p:scale>
          <a:sx n="125" d="100"/>
          <a:sy n="125" d="100"/>
        </p:scale>
        <p:origin x="-864" y="-2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vocab: “decision boundary”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Need to use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error to get a better estimate.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“useful things” paper: we don’t have direct access to our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split is random &amp; uneven…70/30 is a good place to start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talk about the reason for this in just a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labels…predicting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  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Think in terms of our diagram.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test-set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OOS = out of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Bias-variance tradeoff!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(Training error is biased estimate of OOS prediction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 at this point what we can do to improve our estimate?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n-fold partition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partitions = equally-sized subsets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st.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none intersect &amp; union of all partitions is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often is each record used for training/testing?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Each record used for training n-1 times, used for testing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10 is a typical value for n, can also do n = total number of records (leave-one-out CV)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EVALUATION METRICS AND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0508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</p:txBody>
      </p:sp>
    </p:spTree>
    <p:extLst>
      <p:ext uri="{BB962C8B-B14F-4D97-AF65-F5344CB8AC3E}">
        <p14:creationId xmlns:p14="http://schemas.microsoft.com/office/powerpoint/2010/main" val="2297145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113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  <a:endParaRPr lang="en-US" sz="25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2158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20" y="1028700"/>
            <a:ext cx="5915234" cy="38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1028700"/>
            <a:ext cx="5402263" cy="38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53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can we make a model that generalizes well?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EVALuation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FOR PREDICTION: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EVALUATION METRICS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EVALUATION PROCEDURES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iterate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all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dirty="0" smtClean="0">
                <a:latin typeface="PFDinTextCompPro-Italic"/>
                <a:cs typeface="PFDinTextCompPro-Italic"/>
              </a:rPr>
              <a:t>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dirty="0" smtClean="0">
                <a:latin typeface="PFDinTextCompPro-Italic"/>
                <a:cs typeface="PFDinTextCompPro-Italic"/>
              </a:rPr>
              <a:t>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of sample</a:t>
              </a: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don’t know the labels for these OOS records!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61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57033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73601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</a:t>
            </a:r>
            <a:r>
              <a:rPr lang="en-US" sz="7500" dirty="0" smtClean="0"/>
              <a:t>Evaluation METRICS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62871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prediction error so we know what to expect from our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36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Generalization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18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078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3834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43659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</p:txBody>
      </p:sp>
    </p:spTree>
    <p:extLst>
      <p:ext uri="{BB962C8B-B14F-4D97-AF65-F5344CB8AC3E}">
        <p14:creationId xmlns:p14="http://schemas.microsoft.com/office/powerpoint/2010/main" val="1656031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</p:txBody>
      </p:sp>
    </p:spTree>
    <p:extLst>
      <p:ext uri="{BB962C8B-B14F-4D97-AF65-F5344CB8AC3E}">
        <p14:creationId xmlns:p14="http://schemas.microsoft.com/office/powerpoint/2010/main" val="2233406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</p:txBody>
      </p:sp>
    </p:spTree>
    <p:extLst>
      <p:ext uri="{BB962C8B-B14F-4D97-AF65-F5344CB8AC3E}">
        <p14:creationId xmlns:p14="http://schemas.microsoft.com/office/powerpoint/2010/main" val="1295858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generalization error gives a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</p:txBody>
      </p:sp>
    </p:spTree>
    <p:extLst>
      <p:ext uri="{BB962C8B-B14F-4D97-AF65-F5344CB8AC3E}">
        <p14:creationId xmlns:p14="http://schemas.microsoft.com/office/powerpoint/2010/main" val="119224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2775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categorical labels: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295481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</p:txBody>
      </p:sp>
    </p:spTree>
    <p:extLst>
      <p:ext uri="{BB962C8B-B14F-4D97-AF65-F5344CB8AC3E}">
        <p14:creationId xmlns:p14="http://schemas.microsoft.com/office/powerpoint/2010/main" val="2580176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</p:txBody>
      </p:sp>
    </p:spTree>
    <p:extLst>
      <p:ext uri="{BB962C8B-B14F-4D97-AF65-F5344CB8AC3E}">
        <p14:creationId xmlns:p14="http://schemas.microsoft.com/office/powerpoint/2010/main" val="2112735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</p:txBody>
      </p:sp>
    </p:spTree>
    <p:extLst>
      <p:ext uri="{BB962C8B-B14F-4D97-AF65-F5344CB8AC3E}">
        <p14:creationId xmlns:p14="http://schemas.microsoft.com/office/powerpoint/2010/main" val="4271353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09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747370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46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</p:txBody>
      </p:sp>
    </p:spTree>
    <p:extLst>
      <p:ext uri="{BB962C8B-B14F-4D97-AF65-F5344CB8AC3E}">
        <p14:creationId xmlns:p14="http://schemas.microsoft.com/office/powerpoint/2010/main" val="994652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</a:t>
            </a:r>
            <a:r>
              <a:rPr lang="en-US" sz="2500" dirty="0">
                <a:latin typeface="PFDinTextCompPro-Italic"/>
                <a:cs typeface="PFDinTextCompPro-Italic"/>
              </a:rPr>
              <a:t>Randomly 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737" y="1104900"/>
            <a:ext cx="50329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confusionMatrix</a:t>
            </a:r>
            <a:r>
              <a:rPr lang="en-US" sz="1800" dirty="0">
                <a:latin typeface="Courier New"/>
                <a:cs typeface="Courier New"/>
              </a:rPr>
              <a:t>(predicted, truth)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Confusion Matrix and Statistics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Reference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Prediction OJ VC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OJ 25  9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VC  5 21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                   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  Accuracy : 0.7667          </a:t>
            </a:r>
          </a:p>
          <a:p>
            <a:pPr algn="l"/>
            <a:r>
              <a:rPr lang="en-US" sz="1800" dirty="0" smtClean="0">
                <a:latin typeface="Courier New"/>
                <a:cs typeface="Courier New"/>
              </a:rPr>
              <a:t>    No </a:t>
            </a:r>
            <a:r>
              <a:rPr lang="en-US" sz="1800" dirty="0">
                <a:latin typeface="Courier New"/>
                <a:cs typeface="Courier New"/>
              </a:rPr>
              <a:t>Information Rate : 0.5             </a:t>
            </a:r>
            <a:r>
              <a:rPr lang="en-US" sz="1800" dirty="0" smtClean="0">
                <a:latin typeface="Courier New"/>
                <a:cs typeface="Courier New"/>
              </a:rPr>
              <a:t>                                          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endParaRPr lang="en-US" sz="1800" dirty="0" smtClean="0">
              <a:latin typeface="Courier New"/>
              <a:cs typeface="Courier New"/>
            </a:endParaRPr>
          </a:p>
          <a:p>
            <a:pPr algn="l"/>
            <a:r>
              <a:rPr lang="en-US" sz="1800" dirty="0" smtClean="0">
                <a:latin typeface="Courier New"/>
                <a:cs typeface="Courier New"/>
              </a:rPr>
              <a:t>                  </a:t>
            </a:r>
            <a:r>
              <a:rPr lang="en-US" sz="1800" dirty="0">
                <a:latin typeface="Courier New"/>
                <a:cs typeface="Courier New"/>
              </a:rPr>
              <a:t>Kappa : 0.5333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5337" y="1638300"/>
            <a:ext cx="467995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Sensitivity : 0.8333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Specificity : 0.7000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Pos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Pred</a:t>
            </a:r>
            <a:r>
              <a:rPr lang="en-US" sz="1800" dirty="0">
                <a:latin typeface="Courier New"/>
                <a:cs typeface="Courier New"/>
              </a:rPr>
              <a:t> Value : 0.7353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Neg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Pred</a:t>
            </a:r>
            <a:r>
              <a:rPr lang="en-US" sz="1800" dirty="0">
                <a:latin typeface="Courier New"/>
                <a:cs typeface="Courier New"/>
              </a:rPr>
              <a:t> Value : 0.8077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Prevalence : 0.5000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Detection Rate : 0.4167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Detection Prevalence : 0.5667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Balanced Accuracy : 0.7667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average generalization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5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1801410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1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04205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- 10-fold CV is 10x more expensive than a single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967537" y="1104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Leave one out cross-validation is a special case of n-fold cross-validation.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87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601074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Evaluation PROCEDURES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5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96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9585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6696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train our model using the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2980083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12592</TotalTime>
  <Pages>0</Pages>
  <Words>2579</Words>
  <Characters>0</Characters>
  <Application>Microsoft Macintosh PowerPoint</Application>
  <PresentationFormat>Custom</PresentationFormat>
  <Lines>0</Lines>
  <Paragraphs>575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GA_Instructor_Template_Deck</vt:lpstr>
      <vt:lpstr>Agenda</vt:lpstr>
      <vt:lpstr>INTRO to DATA SCIENCE EVALUATION METRICS AND PROCEDURES</vt:lpstr>
      <vt:lpstr> FOR PREDICTION:  I. EVALUATION METRICS iI. EVALUATION PROCEDURES</vt:lpstr>
      <vt:lpstr>I. Evaluation METRICS</vt:lpstr>
      <vt:lpstr>PowerPoint Presentation</vt:lpstr>
      <vt:lpstr>PowerPoint Presentation</vt:lpstr>
      <vt:lpstr>PowerPoint Presentation</vt:lpstr>
      <vt:lpstr>II.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1713</cp:revision>
  <cp:lastPrinted>2013-03-28T23:13:53Z</cp:lastPrinted>
  <dcterms:modified xsi:type="dcterms:W3CDTF">2014-03-16T21:12:14Z</dcterms:modified>
</cp:coreProperties>
</file>