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51"/>
  </p:notesMasterIdLst>
  <p:sldIdLst>
    <p:sldId id="382" r:id="rId3"/>
    <p:sldId id="383" r:id="rId4"/>
    <p:sldId id="340" r:id="rId5"/>
    <p:sldId id="326" r:id="rId6"/>
    <p:sldId id="344" r:id="rId7"/>
    <p:sldId id="345" r:id="rId8"/>
    <p:sldId id="348" r:id="rId9"/>
    <p:sldId id="349" r:id="rId10"/>
    <p:sldId id="353" r:id="rId11"/>
    <p:sldId id="355" r:id="rId12"/>
    <p:sldId id="363" r:id="rId13"/>
    <p:sldId id="380" r:id="rId14"/>
    <p:sldId id="384" r:id="rId15"/>
    <p:sldId id="381" r:id="rId16"/>
    <p:sldId id="365" r:id="rId17"/>
    <p:sldId id="366" r:id="rId18"/>
    <p:sldId id="367" r:id="rId19"/>
    <p:sldId id="328" r:id="rId20"/>
    <p:sldId id="370" r:id="rId21"/>
    <p:sldId id="371" r:id="rId22"/>
    <p:sldId id="372" r:id="rId23"/>
    <p:sldId id="406" r:id="rId24"/>
    <p:sldId id="407" r:id="rId25"/>
    <p:sldId id="408" r:id="rId26"/>
    <p:sldId id="409" r:id="rId27"/>
    <p:sldId id="374" r:id="rId28"/>
    <p:sldId id="392" r:id="rId29"/>
    <p:sldId id="403" r:id="rId30"/>
    <p:sldId id="323" r:id="rId31"/>
    <p:sldId id="375" r:id="rId32"/>
    <p:sldId id="394" r:id="rId33"/>
    <p:sldId id="385" r:id="rId34"/>
    <p:sldId id="386" r:id="rId35"/>
    <p:sldId id="387" r:id="rId36"/>
    <p:sldId id="388" r:id="rId37"/>
    <p:sldId id="389" r:id="rId38"/>
    <p:sldId id="390" r:id="rId39"/>
    <p:sldId id="391" r:id="rId40"/>
    <p:sldId id="404" r:id="rId41"/>
    <p:sldId id="393" r:id="rId42"/>
    <p:sldId id="395" r:id="rId43"/>
    <p:sldId id="402" r:id="rId44"/>
    <p:sldId id="405" r:id="rId45"/>
    <p:sldId id="396" r:id="rId46"/>
    <p:sldId id="397" r:id="rId47"/>
    <p:sldId id="398" r:id="rId48"/>
    <p:sldId id="399" r:id="rId49"/>
    <p:sldId id="339" r:id="rId50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05" autoAdjust="0"/>
  </p:normalViewPr>
  <p:slideViewPr>
    <p:cSldViewPr>
      <p:cViewPr>
        <p:scale>
          <a:sx n="120" d="100"/>
          <a:sy n="120" d="100"/>
        </p:scale>
        <p:origin x="-840" y="-8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notesMaster" Target="notesMasters/notes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3/16/14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 level, but ‘zooming</a:t>
            </a:r>
            <a:r>
              <a:rPr lang="en-US" baseline="0" dirty="0" smtClean="0"/>
              <a:t> in’ from last lecture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~20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can you think of examples?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how could an algorithm “learn” from data in either of these cases?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“Core of ML” from before  types of learning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“Core of ML” from before  types of learning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these characterize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can you think of examples?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what kinds of learning tasks could we carry out with these types of data?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these characterize the dependent </a:t>
            </a: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(target) variables!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do you know of any particular models/algorithms that fit into these categories?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Classification for targeting ads (likely purchasers), regression, clustering (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recsys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), dim reduction (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mtx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decomposition)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Combo: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nnmf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(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netflix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prize)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are these terms familiar?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can you think of particular algorithms that fit into these categories?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~3 min</a:t>
            </a:r>
          </a:p>
          <a:p>
            <a:endParaRPr lang="en-US" dirty="0" smtClean="0"/>
          </a:p>
          <a:p>
            <a:r>
              <a:rPr lang="en-US" dirty="0" smtClean="0"/>
              <a:t>Talk to the person next to you for a couple minute,</a:t>
            </a:r>
            <a:r>
              <a:rPr lang="en-US" baseline="0" dirty="0" smtClean="0"/>
              <a:t> decide on an answer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Aha!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~3 min</a:t>
            </a:r>
          </a:p>
          <a:p>
            <a:endParaRPr lang="en-US" dirty="0" smtClean="0"/>
          </a:p>
          <a:p>
            <a:r>
              <a:rPr lang="en-US" dirty="0" smtClean="0"/>
              <a:t>Talk amongst yourselves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Makes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9938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Q: are these terms familiar?</a:t>
            </a:r>
            <a:endParaRPr lang="en-US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Q: can you think of particular algorithms that fit into these categories?</a:t>
            </a:r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41986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Q: are these terms familiar?</a:t>
            </a:r>
            <a:endParaRPr lang="en-US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Q: can you think of particular algorithms that fit into these categories?</a:t>
            </a: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ChangeArrowheads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44034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Q: are these terms familiar?</a:t>
            </a:r>
            <a:endParaRPr lang="en-US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Q: can you think of particular algorithms that fit into these categories?</a:t>
            </a:r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ChangeArrowheads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46082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Q: are these terms familiar?</a:t>
            </a:r>
            <a:endParaRPr lang="en-US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Q: can you think of particular algorithms that fit into these categories?</a:t>
            </a:r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~3</a:t>
            </a:r>
            <a:r>
              <a:rPr lang="en-US" baseline="0" dirty="0" smtClean="0"/>
              <a:t> min</a:t>
            </a:r>
          </a:p>
          <a:p>
            <a:endParaRPr lang="en-US" baseline="0" dirty="0" smtClean="0"/>
          </a:p>
          <a:p>
            <a:r>
              <a:rPr lang="en-US" dirty="0" smtClean="0"/>
              <a:t>Discuss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how are we going to use the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~3</a:t>
            </a:r>
            <a:r>
              <a:rPr lang="en-US" baseline="0" dirty="0" smtClean="0"/>
              <a:t> min</a:t>
            </a:r>
          </a:p>
          <a:p>
            <a:endParaRPr lang="en-US" baseline="0" dirty="0" smtClean="0"/>
          </a:p>
          <a:p>
            <a:r>
              <a:rPr lang="en-US" dirty="0" smtClean="0"/>
              <a:t>Discuss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  <a:latin typeface="ArialMT"/>
              </a:rPr>
              <a:t>Plug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 yourself back into the workflow at the right stage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Q: How do you know what the right stage is?</a:t>
            </a:r>
            <a:endParaRPr lang="en-US" sz="1200" dirty="0" smtClean="0">
              <a:solidFill>
                <a:prstClr val="black"/>
              </a:solidFill>
              <a:latin typeface="Arial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  <a:latin typeface="ArialMT"/>
              </a:rPr>
              <a:t>Do your results justify action? Further analysis? Revising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ArialMT"/>
              </a:rPr>
              <a:t>your original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 analysis? Changing your approach altogether?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 These are the types of practical questions we will gain experience with through the hands-on sections of the course!</a:t>
            </a:r>
            <a:endParaRPr lang="en-US" sz="1200" dirty="0" smtClean="0">
              <a:solidFill>
                <a:prstClr val="black"/>
              </a:solidFill>
              <a:latin typeface="Arial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Where does classification belong in this diagram?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Making predictions or extracting structure?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Quantitative data or qualitative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Supervised learning problem w/ categorical target variables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 What do these terms mean?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variables = columns, observations/records =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4 independent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(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cts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= columns, records =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Class label = target variable, the thing we want to predict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any ideas?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how are we going to use the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~20</a:t>
            </a:r>
            <a:r>
              <a:rPr lang="en-US" baseline="0" dirty="0" smtClean="0"/>
              <a:t>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We will have more to say about distance functions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~20 min</a:t>
            </a:r>
          </a:p>
          <a:p>
            <a:r>
              <a:rPr lang="en-US" dirty="0" smtClean="0"/>
              <a:t>Q:</a:t>
            </a:r>
            <a:r>
              <a:rPr lang="en-US" baseline="0" dirty="0" smtClean="0"/>
              <a:t> </a:t>
            </a:r>
            <a:r>
              <a:rPr lang="en-US" dirty="0" smtClean="0"/>
              <a:t>what</a:t>
            </a:r>
            <a:r>
              <a:rPr lang="en-US" baseline="0" dirty="0" smtClean="0"/>
              <a:t> do you think of the math we saw?</a:t>
            </a:r>
            <a:endParaRPr lang="en-US" dirty="0" smtClean="0"/>
          </a:p>
          <a:p>
            <a:r>
              <a:rPr lang="en-US" dirty="0" smtClean="0"/>
              <a:t>Q:</a:t>
            </a:r>
            <a:r>
              <a:rPr lang="en-US" baseline="0" dirty="0" smtClean="0"/>
              <a:t> how do you like using R?</a:t>
            </a:r>
          </a:p>
          <a:p>
            <a:r>
              <a:rPr lang="en-US" baseline="0" dirty="0" smtClean="0"/>
              <a:t>Q: does anything seem mysterious?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Data-oriented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Representation: Helps you figure out what you’re looking at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can you think of examples?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Genlzn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: helps you figure out what is likely to happen in the future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Keep these terms in mind…later we will use them to think about ML problems (write these on the white board)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64" y="1065214"/>
            <a:ext cx="4924507" cy="41925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768" y="2071689"/>
            <a:ext cx="5751875" cy="13430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B0EFC39-C3C1-A643-B8C8-46BFBB505158}" type="slidenum">
              <a:rPr lang="en-US"/>
              <a:pPr/>
              <a:t>‹#›</a:t>
            </a:fld>
            <a:endParaRPr lang="en-US" sz="2300" b="1">
              <a:latin typeface="+mj-lt"/>
              <a:cs typeface="+mj-cs"/>
              <a:sym typeface="PFDinTextCompPro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85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  <p:sldLayoutId id="2147484116" r:id="rId14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6002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machine learning / KNN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5726565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II. machine learning problems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6256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Types of learning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566737" y="1991261"/>
            <a:ext cx="70271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>
                <a:latin typeface="PFDinTextCompPro-Italic"/>
                <a:cs typeface="PFDinTextCompPro-Italic"/>
              </a:rPr>
              <a:t>	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making predictions</a:t>
            </a: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	extracting structure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28898534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Remember what we said before?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566737" y="1991261"/>
            <a:ext cx="70271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>
                <a:latin typeface="PFDinTextCompPro-Italic"/>
                <a:cs typeface="PFDinTextCompPro-Italic"/>
              </a:rPr>
              <a:t>	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making predictions</a:t>
            </a: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	extracting structure</a:t>
            </a:r>
            <a:endParaRPr lang="en-US" sz="40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3233737" y="3771900"/>
            <a:ext cx="19343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smtClean="0">
                <a:latin typeface="PFDinTextCompPro-Italic"/>
                <a:cs typeface="PFDinTextCompPro-Italic"/>
              </a:rPr>
              <a:t>representation</a:t>
            </a:r>
            <a:endParaRPr lang="en-US" sz="3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741478" y="952500"/>
            <a:ext cx="19024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smtClean="0">
                <a:latin typeface="PFDinTextCompPro-Italic"/>
                <a:cs typeface="PFDinTextCompPro-Italic"/>
              </a:rPr>
              <a:t>generalization</a:t>
            </a:r>
            <a:endParaRPr lang="en-US" sz="3000" i="1" dirty="0"/>
          </a:p>
        </p:txBody>
      </p:sp>
      <p:sp>
        <p:nvSpPr>
          <p:cNvPr id="13" name="Freeform 12"/>
          <p:cNvSpPr/>
          <p:nvPr/>
        </p:nvSpPr>
        <p:spPr>
          <a:xfrm>
            <a:off x="5599366" y="1365387"/>
            <a:ext cx="1088923" cy="705450"/>
          </a:xfrm>
          <a:custGeom>
            <a:avLst/>
            <a:gdLst>
              <a:gd name="connsiteX0" fmla="*/ 1088923 w 1088923"/>
              <a:gd name="connsiteY0" fmla="*/ 0 h 705450"/>
              <a:gd name="connsiteX1" fmla="*/ 9484 w 1088923"/>
              <a:gd name="connsiteY1" fmla="*/ 698571 h 705450"/>
              <a:gd name="connsiteX2" fmla="*/ 538620 w 1088923"/>
              <a:gd name="connsiteY2" fmla="*/ 349286 h 705450"/>
              <a:gd name="connsiteX3" fmla="*/ 115311 w 1088923"/>
              <a:gd name="connsiteY3" fmla="*/ 222273 h 7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8923" h="705450">
                <a:moveTo>
                  <a:pt x="1088923" y="0"/>
                </a:moveTo>
                <a:lnTo>
                  <a:pt x="9484" y="698571"/>
                </a:lnTo>
                <a:cubicBezTo>
                  <a:pt x="-82233" y="756785"/>
                  <a:pt x="520982" y="428669"/>
                  <a:pt x="538620" y="349286"/>
                </a:cubicBezTo>
                <a:cubicBezTo>
                  <a:pt x="556258" y="269903"/>
                  <a:pt x="201737" y="571558"/>
                  <a:pt x="115311" y="222273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6053137" y="1485900"/>
            <a:ext cx="6858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rot="10800000" flipH="1">
            <a:off x="5138738" y="3390899"/>
            <a:ext cx="6858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610525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Remember what we said before?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566737" y="1991261"/>
            <a:ext cx="70271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>
                <a:latin typeface="PFDinTextCompPro-Italic"/>
                <a:cs typeface="PFDinTextCompPro-Italic"/>
              </a:rPr>
              <a:t>	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making predictions</a:t>
            </a: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	extracting structure</a:t>
            </a:r>
            <a:endParaRPr lang="en-US" sz="40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3233737" y="3771900"/>
            <a:ext cx="19343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smtClean="0">
                <a:latin typeface="PFDinTextCompPro-Italic"/>
                <a:cs typeface="PFDinTextCompPro-Italic"/>
              </a:rPr>
              <a:t>representation</a:t>
            </a:r>
            <a:endParaRPr lang="en-US" sz="3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741478" y="952500"/>
            <a:ext cx="19024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smtClean="0">
                <a:latin typeface="PFDinTextCompPro-Italic"/>
                <a:cs typeface="PFDinTextCompPro-Italic"/>
              </a:rPr>
              <a:t>generalization</a:t>
            </a:r>
            <a:endParaRPr lang="en-US" sz="3000" i="1" dirty="0"/>
          </a:p>
        </p:txBody>
      </p:sp>
      <p:sp>
        <p:nvSpPr>
          <p:cNvPr id="13" name="Freeform 12"/>
          <p:cNvSpPr/>
          <p:nvPr/>
        </p:nvSpPr>
        <p:spPr>
          <a:xfrm>
            <a:off x="5599366" y="1365387"/>
            <a:ext cx="1088923" cy="705450"/>
          </a:xfrm>
          <a:custGeom>
            <a:avLst/>
            <a:gdLst>
              <a:gd name="connsiteX0" fmla="*/ 1088923 w 1088923"/>
              <a:gd name="connsiteY0" fmla="*/ 0 h 705450"/>
              <a:gd name="connsiteX1" fmla="*/ 9484 w 1088923"/>
              <a:gd name="connsiteY1" fmla="*/ 698571 h 705450"/>
              <a:gd name="connsiteX2" fmla="*/ 538620 w 1088923"/>
              <a:gd name="connsiteY2" fmla="*/ 349286 h 705450"/>
              <a:gd name="connsiteX3" fmla="*/ 115311 w 1088923"/>
              <a:gd name="connsiteY3" fmla="*/ 222273 h 7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8923" h="705450">
                <a:moveTo>
                  <a:pt x="1088923" y="0"/>
                </a:moveTo>
                <a:lnTo>
                  <a:pt x="9484" y="698571"/>
                </a:lnTo>
                <a:cubicBezTo>
                  <a:pt x="-82233" y="756785"/>
                  <a:pt x="520982" y="428669"/>
                  <a:pt x="538620" y="349286"/>
                </a:cubicBezTo>
                <a:cubicBezTo>
                  <a:pt x="556258" y="269903"/>
                  <a:pt x="201737" y="571558"/>
                  <a:pt x="115311" y="222273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6053137" y="1485900"/>
            <a:ext cx="6858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rot="10800000" flipH="1">
            <a:off x="5138738" y="3390899"/>
            <a:ext cx="6858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2" name="Group 26"/>
          <p:cNvGrpSpPr>
            <a:grpSpLocks/>
          </p:cNvGrpSpPr>
          <p:nvPr/>
        </p:nvGrpSpPr>
        <p:grpSpPr bwMode="auto">
          <a:xfrm>
            <a:off x="7196137" y="3467100"/>
            <a:ext cx="1463675" cy="1463675"/>
            <a:chOff x="0" y="0"/>
            <a:chExt cx="1280" cy="1280"/>
          </a:xfrm>
        </p:grpSpPr>
        <p:pic>
          <p:nvPicPr>
            <p:cNvPr id="14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24"/>
            <p:cNvSpPr>
              <a:spLocks/>
            </p:cNvSpPr>
            <p:nvPr/>
          </p:nvSpPr>
          <p:spPr bwMode="auto">
            <a:xfrm>
              <a:off x="200" y="200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 EXCLUSIVELY DICHOTOMOUS!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01203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Types of data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  <a:p>
            <a:pPr algn="l"/>
            <a:endParaRPr lang="en-US" sz="4000" i="1" dirty="0">
              <a:latin typeface="PFDinTextCompPro-MediumItalic"/>
              <a:cs typeface="PFDinTextCompPro-MediumItalic"/>
            </a:endParaRPr>
          </a:p>
          <a:p>
            <a:pPr algn="l"/>
            <a:r>
              <a:rPr lang="en-US" sz="4000" dirty="0" smtClean="0">
                <a:latin typeface="PFDinTextCompPro-Italic"/>
                <a:cs typeface="PFDinTextCompPro-Italic"/>
              </a:rPr>
              <a:t>quantitative		 qualitative</a:t>
            </a:r>
            <a:endParaRPr lang="en-US" sz="4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0151426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Types of data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  <a:p>
            <a:pPr algn="l"/>
            <a:endParaRPr lang="en-US" sz="4000" i="1" dirty="0">
              <a:latin typeface="PFDinTextCompPro-MediumItalic"/>
              <a:cs typeface="PFDinTextCompPro-MediumItalic"/>
            </a:endParaRPr>
          </a:p>
          <a:p>
            <a:pPr algn="l"/>
            <a:r>
              <a:rPr lang="en-US" sz="4000" dirty="0" smtClean="0">
                <a:latin typeface="PFDinTextCompPro-Italic"/>
                <a:cs typeface="PFDinTextCompPro-Italic"/>
              </a:rPr>
              <a:t>quantitative		 qualitative</a:t>
            </a:r>
            <a:endParaRPr lang="en-US" sz="4000" dirty="0">
              <a:latin typeface="PFDinTextCompPro-Italic"/>
              <a:cs typeface="PFDinTextCompPro-Italic"/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931862" y="2917825"/>
            <a:ext cx="1616075" cy="1692275"/>
            <a:chOff x="0" y="0"/>
            <a:chExt cx="1280" cy="1280"/>
          </a:xfrm>
        </p:grpSpPr>
        <p:pic>
          <p:nvPicPr>
            <p:cNvPr id="10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2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The space where data live is called the </a:t>
              </a:r>
              <a:r>
                <a:rPr lang="en-US" sz="900" i="1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feature space.</a:t>
              </a:r>
            </a:p>
            <a:p>
              <a:pPr algn="l">
                <a:lnSpc>
                  <a:spcPts val="1150"/>
                </a:lnSpc>
              </a:pPr>
              <a:endParaRPr lang="en-US" sz="900" i="1" dirty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Each point in this space is called a </a:t>
              </a:r>
              <a:r>
                <a:rPr lang="en-US" sz="900" i="1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record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88723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Types of ML solutions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8289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</a:t>
            </a:r>
            <a:r>
              <a:rPr lang="en-US" sz="4000" dirty="0" smtClean="0">
                <a:latin typeface="PFDinTextCompPro-Italic"/>
                <a:cs typeface="PFDinTextCompPro-Italic"/>
              </a:rPr>
              <a:t>regression	    classification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reduction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  clustering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41258344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Types of ML solutions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8289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</a:t>
            </a:r>
            <a:r>
              <a:rPr lang="en-US" sz="4000" dirty="0" smtClean="0">
                <a:latin typeface="PFDinTextCompPro-Italic"/>
                <a:cs typeface="PFDinTextCompPro-Italic"/>
              </a:rPr>
              <a:t>regression	    classification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reduction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  clustering</a:t>
            </a:r>
            <a:endParaRPr lang="en-US" sz="4000" i="1" dirty="0"/>
          </a:p>
        </p:txBody>
      </p: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6891337" y="3619500"/>
            <a:ext cx="1463675" cy="1463675"/>
            <a:chOff x="0" y="0"/>
            <a:chExt cx="1280" cy="1280"/>
          </a:xfrm>
        </p:grpSpPr>
        <p:pic>
          <p:nvPicPr>
            <p:cNvPr id="11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3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We will implement solutions using </a:t>
              </a:r>
              <a:r>
                <a:rPr lang="en-US" sz="900" i="1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models 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and </a:t>
              </a:r>
              <a:r>
                <a:rPr lang="en-US" sz="900" i="1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algorithms.</a:t>
              </a:r>
            </a:p>
            <a:p>
              <a:pPr algn="l">
                <a:lnSpc>
                  <a:spcPts val="1150"/>
                </a:lnSpc>
              </a:pPr>
              <a:endParaRPr lang="en-US" sz="900" i="1" dirty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Each will fall into one of these four buckets.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54564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1181100"/>
            <a:ext cx="8426450" cy="37338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7500" b="0" dirty="0" smtClean="0">
                <a:latin typeface="PFDinTextCompPro-MediumItalic"/>
                <a:cs typeface="PFDinTextCompPro-MediumItalic"/>
              </a:rPr>
              <a:t>What</a:t>
            </a:r>
            <a:br>
              <a:rPr lang="en-US" sz="7500" b="0" dirty="0" smtClean="0">
                <a:latin typeface="PFDinTextCompPro-MediumItalic"/>
                <a:cs typeface="PFDinTextCompPro-MediumItalic"/>
              </a:rPr>
            </a:br>
            <a:r>
              <a:rPr lang="en-US" sz="4000" b="0" dirty="0" smtClean="0">
                <a:latin typeface="PFDinTextCompPro-MediumItalic"/>
                <a:cs typeface="PFDinTextCompPro-MediumItalic"/>
              </a:rPr>
              <a:t>is the</a:t>
            </a:r>
            <a:br>
              <a:rPr lang="en-US" sz="4000" b="0" dirty="0" smtClean="0">
                <a:latin typeface="PFDinTextCompPro-MediumItalic"/>
                <a:cs typeface="PFDinTextCompPro-MediumItalic"/>
              </a:rPr>
            </a:br>
            <a:r>
              <a:rPr lang="en-US" sz="7500" b="0" dirty="0" smtClean="0">
                <a:latin typeface="PFDinTextCompPro-MediumItalic"/>
                <a:cs typeface="PFDinTextCompPro-MediumItalic"/>
              </a:rPr>
              <a:t>goal</a:t>
            </a:r>
            <a:br>
              <a:rPr lang="en-US" sz="7500" b="0" dirty="0" smtClean="0">
                <a:latin typeface="PFDinTextCompPro-MediumItalic"/>
                <a:cs typeface="PFDinTextCompPro-MediumItalic"/>
              </a:rPr>
            </a:br>
            <a:r>
              <a:rPr lang="en-US" sz="4000" b="0" dirty="0" smtClean="0">
                <a:latin typeface="PFDinTextCompPro-MediumItalic"/>
                <a:cs typeface="PFDinTextCompPro-MediumItalic"/>
              </a:rPr>
              <a:t>of</a:t>
            </a:r>
            <a:r>
              <a:rPr lang="en-US" sz="5000" b="0" dirty="0" smtClean="0">
                <a:latin typeface="PFDinTextCompPro-MediumItalic"/>
                <a:cs typeface="PFDinTextCompPro-MediumItalic"/>
              </a:rPr>
              <a:t/>
            </a:r>
            <a:br>
              <a:rPr lang="en-US" sz="5000" b="0" dirty="0" smtClean="0">
                <a:latin typeface="PFDinTextCompPro-MediumItalic"/>
                <a:cs typeface="PFDinTextCompPro-MediumItalic"/>
              </a:rPr>
            </a:br>
            <a:r>
              <a:rPr lang="en-US" sz="7500" b="0" dirty="0" smtClean="0">
                <a:latin typeface="PFDinTextCompPro-MediumItalic"/>
                <a:cs typeface="PFDinTextCompPro-MediumItalic"/>
              </a:rPr>
              <a:t>machine learning?</a:t>
            </a:r>
            <a:endParaRPr lang="en-US" sz="5000" b="0" dirty="0">
              <a:latin typeface="PFDinTextCompPro-MediumItalic"/>
              <a:cs typeface="PFDinTextCompPro-Medium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QUESTION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9015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sym typeface="Wingdings"/>
              </a:rPr>
              <a:t>goals of </a:t>
            </a:r>
            <a:r>
              <a:rPr lang="en-US" dirty="0" smtClean="0">
                <a:sym typeface="Wingdings"/>
              </a:rPr>
              <a:t>ml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566737" y="1991261"/>
            <a:ext cx="70271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>
                <a:latin typeface="PFDinTextCompPro-Italic"/>
                <a:cs typeface="PFDinTextCompPro-Italic"/>
              </a:rPr>
              <a:t>	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making predictions</a:t>
            </a: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	extracting structure</a:t>
            </a:r>
            <a:endParaRPr lang="en-US" sz="4000" i="1" dirty="0"/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104062" y="3543300"/>
            <a:ext cx="1463675" cy="1463675"/>
            <a:chOff x="0" y="0"/>
            <a:chExt cx="1280" cy="1280"/>
          </a:xfrm>
        </p:grpSpPr>
        <p:pic>
          <p:nvPicPr>
            <p:cNvPr id="10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The goal is determined by the type of problem.</a:t>
              </a:r>
            </a:p>
          </p:txBody>
        </p:sp>
      </p:grpSp>
      <p:grpSp>
        <p:nvGrpSpPr>
          <p:cNvPr id="13" name="Group 26"/>
          <p:cNvGrpSpPr>
            <a:grpSpLocks/>
          </p:cNvGrpSpPr>
          <p:nvPr/>
        </p:nvGrpSpPr>
        <p:grpSpPr bwMode="auto">
          <a:xfrm>
            <a:off x="3538537" y="3390900"/>
            <a:ext cx="1463675" cy="1463675"/>
            <a:chOff x="0" y="0"/>
            <a:chExt cx="1280" cy="1280"/>
          </a:xfrm>
        </p:grpSpPr>
        <p:pic>
          <p:nvPicPr>
            <p:cNvPr id="14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Practical goal: provide insight and solve problems.</a:t>
              </a: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</p:txBody>
        </p:sp>
      </p:grpSp>
      <p:grpSp>
        <p:nvGrpSpPr>
          <p:cNvPr id="16" name="Group 26"/>
          <p:cNvGrpSpPr>
            <a:grpSpLocks/>
          </p:cNvGrpSpPr>
          <p:nvPr/>
        </p:nvGrpSpPr>
        <p:grpSpPr bwMode="auto">
          <a:xfrm>
            <a:off x="7500937" y="1104900"/>
            <a:ext cx="1463675" cy="1463675"/>
            <a:chOff x="0" y="0"/>
            <a:chExt cx="1280" cy="1280"/>
          </a:xfrm>
        </p:grpSpPr>
        <p:pic>
          <p:nvPicPr>
            <p:cNvPr id="1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Academic goal: make good predictions by some metric.</a:t>
              </a: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06061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Buzzword break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1181100"/>
            <a:ext cx="7010400" cy="350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1217" y="4928056"/>
            <a:ext cx="37369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</a:t>
            </a:r>
            <a:r>
              <a:rPr lang="en-US" sz="800" i="1" dirty="0" err="1">
                <a:latin typeface="+mn-lt"/>
              </a:rPr>
              <a:t>people.cs.umass.edu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mcgregor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stocworkshop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langford.pdf</a:t>
            </a:r>
            <a:endParaRPr lang="en-US" sz="8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76641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1181100"/>
            <a:ext cx="8426450" cy="37338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7500" b="0" dirty="0" smtClean="0">
                <a:latin typeface="PFDinTextCompPro-MediumItalic"/>
                <a:cs typeface="PFDinTextCompPro-MediumItalic"/>
              </a:rPr>
              <a:t>How</a:t>
            </a:r>
            <a:br>
              <a:rPr lang="en-US" sz="7500" b="0" dirty="0" smtClean="0">
                <a:latin typeface="PFDinTextCompPro-MediumItalic"/>
                <a:cs typeface="PFDinTextCompPro-MediumItalic"/>
              </a:rPr>
            </a:br>
            <a:r>
              <a:rPr lang="en-US" sz="4000" b="0" dirty="0" smtClean="0">
                <a:latin typeface="PFDinTextCompPro-MediumItalic"/>
                <a:cs typeface="PFDinTextCompPro-MediumItalic"/>
              </a:rPr>
              <a:t>do you</a:t>
            </a:r>
            <a:br>
              <a:rPr lang="en-US" sz="4000" b="0" dirty="0" smtClean="0">
                <a:latin typeface="PFDinTextCompPro-MediumItalic"/>
                <a:cs typeface="PFDinTextCompPro-MediumItalic"/>
              </a:rPr>
            </a:br>
            <a:r>
              <a:rPr lang="en-US" sz="7500" b="0" dirty="0" smtClean="0">
                <a:latin typeface="PFDinTextCompPro-MediumItalic"/>
                <a:cs typeface="PFDinTextCompPro-MediumItalic"/>
              </a:rPr>
              <a:t>determine</a:t>
            </a:r>
            <a:br>
              <a:rPr lang="en-US" sz="7500" b="0" dirty="0" smtClean="0">
                <a:latin typeface="PFDinTextCompPro-MediumItalic"/>
                <a:cs typeface="PFDinTextCompPro-MediumItalic"/>
              </a:rPr>
            </a:br>
            <a:r>
              <a:rPr lang="en-US" sz="4000" b="0" dirty="0" smtClean="0">
                <a:latin typeface="PFDinTextCompPro-MediumItalic"/>
                <a:cs typeface="PFDinTextCompPro-MediumItalic"/>
              </a:rPr>
              <a:t>the right</a:t>
            </a:r>
            <a:r>
              <a:rPr lang="en-US" sz="5000" b="0" dirty="0" smtClean="0">
                <a:latin typeface="PFDinTextCompPro-MediumItalic"/>
                <a:cs typeface="PFDinTextCompPro-MediumItalic"/>
              </a:rPr>
              <a:t/>
            </a:r>
            <a:br>
              <a:rPr lang="en-US" sz="5000" b="0" dirty="0" smtClean="0">
                <a:latin typeface="PFDinTextCompPro-MediumItalic"/>
                <a:cs typeface="PFDinTextCompPro-MediumItalic"/>
              </a:rPr>
            </a:br>
            <a:r>
              <a:rPr lang="en-US" sz="7500" b="0" dirty="0" smtClean="0">
                <a:latin typeface="PFDinTextCompPro-MediumItalic"/>
                <a:cs typeface="PFDinTextCompPro-MediumItalic"/>
              </a:rPr>
              <a:t>approach?</a:t>
            </a:r>
            <a:endParaRPr lang="en-US" sz="5000" b="0" dirty="0">
              <a:latin typeface="PFDinTextCompPro-MediumItalic"/>
              <a:cs typeface="PFDinTextCompPro-Medium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QUESTION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423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Approaches to ml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8289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</a:t>
            </a:r>
            <a:r>
              <a:rPr lang="en-US" sz="4000" dirty="0" smtClean="0">
                <a:latin typeface="PFDinTextCompPro-Italic"/>
                <a:cs typeface="PFDinTextCompPro-Italic"/>
              </a:rPr>
              <a:t>regression	    classification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reduction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  clustering</a:t>
            </a:r>
            <a:endParaRPr lang="en-US" sz="4000" i="1" dirty="0"/>
          </a:p>
        </p:txBody>
      </p: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6967537" y="3451225"/>
            <a:ext cx="1463675" cy="1463675"/>
            <a:chOff x="0" y="0"/>
            <a:chExt cx="1280" cy="1280"/>
          </a:xfrm>
        </p:grpSpPr>
        <p:pic>
          <p:nvPicPr>
            <p:cNvPr id="11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ANSWER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3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The right approach is determined by the desired 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solution </a:t>
              </a:r>
              <a:r>
                <a:rPr lang="en-US" sz="900" b="1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and the data available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.</a:t>
              </a: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52808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ChangeArrowheads="1"/>
          </p:cNvSpPr>
          <p:nvPr>
            <p:ph type="body" idx="1"/>
          </p:nvPr>
        </p:nvSpPr>
        <p:spPr>
          <a:xfrm>
            <a:off x="412890" y="495301"/>
            <a:ext cx="6402971" cy="569913"/>
          </a:xfrm>
        </p:spPr>
        <p:txBody>
          <a:bodyPr lIns="38100" tIns="38100" rIns="38100" bIns="38100"/>
          <a:lstStyle/>
          <a:p>
            <a:pPr defTabSz="914400">
              <a:lnSpc>
                <a:spcPts val="2400"/>
              </a:lnSpc>
              <a:buClr>
                <a:srgbClr val="000000"/>
              </a:buClr>
              <a:buFont typeface="Lucida Grande" charset="0"/>
              <a:buNone/>
            </a:pPr>
            <a:r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t>TYPES OF ML SOLUTIONS</a:t>
            </a:r>
            <a:endParaRPr lang="en-US"/>
          </a:p>
        </p:txBody>
      </p:sp>
      <p:sp>
        <p:nvSpPr>
          <p:cNvPr id="38914" name="AutoShape 2"/>
          <p:cNvSpPr>
            <a:spLocks/>
          </p:cNvSpPr>
          <p:nvPr/>
        </p:nvSpPr>
        <p:spPr bwMode="auto">
          <a:xfrm>
            <a:off x="8642106" y="523875"/>
            <a:ext cx="265203" cy="317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lnSpc>
                <a:spcPts val="2300"/>
              </a:lnSpc>
              <a:buClrTx/>
            </a:pPr>
            <a:fld id="{3EF9AB27-6EB8-C847-BE8D-298BA99D7FF4}" type="slidenum"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pPr algn="r">
                <a:lnSpc>
                  <a:spcPts val="2300"/>
                </a:lnSpc>
                <a:buClrTx/>
              </a:pPr>
              <a:t>22</a:t>
            </a:fld>
            <a:endParaRPr lang="en-US"/>
          </a:p>
        </p:txBody>
      </p:sp>
      <p:sp>
        <p:nvSpPr>
          <p:cNvPr id="38915" name="AutoShape 3"/>
          <p:cNvSpPr>
            <a:spLocks/>
          </p:cNvSpPr>
          <p:nvPr/>
        </p:nvSpPr>
        <p:spPr bwMode="auto">
          <a:xfrm>
            <a:off x="1152916" y="2171700"/>
            <a:ext cx="3449220" cy="876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buFont typeface="ArialUnicodeMS" charset="0"/>
              <a:buNone/>
            </a:pPr>
            <a:r>
              <a:rPr lang="en-US" sz="1800">
                <a:latin typeface="ArialUnicodeMS" charset="0"/>
                <a:cs typeface="ArialUnicodeMS" charset="0"/>
                <a:sym typeface="ArialUnicodeMS" charset="0"/>
              </a:rPr>
              <a:t>What type of problem is this?</a:t>
            </a:r>
            <a:endParaRPr lang="en-US"/>
          </a:p>
          <a:p>
            <a:pPr>
              <a:buFont typeface="ArialUnicodeMS" charset="0"/>
              <a:buNone/>
            </a:pPr>
            <a:endParaRPr lang="en-US" sz="1800">
              <a:latin typeface="ArialUnicodeMS" charset="0"/>
              <a:cs typeface="ArialUnicodeMS" charset="0"/>
              <a:sym typeface="ArialUnicodeMS" charset="0"/>
            </a:endParaRPr>
          </a:p>
          <a:p>
            <a:pPr>
              <a:buFont typeface="ArialUnicodeMS" charset="0"/>
              <a:buNone/>
            </a:pPr>
            <a:r>
              <a:rPr lang="en-US" sz="1800" b="1">
                <a:latin typeface="ArialUnicodeMS" charset="0"/>
                <a:cs typeface="ArialUnicodeMS" charset="0"/>
                <a:sym typeface="ArialUnicodeMS" charset="0"/>
              </a:rPr>
              <a:t>Music Recommendation</a:t>
            </a:r>
            <a:endParaRPr lang="en-US"/>
          </a:p>
        </p:txBody>
      </p:sp>
      <p:pic>
        <p:nvPicPr>
          <p:cNvPr id="38916" name="Picture 4" descr="image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481" y="1028700"/>
            <a:ext cx="360008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0625352"/>
      </p:ext>
    </p:extLst>
  </p:cSld>
  <p:clrMapOvr>
    <a:masterClrMapping/>
  </p:clrMapOvr>
  <p:transition xmlns:p14="http://schemas.microsoft.com/office/powerpoint/2010/main"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ChangeArrowheads="1"/>
          </p:cNvSpPr>
          <p:nvPr>
            <p:ph type="body" idx="1"/>
          </p:nvPr>
        </p:nvSpPr>
        <p:spPr>
          <a:xfrm>
            <a:off x="412890" y="495301"/>
            <a:ext cx="6402971" cy="569913"/>
          </a:xfrm>
        </p:spPr>
        <p:txBody>
          <a:bodyPr lIns="38100" tIns="38100" rIns="38100" bIns="38100"/>
          <a:lstStyle/>
          <a:p>
            <a:pPr defTabSz="914400">
              <a:lnSpc>
                <a:spcPts val="2400"/>
              </a:lnSpc>
              <a:buClr>
                <a:srgbClr val="000000"/>
              </a:buClr>
              <a:buFont typeface="Lucida Grande" charset="0"/>
              <a:buNone/>
            </a:pPr>
            <a:r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t>TYPES OF ML SOLUTIONS</a:t>
            </a:r>
            <a:endParaRPr lang="en-US"/>
          </a:p>
        </p:txBody>
      </p:sp>
      <p:sp>
        <p:nvSpPr>
          <p:cNvPr id="40962" name="AutoShape 2"/>
          <p:cNvSpPr>
            <a:spLocks/>
          </p:cNvSpPr>
          <p:nvPr/>
        </p:nvSpPr>
        <p:spPr bwMode="auto">
          <a:xfrm>
            <a:off x="8642106" y="523875"/>
            <a:ext cx="265203" cy="317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lnSpc>
                <a:spcPts val="2300"/>
              </a:lnSpc>
              <a:buClrTx/>
            </a:pPr>
            <a:fld id="{B49BB95A-9FD9-B34D-A4E0-0434C5A579C5}" type="slidenum"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pPr algn="r">
                <a:lnSpc>
                  <a:spcPts val="2300"/>
                </a:lnSpc>
                <a:buClrTx/>
              </a:pPr>
              <a:t>23</a:t>
            </a:fld>
            <a:endParaRPr lang="en-US"/>
          </a:p>
        </p:txBody>
      </p:sp>
      <p:sp>
        <p:nvSpPr>
          <p:cNvPr id="40963" name="AutoShape 3"/>
          <p:cNvSpPr>
            <a:spLocks/>
          </p:cNvSpPr>
          <p:nvPr/>
        </p:nvSpPr>
        <p:spPr bwMode="auto">
          <a:xfrm>
            <a:off x="1152916" y="2171700"/>
            <a:ext cx="3449220" cy="876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buFont typeface="ArialUnicodeMS" charset="0"/>
              <a:buNone/>
            </a:pPr>
            <a:r>
              <a:rPr lang="en-US" sz="1800">
                <a:latin typeface="ArialUnicodeMS" charset="0"/>
                <a:cs typeface="ArialUnicodeMS" charset="0"/>
                <a:sym typeface="ArialUnicodeMS" charset="0"/>
              </a:rPr>
              <a:t>What type of problem is this?</a:t>
            </a:r>
            <a:endParaRPr lang="en-US"/>
          </a:p>
          <a:p>
            <a:pPr>
              <a:buFont typeface="ArialUnicodeMS" charset="0"/>
              <a:buNone/>
            </a:pPr>
            <a:endParaRPr lang="en-US" sz="1800">
              <a:latin typeface="ArialUnicodeMS" charset="0"/>
              <a:cs typeface="ArialUnicodeMS" charset="0"/>
              <a:sym typeface="ArialUnicodeMS" charset="0"/>
            </a:endParaRPr>
          </a:p>
          <a:p>
            <a:pPr>
              <a:buFont typeface="ArialUnicodeMS" charset="0"/>
              <a:buNone/>
            </a:pPr>
            <a:r>
              <a:rPr lang="en-US" sz="1800" b="1">
                <a:latin typeface="ArialUnicodeMS" charset="0"/>
                <a:cs typeface="ArialUnicodeMS" charset="0"/>
                <a:sym typeface="ArialUnicodeMS" charset="0"/>
              </a:rPr>
              <a:t>Music Recommendation</a:t>
            </a:r>
            <a:endParaRPr lang="en-US"/>
          </a:p>
        </p:txBody>
      </p:sp>
      <p:pic>
        <p:nvPicPr>
          <p:cNvPr id="40964" name="Picture 4" descr="image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481" y="1028700"/>
            <a:ext cx="360008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0965" name="AutoShape 5"/>
          <p:cNvSpPr>
            <a:spLocks/>
          </p:cNvSpPr>
          <p:nvPr/>
        </p:nvSpPr>
        <p:spPr bwMode="auto">
          <a:xfrm>
            <a:off x="1870710" y="3467100"/>
            <a:ext cx="1834185" cy="342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buFont typeface="ArialUnicodeMS" charset="0"/>
              <a:buNone/>
            </a:pPr>
            <a:r>
              <a:rPr lang="en-US" sz="1800" i="1" dirty="0" smtClean="0">
                <a:latin typeface="ArialUnicodeMS" charset="0"/>
                <a:cs typeface="ArialUnicodeMS" charset="0"/>
                <a:sym typeface="ArialUnicodeMS" charset="0"/>
              </a:rPr>
              <a:t>It could be either</a:t>
            </a:r>
            <a:r>
              <a:rPr lang="en-US" sz="1800" i="1" dirty="0">
                <a:latin typeface="ArialUnicodeMS" charset="0"/>
                <a:cs typeface="ArialUnicodeMS" charset="0"/>
                <a:sym typeface="ArialUnicodeMS" charset="0"/>
              </a:rPr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62664732"/>
      </p:ext>
    </p:extLst>
  </p:cSld>
  <p:clrMapOvr>
    <a:masterClrMapping/>
  </p:clrMapOvr>
  <p:transition xmlns:p14="http://schemas.microsoft.com/office/powerpoint/2010/main"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ChangeArrowheads="1"/>
          </p:cNvSpPr>
          <p:nvPr>
            <p:ph type="body" idx="1"/>
          </p:nvPr>
        </p:nvSpPr>
        <p:spPr>
          <a:xfrm>
            <a:off x="412890" y="495301"/>
            <a:ext cx="6402971" cy="569913"/>
          </a:xfrm>
        </p:spPr>
        <p:txBody>
          <a:bodyPr lIns="38100" tIns="38100" rIns="38100" bIns="38100"/>
          <a:lstStyle/>
          <a:p>
            <a:pPr defTabSz="914400">
              <a:lnSpc>
                <a:spcPts val="2400"/>
              </a:lnSpc>
              <a:buClr>
                <a:srgbClr val="000000"/>
              </a:buClr>
              <a:buFont typeface="Lucida Grande" charset="0"/>
              <a:buNone/>
            </a:pPr>
            <a:r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t>TYPES OF ML SOLUTIONS</a:t>
            </a:r>
            <a:endParaRPr lang="en-US"/>
          </a:p>
        </p:txBody>
      </p:sp>
      <p:sp>
        <p:nvSpPr>
          <p:cNvPr id="43010" name="AutoShape 2"/>
          <p:cNvSpPr>
            <a:spLocks/>
          </p:cNvSpPr>
          <p:nvPr/>
        </p:nvSpPr>
        <p:spPr bwMode="auto">
          <a:xfrm>
            <a:off x="8642106" y="523875"/>
            <a:ext cx="265203" cy="317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lnSpc>
                <a:spcPts val="2300"/>
              </a:lnSpc>
              <a:buClrTx/>
            </a:pPr>
            <a:fld id="{4BEB56DF-D987-CB4A-BF14-3286D80E9966}" type="slidenum"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pPr algn="r">
                <a:lnSpc>
                  <a:spcPts val="2300"/>
                </a:lnSpc>
                <a:buClrTx/>
              </a:pPr>
              <a:t>24</a:t>
            </a:fld>
            <a:endParaRPr lang="en-US"/>
          </a:p>
        </p:txBody>
      </p:sp>
      <p:sp>
        <p:nvSpPr>
          <p:cNvPr id="43011" name="AutoShape 3"/>
          <p:cNvSpPr>
            <a:spLocks/>
          </p:cNvSpPr>
          <p:nvPr/>
        </p:nvSpPr>
        <p:spPr bwMode="auto">
          <a:xfrm>
            <a:off x="1152916" y="2171700"/>
            <a:ext cx="3449220" cy="1143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buFont typeface="ArialUnicodeMS" charset="0"/>
              <a:buNone/>
            </a:pPr>
            <a:r>
              <a:rPr lang="en-US" sz="1800">
                <a:latin typeface="ArialUnicodeMS" charset="0"/>
                <a:cs typeface="ArialUnicodeMS" charset="0"/>
                <a:sym typeface="ArialUnicodeMS" charset="0"/>
              </a:rPr>
              <a:t>What type of problem is this?</a:t>
            </a:r>
            <a:endParaRPr lang="en-US"/>
          </a:p>
          <a:p>
            <a:pPr>
              <a:buFont typeface="ArialUnicodeMS" charset="0"/>
              <a:buNone/>
            </a:pPr>
            <a:endParaRPr lang="en-US" sz="1800">
              <a:latin typeface="ArialUnicodeMS" charset="0"/>
              <a:cs typeface="ArialUnicodeMS" charset="0"/>
              <a:sym typeface="ArialUnicodeMS" charset="0"/>
            </a:endParaRPr>
          </a:p>
          <a:p>
            <a:pPr>
              <a:buFont typeface="ArialUnicodeMS" charset="0"/>
              <a:buNone/>
            </a:pPr>
            <a:r>
              <a:rPr lang="en-US" sz="1800" b="1">
                <a:latin typeface="ArialUnicodeMS" charset="0"/>
                <a:cs typeface="ArialUnicodeMS" charset="0"/>
                <a:sym typeface="ArialUnicodeMS" charset="0"/>
              </a:rPr>
              <a:t>Music Recommendation</a:t>
            </a:r>
            <a:endParaRPr lang="en-US"/>
          </a:p>
          <a:p>
            <a:pPr>
              <a:buFont typeface="ArialUnicodeMS" charset="0"/>
              <a:buNone/>
            </a:pPr>
            <a:r>
              <a:rPr lang="en-US" sz="1800" b="1">
                <a:latin typeface="ArialUnicodeMS" charset="0"/>
                <a:cs typeface="ArialUnicodeMS" charset="0"/>
                <a:sym typeface="ArialUnicodeMS" charset="0"/>
              </a:rPr>
              <a:t>as Supervised Learning</a:t>
            </a:r>
            <a:endParaRPr lang="en-US"/>
          </a:p>
        </p:txBody>
      </p:sp>
      <p:pic>
        <p:nvPicPr>
          <p:cNvPr id="43012" name="Picture 4" descr="image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481" y="1028700"/>
            <a:ext cx="360008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3013" name="AutoShape 5"/>
          <p:cNvSpPr>
            <a:spLocks/>
          </p:cNvSpPr>
          <p:nvPr/>
        </p:nvSpPr>
        <p:spPr bwMode="auto">
          <a:xfrm>
            <a:off x="1283136" y="3543300"/>
            <a:ext cx="3161785" cy="609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buFont typeface="ArialUnicodeMS" charset="0"/>
              <a:buNone/>
            </a:pPr>
            <a:r>
              <a:rPr lang="en-US" sz="1800">
                <a:latin typeface="ArialUnicodeMS" charset="0"/>
                <a:cs typeface="ArialUnicodeMS" charset="0"/>
                <a:sym typeface="ArialUnicodeMS" charset="0"/>
              </a:rPr>
              <a:t>Predict which songs a user</a:t>
            </a:r>
            <a:endParaRPr lang="en-US"/>
          </a:p>
          <a:p>
            <a:pPr>
              <a:buFont typeface="ArialUnicodeMS" charset="0"/>
              <a:buNone/>
            </a:pPr>
            <a:r>
              <a:rPr lang="en-US" sz="1800">
                <a:latin typeface="ArialUnicodeMS" charset="0"/>
                <a:cs typeface="ArialUnicodeMS" charset="0"/>
                <a:sym typeface="ArialUnicodeMS" charset="0"/>
              </a:rPr>
              <a:t>will </a:t>
            </a:r>
            <a:r>
              <a:rPr lang="ja-JP" altLang="en-US" sz="1800">
                <a:latin typeface="ArialUnicodeMS" charset="0"/>
                <a:cs typeface="ArialUnicodeMS" charset="0"/>
                <a:sym typeface="ArialUnicodeMS" charset="0"/>
              </a:rPr>
              <a:t>‘</a:t>
            </a:r>
            <a:r>
              <a:rPr lang="en-US" sz="1800">
                <a:latin typeface="ArialUnicodeMS" charset="0"/>
                <a:cs typeface="ArialUnicodeMS" charset="0"/>
                <a:sym typeface="ArialUnicodeMS" charset="0"/>
              </a:rPr>
              <a:t>thumbs-up</a:t>
            </a:r>
            <a:r>
              <a:rPr lang="ja-JP" altLang="en-US" sz="1800">
                <a:latin typeface="ArialUnicodeMS" charset="0"/>
                <a:cs typeface="ArialUnicodeMS" charset="0"/>
                <a:sym typeface="ArialUnicodeMS" charset="0"/>
              </a:rPr>
              <a:t>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73806"/>
      </p:ext>
    </p:extLst>
  </p:cSld>
  <p:clrMapOvr>
    <a:masterClrMapping/>
  </p:clrMapOvr>
  <p:transition xmlns:p14="http://schemas.microsoft.com/office/powerpoint/2010/main"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>
            <p:ph type="body" idx="1"/>
          </p:nvPr>
        </p:nvSpPr>
        <p:spPr>
          <a:xfrm>
            <a:off x="412890" y="495301"/>
            <a:ext cx="6402971" cy="569913"/>
          </a:xfrm>
        </p:spPr>
        <p:txBody>
          <a:bodyPr lIns="38100" tIns="38100" rIns="38100" bIns="38100"/>
          <a:lstStyle/>
          <a:p>
            <a:pPr defTabSz="914400">
              <a:lnSpc>
                <a:spcPts val="2400"/>
              </a:lnSpc>
              <a:buClr>
                <a:srgbClr val="000000"/>
              </a:buClr>
              <a:buFont typeface="Lucida Grande" charset="0"/>
              <a:buNone/>
            </a:pPr>
            <a:r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t>TYPES OF ML SOLUTIONS</a:t>
            </a:r>
            <a:endParaRPr lang="en-US"/>
          </a:p>
        </p:txBody>
      </p:sp>
      <p:sp>
        <p:nvSpPr>
          <p:cNvPr id="45058" name="AutoShape 2"/>
          <p:cNvSpPr>
            <a:spLocks/>
          </p:cNvSpPr>
          <p:nvPr/>
        </p:nvSpPr>
        <p:spPr bwMode="auto">
          <a:xfrm>
            <a:off x="8642106" y="523875"/>
            <a:ext cx="265203" cy="317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lnSpc>
                <a:spcPts val="2300"/>
              </a:lnSpc>
              <a:buClrTx/>
            </a:pPr>
            <a:fld id="{09D1D1F7-F3C5-E644-837C-80BF2038577F}" type="slidenum"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pPr algn="r">
                <a:lnSpc>
                  <a:spcPts val="2300"/>
                </a:lnSpc>
                <a:buClrTx/>
              </a:pPr>
              <a:t>25</a:t>
            </a:fld>
            <a:endParaRPr lang="en-US"/>
          </a:p>
        </p:txBody>
      </p:sp>
      <p:sp>
        <p:nvSpPr>
          <p:cNvPr id="45059" name="AutoShape 3"/>
          <p:cNvSpPr>
            <a:spLocks/>
          </p:cNvSpPr>
          <p:nvPr/>
        </p:nvSpPr>
        <p:spPr bwMode="auto">
          <a:xfrm>
            <a:off x="1152916" y="2171700"/>
            <a:ext cx="3449220" cy="1143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buFont typeface="ArialUnicodeMS" charset="0"/>
              <a:buNone/>
            </a:pPr>
            <a:r>
              <a:rPr lang="en-US" sz="1800">
                <a:latin typeface="ArialUnicodeMS" charset="0"/>
                <a:cs typeface="ArialUnicodeMS" charset="0"/>
                <a:sym typeface="ArialUnicodeMS" charset="0"/>
              </a:rPr>
              <a:t>What type of problem is this?</a:t>
            </a:r>
            <a:endParaRPr lang="en-US"/>
          </a:p>
          <a:p>
            <a:pPr>
              <a:buFont typeface="ArialUnicodeMS" charset="0"/>
              <a:buNone/>
            </a:pPr>
            <a:endParaRPr lang="en-US" sz="1800">
              <a:latin typeface="ArialUnicodeMS" charset="0"/>
              <a:cs typeface="ArialUnicodeMS" charset="0"/>
              <a:sym typeface="ArialUnicodeMS" charset="0"/>
            </a:endParaRPr>
          </a:p>
          <a:p>
            <a:pPr>
              <a:buFont typeface="ArialUnicodeMS" charset="0"/>
              <a:buNone/>
            </a:pPr>
            <a:r>
              <a:rPr lang="en-US" sz="1800" b="1">
                <a:latin typeface="ArialUnicodeMS" charset="0"/>
                <a:cs typeface="ArialUnicodeMS" charset="0"/>
                <a:sym typeface="ArialUnicodeMS" charset="0"/>
              </a:rPr>
              <a:t>Music Recommendation</a:t>
            </a:r>
            <a:endParaRPr lang="en-US"/>
          </a:p>
          <a:p>
            <a:pPr>
              <a:buFont typeface="ArialUnicodeMS" charset="0"/>
              <a:buNone/>
            </a:pPr>
            <a:r>
              <a:rPr lang="en-US" sz="1800" b="1">
                <a:latin typeface="ArialUnicodeMS" charset="0"/>
                <a:cs typeface="ArialUnicodeMS" charset="0"/>
                <a:sym typeface="ArialUnicodeMS" charset="0"/>
              </a:rPr>
              <a:t>As Unsupervised Learning</a:t>
            </a:r>
            <a:endParaRPr lang="en-US"/>
          </a:p>
        </p:txBody>
      </p:sp>
      <p:pic>
        <p:nvPicPr>
          <p:cNvPr id="45060" name="Picture 4" descr="image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481" y="1028700"/>
            <a:ext cx="360008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5061" name="AutoShape 5"/>
          <p:cNvSpPr>
            <a:spLocks/>
          </p:cNvSpPr>
          <p:nvPr/>
        </p:nvSpPr>
        <p:spPr bwMode="auto">
          <a:xfrm>
            <a:off x="519290" y="3543300"/>
            <a:ext cx="4689477" cy="609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buFont typeface="ArialUnicodeMS" charset="0"/>
              <a:buNone/>
            </a:pPr>
            <a:r>
              <a:rPr lang="en-US" sz="1800">
                <a:latin typeface="ArialUnicodeMS" charset="0"/>
                <a:cs typeface="ArialUnicodeMS" charset="0"/>
                <a:sym typeface="ArialUnicodeMS" charset="0"/>
              </a:rPr>
              <a:t>Cluster songs based on attributes</a:t>
            </a:r>
            <a:endParaRPr lang="en-US"/>
          </a:p>
          <a:p>
            <a:pPr>
              <a:buFont typeface="ArialUnicodeMS" charset="0"/>
              <a:buNone/>
            </a:pPr>
            <a:r>
              <a:rPr lang="en-US" sz="1800">
                <a:latin typeface="ArialUnicodeMS" charset="0"/>
                <a:cs typeface="ArialUnicodeMS" charset="0"/>
                <a:sym typeface="ArialUnicodeMS" charset="0"/>
              </a:rPr>
              <a:t>and recommend songs in the same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87202"/>
      </p:ext>
    </p:extLst>
  </p:cSld>
  <p:clrMapOvr>
    <a:masterClrMapping/>
  </p:clrMapOvr>
  <p:transition xmlns:p14="http://schemas.microsoft.com/office/powerpoint/2010/main"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1181100"/>
            <a:ext cx="8426450" cy="37338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7500" b="0" dirty="0" smtClean="0">
                <a:latin typeface="PFDinTextCompPro-MediumItalic"/>
                <a:cs typeface="PFDinTextCompPro-MediumItalic"/>
              </a:rPr>
              <a:t>HOW</a:t>
            </a:r>
            <a:r>
              <a:rPr lang="en-US" sz="7500" b="0" dirty="0" smtClean="0">
                <a:latin typeface="PFDinTextCompPro-MediumItalic"/>
                <a:cs typeface="PFDinTextCompPro-MediumItalic"/>
              </a:rPr>
              <a:t/>
            </a:r>
            <a:br>
              <a:rPr lang="en-US" sz="7500" b="0" dirty="0" smtClean="0">
                <a:latin typeface="PFDinTextCompPro-MediumItalic"/>
                <a:cs typeface="PFDinTextCompPro-MediumItalic"/>
              </a:rPr>
            </a:br>
            <a:r>
              <a:rPr lang="en-US" sz="4000" b="0" dirty="0" smtClean="0">
                <a:latin typeface="PFDinTextCompPro-MediumItalic"/>
                <a:cs typeface="PFDinTextCompPro-MediumItalic"/>
              </a:rPr>
              <a:t>do you</a:t>
            </a:r>
            <a:br>
              <a:rPr lang="en-US" sz="4000" b="0" dirty="0" smtClean="0">
                <a:latin typeface="PFDinTextCompPro-MediumItalic"/>
                <a:cs typeface="PFDinTextCompPro-MediumItalic"/>
              </a:rPr>
            </a:br>
            <a:r>
              <a:rPr lang="en-US" sz="7500" b="0" dirty="0" smtClean="0">
                <a:latin typeface="PFDinTextCompPro-MediumItalic"/>
                <a:cs typeface="PFDinTextCompPro-MediumItalic"/>
              </a:rPr>
              <a:t>KNOW</a:t>
            </a:r>
            <a:r>
              <a:rPr lang="en-US" sz="7500" b="0" dirty="0" smtClean="0">
                <a:latin typeface="PFDinTextCompPro-MediumItalic"/>
                <a:cs typeface="PFDinTextCompPro-MediumItalic"/>
              </a:rPr>
              <a:t/>
            </a:r>
            <a:br>
              <a:rPr lang="en-US" sz="7500" b="0" dirty="0" smtClean="0">
                <a:latin typeface="PFDinTextCompPro-MediumItalic"/>
                <a:cs typeface="PFDinTextCompPro-MediumItalic"/>
              </a:rPr>
            </a:br>
            <a:r>
              <a:rPr lang="en-US" sz="4000" b="0" dirty="0" smtClean="0">
                <a:latin typeface="PFDinTextCompPro-MediumItalic"/>
                <a:cs typeface="PFDinTextCompPro-MediumItalic"/>
              </a:rPr>
              <a:t>IF</a:t>
            </a:r>
            <a:r>
              <a:rPr lang="en-US" sz="4000" b="0" dirty="0" smtClean="0">
                <a:latin typeface="PFDinTextCompPro-MediumItalic"/>
                <a:cs typeface="PFDinTextCompPro-MediumItalic"/>
              </a:rPr>
              <a:t> </a:t>
            </a:r>
            <a:r>
              <a:rPr lang="en-US" sz="4000" b="0" dirty="0" smtClean="0">
                <a:latin typeface="PFDinTextCompPro-MediumItalic"/>
                <a:cs typeface="PFDinTextCompPro-MediumItalic"/>
              </a:rPr>
              <a:t>your</a:t>
            </a:r>
            <a:r>
              <a:rPr lang="en-US" sz="5000" b="0" dirty="0" smtClean="0">
                <a:latin typeface="PFDinTextCompPro-MediumItalic"/>
                <a:cs typeface="PFDinTextCompPro-MediumItalic"/>
              </a:rPr>
              <a:t/>
            </a:r>
            <a:br>
              <a:rPr lang="en-US" sz="5000" b="0" dirty="0" smtClean="0">
                <a:latin typeface="PFDinTextCompPro-MediumItalic"/>
                <a:cs typeface="PFDinTextCompPro-MediumItalic"/>
              </a:rPr>
            </a:br>
            <a:r>
              <a:rPr lang="en-US" sz="7500" b="0" dirty="0" smtClean="0">
                <a:latin typeface="PFDinTextCompPro-MediumItalic"/>
                <a:cs typeface="PFDinTextCompPro-MediumItalic"/>
              </a:rPr>
              <a:t>results ARE GOOD?</a:t>
            </a:r>
            <a:endParaRPr lang="en-US" sz="5000" b="0" dirty="0">
              <a:latin typeface="PFDinTextCompPro-MediumItalic"/>
              <a:cs typeface="PFDinTextCompPro-Medium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QUESTION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7119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183" y="1057513"/>
            <a:ext cx="73256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Evaluation metrics and procedures – about which more later.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707341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1181100"/>
            <a:ext cx="8426450" cy="37338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7500" b="0" dirty="0" smtClean="0">
                <a:latin typeface="PFDinTextCompPro-MediumItalic"/>
                <a:cs typeface="PFDinTextCompPro-MediumItalic"/>
              </a:rPr>
              <a:t>what</a:t>
            </a:r>
            <a:br>
              <a:rPr lang="en-US" sz="7500" b="0" dirty="0" smtClean="0">
                <a:latin typeface="PFDinTextCompPro-MediumItalic"/>
                <a:cs typeface="PFDinTextCompPro-MediumItalic"/>
              </a:rPr>
            </a:br>
            <a:r>
              <a:rPr lang="en-US" sz="4000" b="0" dirty="0" smtClean="0">
                <a:latin typeface="PFDinTextCompPro-MediumItalic"/>
                <a:cs typeface="PFDinTextCompPro-MediumItalic"/>
              </a:rPr>
              <a:t>do you</a:t>
            </a:r>
            <a:br>
              <a:rPr lang="en-US" sz="4000" b="0" dirty="0" smtClean="0">
                <a:latin typeface="PFDinTextCompPro-MediumItalic"/>
                <a:cs typeface="PFDinTextCompPro-MediumItalic"/>
              </a:rPr>
            </a:br>
            <a:r>
              <a:rPr lang="en-US" sz="7500" b="0" dirty="0" smtClean="0">
                <a:latin typeface="PFDinTextCompPro-MediumItalic"/>
                <a:cs typeface="PFDinTextCompPro-MediumItalic"/>
              </a:rPr>
              <a:t>do</a:t>
            </a:r>
            <a:br>
              <a:rPr lang="en-US" sz="7500" b="0" dirty="0" smtClean="0">
                <a:latin typeface="PFDinTextCompPro-MediumItalic"/>
                <a:cs typeface="PFDinTextCompPro-MediumItalic"/>
              </a:rPr>
            </a:br>
            <a:r>
              <a:rPr lang="en-US" sz="4000" b="0" dirty="0" smtClean="0">
                <a:latin typeface="PFDinTextCompPro-MediumItalic"/>
                <a:cs typeface="PFDinTextCompPro-MediumItalic"/>
              </a:rPr>
              <a:t>with your</a:t>
            </a:r>
            <a:r>
              <a:rPr lang="en-US" sz="5000" b="0" dirty="0" smtClean="0">
                <a:latin typeface="PFDinTextCompPro-MediumItalic"/>
                <a:cs typeface="PFDinTextCompPro-MediumItalic"/>
              </a:rPr>
              <a:t/>
            </a:r>
            <a:br>
              <a:rPr lang="en-US" sz="5000" b="0" dirty="0" smtClean="0">
                <a:latin typeface="PFDinTextCompPro-MediumItalic"/>
                <a:cs typeface="PFDinTextCompPro-MediumItalic"/>
              </a:rPr>
            </a:br>
            <a:r>
              <a:rPr lang="en-US" sz="7500" b="0" dirty="0" smtClean="0">
                <a:latin typeface="PFDinTextCompPro-MediumItalic"/>
                <a:cs typeface="PFDinTextCompPro-MediumItalic"/>
              </a:rPr>
              <a:t>results?</a:t>
            </a:r>
            <a:endParaRPr lang="en-US" sz="5000" b="0" dirty="0">
              <a:latin typeface="PFDinTextCompPro-MediumItalic"/>
              <a:cs typeface="PFDinTextCompPro-Medium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QUESTION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4324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data science workflow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1803400"/>
            <a:ext cx="7848600" cy="16510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auto">
          <a:xfrm>
            <a:off x="261937" y="4533900"/>
            <a:ext cx="84582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800" i="1" dirty="0"/>
              <a:t>source: http://</a:t>
            </a:r>
            <a:r>
              <a:rPr lang="en-US" sz="800" i="1" dirty="0" err="1"/>
              <a:t>benfry.com</a:t>
            </a:r>
            <a:r>
              <a:rPr lang="en-US" sz="800" i="1" dirty="0"/>
              <a:t>/</a:t>
            </a:r>
            <a:r>
              <a:rPr lang="en-US" sz="800" i="1" dirty="0" err="1"/>
              <a:t>phd</a:t>
            </a:r>
            <a:r>
              <a:rPr lang="en-US" sz="800" i="1" dirty="0"/>
              <a:t>/dissertation-110323c.pdf</a:t>
            </a:r>
            <a:endParaRPr lang="en-US" sz="800" dirty="0" smtClean="0"/>
          </a:p>
          <a:p>
            <a:pPr>
              <a:buFont typeface="Lucida Grande" charset="0"/>
              <a:buChar char="‣"/>
            </a:pPr>
            <a:endParaRPr lang="en-US" dirty="0"/>
          </a:p>
          <a:p>
            <a:pPr marL="0" indent="0">
              <a:buNone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6967537" y="3390900"/>
            <a:ext cx="1463675" cy="1463675"/>
            <a:chOff x="0" y="0"/>
            <a:chExt cx="1280" cy="1280"/>
          </a:xfrm>
        </p:grpSpPr>
        <p:pic>
          <p:nvPicPr>
            <p:cNvPr id="9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ANSWER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Interpret them and react 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accordingly - </a:t>
              </a:r>
              <a:r>
                <a:rPr lang="en-US" sz="900" i="1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application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.</a:t>
              </a: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26033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what is machine learning?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machine learning problems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Classification with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K Nearest Neighbors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data science workflow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1803400"/>
            <a:ext cx="7848600" cy="16510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auto">
          <a:xfrm>
            <a:off x="261937" y="4533900"/>
            <a:ext cx="84582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800" i="1" dirty="0"/>
              <a:t>source: http://</a:t>
            </a:r>
            <a:r>
              <a:rPr lang="en-US" sz="800" i="1" dirty="0" err="1"/>
              <a:t>benfry.com</a:t>
            </a:r>
            <a:r>
              <a:rPr lang="en-US" sz="800" i="1" dirty="0"/>
              <a:t>/</a:t>
            </a:r>
            <a:r>
              <a:rPr lang="en-US" sz="800" i="1" dirty="0" err="1"/>
              <a:t>phd</a:t>
            </a:r>
            <a:r>
              <a:rPr lang="en-US" sz="800" i="1" dirty="0"/>
              <a:t>/dissertation-110323c.pdf</a:t>
            </a:r>
            <a:endParaRPr lang="en-US" sz="800" dirty="0" smtClean="0"/>
          </a:p>
          <a:p>
            <a:pPr>
              <a:buFont typeface="Lucida Grande" charset="0"/>
              <a:buChar char="‣"/>
            </a:pPr>
            <a:endParaRPr lang="en-US" dirty="0"/>
          </a:p>
          <a:p>
            <a:pPr marL="0" indent="0">
              <a:buNone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6967537" y="3390900"/>
            <a:ext cx="1463675" cy="1463675"/>
            <a:chOff x="0" y="0"/>
            <a:chExt cx="1280" cy="1280"/>
          </a:xfrm>
        </p:grpSpPr>
        <p:pic>
          <p:nvPicPr>
            <p:cNvPr id="9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ANSWER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Interpret them and react accordingly</a:t>
              </a:r>
            </a:p>
          </p:txBody>
        </p:sp>
      </p:grpSp>
      <p:grpSp>
        <p:nvGrpSpPr>
          <p:cNvPr id="12" name="Group 26"/>
          <p:cNvGrpSpPr>
            <a:grpSpLocks/>
          </p:cNvGrpSpPr>
          <p:nvPr/>
        </p:nvGrpSpPr>
        <p:grpSpPr bwMode="auto">
          <a:xfrm>
            <a:off x="7196137" y="3679825"/>
            <a:ext cx="1463675" cy="1463675"/>
            <a:chOff x="0" y="0"/>
            <a:chExt cx="1280" cy="1280"/>
          </a:xfrm>
        </p:grpSpPr>
        <p:pic>
          <p:nvPicPr>
            <p:cNvPr id="13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5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This also relies on your problem solving skills!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7246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III.</a:t>
            </a:r>
            <a:br>
              <a:rPr lang="en-US" sz="7500" dirty="0" smtClean="0"/>
            </a:br>
            <a:r>
              <a:rPr lang="en-US" sz="7500" dirty="0" smtClean="0"/>
              <a:t>Classification </a:t>
            </a:r>
            <a:r>
              <a:rPr lang="en-US" sz="7500" dirty="0" err="1" smtClean="0"/>
              <a:t>wITH</a:t>
            </a:r>
            <a:r>
              <a:rPr lang="en-US" sz="7500" dirty="0" smtClean="0"/>
              <a:t> KNN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9837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74268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	</a:t>
            </a:r>
            <a:r>
              <a:rPr lang="en-US" sz="4000" dirty="0" smtClean="0">
                <a:latin typeface="PFDinTextCompPro-Italic"/>
                <a:cs typeface="PFDinTextCompPro-Italic"/>
              </a:rPr>
              <a:t>???		          ???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i="1" dirty="0">
                <a:latin typeface="PFDinTextCompPro-Italic"/>
                <a:cs typeface="PFDinTextCompPro-Italic"/>
              </a:rPr>
              <a:t>	     	</a:t>
            </a:r>
            <a:r>
              <a:rPr lang="en-US" sz="4000" dirty="0">
                <a:latin typeface="PFDinTextCompPro-Italic"/>
                <a:cs typeface="PFDinTextCompPro-Italic"/>
              </a:rPr>
              <a:t>???		          ???</a:t>
            </a:r>
            <a:endParaRPr lang="en-US" sz="4000" i="1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2561375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8289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</a:t>
            </a:r>
            <a:r>
              <a:rPr lang="en-US" sz="4000" dirty="0" smtClean="0">
                <a:latin typeface="PFDinTextCompPro-Italic"/>
                <a:cs typeface="PFDinTextCompPro-Italic"/>
              </a:rPr>
              <a:t>regression	    classification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reduction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  clustering</a:t>
            </a:r>
            <a:endParaRPr lang="en-US" sz="40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612" y="1765300"/>
            <a:ext cx="3636125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568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003" y="1582394"/>
            <a:ext cx="4953000" cy="26467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4337" y="952500"/>
            <a:ext cx="43383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Here’s (part of) an example dataset:</a:t>
            </a:r>
          </a:p>
        </p:txBody>
      </p:sp>
    </p:spTree>
    <p:extLst>
      <p:ext uri="{BB962C8B-B14F-4D97-AF65-F5344CB8AC3E}">
        <p14:creationId xmlns:p14="http://schemas.microsoft.com/office/powerpoint/2010/main" val="6053948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003" y="1582394"/>
            <a:ext cx="4953000" cy="26467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4337" y="952500"/>
            <a:ext cx="43383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Here’s (part of) an example dataset: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3117972" y="1986346"/>
            <a:ext cx="114068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0" dirty="0" smtClean="0">
                <a:solidFill>
                  <a:srgbClr val="0000FF"/>
                </a:solidFill>
                <a:latin typeface="PFDinTextCompPro-Thin"/>
                <a:cs typeface="PFDinTextCompPro-Thin"/>
              </a:rPr>
              <a:t>{</a:t>
            </a:r>
            <a:endParaRPr lang="en-US" sz="35000" dirty="0">
              <a:solidFill>
                <a:srgbClr val="0000FF"/>
              </a:solidFill>
              <a:latin typeface="PFDinTextCompPro-Thin"/>
              <a:cs typeface="PFDinTextCompPro-Thi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1938" y="2527637"/>
            <a:ext cx="15973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0000FF"/>
                </a:solidFill>
                <a:latin typeface="PFDinTextCompPro-Italic"/>
                <a:cs typeface="PFDinTextCompPro-Italic"/>
              </a:rPr>
              <a:t>i</a:t>
            </a:r>
            <a:r>
              <a:rPr lang="en-US" sz="3000" dirty="0" smtClean="0">
                <a:solidFill>
                  <a:srgbClr val="0000FF"/>
                </a:solidFill>
                <a:latin typeface="PFDinTextCompPro-Italic"/>
                <a:cs typeface="PFDinTextCompPro-Italic"/>
              </a:rPr>
              <a:t>ndependent</a:t>
            </a:r>
          </a:p>
          <a:p>
            <a:r>
              <a:rPr lang="en-US" sz="3000" dirty="0" smtClean="0">
                <a:solidFill>
                  <a:srgbClr val="0000FF"/>
                </a:solidFill>
                <a:latin typeface="PFDinTextCompPro-Italic"/>
                <a:cs typeface="PFDinTextCompPro-Italic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1212814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003" y="1582394"/>
            <a:ext cx="4953000" cy="26467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4337" y="952500"/>
            <a:ext cx="43383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Here’s (part of) an example dataset: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3117972" y="1986346"/>
            <a:ext cx="114068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0" dirty="0" smtClean="0">
                <a:solidFill>
                  <a:srgbClr val="0000FF"/>
                </a:solidFill>
                <a:latin typeface="PFDinTextCompPro-Thin"/>
                <a:cs typeface="PFDinTextCompPro-Thin"/>
              </a:rPr>
              <a:t>{</a:t>
            </a:r>
            <a:endParaRPr lang="en-US" sz="35000" dirty="0">
              <a:solidFill>
                <a:srgbClr val="0000FF"/>
              </a:solidFill>
              <a:latin typeface="PFDinTextCompPro-Thin"/>
              <a:cs typeface="PFDinTextCompPro-Thi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1937" y="2527637"/>
            <a:ext cx="15973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0000FF"/>
                </a:solidFill>
                <a:latin typeface="PFDinTextCompPro-Italic"/>
                <a:cs typeface="PFDinTextCompPro-Italic"/>
              </a:rPr>
              <a:t>i</a:t>
            </a:r>
            <a:r>
              <a:rPr lang="en-US" sz="3000" dirty="0" smtClean="0">
                <a:solidFill>
                  <a:srgbClr val="0000FF"/>
                </a:solidFill>
                <a:latin typeface="PFDinTextCompPro-Italic"/>
                <a:cs typeface="PFDinTextCompPro-Italic"/>
              </a:rPr>
              <a:t>ndependent</a:t>
            </a:r>
          </a:p>
          <a:p>
            <a:r>
              <a:rPr lang="en-US" sz="3000" dirty="0" smtClean="0">
                <a:solidFill>
                  <a:srgbClr val="0000FF"/>
                </a:solidFill>
                <a:latin typeface="PFDinTextCompPro-Italic"/>
                <a:cs typeface="PFDinTextCompPro-Italic"/>
              </a:rPr>
              <a:t>variables</a:t>
            </a:r>
          </a:p>
        </p:txBody>
      </p:sp>
      <p:sp>
        <p:nvSpPr>
          <p:cNvPr id="11" name="TextBox 10"/>
          <p:cNvSpPr txBox="1"/>
          <p:nvPr/>
        </p:nvSpPr>
        <p:spPr>
          <a:xfrm rot="10800000">
            <a:off x="7119938" y="1790700"/>
            <a:ext cx="73096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 smtClean="0">
                <a:solidFill>
                  <a:schemeClr val="accent3">
                    <a:lumMod val="50000"/>
                  </a:schemeClr>
                </a:solidFill>
                <a:latin typeface="PFDinTextCompPro-Thin"/>
                <a:cs typeface="PFDinTextCompPro-Thin"/>
              </a:rPr>
              <a:t>{</a:t>
            </a:r>
            <a:endParaRPr lang="en-US" sz="20000" dirty="0">
              <a:solidFill>
                <a:schemeClr val="accent3">
                  <a:lumMod val="50000"/>
                </a:schemeClr>
              </a:solidFill>
              <a:latin typeface="PFDinTextCompPro-Thin"/>
              <a:cs typeface="PFDinTextCompPro-Thi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11689" y="2448461"/>
            <a:ext cx="12268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E0035"/>
                </a:solidFill>
                <a:latin typeface="PFDinTextCompPro-Italic"/>
                <a:cs typeface="PFDinTextCompPro-Italic"/>
              </a:rPr>
              <a:t>class</a:t>
            </a:r>
          </a:p>
          <a:p>
            <a:r>
              <a:rPr lang="en-US" sz="3000" dirty="0" smtClean="0">
                <a:solidFill>
                  <a:srgbClr val="CE0035"/>
                </a:solidFill>
                <a:latin typeface="PFDinTextCompPro-Italic"/>
                <a:cs typeface="PFDinTextCompPro-Italic"/>
              </a:rPr>
              <a:t>labels</a:t>
            </a:r>
          </a:p>
          <a:p>
            <a:r>
              <a:rPr lang="en-US" sz="2000" i="1" dirty="0" smtClean="0">
                <a:solidFill>
                  <a:srgbClr val="CE0035"/>
                </a:solidFill>
                <a:latin typeface="PFDinTextCompPro-Italic"/>
                <a:cs typeface="PFDinTextCompPro-Italic"/>
              </a:rPr>
              <a:t>(categorical)</a:t>
            </a:r>
            <a:endParaRPr lang="en-US" sz="2000" i="1" dirty="0">
              <a:solidFill>
                <a:srgbClr val="CE0035"/>
              </a:solidFill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8841252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183" y="1057513"/>
            <a:ext cx="41245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“supervised” mean?</a:t>
            </a:r>
          </a:p>
          <a:p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9659835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183" y="1057513"/>
            <a:ext cx="41245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“supervised” mean?</a:t>
            </a:r>
          </a:p>
          <a:p>
            <a:r>
              <a:rPr lang="en-US" sz="3000" dirty="0" smtClean="0">
                <a:latin typeface="PFDinTextCompPro-Italic"/>
                <a:cs typeface="PFDinTextCompPro-Italic"/>
              </a:rPr>
              <a:t>A: We know the labels.</a:t>
            </a:r>
          </a:p>
          <a:p>
            <a:pPr marL="457200" indent="-457200">
              <a:buFontTx/>
              <a:buChar char="-"/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87" y="2298700"/>
            <a:ext cx="4991100" cy="2463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612" y="3746500"/>
            <a:ext cx="3636125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779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183" y="1057513"/>
            <a:ext cx="52959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does a classification problem work?</a:t>
            </a:r>
          </a:p>
        </p:txBody>
      </p:sp>
    </p:spTree>
    <p:extLst>
      <p:ext uri="{BB962C8B-B14F-4D97-AF65-F5344CB8AC3E}">
        <p14:creationId xmlns:p14="http://schemas.microsoft.com/office/powerpoint/2010/main" val="13008195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I. What is machine learning?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183" y="1057513"/>
            <a:ext cx="52959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does a classification problem work?</a:t>
            </a:r>
          </a:p>
          <a:p>
            <a:r>
              <a:rPr lang="en-US" sz="3000" dirty="0" smtClean="0">
                <a:latin typeface="PFDinTextCompPro-Italic"/>
                <a:cs typeface="PFDinTextCompPro-Italic"/>
              </a:rPr>
              <a:t>A: Data in, predicted labels out.</a:t>
            </a:r>
          </a:p>
          <a:p>
            <a:pPr marL="457200" indent="-457200">
              <a:buFontTx/>
              <a:buChar char="-"/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177" y="2552700"/>
            <a:ext cx="6014720" cy="15341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098" y="4991100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http</a:t>
            </a:r>
            <a:r>
              <a:rPr lang="en-US" sz="800" i="1" dirty="0">
                <a:latin typeface="+mn-lt"/>
              </a:rPr>
              <a:t>://www-</a:t>
            </a:r>
            <a:r>
              <a:rPr lang="en-US" sz="800" i="1" dirty="0" err="1">
                <a:latin typeface="+mn-lt"/>
              </a:rPr>
              <a:t>users.cs.umn.edu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kumar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dmbook</a:t>
            </a:r>
            <a:r>
              <a:rPr lang="en-US" sz="800" i="1" dirty="0">
                <a:latin typeface="+mn-lt"/>
              </a:rPr>
              <a:t>/ch4.pdf</a:t>
            </a:r>
          </a:p>
        </p:txBody>
      </p:sp>
    </p:spTree>
    <p:extLst>
      <p:ext uri="{BB962C8B-B14F-4D97-AF65-F5344CB8AC3E}">
        <p14:creationId xmlns:p14="http://schemas.microsoft.com/office/powerpoint/2010/main" val="2599670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Knn</a:t>
            </a:r>
            <a:r>
              <a:rPr lang="en-US" dirty="0" smtClean="0"/>
              <a:t> classification - basics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7" y="1725789"/>
            <a:ext cx="4572000" cy="31599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608" y="1057513"/>
            <a:ext cx="63865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want to predict the color of the grey dot.</a:t>
            </a:r>
          </a:p>
        </p:txBody>
      </p:sp>
    </p:spTree>
    <p:extLst>
      <p:ext uri="{BB962C8B-B14F-4D97-AF65-F5344CB8AC3E}">
        <p14:creationId xmlns:p14="http://schemas.microsoft.com/office/powerpoint/2010/main" val="34873605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Knn</a:t>
            </a:r>
            <a:r>
              <a:rPr lang="en-US" dirty="0" smtClean="0"/>
              <a:t> classification - basics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7" y="1725789"/>
            <a:ext cx="4572000" cy="31599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608" y="1057513"/>
            <a:ext cx="63865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want to predict the color of the grey dot.</a:t>
            </a: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1023937" y="2095500"/>
            <a:ext cx="1463675" cy="1463675"/>
            <a:chOff x="0" y="0"/>
            <a:chExt cx="1280" cy="1280"/>
          </a:xfrm>
        </p:grpSpPr>
        <p:pic>
          <p:nvPicPr>
            <p:cNvPr id="9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QUESTION: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What are the features? What are the labels?</a:t>
              </a: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10851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Knn</a:t>
            </a:r>
            <a:r>
              <a:rPr lang="en-US" dirty="0" smtClean="0"/>
              <a:t> classification - basics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7" y="1725789"/>
            <a:ext cx="4572000" cy="31599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608" y="1057513"/>
            <a:ext cx="63865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want to predict the color of the grey dot.</a:t>
            </a:r>
          </a:p>
        </p:txBody>
      </p:sp>
    </p:spTree>
    <p:extLst>
      <p:ext uri="{BB962C8B-B14F-4D97-AF65-F5344CB8AC3E}">
        <p14:creationId xmlns:p14="http://schemas.microsoft.com/office/powerpoint/2010/main" val="42932761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Knn</a:t>
            </a:r>
            <a:r>
              <a:rPr lang="en-US" dirty="0" smtClean="0"/>
              <a:t>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7" y="1725789"/>
            <a:ext cx="4572000" cy="31599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608" y="1057513"/>
            <a:ext cx="63865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want to predict the color of the grey dot.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Pick a value for k.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3668" y="3904446"/>
            <a:ext cx="6860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PFDinTextCompPro-Italic"/>
                <a:cs typeface="PFDinTextCompPro-Italic"/>
              </a:rPr>
              <a:t>k = 3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0864038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Knn</a:t>
            </a:r>
            <a:r>
              <a:rPr lang="en-US" dirty="0" smtClean="0"/>
              <a:t>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7" y="1725789"/>
            <a:ext cx="4572000" cy="31599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608" y="1057513"/>
            <a:ext cx="6386596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want to predict the color of the grey dot.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Pick a value for k.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Find colors of k nearest neighbors.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5367337" y="3543302"/>
            <a:ext cx="533400" cy="760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6062472" y="3086100"/>
            <a:ext cx="86408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rot="3600000" flipV="1">
            <a:off x="6281928" y="3275916"/>
            <a:ext cx="86408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833668" y="3904446"/>
            <a:ext cx="6860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PFDinTextCompPro-Italic"/>
                <a:cs typeface="PFDinTextCompPro-Italic"/>
              </a:rPr>
              <a:t>k = 3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8842758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Knn</a:t>
            </a:r>
            <a:r>
              <a:rPr lang="en-US" dirty="0" smtClean="0"/>
              <a:t>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7" y="1773936"/>
            <a:ext cx="4493584" cy="304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608" y="1057513"/>
            <a:ext cx="6386596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want to predict the color of the grey dot.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Pick a value for k.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Find colors of k nearest neighbors.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3)  Assign the most common color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      to the grey dot.</a:t>
            </a:r>
          </a:p>
        </p:txBody>
      </p:sp>
    </p:spTree>
    <p:extLst>
      <p:ext uri="{BB962C8B-B14F-4D97-AF65-F5344CB8AC3E}">
        <p14:creationId xmlns:p14="http://schemas.microsoft.com/office/powerpoint/2010/main" val="498782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Knn</a:t>
            </a:r>
            <a:r>
              <a:rPr lang="en-US" dirty="0" smtClean="0"/>
              <a:t>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7" y="1773936"/>
            <a:ext cx="4493584" cy="304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608" y="1057513"/>
            <a:ext cx="6386596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want to predict the color of the grey dot.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Pick a value for k.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Find colors of k nearest neighbors.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3)  Assign the most common color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      to the grey dot.</a:t>
            </a: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19137" y="3679825"/>
            <a:ext cx="1463675" cy="1463675"/>
            <a:chOff x="0" y="0"/>
            <a:chExt cx="1280" cy="1280"/>
          </a:xfrm>
        </p:grpSpPr>
        <p:pic>
          <p:nvPicPr>
            <p:cNvPr id="9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NOTE: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Our definition of “nearest” implicitly uses 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the </a:t>
              </a:r>
              <a:r>
                <a:rPr lang="en-US" sz="900" i="1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Euclidean </a:t>
              </a:r>
              <a:r>
                <a:rPr lang="en-US" sz="900" i="1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distance function.</a:t>
              </a: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22495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093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What is machine learning?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from </a:t>
            </a:r>
            <a:r>
              <a:rPr lang="en-US" sz="1400" dirty="0" smtClean="0"/>
              <a:t>Wikipedia: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“Machine </a:t>
            </a:r>
            <a:r>
              <a:rPr lang="en-US" sz="1400" dirty="0"/>
              <a:t>learning, a branch of artificial intelligence, is about the construction and study of systems that can </a:t>
            </a:r>
            <a:r>
              <a:rPr lang="en-US" sz="1400" i="1" dirty="0"/>
              <a:t>learn from </a:t>
            </a:r>
            <a:r>
              <a:rPr lang="en-US" sz="1400" i="1" dirty="0" smtClean="0"/>
              <a:t>data</a:t>
            </a:r>
            <a:r>
              <a:rPr lang="en-US" sz="1400" dirty="0" smtClean="0"/>
              <a:t>.”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800" i="1" dirty="0" smtClean="0"/>
              <a:t>source: http</a:t>
            </a:r>
            <a:r>
              <a:rPr lang="en-US" sz="800" i="1" dirty="0"/>
              <a:t>://</a:t>
            </a:r>
            <a:r>
              <a:rPr lang="en-US" sz="800" i="1" dirty="0" err="1"/>
              <a:t>en.wikipedia.org</a:t>
            </a:r>
            <a:r>
              <a:rPr lang="en-US" sz="800" i="1" dirty="0"/>
              <a:t>/wiki/</a:t>
            </a:r>
            <a:r>
              <a:rPr lang="en-US" sz="800" i="1" dirty="0" err="1" smtClean="0"/>
              <a:t>Machine_learning</a:t>
            </a:r>
            <a:endParaRPr lang="en-US" sz="8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5187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What is machine learning?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from </a:t>
            </a:r>
            <a:r>
              <a:rPr lang="en-US" sz="1400" dirty="0" smtClean="0"/>
              <a:t>Wikipedia: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“Machine </a:t>
            </a:r>
            <a:r>
              <a:rPr lang="en-US" sz="1400" dirty="0"/>
              <a:t>learning, a branch of artificial intelligence, is about the construction and study of systems that can </a:t>
            </a:r>
            <a:r>
              <a:rPr lang="en-US" sz="1400" i="1" dirty="0"/>
              <a:t>learn from </a:t>
            </a:r>
            <a:r>
              <a:rPr lang="en-US" sz="1400" i="1" dirty="0" smtClean="0"/>
              <a:t>data</a:t>
            </a:r>
            <a:r>
              <a:rPr lang="en-US" sz="1400" dirty="0" smtClean="0"/>
              <a:t>.”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“The </a:t>
            </a:r>
            <a:r>
              <a:rPr lang="en-US" sz="1400" dirty="0"/>
              <a:t>core of machine learning deals with </a:t>
            </a:r>
            <a:r>
              <a:rPr lang="en-US" sz="1400" i="1" dirty="0"/>
              <a:t>representation </a:t>
            </a:r>
            <a:r>
              <a:rPr lang="en-US" sz="1400" dirty="0"/>
              <a:t>and </a:t>
            </a:r>
            <a:r>
              <a:rPr lang="en-US" sz="1400" i="1" dirty="0" smtClean="0"/>
              <a:t>generalization</a:t>
            </a:r>
            <a:r>
              <a:rPr lang="en-US" sz="1400" dirty="0" smtClean="0"/>
              <a:t>…”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i="1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800" i="1" dirty="0" smtClean="0"/>
              <a:t>source: http</a:t>
            </a:r>
            <a:r>
              <a:rPr lang="en-US" sz="800" i="1" dirty="0"/>
              <a:t>://</a:t>
            </a:r>
            <a:r>
              <a:rPr lang="en-US" sz="800" i="1" dirty="0" err="1"/>
              <a:t>en.wikipedia.org</a:t>
            </a:r>
            <a:r>
              <a:rPr lang="en-US" sz="800" i="1" dirty="0"/>
              <a:t>/wiki/</a:t>
            </a:r>
            <a:r>
              <a:rPr lang="en-US" sz="800" i="1" dirty="0" err="1" smtClean="0"/>
              <a:t>Machine_learning</a:t>
            </a:r>
            <a:endParaRPr lang="en-US" sz="8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1275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What is machine learning?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from </a:t>
            </a:r>
            <a:r>
              <a:rPr lang="en-US" sz="1400" dirty="0" smtClean="0"/>
              <a:t>Wikipedia: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“Machine </a:t>
            </a:r>
            <a:r>
              <a:rPr lang="en-US" sz="1400" dirty="0"/>
              <a:t>learning, a branch of artificial intelligence, is about the construction and study of systems that can </a:t>
            </a:r>
            <a:r>
              <a:rPr lang="en-US" sz="1400" i="1" dirty="0"/>
              <a:t>learn from </a:t>
            </a:r>
            <a:r>
              <a:rPr lang="en-US" sz="1400" i="1" dirty="0" smtClean="0"/>
              <a:t>data</a:t>
            </a:r>
            <a:r>
              <a:rPr lang="en-US" sz="1400" dirty="0" smtClean="0"/>
              <a:t>.”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“The </a:t>
            </a:r>
            <a:r>
              <a:rPr lang="en-US" sz="1400" dirty="0"/>
              <a:t>core of machine learning deals with </a:t>
            </a:r>
            <a:r>
              <a:rPr lang="en-US" sz="1400" i="1" dirty="0"/>
              <a:t>representation </a:t>
            </a:r>
            <a:r>
              <a:rPr lang="en-US" sz="1400" dirty="0"/>
              <a:t>and </a:t>
            </a:r>
            <a:r>
              <a:rPr lang="en-US" sz="1400" i="1" dirty="0" smtClean="0"/>
              <a:t>generalization</a:t>
            </a:r>
            <a:r>
              <a:rPr lang="en-US" sz="1400" dirty="0" smtClean="0"/>
              <a:t>…”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r>
              <a:rPr lang="en-US" sz="1400" i="1" dirty="0"/>
              <a:t>representation</a:t>
            </a:r>
            <a:r>
              <a:rPr lang="en-US" sz="1400" dirty="0"/>
              <a:t> – extracting structure from data</a:t>
            </a: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 smtClean="0"/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/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 smtClean="0"/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800" i="1" dirty="0" smtClean="0"/>
              <a:t>source: http</a:t>
            </a:r>
            <a:r>
              <a:rPr lang="en-US" sz="800" i="1" dirty="0"/>
              <a:t>://</a:t>
            </a:r>
            <a:r>
              <a:rPr lang="en-US" sz="800" i="1" dirty="0" err="1"/>
              <a:t>en.wikipedia.org</a:t>
            </a:r>
            <a:r>
              <a:rPr lang="en-US" sz="800" i="1" dirty="0"/>
              <a:t>/wiki/</a:t>
            </a:r>
            <a:r>
              <a:rPr lang="en-US" sz="800" i="1" dirty="0" err="1" smtClean="0"/>
              <a:t>Machine_learning</a:t>
            </a:r>
            <a:endParaRPr lang="en-US" sz="8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218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What is machine learning?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from </a:t>
            </a:r>
            <a:r>
              <a:rPr lang="en-US" sz="1400" dirty="0" smtClean="0"/>
              <a:t>Wikipedia: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“Machine </a:t>
            </a:r>
            <a:r>
              <a:rPr lang="en-US" sz="1400" dirty="0"/>
              <a:t>learning, a branch of artificial intelligence, is about the construction and study of systems that can </a:t>
            </a:r>
            <a:r>
              <a:rPr lang="en-US" sz="1400" i="1" dirty="0"/>
              <a:t>learn from </a:t>
            </a:r>
            <a:r>
              <a:rPr lang="en-US" sz="1400" i="1" dirty="0" smtClean="0"/>
              <a:t>data</a:t>
            </a:r>
            <a:r>
              <a:rPr lang="en-US" sz="1400" dirty="0" smtClean="0"/>
              <a:t>.”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“The </a:t>
            </a:r>
            <a:r>
              <a:rPr lang="en-US" sz="1400" dirty="0"/>
              <a:t>core of machine learning deals with </a:t>
            </a:r>
            <a:r>
              <a:rPr lang="en-US" sz="1400" i="1" dirty="0"/>
              <a:t>representation </a:t>
            </a:r>
            <a:r>
              <a:rPr lang="en-US" sz="1400" dirty="0"/>
              <a:t>and </a:t>
            </a:r>
            <a:r>
              <a:rPr lang="en-US" sz="1400" i="1" dirty="0" smtClean="0"/>
              <a:t>generalization</a:t>
            </a:r>
            <a:r>
              <a:rPr lang="en-US" sz="1400" dirty="0" smtClean="0"/>
              <a:t>…”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r>
              <a:rPr lang="en-US" sz="1400" i="1" dirty="0"/>
              <a:t>representation</a:t>
            </a:r>
            <a:r>
              <a:rPr lang="en-US" sz="1400" dirty="0"/>
              <a:t> – extracting structure from </a:t>
            </a:r>
            <a:r>
              <a:rPr lang="en-US" sz="1400" dirty="0" smtClean="0"/>
              <a:t>data</a:t>
            </a: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i="1" dirty="0" smtClean="0"/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r>
              <a:rPr lang="en-US" sz="1400" i="1" dirty="0" smtClean="0"/>
              <a:t>generalization </a:t>
            </a:r>
            <a:r>
              <a:rPr lang="en-US" sz="1400" dirty="0"/>
              <a:t>– making predictions from data</a:t>
            </a: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800" i="1" dirty="0" smtClean="0"/>
              <a:t>source: http</a:t>
            </a:r>
            <a:r>
              <a:rPr lang="en-US" sz="800" i="1" dirty="0"/>
              <a:t>://</a:t>
            </a:r>
            <a:r>
              <a:rPr lang="en-US" sz="800" i="1" dirty="0" err="1"/>
              <a:t>en.wikipedia.org</a:t>
            </a:r>
            <a:r>
              <a:rPr lang="en-US" sz="800" i="1" dirty="0"/>
              <a:t>/wiki/</a:t>
            </a:r>
            <a:r>
              <a:rPr lang="en-US" sz="800" i="1" dirty="0" err="1" smtClean="0"/>
              <a:t>Machine_learning</a:t>
            </a:r>
            <a:endParaRPr lang="en-US" sz="8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2243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You want to go here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335" y="1028700"/>
            <a:ext cx="4402404" cy="3595447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4533900"/>
            <a:ext cx="83058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800" i="1" dirty="0"/>
              <a:t>source: http://</a:t>
            </a:r>
            <a:r>
              <a:rPr lang="en-US" sz="800" i="1" dirty="0" err="1"/>
              <a:t>www.dataists.com</a:t>
            </a:r>
            <a:r>
              <a:rPr lang="en-US" sz="800" i="1" dirty="0"/>
              <a:t>/2010/09/the-data-science-</a:t>
            </a:r>
            <a:r>
              <a:rPr lang="en-US" sz="800" i="1" dirty="0" err="1"/>
              <a:t>venn</a:t>
            </a:r>
            <a:r>
              <a:rPr lang="en-US" sz="800" i="1" dirty="0"/>
              <a:t>-diagram/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Lucida Grande" charset="0"/>
              <a:buChar char="‣"/>
            </a:pPr>
            <a:endParaRPr lang="en-US" dirty="0"/>
          </a:p>
          <a:p>
            <a:pPr marL="0" indent="0">
              <a:buNone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1100137" y="2095500"/>
            <a:ext cx="3200400" cy="175260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7272337" y="2171700"/>
            <a:ext cx="1463675" cy="1463675"/>
            <a:chOff x="0" y="0"/>
            <a:chExt cx="1280" cy="1280"/>
          </a:xfrm>
        </p:grpSpPr>
        <p:pic>
          <p:nvPicPr>
            <p:cNvPr id="10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24"/>
            <p:cNvSpPr>
              <a:spLocks/>
            </p:cNvSpPr>
            <p:nvPr/>
          </p:nvSpPr>
          <p:spPr bwMode="auto">
            <a:xfrm>
              <a:off x="133" y="200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+ PROBLEM SOLVING!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 bwMode="auto">
          <a:xfrm rot="14400000" flipV="1">
            <a:off x="4945135" y="2814564"/>
            <a:ext cx="3200400" cy="175260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589287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9885</TotalTime>
  <Pages>0</Pages>
  <Words>1641</Words>
  <Characters>0</Characters>
  <Application>Microsoft Macintosh PowerPoint</Application>
  <PresentationFormat>Custom</PresentationFormat>
  <Lines>0</Lines>
  <Paragraphs>425</Paragraphs>
  <Slides>48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GA_Instructor_Template_Deck</vt:lpstr>
      <vt:lpstr>Agenda</vt:lpstr>
      <vt:lpstr>INTRO to DATA SCIENCE machine learning / KNN</vt:lpstr>
      <vt:lpstr>PowerPoint Presentation</vt:lpstr>
      <vt:lpstr>  I. what is machine learning? iI. machine learning problems III. Classification with K Nearest Neighbors</vt:lpstr>
      <vt:lpstr>I. What is machine learning?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machine learning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the goal of machine learning?</vt:lpstr>
      <vt:lpstr>PowerPoint Presentation</vt:lpstr>
      <vt:lpstr>How do you determine the right approach?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you KNOW IF your results ARE GOOD?</vt:lpstr>
      <vt:lpstr>PowerPoint Presentation</vt:lpstr>
      <vt:lpstr>what do you do with your results?</vt:lpstr>
      <vt:lpstr>PowerPoint Presentation</vt:lpstr>
      <vt:lpstr>PowerPoint Presentation</vt:lpstr>
      <vt:lpstr>III. Classification wITH KNN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965</cp:revision>
  <dcterms:modified xsi:type="dcterms:W3CDTF">2014-03-16T19:20:37Z</dcterms:modified>
</cp:coreProperties>
</file>