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43"/>
  </p:notesMasterIdLst>
  <p:sldIdLst>
    <p:sldId id="258" r:id="rId3"/>
    <p:sldId id="340" r:id="rId4"/>
    <p:sldId id="326" r:id="rId5"/>
    <p:sldId id="545" r:id="rId6"/>
    <p:sldId id="546" r:id="rId7"/>
    <p:sldId id="473" r:id="rId8"/>
    <p:sldId id="547" r:id="rId9"/>
    <p:sldId id="549" r:id="rId10"/>
    <p:sldId id="550" r:id="rId11"/>
    <p:sldId id="558" r:id="rId12"/>
    <p:sldId id="559" r:id="rId13"/>
    <p:sldId id="560" r:id="rId14"/>
    <p:sldId id="561" r:id="rId15"/>
    <p:sldId id="562" r:id="rId16"/>
    <p:sldId id="563" r:id="rId17"/>
    <p:sldId id="564" r:id="rId18"/>
    <p:sldId id="643" r:id="rId19"/>
    <p:sldId id="481" r:id="rId20"/>
    <p:sldId id="644" r:id="rId21"/>
    <p:sldId id="567" r:id="rId22"/>
    <p:sldId id="570" r:id="rId23"/>
    <p:sldId id="631" r:id="rId24"/>
    <p:sldId id="645" r:id="rId25"/>
    <p:sldId id="632" r:id="rId26"/>
    <p:sldId id="573" r:id="rId27"/>
    <p:sldId id="574" r:id="rId28"/>
    <p:sldId id="575" r:id="rId29"/>
    <p:sldId id="576" r:id="rId30"/>
    <p:sldId id="577" r:id="rId31"/>
    <p:sldId id="581" r:id="rId32"/>
    <p:sldId id="584" r:id="rId33"/>
    <p:sldId id="590" r:id="rId34"/>
    <p:sldId id="587" r:id="rId35"/>
    <p:sldId id="591" r:id="rId36"/>
    <p:sldId id="592" r:id="rId37"/>
    <p:sldId id="593" r:id="rId38"/>
    <p:sldId id="595" r:id="rId39"/>
    <p:sldId id="594" r:id="rId40"/>
    <p:sldId id="597" r:id="rId41"/>
    <p:sldId id="600" r:id="rId42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20" autoAdjust="0"/>
    <p:restoredTop sz="99819" autoAdjust="0"/>
  </p:normalViewPr>
  <p:slideViewPr>
    <p:cSldViewPr>
      <p:cViewPr>
        <p:scale>
          <a:sx n="125" d="100"/>
          <a:sy n="125" d="100"/>
        </p:scale>
        <p:origin x="-680" y="-8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3/30/14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Dependent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target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output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Indep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covariate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Polynomial regression is a linear modeling technique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Linear in the parameter vector.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nonlinear regression refers to something different!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Show scatterplot of x9, x10 in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 can handle this for us automatically, and it’s really easy as we will see!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Where does regression belong in this diagram?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Supervised learning problem w/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cts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target variables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(predictions are real numbers)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Parametric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Linear regression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6677103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</p:txBody>
      </p:sp>
    </p:spTree>
    <p:extLst>
      <p:ext uri="{BB962C8B-B14F-4D97-AF65-F5344CB8AC3E}">
        <p14:creationId xmlns:p14="http://schemas.microsoft.com/office/powerpoint/2010/main" val="19391661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the model)</a:t>
            </a:r>
          </a:p>
        </p:txBody>
      </p:sp>
    </p:spTree>
    <p:extLst>
      <p:ext uri="{BB962C8B-B14F-4D97-AF65-F5344CB8AC3E}">
        <p14:creationId xmlns:p14="http://schemas.microsoft.com/office/powerpoint/2010/main" val="1686634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</a:t>
            </a:r>
            <a:r>
              <a:rPr lang="en-US" sz="3000" smtClean="0">
                <a:latin typeface="PFDinTextCompPro-Italic"/>
                <a:cs typeface="PFDinTextCompPro-Italic"/>
              </a:rPr>
              <a:t>the model)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 </a:t>
            </a:r>
            <a:r>
              <a:rPr lang="en-US" sz="3000" i="1" dirty="0" smtClean="0">
                <a:latin typeface="Symbol" charset="2"/>
                <a:cs typeface="Symbol" charset="2"/>
              </a:rPr>
              <a:t>  a</a:t>
            </a:r>
            <a:r>
              <a:rPr lang="en-US" sz="3000" dirty="0" smtClean="0">
                <a:latin typeface="PFDinTextCompPro-Light"/>
                <a:cs typeface="PFDinTextCompPro-Light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intercept </a:t>
            </a:r>
            <a:r>
              <a:rPr lang="en-US" sz="3000" dirty="0" smtClean="0">
                <a:latin typeface="PFDinTextCompPro-Italic"/>
                <a:cs typeface="PFDinTextCompPro-Italic"/>
              </a:rPr>
              <a:t>(where the line crosses the y-axis)</a:t>
            </a:r>
            <a:endParaRPr lang="en-US" sz="3000" dirty="0" smtClean="0">
              <a:latin typeface="PFDinTextCompPro-Light"/>
              <a:cs typeface="PFDinTextCompPro-Light"/>
            </a:endParaRPr>
          </a:p>
        </p:txBody>
      </p:sp>
    </p:spTree>
    <p:extLst>
      <p:ext uri="{BB962C8B-B14F-4D97-AF65-F5344CB8AC3E}">
        <p14:creationId xmlns:p14="http://schemas.microsoft.com/office/powerpoint/2010/main" val="1686634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the model)</a:t>
            </a: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 </a:t>
            </a:r>
            <a:r>
              <a:rPr lang="en-US" sz="3000" i="1" dirty="0" smtClean="0">
                <a:latin typeface="Symbol" charset="2"/>
                <a:cs typeface="Symbol" charset="2"/>
              </a:rPr>
              <a:t>  a</a:t>
            </a:r>
            <a:r>
              <a:rPr lang="en-US" sz="3000" dirty="0" smtClean="0">
                <a:latin typeface="PFDinTextCompPro-Light"/>
                <a:cs typeface="PFDinTextCompPro-Light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intercept </a:t>
            </a:r>
            <a:r>
              <a:rPr lang="en-US" sz="3000" dirty="0" smtClean="0">
                <a:latin typeface="PFDinTextCompPro-Italic"/>
                <a:cs typeface="PFDinTextCompPro-Italic"/>
              </a:rPr>
              <a:t>(where the line crosses the y-axis)</a:t>
            </a:r>
            <a:endParaRPr lang="en-US" sz="3000" dirty="0" smtClean="0">
              <a:latin typeface="PFDinTextCompPro-Light"/>
              <a:cs typeface="PFDinTextCompPro-Light"/>
            </a:endParaRP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</a:t>
            </a:r>
            <a:r>
              <a:rPr lang="en-US" sz="3000" i="1" dirty="0" smtClean="0">
                <a:latin typeface="Symbol" charset="2"/>
                <a:cs typeface="Symbol" charset="2"/>
              </a:rPr>
              <a:t>   b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model “parameter”)</a:t>
            </a:r>
          </a:p>
        </p:txBody>
      </p:sp>
    </p:spTree>
    <p:extLst>
      <p:ext uri="{BB962C8B-B14F-4D97-AF65-F5344CB8AC3E}">
        <p14:creationId xmlns:p14="http://schemas.microsoft.com/office/powerpoint/2010/main" val="1686634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the model)</a:t>
            </a: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 </a:t>
            </a:r>
            <a:r>
              <a:rPr lang="en-US" sz="3000" i="1" dirty="0" smtClean="0">
                <a:latin typeface="Symbol" charset="2"/>
                <a:cs typeface="Symbol" charset="2"/>
              </a:rPr>
              <a:t>  a</a:t>
            </a:r>
            <a:r>
              <a:rPr lang="en-US" sz="3000" dirty="0" smtClean="0">
                <a:latin typeface="PFDinTextCompPro-Light"/>
                <a:cs typeface="PFDinTextCompPro-Light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intercept </a:t>
            </a:r>
            <a:r>
              <a:rPr lang="en-US" sz="3000" dirty="0" smtClean="0">
                <a:latin typeface="PFDinTextCompPro-Italic"/>
                <a:cs typeface="PFDinTextCompPro-Italic"/>
              </a:rPr>
              <a:t>(where the line crosses the y-axis)</a:t>
            </a:r>
            <a:endParaRPr lang="en-US" sz="3000" dirty="0" smtClean="0">
              <a:latin typeface="PFDinTextCompPro-Light"/>
              <a:cs typeface="PFDinTextCompPro-Light"/>
            </a:endParaRP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</a:t>
            </a:r>
            <a:r>
              <a:rPr lang="en-US" sz="3000" i="1" dirty="0" smtClean="0">
                <a:latin typeface="Symbol" charset="2"/>
                <a:cs typeface="Symbol" charset="2"/>
              </a:rPr>
              <a:t>   b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model “parameter”)</a:t>
            </a:r>
          </a:p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residual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prediction error)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686634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extend this model to several input variables, giving us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multiple linear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</a:p>
        </p:txBody>
      </p:sp>
    </p:spTree>
    <p:extLst>
      <p:ext uri="{BB962C8B-B14F-4D97-AF65-F5344CB8AC3E}">
        <p14:creationId xmlns:p14="http://schemas.microsoft.com/office/powerpoint/2010/main" val="3181218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extend this model to several input variables, giving us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multiple linear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3000" i="1" dirty="0">
                <a:latin typeface="+mn-lt"/>
                <a:cs typeface="PFDinTextCompPro-Italic"/>
              </a:rPr>
              <a:t>y = </a:t>
            </a:r>
            <a:r>
              <a:rPr lang="en-US" sz="3000" i="1" dirty="0">
                <a:latin typeface="Symbol" charset="2"/>
                <a:cs typeface="Symbol" charset="2"/>
              </a:rPr>
              <a:t>a</a:t>
            </a:r>
            <a:r>
              <a:rPr lang="en-US" sz="3000" i="1" dirty="0">
                <a:latin typeface="+mn-lt"/>
                <a:cs typeface="PFDinTextCompPro-Italic"/>
              </a:rPr>
              <a:t> + </a:t>
            </a:r>
            <a:r>
              <a:rPr lang="en-US" sz="3000" i="1" spc="300" dirty="0">
                <a:latin typeface="Symbol" charset="2"/>
                <a:cs typeface="Symbol" charset="2"/>
              </a:rPr>
              <a:t>β</a:t>
            </a:r>
            <a:r>
              <a:rPr lang="en-US" sz="3000" i="1" spc="300" baseline="-25000" dirty="0">
                <a:latin typeface="+mn-lt"/>
                <a:cs typeface="Symbol" charset="2"/>
              </a:rPr>
              <a:t>1</a:t>
            </a:r>
            <a:r>
              <a:rPr lang="en-US" sz="3000" i="1" spc="300" dirty="0">
                <a:latin typeface="+mn-lt"/>
                <a:cs typeface="PFDinTextCompPro-Italic"/>
              </a:rPr>
              <a:t>x</a:t>
            </a:r>
            <a:r>
              <a:rPr lang="en-US" sz="3000" i="1" spc="300" baseline="-25000" dirty="0">
                <a:latin typeface="+mn-lt"/>
                <a:cs typeface="PFDinTextCompPro-Italic"/>
              </a:rPr>
              <a:t>1</a:t>
            </a:r>
            <a:r>
              <a:rPr lang="en-US" sz="3000" i="1" spc="300" dirty="0">
                <a:latin typeface="+mn-lt"/>
                <a:cs typeface="PFDinTextCompPro-Italic"/>
              </a:rPr>
              <a:t> 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3000" i="1" spc="300" baseline="-25000" dirty="0" err="1" smtClean="0">
                <a:latin typeface="+mn-lt"/>
                <a:cs typeface="Symbol" charset="2"/>
              </a:rPr>
              <a:t>n</a:t>
            </a:r>
            <a:r>
              <a:rPr lang="en-US" sz="30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30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i="1" dirty="0" smtClean="0">
                <a:latin typeface="+mn-lt"/>
                <a:cs typeface="PFDinTextCompPro-Italic"/>
              </a:rPr>
              <a:t> </a:t>
            </a:r>
            <a:r>
              <a:rPr lang="en-US" sz="3000" i="1" dirty="0">
                <a:latin typeface="+mn-lt"/>
                <a:cs typeface="PFDinTextCompPro-Italic"/>
              </a:rPr>
              <a:t>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i="1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416816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Linear regression involves several technical assumptions and is often presented with lots of mathematical formality.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Italic"/>
                <a:cs typeface="PFDinTextCompPro-Italic"/>
              </a:rPr>
              <a:t>details </a:t>
            </a:r>
            <a:r>
              <a:rPr lang="en-US" sz="3000" dirty="0" smtClean="0">
                <a:latin typeface="PFDinTextCompPro-Italic"/>
                <a:cs typeface="PFDinTextCompPro-Italic"/>
              </a:rPr>
              <a:t>are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not very important for our purposes, but you can check </a:t>
            </a:r>
            <a:r>
              <a:rPr lang="en-US" sz="3000" dirty="0" smtClean="0">
                <a:latin typeface="PFDinTextCompPro-Italic"/>
                <a:cs typeface="PFDinTextCompPro-Italic"/>
              </a:rPr>
              <a:t>them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out if you’re interested.</a:t>
            </a:r>
          </a:p>
        </p:txBody>
      </p:sp>
    </p:spTree>
    <p:extLst>
      <p:ext uri="{BB962C8B-B14F-4D97-AF65-F5344CB8AC3E}">
        <p14:creationId xmlns:p14="http://schemas.microsoft.com/office/powerpoint/2010/main" val="38438463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183" y="1028700"/>
            <a:ext cx="2906154" cy="41280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337" y="1053447"/>
            <a:ext cx="2784993" cy="407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217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Linear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regression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Polynomial Regression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exercises: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Linear Regression in R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Predicting Baseball Salaries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fit a regression model to a dataset?</a:t>
            </a:r>
          </a:p>
        </p:txBody>
      </p:sp>
    </p:spTree>
    <p:extLst>
      <p:ext uri="{BB962C8B-B14F-4D97-AF65-F5344CB8AC3E}">
        <p14:creationId xmlns:p14="http://schemas.microsoft.com/office/powerpoint/2010/main" val="20906761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fit a regression model to a dataset?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</a:t>
            </a:r>
            <a:r>
              <a:rPr lang="en-US" sz="3000" dirty="0">
                <a:latin typeface="PFDinTextCompPro-Italic"/>
                <a:cs typeface="PFDinTextCompPro-Italic"/>
              </a:rPr>
              <a:t>M</a:t>
            </a:r>
            <a:r>
              <a:rPr lang="en-US" sz="3000" dirty="0" smtClean="0">
                <a:latin typeface="PFDinTextCompPro-Italic"/>
                <a:cs typeface="PFDinTextCompPro-Italic"/>
              </a:rPr>
              <a:t>inimize </a:t>
            </a:r>
            <a:r>
              <a:rPr lang="en-US" sz="3000" dirty="0" smtClean="0">
                <a:latin typeface="PFDinTextCompPro-Italic"/>
                <a:cs typeface="PFDinTextCompPro-Italic"/>
              </a:rPr>
              <a:t>the sum of the squared residuals (</a:t>
            </a:r>
            <a:r>
              <a:rPr lang="en-US" sz="3000" dirty="0" smtClean="0">
                <a:latin typeface="PFDinTextCompPro-Italic"/>
                <a:cs typeface="PFDinTextCompPro-Italic"/>
              </a:rPr>
              <a:t>Ordinary Least Squares)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09996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fit a regression model to a dataset?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Minimize the sum of the squared residuals (Ordinary Least Squares).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practice, any respectable piece of software will do this for you.</a:t>
            </a:r>
          </a:p>
        </p:txBody>
      </p:sp>
    </p:spTree>
    <p:extLst>
      <p:ext uri="{BB962C8B-B14F-4D97-AF65-F5344CB8AC3E}">
        <p14:creationId xmlns:p14="http://schemas.microsoft.com/office/powerpoint/2010/main" val="19672984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fit a regression model to a dataset?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Minimize the sum of the squared residuals (Ordinary Least Squares).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practice, any respectable piece of software will do this for you.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And there are other ways.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6908454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fit a regression model to a dataset?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Minimize the sum of the squared residuals (Ordinary Least Squares).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practice, any respectable piece of software will do this for you.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And there are other ways.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And software implements them as well.</a:t>
            </a:r>
          </a:p>
        </p:txBody>
      </p:sp>
    </p:spTree>
    <p:extLst>
      <p:ext uri="{BB962C8B-B14F-4D97-AF65-F5344CB8AC3E}">
        <p14:creationId xmlns:p14="http://schemas.microsoft.com/office/powerpoint/2010/main" val="35187823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467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300" cap="none" dirty="0" smtClean="0"/>
              <a:t/>
            </a:r>
            <a:br>
              <a:rPr lang="en-US" sz="7300" cap="none" dirty="0" smtClean="0"/>
            </a:br>
            <a:r>
              <a:rPr lang="en-US" sz="7300" cap="none" dirty="0" smtClean="0"/>
              <a:t>II: POLYNOMIAL REGRESSION</a:t>
            </a:r>
            <a:endParaRPr lang="en-US" sz="7300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5710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polynomial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9890767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polynomial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This represents a nonlinear relationship. Is it still a linear model?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7748521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polynomial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This represents a nonlinear relationship. </a:t>
            </a:r>
            <a:r>
              <a:rPr lang="en-US" sz="3000" dirty="0" smtClean="0">
                <a:latin typeface="PFDinTextCompPro-Italic"/>
                <a:cs typeface="PFDinTextCompPro-Italic"/>
              </a:rPr>
              <a:t>Is </a:t>
            </a:r>
            <a:r>
              <a:rPr lang="en-US" sz="3000" dirty="0">
                <a:latin typeface="PFDinTextCompPro-Italic"/>
                <a:cs typeface="PFDinTextCompPro-Italic"/>
              </a:rPr>
              <a:t>it still a linear model?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Yes, because it’s linear in the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3000" spc="300" dirty="0" smtClean="0">
                <a:latin typeface="PFDinTextCompPro-Italic"/>
                <a:cs typeface="PFDinTextCompPro-Italic"/>
              </a:rPr>
              <a:t>’s</a:t>
            </a:r>
            <a:r>
              <a:rPr lang="en-US" sz="3000" dirty="0" smtClean="0">
                <a:latin typeface="PFDinTextCompPro-Italic"/>
                <a:cs typeface="PFDinTextCompPro-Italic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985293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4052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polynomial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This represents a nonlinear relationship. </a:t>
            </a:r>
            <a:r>
              <a:rPr lang="en-US" sz="3000" dirty="0" smtClean="0">
                <a:latin typeface="PFDinTextCompPro-Italic"/>
                <a:cs typeface="PFDinTextCompPro-Italic"/>
              </a:rPr>
              <a:t>Is </a:t>
            </a:r>
            <a:r>
              <a:rPr lang="en-US" sz="3000" dirty="0">
                <a:latin typeface="PFDinTextCompPro-Italic"/>
                <a:cs typeface="PFDinTextCompPro-Italic"/>
              </a:rPr>
              <a:t>it still a linear model?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Yes, because it’s linear in the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3000" spc="300" dirty="0" smtClean="0">
                <a:latin typeface="PFDinTextCompPro-Italic"/>
                <a:cs typeface="PFDinTextCompPro-Italic"/>
              </a:rPr>
              <a:t>’s</a:t>
            </a:r>
            <a:r>
              <a:rPr lang="en-US" sz="3000" dirty="0" smtClean="0">
                <a:latin typeface="PFDinTextCompPro-Italic"/>
                <a:cs typeface="PFDinTextCompPro-Italic"/>
              </a:rPr>
              <a:t>!</a:t>
            </a:r>
          </a:p>
          <a:p>
            <a:pPr algn="l">
              <a:lnSpc>
                <a:spcPct val="120000"/>
              </a:lnSpc>
            </a:pPr>
            <a:endParaRPr lang="en-US" sz="2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2000" dirty="0" smtClean="0">
                <a:latin typeface="PFDinTextCompPro-Italic"/>
                <a:cs typeface="PFDinTextCompPro-Italic"/>
              </a:rPr>
              <a:t>“Although </a:t>
            </a:r>
            <a:r>
              <a:rPr lang="en-US" sz="2000" dirty="0">
                <a:latin typeface="PFDinTextCompPro-Italic"/>
                <a:cs typeface="PFDinTextCompPro-Italic"/>
              </a:rPr>
              <a:t>polynomial regression fits a </a:t>
            </a:r>
            <a:r>
              <a:rPr lang="en-US" sz="2000" i="1" dirty="0">
                <a:latin typeface="PFDinTextCompPro-Italic"/>
                <a:cs typeface="PFDinTextCompPro-Italic"/>
              </a:rPr>
              <a:t>nonlinear</a:t>
            </a:r>
            <a:r>
              <a:rPr lang="en-US" sz="2000" dirty="0">
                <a:latin typeface="PFDinTextCompPro-Italic"/>
                <a:cs typeface="PFDinTextCompPro-Italic"/>
              </a:rPr>
              <a:t> model to the data, as a statistical estimation problem it is </a:t>
            </a:r>
            <a:r>
              <a:rPr lang="en-US" sz="2000" i="1" dirty="0">
                <a:latin typeface="PFDinTextCompPro-Italic"/>
                <a:cs typeface="PFDinTextCompPro-Italic"/>
              </a:rPr>
              <a:t>linear</a:t>
            </a:r>
            <a:r>
              <a:rPr lang="en-US" sz="2000" dirty="0">
                <a:latin typeface="PFDinTextCompPro-Italic"/>
                <a:cs typeface="PFDinTextCompPro-Italic"/>
              </a:rPr>
              <a:t>, in the sense that the regression function E(</a:t>
            </a:r>
            <a:r>
              <a:rPr lang="en-US" sz="2000" dirty="0" err="1">
                <a:latin typeface="PFDinTextCompPro-Italic"/>
                <a:cs typeface="PFDinTextCompPro-Italic"/>
              </a:rPr>
              <a:t>y|x</a:t>
            </a:r>
            <a:r>
              <a:rPr lang="en-US" sz="2000" dirty="0">
                <a:latin typeface="PFDinTextCompPro-Italic"/>
                <a:cs typeface="PFDinTextCompPro-Italic"/>
              </a:rPr>
              <a:t>) is linear in the unknown parameters that are estimated from the data. For this reason, polynomial regression is considered to be a special case of multiple linear regression</a:t>
            </a:r>
            <a:r>
              <a:rPr lang="en-US" sz="2000" dirty="0" smtClean="0">
                <a:latin typeface="PFDinTextCompPro-Italic"/>
                <a:cs typeface="PFDinTextCompPro-Italic"/>
              </a:rPr>
              <a:t>.”	-- Wikipedia</a:t>
            </a:r>
          </a:p>
        </p:txBody>
      </p:sp>
    </p:spTree>
    <p:extLst>
      <p:ext uri="{BB962C8B-B14F-4D97-AF65-F5344CB8AC3E}">
        <p14:creationId xmlns:p14="http://schemas.microsoft.com/office/powerpoint/2010/main" val="21391543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linear regression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Polynomial regression allows us to fit very complex curves to data.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8106975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Polynomial regression allows us to fit very complex curves to data.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4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But there is </a:t>
            </a:r>
            <a:r>
              <a:rPr lang="en-US" sz="3000" dirty="0" smtClean="0">
                <a:latin typeface="PFDinTextCompPro-Italic"/>
                <a:cs typeface="PFDinTextCompPro-Italic"/>
              </a:rPr>
              <a:t>a problem </a:t>
            </a:r>
            <a:r>
              <a:rPr lang="en-US" sz="3000" dirty="0" smtClean="0">
                <a:latin typeface="PFDinTextCompPro-Italic"/>
                <a:cs typeface="PFDinTextCompPro-Italic"/>
              </a:rPr>
              <a:t>with the model we’ve written down so far.</a:t>
            </a:r>
          </a:p>
        </p:txBody>
      </p:sp>
    </p:spTree>
    <p:extLst>
      <p:ext uri="{BB962C8B-B14F-4D97-AF65-F5344CB8AC3E}">
        <p14:creationId xmlns:p14="http://schemas.microsoft.com/office/powerpoint/2010/main" val="42562761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295400"/>
            <a:ext cx="3708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04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73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This model displays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collinearity</a:t>
            </a:r>
            <a:r>
              <a:rPr lang="en-US" sz="3000" dirty="0" smtClean="0">
                <a:latin typeface="PFDinTextCompPro-Italic"/>
                <a:cs typeface="PFDinTextCompPro-Italic"/>
              </a:rPr>
              <a:t>, which means the predictor variables are highly correlated with each other.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337" y="3454400"/>
            <a:ext cx="32004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843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This model displays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collinearity</a:t>
            </a:r>
            <a:r>
              <a:rPr lang="en-US" sz="3000" dirty="0">
                <a:latin typeface="PFDinTextCompPro-Italic"/>
                <a:cs typeface="PFDinTextCompPro-Italic"/>
              </a:rPr>
              <a:t>, which means the predictor variables are highly correlated with each other.</a:t>
            </a:r>
          </a:p>
          <a:p>
            <a:pPr>
              <a:lnSpc>
                <a:spcPct val="12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err="1">
                <a:latin typeface="PFDinTextCompPro-Italic"/>
                <a:cs typeface="PFDinTextCompPro-Italic"/>
              </a:rPr>
              <a:t>C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ollinearity</a:t>
            </a:r>
            <a:r>
              <a:rPr lang="en-US" sz="3000" dirty="0" smtClean="0">
                <a:latin typeface="PFDinTextCompPro-Italic"/>
                <a:cs typeface="PFDinTextCompPro-Italic"/>
              </a:rPr>
              <a:t> causes the linear regression model to “break down”, because it can’t tell the predictor variables apart.</a:t>
            </a:r>
            <a:endParaRPr lang="en-US" sz="3000" dirty="0" smtClean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90553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This model displays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collinearity</a:t>
            </a:r>
            <a:r>
              <a:rPr lang="en-US" sz="3000" dirty="0">
                <a:latin typeface="PFDinTextCompPro-Italic"/>
                <a:cs typeface="PFDinTextCompPro-Italic"/>
              </a:rPr>
              <a:t>, which means the predictor variables are highly correlated with each other.</a:t>
            </a:r>
          </a:p>
          <a:p>
            <a:pPr>
              <a:lnSpc>
                <a:spcPct val="12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err="1">
                <a:latin typeface="PFDinTextCompPro-Italic"/>
                <a:cs typeface="PFDinTextCompPro-Italic"/>
              </a:rPr>
              <a:t>C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ollinearity</a:t>
            </a:r>
            <a:r>
              <a:rPr lang="en-US" sz="3000" dirty="0" smtClean="0">
                <a:latin typeface="PFDinTextCompPro-Italic"/>
                <a:cs typeface="PFDinTextCompPro-Italic"/>
              </a:rPr>
              <a:t> causes the linear regression model to “break down”, because it can’t tell the predictor variables apart.</a:t>
            </a:r>
            <a:endParaRPr lang="en-US" sz="3000" dirty="0" smtClean="0">
              <a:latin typeface="Symbol" charset="2"/>
              <a:cs typeface="Symbol" charset="2"/>
            </a:endParaRP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586537" y="1866900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For identical features, this 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results in a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singularity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 We will see an example of this in just a minute!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7661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Q:  What can we do about this?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7046211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Q:  What can we do about this?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Replace the correlated predictors with uncorrelated predictors.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920192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04900"/>
            <a:ext cx="8382000" cy="173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Q:  What can we do about this?</a:t>
            </a:r>
          </a:p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A:  Replace the correlated predictors with uncorrelated predictors.</a:t>
            </a:r>
          </a:p>
          <a:p>
            <a:pPr>
              <a:lnSpc>
                <a:spcPct val="12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(x)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(x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)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500" i="1" spc="300" dirty="0" err="1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(x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)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9565424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04900"/>
            <a:ext cx="8382000" cy="173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Q:  What can we do about this?</a:t>
            </a:r>
          </a:p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A:  Replace the correlated predictors with uncorrelated predictors.</a:t>
            </a:r>
          </a:p>
          <a:p>
            <a:pPr>
              <a:lnSpc>
                <a:spcPct val="12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(x)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(x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)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500" i="1" spc="300" dirty="0" err="1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(x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)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</a:p>
        </p:txBody>
      </p: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7348537" y="3238500"/>
            <a:ext cx="1463675" cy="1463675"/>
            <a:chOff x="0" y="0"/>
            <a:chExt cx="1280" cy="1280"/>
          </a:xfrm>
        </p:grpSpPr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OPTIONAL 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4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These polynomial functions form an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orthogonal basis 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of the function space.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5586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Regression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7426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	</a:t>
            </a:r>
            <a:r>
              <a:rPr lang="en-US" sz="4000" dirty="0" smtClean="0">
                <a:latin typeface="PFDinTextCompPro-Italic"/>
                <a:cs typeface="PFDinTextCompPro-Italic"/>
              </a:rPr>
              <a:t>???		          ???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i="1" dirty="0">
                <a:latin typeface="PFDinTextCompPro-Italic"/>
                <a:cs typeface="PFDinTextCompPro-Italic"/>
              </a:rPr>
              <a:t>	     	</a:t>
            </a:r>
            <a:r>
              <a:rPr lang="en-US" sz="4000" dirty="0">
                <a:latin typeface="PFDinTextCompPro-Italic"/>
                <a:cs typeface="PFDinTextCompPro-Italic"/>
              </a:rPr>
              <a:t>???		          ???</a:t>
            </a:r>
            <a:endParaRPr lang="en-US" sz="4000" i="1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6108988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619500"/>
            <a:ext cx="8426450" cy="9144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Exercises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835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Regression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8289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dirty="0" smtClean="0">
                <a:latin typeface="PFDinTextCompPro-Italic"/>
                <a:cs typeface="PFDinTextCompPro-Italic"/>
              </a:rPr>
              <a:t>regression	    classification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clustering</a:t>
            </a:r>
            <a:endParaRPr lang="en-US" sz="40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1765300"/>
            <a:ext cx="3636125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864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functional relationship between input &amp; response variables.</a:t>
            </a:r>
          </a:p>
        </p:txBody>
      </p:sp>
    </p:spTree>
    <p:extLst>
      <p:ext uri="{BB962C8B-B14F-4D97-AF65-F5344CB8AC3E}">
        <p14:creationId xmlns:p14="http://schemas.microsoft.com/office/powerpoint/2010/main" val="15048402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</a:t>
            </a:r>
            <a:r>
              <a:rPr lang="en-US" dirty="0"/>
              <a:t>to 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functional relationship between input &amp; response variables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simple linear 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 captures a linear relationship between a single input variable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000" i="1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a response variable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798037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functional relationship between input &amp; response variables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simple linear 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 captures a linear relationship between a single input variable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000" i="1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a response variable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6046935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17672</TotalTime>
  <Pages>0</Pages>
  <Words>1550</Words>
  <Characters>0</Characters>
  <Application>Microsoft Macintosh PowerPoint</Application>
  <PresentationFormat>Custom</PresentationFormat>
  <Lines>0</Lines>
  <Paragraphs>280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GA_Instructor_Template_Deck</vt:lpstr>
      <vt:lpstr>Agenda</vt:lpstr>
      <vt:lpstr>INTRO to DATA SCIENCE Linear regression</vt:lpstr>
      <vt:lpstr> I. Linear regression iI. Polynomial Regression  exercises: III. Linear Regression in R IV. Predicting Baseball Salaries</vt:lpstr>
      <vt:lpstr> I.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II: POLYNOMIAL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2960</cp:revision>
  <dcterms:modified xsi:type="dcterms:W3CDTF">2014-03-30T17:55:38Z</dcterms:modified>
</cp:coreProperties>
</file>