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8" r:id="rId21"/>
    <p:sldId id="277" r:id="rId22"/>
    <p:sldId id="278" r:id="rId23"/>
    <p:sldId id="284" r:id="rId24"/>
    <p:sldId id="276" r:id="rId25"/>
    <p:sldId id="282" r:id="rId26"/>
    <p:sldId id="281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gitss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it.io/ggplot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.io/gadsdc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itref.org/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.cc/gitre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Git and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Kevin Markham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Git Bash (Windows) or Terminal (Mac/Linux)</a:t>
            </a:r>
          </a:p>
          <a:p>
            <a:pPr lvl="1"/>
            <a:r>
              <a:rPr lang="en-US" dirty="0"/>
              <a:t>git config --global user.name “YOUR </a:t>
            </a:r>
            <a:r>
              <a:rPr lang="en-US" dirty="0" smtClean="0"/>
              <a:t>FULL NAME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git config --global user.email “YOUR EMAIL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Use the same email address you used with your GitHub account</a:t>
            </a:r>
          </a:p>
          <a:p>
            <a:r>
              <a:rPr lang="en-US" dirty="0" smtClean="0"/>
              <a:t>Generate </a:t>
            </a:r>
            <a:r>
              <a:rPr lang="en-US" dirty="0"/>
              <a:t>SSH keys: </a:t>
            </a:r>
            <a:r>
              <a:rPr lang="en-US" dirty="0" smtClean="0">
                <a:hlinkClick r:id="rId2"/>
              </a:rPr>
              <a:t>tiny.cc/</a:t>
            </a:r>
            <a:r>
              <a:rPr lang="en-US" dirty="0" err="1" smtClean="0">
                <a:hlinkClick r:id="rId2"/>
              </a:rPr>
              <a:t>gitssh</a:t>
            </a:r>
            <a:endParaRPr lang="en-US" dirty="0" smtClean="0"/>
          </a:p>
          <a:p>
            <a:pPr lvl="1"/>
            <a:r>
              <a:rPr lang="en-US" dirty="0" smtClean="0"/>
              <a:t>More secure that HTTPS</a:t>
            </a:r>
          </a:p>
        </p:txBody>
      </p:sp>
    </p:spTree>
    <p:extLst>
      <p:ext uri="{BB962C8B-B14F-4D97-AF65-F5344CB8AC3E}">
        <p14:creationId xmlns:p14="http://schemas.microsoft.com/office/powerpoint/2010/main" val="40971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a GitHub repo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repo: </a:t>
            </a:r>
            <a:r>
              <a:rPr lang="en-US" dirty="0" smtClean="0">
                <a:hlinkClick r:id="rId2"/>
              </a:rPr>
              <a:t>git.io/ggplot2</a:t>
            </a:r>
            <a:endParaRPr lang="en-US" dirty="0" smtClean="0"/>
          </a:p>
          <a:p>
            <a:r>
              <a:rPr lang="en-US" dirty="0" smtClean="0"/>
              <a:t>Account name, repo name, description</a:t>
            </a:r>
          </a:p>
          <a:p>
            <a:r>
              <a:rPr lang="en-US" dirty="0"/>
              <a:t>F</a:t>
            </a:r>
            <a:r>
              <a:rPr lang="en-US" dirty="0" smtClean="0"/>
              <a:t>older structure</a:t>
            </a:r>
          </a:p>
          <a:p>
            <a:r>
              <a:rPr lang="en-US" dirty="0" smtClean="0"/>
              <a:t>Viewing files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endered vs raw</a:t>
            </a:r>
          </a:p>
          <a:p>
            <a:pPr lvl="1"/>
            <a:r>
              <a:rPr lang="en-US" dirty="0" smtClean="0"/>
              <a:t>Change history</a:t>
            </a:r>
          </a:p>
          <a:p>
            <a:r>
              <a:rPr lang="en-US" dirty="0" smtClean="0"/>
              <a:t>README.md</a:t>
            </a:r>
          </a:p>
          <a:p>
            <a:pPr lvl="1"/>
            <a:r>
              <a:rPr lang="en-US" dirty="0" smtClean="0"/>
              <a:t>Side note: What is Markdown?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a GitHub repo </a:t>
            </a:r>
            <a:r>
              <a:rPr lang="en-US" dirty="0" smtClean="0"/>
              <a:t>(2 </a:t>
            </a:r>
            <a:r>
              <a:rPr lang="en-US" dirty="0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Commits:</a:t>
            </a:r>
          </a:p>
          <a:p>
            <a:pPr lvl="1"/>
            <a:r>
              <a:rPr lang="en-US" dirty="0" smtClean="0"/>
              <a:t>One or more changes to one or more files</a:t>
            </a:r>
          </a:p>
          <a:p>
            <a:pPr lvl="1"/>
            <a:r>
              <a:rPr lang="en-US" dirty="0" smtClean="0"/>
              <a:t>Commit comments</a:t>
            </a:r>
          </a:p>
          <a:p>
            <a:pPr lvl="1"/>
            <a:r>
              <a:rPr lang="en-US" dirty="0" smtClean="0"/>
              <a:t>Revision highlighting</a:t>
            </a:r>
          </a:p>
          <a:p>
            <a:r>
              <a:rPr lang="en-US" dirty="0" smtClean="0"/>
              <a:t>Most recent commit: comment and date</a:t>
            </a:r>
          </a:p>
          <a:p>
            <a:r>
              <a:rPr lang="en-US" dirty="0" smtClean="0"/>
              <a:t>Issues, </a:t>
            </a:r>
            <a:r>
              <a:rPr lang="en-US" dirty="0"/>
              <a:t>p</a:t>
            </a:r>
            <a:r>
              <a:rPr lang="en-US" dirty="0" smtClean="0"/>
              <a:t>ull requests, branches, contributors</a:t>
            </a:r>
          </a:p>
          <a:p>
            <a:r>
              <a:rPr lang="en-US" dirty="0" smtClean="0"/>
              <a:t>Profile page, repo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repo on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repo:</a:t>
            </a:r>
          </a:p>
          <a:p>
            <a:pPr lvl="1"/>
            <a:r>
              <a:rPr lang="en-US" dirty="0" smtClean="0"/>
              <a:t>Name, description, public/private</a:t>
            </a:r>
          </a:p>
          <a:p>
            <a:pPr lvl="1"/>
            <a:r>
              <a:rPr lang="en-US" dirty="0" smtClean="0"/>
              <a:t>Initialize with README (if you’re going to clone)</a:t>
            </a:r>
          </a:p>
          <a:p>
            <a:pPr lvl="1"/>
            <a:r>
              <a:rPr lang="en-US" dirty="0" smtClean="0"/>
              <a:t>Do it!</a:t>
            </a:r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Nothing has happened to your local computer</a:t>
            </a:r>
          </a:p>
          <a:p>
            <a:pPr lvl="1"/>
            <a:r>
              <a:rPr lang="en-US" dirty="0" smtClean="0"/>
              <a:t>This was done on GitHub, but GitHub used Git to add the README.md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GitHub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Cloning a repo:</a:t>
            </a:r>
          </a:p>
          <a:p>
            <a:pPr lvl="1"/>
            <a:r>
              <a:rPr lang="en-US" dirty="0" smtClean="0"/>
              <a:t>Copies it to your local computer</a:t>
            </a:r>
          </a:p>
          <a:p>
            <a:r>
              <a:rPr lang="en-US" dirty="0" smtClean="0"/>
              <a:t>Commands:</a:t>
            </a:r>
          </a:p>
          <a:p>
            <a:pPr lvl="1"/>
            <a:r>
              <a:rPr lang="en-US" dirty="0" smtClean="0"/>
              <a:t>Change your working directory: cd</a:t>
            </a:r>
          </a:p>
          <a:p>
            <a:pPr lvl="1"/>
            <a:r>
              <a:rPr lang="en-US" dirty="0" smtClean="0"/>
              <a:t>Clone: git clone &lt;URL&gt;</a:t>
            </a:r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Copy SSH or HTTPS URL from GitHub (ends in .git)</a:t>
            </a:r>
          </a:p>
          <a:p>
            <a:pPr lvl="1"/>
            <a:r>
              <a:rPr lang="en-US" dirty="0" smtClean="0"/>
              <a:t>No visual feedback when you type your password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your cloned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Cloned repo is a subdirectory of your working directory (with the same name as the repo)</a:t>
            </a:r>
          </a:p>
          <a:p>
            <a:pPr lvl="1"/>
            <a:r>
              <a:rPr lang="en-US" dirty="0" smtClean="0"/>
              <a:t>Navigate to the repo (cd) then list files (ls)</a:t>
            </a:r>
          </a:p>
          <a:p>
            <a:r>
              <a:rPr lang="en-US" dirty="0" smtClean="0"/>
              <a:t>Branch name is shown:</a:t>
            </a:r>
          </a:p>
          <a:p>
            <a:pPr lvl="1"/>
            <a:r>
              <a:rPr lang="en-US" dirty="0" smtClean="0"/>
              <a:t>Folder is being tracked by Git</a:t>
            </a:r>
          </a:p>
          <a:p>
            <a:pPr lvl="1"/>
            <a:r>
              <a:rPr lang="en-US" dirty="0" smtClean="0"/>
              <a:t>Working on master branch</a:t>
            </a:r>
          </a:p>
          <a:p>
            <a:pPr lvl="1"/>
            <a:r>
              <a:rPr lang="en-US" dirty="0" smtClean="0"/>
              <a:t>No need to initialize Git</a:t>
            </a:r>
          </a:p>
          <a:p>
            <a:r>
              <a:rPr lang="en-US" dirty="0" smtClean="0"/>
              <a:t>Everything is managed by “.git”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remotes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“remote alias” is a reference to a repo not on your local computer</a:t>
            </a:r>
          </a:p>
          <a:p>
            <a:r>
              <a:rPr lang="en-US" dirty="0" smtClean="0"/>
              <a:t>“origin” remote was set up by “git clone”</a:t>
            </a:r>
          </a:p>
          <a:p>
            <a:r>
              <a:rPr lang="en-US" dirty="0" smtClean="0"/>
              <a:t>View remotes: git remote -v</a:t>
            </a:r>
          </a:p>
          <a:p>
            <a:r>
              <a:rPr lang="en-US" dirty="0" smtClean="0"/>
              <a:t>Add remote: git remote add &lt;alias&gt; &lt;URL&gt;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changes, checking your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Making changes</a:t>
            </a:r>
          </a:p>
          <a:p>
            <a:pPr lvl="1"/>
            <a:r>
              <a:rPr lang="en-US" dirty="0" smtClean="0"/>
              <a:t>Modify README.md</a:t>
            </a:r>
          </a:p>
          <a:p>
            <a:pPr lvl="1"/>
            <a:r>
              <a:rPr lang="en-US" dirty="0" smtClean="0"/>
              <a:t>Create new file with “touch” (not a Git command)</a:t>
            </a:r>
          </a:p>
          <a:p>
            <a:r>
              <a:rPr lang="en-US" dirty="0" smtClean="0"/>
              <a:t>Check your status</a:t>
            </a:r>
          </a:p>
          <a:p>
            <a:pPr lvl="1"/>
            <a:r>
              <a:rPr lang="en-US" dirty="0" smtClean="0"/>
              <a:t>git status</a:t>
            </a:r>
          </a:p>
          <a:p>
            <a:r>
              <a:rPr lang="en-US" dirty="0" smtClean="0"/>
              <a:t>Possible file statuses:</a:t>
            </a:r>
          </a:p>
          <a:p>
            <a:pPr lvl="1"/>
            <a:r>
              <a:rPr lang="en-US" dirty="0" smtClean="0"/>
              <a:t>Untracked (red)</a:t>
            </a:r>
          </a:p>
          <a:p>
            <a:pPr lvl="1"/>
            <a:r>
              <a:rPr lang="en-US" dirty="0" smtClean="0"/>
              <a:t>Tracked and modified (red)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taged for committing (green)</a:t>
            </a:r>
          </a:p>
          <a:p>
            <a:pPr lvl="1"/>
            <a:r>
              <a:rPr lang="en-US" dirty="0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Stage changes for committing:</a:t>
            </a:r>
          </a:p>
          <a:p>
            <a:pPr lvl="1"/>
            <a:r>
              <a:rPr lang="en-US" dirty="0" smtClean="0"/>
              <a:t>Add single file: git add &lt;filename&gt;</a:t>
            </a:r>
          </a:p>
          <a:p>
            <a:pPr lvl="1"/>
            <a:r>
              <a:rPr lang="en-US" dirty="0" smtClean="0"/>
              <a:t>Add all “red” files: git add .</a:t>
            </a:r>
          </a:p>
          <a:p>
            <a:r>
              <a:rPr lang="en-US" dirty="0" smtClean="0"/>
              <a:t>Check your status</a:t>
            </a:r>
          </a:p>
          <a:p>
            <a:pPr lvl="1"/>
            <a:r>
              <a:rPr lang="en-US" dirty="0" smtClean="0"/>
              <a:t>Red files have turned green</a:t>
            </a:r>
          </a:p>
          <a:p>
            <a:r>
              <a:rPr lang="en-US" dirty="0" smtClean="0"/>
              <a:t>Commit changes:</a:t>
            </a:r>
          </a:p>
          <a:p>
            <a:pPr lvl="1"/>
            <a:r>
              <a:rPr lang="en-US" dirty="0" smtClean="0"/>
              <a:t>git commit -m “message about commit”</a:t>
            </a:r>
          </a:p>
          <a:p>
            <a:r>
              <a:rPr lang="en-US" dirty="0" smtClean="0"/>
              <a:t>Check your status again!</a:t>
            </a:r>
          </a:p>
          <a:p>
            <a:r>
              <a:rPr lang="en-US" dirty="0" smtClean="0"/>
              <a:t>Check the log: git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you’ve done to your cloned repo (so far) has been local</a:t>
            </a:r>
          </a:p>
          <a:p>
            <a:r>
              <a:rPr lang="en-US" dirty="0" smtClean="0"/>
              <a:t>Push committed changes to GitHub:</a:t>
            </a:r>
          </a:p>
          <a:p>
            <a:pPr lvl="1"/>
            <a:r>
              <a:rPr lang="en-US" dirty="0" smtClean="0"/>
              <a:t>git push &lt;remote&gt; &lt;branch&gt;</a:t>
            </a:r>
          </a:p>
          <a:p>
            <a:pPr lvl="1"/>
            <a:r>
              <a:rPr lang="en-US" dirty="0" smtClean="0"/>
              <a:t>Usually: git push origin master</a:t>
            </a:r>
          </a:p>
          <a:p>
            <a:r>
              <a:rPr lang="en-US" dirty="0" smtClean="0"/>
              <a:t>Refresh your GitHub repo to check!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Git? What is GitHub?</a:t>
            </a:r>
          </a:p>
          <a:p>
            <a:r>
              <a:rPr lang="en-US" dirty="0" smtClean="0"/>
              <a:t>Why are we learning this?</a:t>
            </a:r>
          </a:p>
          <a:p>
            <a:r>
              <a:rPr lang="en-US" dirty="0" smtClean="0"/>
              <a:t>Reflections on learning Git</a:t>
            </a:r>
          </a:p>
          <a:p>
            <a:r>
              <a:rPr lang="en-US" dirty="0" smtClean="0"/>
              <a:t>Getting set up</a:t>
            </a:r>
          </a:p>
          <a:p>
            <a:r>
              <a:rPr lang="en-US" dirty="0" smtClean="0"/>
              <a:t>Practical exercises (many!)</a:t>
            </a:r>
          </a:p>
          <a:p>
            <a:r>
              <a:rPr lang="en-US" dirty="0" smtClean="0"/>
              <a:t>What we didn’t cover</a:t>
            </a:r>
          </a:p>
          <a:p>
            <a:r>
              <a:rPr lang="en-US" dirty="0" smtClean="0"/>
              <a:t>Further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 repo on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forking?</a:t>
            </a:r>
          </a:p>
          <a:p>
            <a:pPr lvl="1"/>
            <a:r>
              <a:rPr lang="en-US" dirty="0" smtClean="0"/>
              <a:t>Copy a repo to your account (includes everything!)</a:t>
            </a:r>
          </a:p>
          <a:p>
            <a:pPr lvl="1"/>
            <a:r>
              <a:rPr lang="en-US" dirty="0" smtClean="0"/>
              <a:t>Links to the “upstream” (but does not stay in sync)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it! </a:t>
            </a:r>
            <a:r>
              <a:rPr lang="en-US" dirty="0" smtClean="0">
                <a:hlinkClick r:id="rId2"/>
              </a:rPr>
              <a:t>git.io/gadsdc2</a:t>
            </a:r>
            <a:endParaRPr lang="en-US" dirty="0" smtClean="0"/>
          </a:p>
          <a:p>
            <a:pPr lvl="1"/>
            <a:r>
              <a:rPr lang="en-US" dirty="0"/>
              <a:t>Note: This is a GitHub operation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smtClean="0"/>
              <a:t>Why fork?</a:t>
            </a:r>
          </a:p>
          <a:p>
            <a:pPr lvl="1"/>
            <a:r>
              <a:rPr lang="en-US" dirty="0" smtClean="0"/>
              <a:t>You want a copy of the files on GitHub</a:t>
            </a:r>
          </a:p>
          <a:p>
            <a:pPr lvl="1"/>
            <a:r>
              <a:rPr lang="en-US" dirty="0" smtClean="0"/>
              <a:t>You want to contribute</a:t>
            </a:r>
          </a:p>
          <a:p>
            <a:r>
              <a:rPr lang="en-US" dirty="0" smtClean="0"/>
              <a:t>Now clone this repo: git clone &lt;your URL&gt;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flow for syncing a fork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172200" cy="470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1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your gadsdc2 fork!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We’ve added a new file to gadsdc2</a:t>
            </a:r>
          </a:p>
          <a:p>
            <a:r>
              <a:rPr lang="en-US" dirty="0" smtClean="0"/>
              <a:t>Add an “upstream” remote (one-time operation):</a:t>
            </a:r>
          </a:p>
          <a:p>
            <a:pPr lvl="1"/>
            <a:r>
              <a:rPr lang="en-US" dirty="0" smtClean="0"/>
              <a:t>git remote add upstream &lt;Aaron’s URL&gt;</a:t>
            </a:r>
          </a:p>
          <a:p>
            <a:pPr lvl="1"/>
            <a:r>
              <a:rPr lang="en-US" dirty="0" smtClean="0"/>
              <a:t>Check that it worked: git remote </a:t>
            </a:r>
            <a:r>
              <a:rPr lang="en-US" dirty="0"/>
              <a:t>-</a:t>
            </a:r>
            <a:r>
              <a:rPr lang="en-US" dirty="0" smtClean="0"/>
              <a:t>v</a:t>
            </a:r>
          </a:p>
          <a:p>
            <a:r>
              <a:rPr lang="en-US" dirty="0" smtClean="0"/>
              <a:t>Pull the changes from the upstream:</a:t>
            </a:r>
          </a:p>
          <a:p>
            <a:pPr lvl="1"/>
            <a:r>
              <a:rPr lang="en-US" dirty="0" smtClean="0"/>
              <a:t>git pull upstream master</a:t>
            </a:r>
          </a:p>
          <a:p>
            <a:pPr lvl="1"/>
            <a:r>
              <a:rPr lang="en-US" dirty="0" smtClean="0"/>
              <a:t>(Does the same thing as “git fetch upstream master” + “git merge upstream/master”)</a:t>
            </a:r>
          </a:p>
          <a:p>
            <a:r>
              <a:rPr lang="en-US" dirty="0"/>
              <a:t>Push </a:t>
            </a:r>
            <a:r>
              <a:rPr lang="en-US" dirty="0" smtClean="0"/>
              <a:t>the changes </a:t>
            </a:r>
            <a:r>
              <a:rPr lang="en-US" dirty="0"/>
              <a:t>up to GitHub (optional):</a:t>
            </a:r>
          </a:p>
          <a:p>
            <a:pPr lvl="1"/>
            <a:r>
              <a:rPr lang="en-US" dirty="0"/>
              <a:t>git push origin </a:t>
            </a:r>
            <a:r>
              <a:rPr lang="en-US" dirty="0" smtClean="0"/>
              <a:t>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branch is a “context” for your work</a:t>
            </a:r>
          </a:p>
          <a:p>
            <a:r>
              <a:rPr lang="en-US" dirty="0" smtClean="0"/>
              <a:t>Branches control your files:</a:t>
            </a:r>
          </a:p>
          <a:p>
            <a:pPr lvl="1"/>
            <a:r>
              <a:rPr lang="en-US" dirty="0" smtClean="0"/>
              <a:t>Create new branch and switch to it: git checkout -b newbranch</a:t>
            </a:r>
          </a:p>
          <a:p>
            <a:pPr lvl="1"/>
            <a:r>
              <a:rPr lang="en-US" dirty="0" smtClean="0"/>
              <a:t>Add a file (touch), check that you added it (ls), add it, commit it</a:t>
            </a:r>
          </a:p>
          <a:p>
            <a:pPr lvl="1"/>
            <a:r>
              <a:rPr lang="en-US" dirty="0" smtClean="0"/>
              <a:t>Switch to master branch: git checkout master</a:t>
            </a:r>
          </a:p>
          <a:p>
            <a:pPr lvl="2"/>
            <a:r>
              <a:rPr lang="en-US" dirty="0" smtClean="0"/>
              <a:t>ls: the file is gone!</a:t>
            </a:r>
          </a:p>
          <a:p>
            <a:pPr lvl="2"/>
            <a:r>
              <a:rPr lang="en-US" dirty="0" smtClean="0"/>
              <a:t>git log: the commit is gone!</a:t>
            </a:r>
            <a:endParaRPr lang="en-US" dirty="0"/>
          </a:p>
          <a:p>
            <a:pPr lvl="1"/>
            <a:r>
              <a:rPr lang="en-US" dirty="0" smtClean="0"/>
              <a:t>Switch to other branch: git checkout newbranch</a:t>
            </a:r>
          </a:p>
          <a:p>
            <a:pPr lvl="2"/>
            <a:r>
              <a:rPr lang="en-US" dirty="0" smtClean="0"/>
              <a:t>Phew, it’s still there</a:t>
            </a:r>
          </a:p>
          <a:p>
            <a:r>
              <a:rPr lang="en-US" dirty="0" smtClean="0"/>
              <a:t>Deleting a branch</a:t>
            </a:r>
            <a:endParaRPr lang="en-US" dirty="0"/>
          </a:p>
          <a:p>
            <a:pPr lvl="1"/>
            <a:r>
              <a:rPr lang="en-US" dirty="0" smtClean="0"/>
              <a:t>Switch back to master: git checkout master</a:t>
            </a:r>
          </a:p>
          <a:p>
            <a:pPr lvl="1"/>
            <a:r>
              <a:rPr lang="en-US" dirty="0" smtClean="0"/>
              <a:t>git branch -d newbranch (generates error)</a:t>
            </a:r>
          </a:p>
          <a:p>
            <a:pPr lvl="1"/>
            <a:r>
              <a:rPr lang="en-US" dirty="0" smtClean="0"/>
              <a:t>git branch -D newbranch (force the deletion)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flow for contributing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696200" cy="483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3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for submitting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git checkout master</a:t>
            </a:r>
          </a:p>
          <a:p>
            <a:r>
              <a:rPr lang="en-US" dirty="0" smtClean="0"/>
              <a:t>git pull upstream master</a:t>
            </a:r>
          </a:p>
          <a:p>
            <a:r>
              <a:rPr lang="en-US" dirty="0" smtClean="0"/>
              <a:t>git checkout -b &lt;branchname&gt;</a:t>
            </a:r>
          </a:p>
          <a:p>
            <a:r>
              <a:rPr lang="en-US" dirty="0" smtClean="0"/>
              <a:t># do your assignment</a:t>
            </a:r>
          </a:p>
          <a:p>
            <a:r>
              <a:rPr lang="en-US" dirty="0" smtClean="0"/>
              <a:t>git add &lt;filename&gt;</a:t>
            </a:r>
          </a:p>
          <a:p>
            <a:r>
              <a:rPr lang="en-US" dirty="0" smtClean="0"/>
              <a:t>git commit -m “message”</a:t>
            </a:r>
          </a:p>
          <a:p>
            <a:r>
              <a:rPr lang="en-US" dirty="0" smtClean="0"/>
              <a:t>git push origin &lt;branchname&gt;</a:t>
            </a:r>
          </a:p>
          <a:p>
            <a:r>
              <a:rPr lang="en-US" dirty="0" smtClean="0"/>
              <a:t>GitHub: switch to &lt;branchname&gt;, submit 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covered (but useful to learn!)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Initializing a repo locally (git init), then later pushing it to GitHub</a:t>
            </a:r>
          </a:p>
          <a:p>
            <a:r>
              <a:rPr lang="en-US" dirty="0" smtClean="0"/>
              <a:t>Deleting or moving a repo locally</a:t>
            </a:r>
          </a:p>
          <a:p>
            <a:r>
              <a:rPr lang="en-US" dirty="0" smtClean="0"/>
              <a:t>Deleting a repo on GitHub (easy)</a:t>
            </a:r>
          </a:p>
          <a:p>
            <a:r>
              <a:rPr lang="en-US" dirty="0" smtClean="0"/>
              <a:t>Using .gitignore so that Git ignores files</a:t>
            </a:r>
          </a:p>
          <a:p>
            <a:r>
              <a:rPr lang="en-US" dirty="0" smtClean="0"/>
              <a:t>Viewing diffs using Git</a:t>
            </a:r>
          </a:p>
          <a:p>
            <a:r>
              <a:rPr lang="en-US" dirty="0" smtClean="0"/>
              <a:t>Rolling back or unstaging changes</a:t>
            </a:r>
          </a:p>
          <a:p>
            <a:r>
              <a:rPr lang="en-US" dirty="0" smtClean="0"/>
              <a:t>Resolving merge conflicts</a:t>
            </a:r>
          </a:p>
          <a:p>
            <a:r>
              <a:rPr lang="en-US" dirty="0" smtClean="0"/>
              <a:t>Fixing LF/CRLF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 Git (book): </a:t>
            </a:r>
            <a:r>
              <a:rPr lang="en-US" dirty="0" smtClean="0">
                <a:hlinkClick r:id="rId2"/>
              </a:rPr>
              <a:t>git-scm.com/book</a:t>
            </a:r>
            <a:endParaRPr lang="en-US" dirty="0" smtClean="0"/>
          </a:p>
          <a:p>
            <a:r>
              <a:rPr lang="en-US" dirty="0"/>
              <a:t>Git Reference: </a:t>
            </a:r>
            <a:r>
              <a:rPr lang="en-US" dirty="0" smtClean="0">
                <a:hlinkClick r:id="rId3"/>
              </a:rPr>
              <a:t>gitref.org</a:t>
            </a:r>
            <a:endParaRPr lang="en-US" dirty="0" smtClean="0"/>
          </a:p>
          <a:p>
            <a:r>
              <a:rPr lang="en-US" dirty="0" smtClean="0"/>
              <a:t>My </a:t>
            </a:r>
            <a:r>
              <a:rPr lang="en-US" dirty="0"/>
              <a:t>reference guide: </a:t>
            </a:r>
            <a:r>
              <a:rPr lang="en-US" dirty="0" smtClean="0">
                <a:hlinkClick r:id="rId4"/>
              </a:rPr>
              <a:t>tiny.cc/</a:t>
            </a:r>
            <a:r>
              <a:rPr lang="en-US" dirty="0" err="1" smtClean="0">
                <a:hlinkClick r:id="rId4"/>
              </a:rPr>
              <a:t>gitref</a:t>
            </a:r>
            <a:endParaRPr lang="en-US" dirty="0" smtClean="0"/>
          </a:p>
          <a:p>
            <a:pPr lvl="1"/>
            <a:r>
              <a:rPr lang="en-US" dirty="0" smtClean="0"/>
              <a:t>Common sets of commands explained</a:t>
            </a:r>
          </a:p>
          <a:p>
            <a:pPr lvl="1"/>
            <a:r>
              <a:rPr lang="en-US" dirty="0" smtClean="0"/>
              <a:t>Links to my video series (watch most of this presentation again!)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for version control</a:t>
            </a:r>
          </a:p>
          <a:p>
            <a:r>
              <a:rPr lang="en-US" dirty="0" smtClean="0"/>
              <a:t>Primarily used by programmers</a:t>
            </a:r>
          </a:p>
          <a:p>
            <a:r>
              <a:rPr lang="en-US" dirty="0" smtClean="0"/>
              <a:t>Runs from the command line</a:t>
            </a:r>
          </a:p>
          <a:p>
            <a:r>
              <a:rPr lang="en-US" dirty="0" smtClean="0"/>
              <a:t>Allows you to track files and file changes in a repository (aka “repo”)</a:t>
            </a:r>
          </a:p>
          <a:p>
            <a:r>
              <a:rPr lang="en-US" dirty="0" smtClean="0"/>
              <a:t>Can be used alone or in a team</a:t>
            </a:r>
          </a:p>
          <a:p>
            <a:pPr lvl="1"/>
            <a:r>
              <a:rPr lang="en-US" dirty="0" smtClean="0"/>
              <a:t>Team members can work independently on the same files and merge changes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website, not a version control system</a:t>
            </a:r>
          </a:p>
          <a:p>
            <a:r>
              <a:rPr lang="en-US" dirty="0" smtClean="0"/>
              <a:t>Allows you to put your Git repos online</a:t>
            </a:r>
          </a:p>
          <a:p>
            <a:r>
              <a:rPr lang="en-US" dirty="0" smtClean="0"/>
              <a:t>Benefits of GitHub:</a:t>
            </a:r>
          </a:p>
          <a:p>
            <a:pPr lvl="1"/>
            <a:r>
              <a:rPr lang="en-US" dirty="0" smtClean="0"/>
              <a:t>Backup of files</a:t>
            </a:r>
          </a:p>
          <a:p>
            <a:pPr lvl="1"/>
            <a:r>
              <a:rPr lang="en-US" dirty="0" smtClean="0"/>
              <a:t>Visual interface for navigating repos</a:t>
            </a:r>
          </a:p>
          <a:p>
            <a:pPr lvl="1"/>
            <a:r>
              <a:rPr lang="en-US" dirty="0" smtClean="0"/>
              <a:t>Others can navigate your repos</a:t>
            </a:r>
          </a:p>
          <a:p>
            <a:pPr lvl="1"/>
            <a:r>
              <a:rPr lang="en-US" dirty="0" smtClean="0"/>
              <a:t>Easy to collaborate on repos</a:t>
            </a:r>
          </a:p>
          <a:p>
            <a:pPr lvl="1"/>
            <a:r>
              <a:rPr lang="en-US" dirty="0" smtClean="0"/>
              <a:t>“GitHub is just Dropbox for Git”</a:t>
            </a:r>
          </a:p>
          <a:p>
            <a:r>
              <a:rPr lang="en-US" dirty="0" smtClean="0"/>
              <a:t>Note: Git does not require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learning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scientists write code</a:t>
            </a:r>
          </a:p>
          <a:p>
            <a:r>
              <a:rPr lang="en-US" dirty="0" smtClean="0"/>
              <a:t>Version control is useful when you write code</a:t>
            </a:r>
          </a:p>
          <a:p>
            <a:r>
              <a:rPr lang="en-US" dirty="0" smtClean="0"/>
              <a:t>Allows you collaborate more effectively with colleagues</a:t>
            </a:r>
          </a:p>
          <a:p>
            <a:r>
              <a:rPr lang="en-US" dirty="0" smtClean="0"/>
              <a:t>Allows you to contribute to open source projects</a:t>
            </a:r>
          </a:p>
          <a:p>
            <a:r>
              <a:rPr lang="en-US" dirty="0" smtClean="0"/>
              <a:t>Attractive skill for employment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can be hard for beginners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(by programmers) for power and flexibility over ease of use</a:t>
            </a:r>
          </a:p>
          <a:p>
            <a:r>
              <a:rPr lang="en-US" dirty="0" smtClean="0"/>
              <a:t>Many ways to accomplish the same task</a:t>
            </a:r>
          </a:p>
          <a:p>
            <a:r>
              <a:rPr lang="en-US" dirty="0" smtClean="0"/>
              <a:t>Hard to know if what you did was right</a:t>
            </a:r>
          </a:p>
          <a:p>
            <a:r>
              <a:rPr lang="en-US" dirty="0" smtClean="0"/>
              <a:t>Most actions are permanent (hard to explore)</a:t>
            </a:r>
          </a:p>
          <a:p>
            <a:r>
              <a:rPr lang="en-US" dirty="0" smtClean="0"/>
              <a:t>Hard for others to troubleshoot</a:t>
            </a:r>
          </a:p>
          <a:p>
            <a:r>
              <a:rPr lang="en-US" dirty="0" smtClean="0"/>
              <a:t>Most reference materials are not written for beginners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Beginner mistakes (that we will avoid!)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Misunderstanding the difference between Git and GitHub</a:t>
            </a:r>
          </a:p>
          <a:p>
            <a:r>
              <a:rPr lang="en-US" dirty="0" smtClean="0"/>
              <a:t>Typing commands without knowing what they do (can be a good thing in other languages)</a:t>
            </a:r>
          </a:p>
          <a:p>
            <a:r>
              <a:rPr lang="en-US" dirty="0" smtClean="0"/>
              <a:t>Leaving out optional arguments to commands</a:t>
            </a:r>
          </a:p>
          <a:p>
            <a:r>
              <a:rPr lang="en-US" dirty="0" smtClean="0"/>
              <a:t>Lacking an understanding of the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sweat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focus on the most important 10% of Git</a:t>
            </a:r>
          </a:p>
          <a:p>
            <a:r>
              <a:rPr lang="en-US" dirty="0" smtClean="0"/>
              <a:t>You’re going to be doing the same tasks over and over</a:t>
            </a:r>
          </a:p>
          <a:p>
            <a:r>
              <a:rPr lang="en-US" dirty="0" smtClean="0"/>
              <a:t>Being slow to learn Git will not hold you back in the rest of the course</a:t>
            </a:r>
          </a:p>
          <a:p>
            <a:r>
              <a:rPr lang="en-US" dirty="0" smtClean="0"/>
              <a:t>We can help you to troubleshoot</a:t>
            </a:r>
          </a:p>
          <a:p>
            <a:r>
              <a:rPr lang="en-US" dirty="0" smtClean="0"/>
              <a:t>We’re all in this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GitHub:</a:t>
            </a:r>
          </a:p>
          <a:p>
            <a:pPr lvl="1"/>
            <a:r>
              <a:rPr lang="en-US" dirty="0" smtClean="0"/>
              <a:t>Create an account at </a:t>
            </a:r>
            <a:r>
              <a:rPr lang="en-US" dirty="0" smtClean="0">
                <a:hlinkClick r:id="rId2"/>
              </a:rPr>
              <a:t>github.com</a:t>
            </a:r>
            <a:endParaRPr lang="en-US" dirty="0" smtClean="0"/>
          </a:p>
          <a:p>
            <a:pPr lvl="1"/>
            <a:r>
              <a:rPr lang="en-US" dirty="0" smtClean="0"/>
              <a:t>There’s nothing to install</a:t>
            </a:r>
          </a:p>
          <a:p>
            <a:pPr lvl="1"/>
            <a:r>
              <a:rPr lang="en-US" dirty="0" smtClean="0"/>
              <a:t>Note: “GitHub </a:t>
            </a:r>
            <a:r>
              <a:rPr lang="en-US" dirty="0"/>
              <a:t>for Windows” </a:t>
            </a:r>
            <a:r>
              <a:rPr lang="en-US" dirty="0" smtClean="0"/>
              <a:t>&amp; </a:t>
            </a:r>
            <a:r>
              <a:rPr lang="en-US" dirty="0"/>
              <a:t>“GitHub for Mac” are GUI clients (alternatives to command line)</a:t>
            </a:r>
            <a:endParaRPr lang="en-US" dirty="0" smtClean="0"/>
          </a:p>
          <a:p>
            <a:r>
              <a:rPr lang="en-US" dirty="0" smtClean="0"/>
              <a:t>Git:</a:t>
            </a:r>
          </a:p>
          <a:p>
            <a:pPr lvl="1"/>
            <a:r>
              <a:rPr lang="en-US" dirty="0"/>
              <a:t>Download from </a:t>
            </a:r>
            <a:r>
              <a:rPr lang="en-US" dirty="0" smtClean="0">
                <a:hlinkClick r:id="rId3"/>
              </a:rPr>
              <a:t>git-scm.com/downloads</a:t>
            </a:r>
            <a:endParaRPr lang="en-US" dirty="0" smtClean="0"/>
          </a:p>
          <a:p>
            <a:pPr lvl="1"/>
            <a:r>
              <a:rPr lang="en-US" dirty="0" smtClean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35606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1305</Words>
  <Application>Microsoft Office PowerPoint</Application>
  <PresentationFormat>On-screen Show (4:3)</PresentationFormat>
  <Paragraphs>200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Introduction to Git and GitHub</vt:lpstr>
      <vt:lpstr>Agenda</vt:lpstr>
      <vt:lpstr>What is Git?</vt:lpstr>
      <vt:lpstr>What is GitHub?</vt:lpstr>
      <vt:lpstr>Why are we learning this?</vt:lpstr>
      <vt:lpstr>Git can be hard for beginners</vt:lpstr>
      <vt:lpstr>Beginner mistakes (that we will avoid!)</vt:lpstr>
      <vt:lpstr>Don’t sweat it!</vt:lpstr>
      <vt:lpstr>Installation</vt:lpstr>
      <vt:lpstr>Setup</vt:lpstr>
      <vt:lpstr>Navigating a GitHub repo (1 of 2)</vt:lpstr>
      <vt:lpstr>Navigating a GitHub repo (2 of 2)</vt:lpstr>
      <vt:lpstr>Creating a repo on GitHub</vt:lpstr>
      <vt:lpstr>Cloning a GitHub repo</vt:lpstr>
      <vt:lpstr>Examining your cloned repo</vt:lpstr>
      <vt:lpstr>Check your remotes</vt:lpstr>
      <vt:lpstr>Making changes, checking your status</vt:lpstr>
      <vt:lpstr>Committing changes</vt:lpstr>
      <vt:lpstr>Pushing to GitHub</vt:lpstr>
      <vt:lpstr>Forking a repo on GitHub</vt:lpstr>
      <vt:lpstr>GitHub flow for syncing a fork</vt:lpstr>
      <vt:lpstr>Sync your gadsdc2 fork!</vt:lpstr>
      <vt:lpstr>Working with branches</vt:lpstr>
      <vt:lpstr>GitHub flow for contributing</vt:lpstr>
      <vt:lpstr>Recipe for submitting assignments</vt:lpstr>
      <vt:lpstr>Not covered (but useful to learn!)</vt:lpstr>
      <vt:lpstr>Further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Kevin Markham</cp:lastModifiedBy>
  <cp:revision>63</cp:revision>
  <dcterms:created xsi:type="dcterms:W3CDTF">2006-08-16T00:00:00Z</dcterms:created>
  <dcterms:modified xsi:type="dcterms:W3CDTF">2014-07-19T03:04:14Z</dcterms:modified>
</cp:coreProperties>
</file>