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37"/>
  </p:notesMasterIdLst>
  <p:sldIdLst>
    <p:sldId id="258" r:id="rId3"/>
    <p:sldId id="340" r:id="rId4"/>
    <p:sldId id="326" r:id="rId5"/>
    <p:sldId id="545" r:id="rId6"/>
    <p:sldId id="546" r:id="rId7"/>
    <p:sldId id="473" r:id="rId8"/>
    <p:sldId id="547" r:id="rId9"/>
    <p:sldId id="549" r:id="rId10"/>
    <p:sldId id="550" r:id="rId11"/>
    <p:sldId id="558" r:id="rId12"/>
    <p:sldId id="559" r:id="rId13"/>
    <p:sldId id="560" r:id="rId14"/>
    <p:sldId id="561" r:id="rId15"/>
    <p:sldId id="562" r:id="rId16"/>
    <p:sldId id="563" r:id="rId17"/>
    <p:sldId id="564" r:id="rId18"/>
    <p:sldId id="643" r:id="rId19"/>
    <p:sldId id="481" r:id="rId20"/>
    <p:sldId id="644" r:id="rId21"/>
    <p:sldId id="567" r:id="rId22"/>
    <p:sldId id="570" r:id="rId23"/>
    <p:sldId id="631" r:id="rId24"/>
    <p:sldId id="645" r:id="rId25"/>
    <p:sldId id="632" r:id="rId26"/>
    <p:sldId id="646" r:id="rId27"/>
    <p:sldId id="647" r:id="rId28"/>
    <p:sldId id="648" r:id="rId29"/>
    <p:sldId id="649" r:id="rId30"/>
    <p:sldId id="650" r:id="rId31"/>
    <p:sldId id="651" r:id="rId32"/>
    <p:sldId id="652" r:id="rId33"/>
    <p:sldId id="653" r:id="rId34"/>
    <p:sldId id="654" r:id="rId35"/>
    <p:sldId id="600" r:id="rId36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000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20" autoAdjust="0"/>
    <p:restoredTop sz="99819" autoAdjust="0"/>
  </p:normalViewPr>
  <p:slideViewPr>
    <p:cSldViewPr>
      <p:cViewPr>
        <p:scale>
          <a:sx n="125" d="100"/>
          <a:sy n="125" d="100"/>
        </p:scale>
        <p:origin x="-656" y="-88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8/17/14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Dependent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var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target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var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output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var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Indep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var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covariate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Where does regression belong in this diagram?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Supervised learning problem w/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cts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target variables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(predictions are real numbers)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Parametric relationship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3009900"/>
            <a:ext cx="8469313" cy="1524000"/>
          </a:xfrm>
        </p:spPr>
        <p:txBody>
          <a:bodyPr/>
          <a:lstStyle/>
          <a:p>
            <a:pPr>
              <a:defRPr/>
            </a:pPr>
            <a:r>
              <a:rPr lang="en-US" sz="9000" dirty="0" smtClean="0"/>
              <a:t>INTRO </a:t>
            </a:r>
            <a:r>
              <a:rPr lang="en-US" sz="6000" dirty="0" smtClean="0"/>
              <a:t>to</a:t>
            </a:r>
            <a:r>
              <a:rPr lang="en-US" sz="9000" dirty="0" smtClean="0"/>
              <a:t> DATA SCIENCE</a:t>
            </a:r>
            <a:br>
              <a:rPr lang="en-US" sz="9000" dirty="0" smtClean="0"/>
            </a:br>
            <a:r>
              <a:rPr lang="en-US" sz="5000" dirty="0" smtClean="0"/>
              <a:t>Linear regression</a:t>
            </a:r>
            <a:endParaRPr lang="en-US" sz="50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</a:t>
            </a:r>
            <a:r>
              <a:rPr lang="en-US" dirty="0"/>
              <a:t>regression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 the terms in this model mean?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20000"/>
              </a:lnSpc>
            </a:pPr>
            <a:r>
              <a:rPr lang="en-US" sz="2500" i="1" dirty="0" smtClean="0">
                <a:latin typeface="+mn-lt"/>
                <a:cs typeface="PFDinTextCompPro-Italic"/>
              </a:rPr>
              <a:t>y = </a:t>
            </a:r>
            <a:r>
              <a:rPr lang="en-US" sz="3000" i="1" dirty="0" smtClean="0">
                <a:latin typeface="Symbol" charset="2"/>
                <a:cs typeface="Symbol" charset="2"/>
              </a:rPr>
              <a:t>a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6677103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</a:t>
            </a:r>
            <a:r>
              <a:rPr lang="en-US" dirty="0"/>
              <a:t>regression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 the terms in this model mean?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20000"/>
              </a:lnSpc>
            </a:pPr>
            <a:r>
              <a:rPr lang="en-US" sz="2500" i="1" dirty="0" smtClean="0">
                <a:latin typeface="+mn-lt"/>
                <a:cs typeface="PFDinTextCompPro-Italic"/>
              </a:rPr>
              <a:t>y = </a:t>
            </a:r>
            <a:r>
              <a:rPr lang="en-US" sz="3000" i="1" dirty="0" smtClean="0">
                <a:latin typeface="Symbol" charset="2"/>
                <a:cs typeface="Symbol" charset="2"/>
              </a:rPr>
              <a:t>a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  </a:t>
            </a:r>
            <a:r>
              <a:rPr lang="en-US" sz="2500" i="1" dirty="0" smtClean="0">
                <a:latin typeface="+mn-lt"/>
                <a:cs typeface="News706 Bd BT"/>
              </a:rPr>
              <a:t>y</a:t>
            </a:r>
            <a:r>
              <a:rPr lang="en-US" sz="2500" dirty="0" smtClean="0">
                <a:latin typeface="+mn-lt"/>
                <a:cs typeface="News706 Bd BT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= </a:t>
            </a:r>
            <a:r>
              <a:rPr lang="en-US" sz="3000" dirty="0" smtClean="0">
                <a:latin typeface="PFDinTextCompPro-Medium"/>
                <a:cs typeface="PFDinTextCompPro-Medium"/>
              </a:rPr>
              <a:t>response variable</a:t>
            </a:r>
            <a:r>
              <a:rPr lang="en-US" sz="3000" dirty="0" smtClean="0">
                <a:latin typeface="PFDinTextCompPro-Italic"/>
                <a:cs typeface="PFDinTextCompPro-Italic"/>
              </a:rPr>
              <a:t> (the one we want to predict)</a:t>
            </a:r>
          </a:p>
        </p:txBody>
      </p:sp>
    </p:spTree>
    <p:extLst>
      <p:ext uri="{BB962C8B-B14F-4D97-AF65-F5344CB8AC3E}">
        <p14:creationId xmlns:p14="http://schemas.microsoft.com/office/powerpoint/2010/main" val="193916617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</a:t>
            </a:r>
            <a:r>
              <a:rPr lang="en-US" dirty="0"/>
              <a:t>regression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 the terms in this model mean?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20000"/>
              </a:lnSpc>
            </a:pPr>
            <a:r>
              <a:rPr lang="en-US" sz="2500" i="1" dirty="0" smtClean="0">
                <a:latin typeface="+mn-lt"/>
                <a:cs typeface="PFDinTextCompPro-Italic"/>
              </a:rPr>
              <a:t>y = </a:t>
            </a:r>
            <a:r>
              <a:rPr lang="en-US" sz="3000" i="1" dirty="0" smtClean="0">
                <a:latin typeface="Symbol" charset="2"/>
                <a:cs typeface="Symbol" charset="2"/>
              </a:rPr>
              <a:t>a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  </a:t>
            </a:r>
            <a:r>
              <a:rPr lang="en-US" sz="2500" i="1" dirty="0" smtClean="0">
                <a:latin typeface="+mn-lt"/>
                <a:cs typeface="News706 Bd BT"/>
              </a:rPr>
              <a:t>y</a:t>
            </a:r>
            <a:r>
              <a:rPr lang="en-US" sz="2500" dirty="0" smtClean="0">
                <a:latin typeface="+mn-lt"/>
                <a:cs typeface="News706 Bd BT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= </a:t>
            </a:r>
            <a:r>
              <a:rPr lang="en-US" sz="3000" dirty="0" smtClean="0">
                <a:latin typeface="PFDinTextCompPro-Medium"/>
                <a:cs typeface="PFDinTextCompPro-Medium"/>
              </a:rPr>
              <a:t>response variable</a:t>
            </a:r>
            <a:r>
              <a:rPr lang="en-US" sz="3000" dirty="0" smtClean="0">
                <a:latin typeface="PFDinTextCompPro-Italic"/>
                <a:cs typeface="PFDinTextCompPro-Italic"/>
              </a:rPr>
              <a:t> (the one we want to predict)</a:t>
            </a: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      </a:t>
            </a:r>
            <a:r>
              <a:rPr lang="en-US" sz="2500" i="1" dirty="0">
                <a:latin typeface="+mn-lt"/>
                <a:cs typeface="News706 Bd BT"/>
              </a:rPr>
              <a:t>x</a:t>
            </a:r>
            <a:r>
              <a:rPr lang="en-US" sz="3000" dirty="0">
                <a:latin typeface="PFDinTextCompPro-Italic"/>
                <a:cs typeface="PFDinTextCompPro-Italic"/>
              </a:rPr>
              <a:t> = </a:t>
            </a:r>
            <a:r>
              <a:rPr lang="en-US" sz="3000" dirty="0">
                <a:latin typeface="PFDinTextCompPro-Medium"/>
                <a:cs typeface="PFDinTextCompPro-Medium"/>
              </a:rPr>
              <a:t>input variable</a:t>
            </a:r>
            <a:r>
              <a:rPr lang="en-US" sz="3000" dirty="0">
                <a:latin typeface="PFDinTextCompPro-Italic"/>
                <a:cs typeface="PFDinTextCompPro-Italic"/>
              </a:rPr>
              <a:t> (the one we use to </a:t>
            </a:r>
            <a:r>
              <a:rPr lang="en-US" sz="3000" dirty="0" smtClean="0">
                <a:latin typeface="PFDinTextCompPro-Italic"/>
                <a:cs typeface="PFDinTextCompPro-Italic"/>
              </a:rPr>
              <a:t>train the model)</a:t>
            </a:r>
          </a:p>
        </p:txBody>
      </p:sp>
    </p:spTree>
    <p:extLst>
      <p:ext uri="{BB962C8B-B14F-4D97-AF65-F5344CB8AC3E}">
        <p14:creationId xmlns:p14="http://schemas.microsoft.com/office/powerpoint/2010/main" val="1686634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</a:t>
            </a:r>
            <a:r>
              <a:rPr lang="en-US" dirty="0"/>
              <a:t>regression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 the terms in this model mean?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20000"/>
              </a:lnSpc>
            </a:pPr>
            <a:r>
              <a:rPr lang="en-US" sz="2500" i="1" dirty="0" smtClean="0">
                <a:latin typeface="+mn-lt"/>
                <a:cs typeface="PFDinTextCompPro-Italic"/>
              </a:rPr>
              <a:t>y = </a:t>
            </a:r>
            <a:r>
              <a:rPr lang="en-US" sz="3000" i="1" dirty="0" smtClean="0">
                <a:latin typeface="Symbol" charset="2"/>
                <a:cs typeface="Symbol" charset="2"/>
              </a:rPr>
              <a:t>a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  </a:t>
            </a:r>
            <a:r>
              <a:rPr lang="en-US" sz="2500" i="1" dirty="0" smtClean="0">
                <a:latin typeface="+mn-lt"/>
                <a:cs typeface="News706 Bd BT"/>
              </a:rPr>
              <a:t>y</a:t>
            </a:r>
            <a:r>
              <a:rPr lang="en-US" sz="2500" dirty="0" smtClean="0">
                <a:latin typeface="+mn-lt"/>
                <a:cs typeface="News706 Bd BT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= </a:t>
            </a:r>
            <a:r>
              <a:rPr lang="en-US" sz="3000" dirty="0" smtClean="0">
                <a:latin typeface="PFDinTextCompPro-Medium"/>
                <a:cs typeface="PFDinTextCompPro-Medium"/>
              </a:rPr>
              <a:t>response variable</a:t>
            </a:r>
            <a:r>
              <a:rPr lang="en-US" sz="3000" dirty="0" smtClean="0">
                <a:latin typeface="PFDinTextCompPro-Italic"/>
                <a:cs typeface="PFDinTextCompPro-Italic"/>
              </a:rPr>
              <a:t> (the one we want to predict)</a:t>
            </a: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      </a:t>
            </a:r>
            <a:r>
              <a:rPr lang="en-US" sz="2500" i="1" dirty="0">
                <a:latin typeface="+mn-lt"/>
                <a:cs typeface="News706 Bd BT"/>
              </a:rPr>
              <a:t>x</a:t>
            </a:r>
            <a:r>
              <a:rPr lang="en-US" sz="3000" dirty="0">
                <a:latin typeface="PFDinTextCompPro-Italic"/>
                <a:cs typeface="PFDinTextCompPro-Italic"/>
              </a:rPr>
              <a:t> = </a:t>
            </a:r>
            <a:r>
              <a:rPr lang="en-US" sz="3000" dirty="0">
                <a:latin typeface="PFDinTextCompPro-Medium"/>
                <a:cs typeface="PFDinTextCompPro-Medium"/>
              </a:rPr>
              <a:t>input variable</a:t>
            </a:r>
            <a:r>
              <a:rPr lang="en-US" sz="3000" dirty="0">
                <a:latin typeface="PFDinTextCompPro-Italic"/>
                <a:cs typeface="PFDinTextCompPro-Italic"/>
              </a:rPr>
              <a:t> (the one we use to </a:t>
            </a:r>
            <a:r>
              <a:rPr lang="en-US" sz="3000" dirty="0" smtClean="0">
                <a:latin typeface="PFDinTextCompPro-Italic"/>
                <a:cs typeface="PFDinTextCompPro-Italic"/>
              </a:rPr>
              <a:t>train </a:t>
            </a:r>
            <a:r>
              <a:rPr lang="en-US" sz="3000" smtClean="0">
                <a:latin typeface="PFDinTextCompPro-Italic"/>
                <a:cs typeface="PFDinTextCompPro-Italic"/>
              </a:rPr>
              <a:t>the model)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i="1" dirty="0">
                <a:latin typeface="Symbol" charset="2"/>
                <a:cs typeface="Symbol" charset="2"/>
              </a:rPr>
              <a:t>  </a:t>
            </a:r>
            <a:r>
              <a:rPr lang="en-US" sz="3000" i="1" dirty="0" smtClean="0">
                <a:latin typeface="Symbol" charset="2"/>
                <a:cs typeface="Symbol" charset="2"/>
              </a:rPr>
              <a:t>  a</a:t>
            </a:r>
            <a:r>
              <a:rPr lang="en-US" sz="3000" dirty="0" smtClean="0">
                <a:latin typeface="PFDinTextCompPro-Light"/>
                <a:cs typeface="PFDinTextCompPro-Light"/>
              </a:rPr>
              <a:t> = </a:t>
            </a:r>
            <a:r>
              <a:rPr lang="en-US" sz="3000" dirty="0" smtClean="0">
                <a:latin typeface="PFDinTextCompPro-Medium"/>
                <a:cs typeface="PFDinTextCompPro-Medium"/>
              </a:rPr>
              <a:t>intercept </a:t>
            </a:r>
            <a:r>
              <a:rPr lang="en-US" sz="3000" dirty="0" smtClean="0">
                <a:latin typeface="PFDinTextCompPro-Italic"/>
                <a:cs typeface="PFDinTextCompPro-Italic"/>
              </a:rPr>
              <a:t>(where the line crosses the y-axis)</a:t>
            </a:r>
            <a:endParaRPr lang="en-US" sz="3000" dirty="0" smtClean="0">
              <a:latin typeface="PFDinTextCompPro-Light"/>
              <a:cs typeface="PFDinTextCompPro-Light"/>
            </a:endParaRPr>
          </a:p>
        </p:txBody>
      </p:sp>
    </p:spTree>
    <p:extLst>
      <p:ext uri="{BB962C8B-B14F-4D97-AF65-F5344CB8AC3E}">
        <p14:creationId xmlns:p14="http://schemas.microsoft.com/office/powerpoint/2010/main" val="1686634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</a:t>
            </a:r>
            <a:r>
              <a:rPr lang="en-US" dirty="0"/>
              <a:t>regression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 the terms in this model mean?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20000"/>
              </a:lnSpc>
            </a:pPr>
            <a:r>
              <a:rPr lang="en-US" sz="2500" i="1" dirty="0" smtClean="0">
                <a:latin typeface="+mn-lt"/>
                <a:cs typeface="PFDinTextCompPro-Italic"/>
              </a:rPr>
              <a:t>y = </a:t>
            </a:r>
            <a:r>
              <a:rPr lang="en-US" sz="3000" i="1" dirty="0" smtClean="0">
                <a:latin typeface="Symbol" charset="2"/>
                <a:cs typeface="Symbol" charset="2"/>
              </a:rPr>
              <a:t>a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  </a:t>
            </a:r>
            <a:r>
              <a:rPr lang="en-US" sz="2500" i="1" dirty="0" smtClean="0">
                <a:latin typeface="+mn-lt"/>
                <a:cs typeface="News706 Bd BT"/>
              </a:rPr>
              <a:t>y</a:t>
            </a:r>
            <a:r>
              <a:rPr lang="en-US" sz="2500" dirty="0" smtClean="0">
                <a:latin typeface="+mn-lt"/>
                <a:cs typeface="News706 Bd BT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= </a:t>
            </a:r>
            <a:r>
              <a:rPr lang="en-US" sz="3000" dirty="0" smtClean="0">
                <a:latin typeface="PFDinTextCompPro-Medium"/>
                <a:cs typeface="PFDinTextCompPro-Medium"/>
              </a:rPr>
              <a:t>response variable</a:t>
            </a:r>
            <a:r>
              <a:rPr lang="en-US" sz="3000" dirty="0" smtClean="0">
                <a:latin typeface="PFDinTextCompPro-Italic"/>
                <a:cs typeface="PFDinTextCompPro-Italic"/>
              </a:rPr>
              <a:t> (the one we want to predict)</a:t>
            </a: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      </a:t>
            </a:r>
            <a:r>
              <a:rPr lang="en-US" sz="2500" i="1" dirty="0">
                <a:latin typeface="+mn-lt"/>
                <a:cs typeface="News706 Bd BT"/>
              </a:rPr>
              <a:t>x</a:t>
            </a:r>
            <a:r>
              <a:rPr lang="en-US" sz="3000" dirty="0">
                <a:latin typeface="PFDinTextCompPro-Italic"/>
                <a:cs typeface="PFDinTextCompPro-Italic"/>
              </a:rPr>
              <a:t> = </a:t>
            </a:r>
            <a:r>
              <a:rPr lang="en-US" sz="3000" dirty="0">
                <a:latin typeface="PFDinTextCompPro-Medium"/>
                <a:cs typeface="PFDinTextCompPro-Medium"/>
              </a:rPr>
              <a:t>input variable</a:t>
            </a:r>
            <a:r>
              <a:rPr lang="en-US" sz="3000" dirty="0">
                <a:latin typeface="PFDinTextCompPro-Italic"/>
                <a:cs typeface="PFDinTextCompPro-Italic"/>
              </a:rPr>
              <a:t> (the one we use to </a:t>
            </a:r>
            <a:r>
              <a:rPr lang="en-US" sz="3000" dirty="0" smtClean="0">
                <a:latin typeface="PFDinTextCompPro-Italic"/>
                <a:cs typeface="PFDinTextCompPro-Italic"/>
              </a:rPr>
              <a:t>train the model)</a:t>
            </a:r>
          </a:p>
          <a:p>
            <a:pPr algn="l">
              <a:lnSpc>
                <a:spcPct val="120000"/>
              </a:lnSpc>
            </a:pPr>
            <a:r>
              <a:rPr lang="en-US" sz="3000" i="1" dirty="0">
                <a:latin typeface="Symbol" charset="2"/>
                <a:cs typeface="Symbol" charset="2"/>
              </a:rPr>
              <a:t>  </a:t>
            </a:r>
            <a:r>
              <a:rPr lang="en-US" sz="3000" i="1" dirty="0" smtClean="0">
                <a:latin typeface="Symbol" charset="2"/>
                <a:cs typeface="Symbol" charset="2"/>
              </a:rPr>
              <a:t>  a</a:t>
            </a:r>
            <a:r>
              <a:rPr lang="en-US" sz="3000" dirty="0" smtClean="0">
                <a:latin typeface="PFDinTextCompPro-Light"/>
                <a:cs typeface="PFDinTextCompPro-Light"/>
              </a:rPr>
              <a:t> = </a:t>
            </a:r>
            <a:r>
              <a:rPr lang="en-US" sz="3000" dirty="0" smtClean="0">
                <a:latin typeface="PFDinTextCompPro-Medium"/>
                <a:cs typeface="PFDinTextCompPro-Medium"/>
              </a:rPr>
              <a:t>intercept </a:t>
            </a:r>
            <a:r>
              <a:rPr lang="en-US" sz="3000" dirty="0" smtClean="0">
                <a:latin typeface="PFDinTextCompPro-Italic"/>
                <a:cs typeface="PFDinTextCompPro-Italic"/>
              </a:rPr>
              <a:t>(where the line crosses the y-axis)</a:t>
            </a:r>
            <a:endParaRPr lang="en-US" sz="3000" dirty="0" smtClean="0">
              <a:latin typeface="PFDinTextCompPro-Light"/>
              <a:cs typeface="PFDinTextCompPro-Light"/>
            </a:endParaRPr>
          </a:p>
          <a:p>
            <a:pPr algn="l">
              <a:lnSpc>
                <a:spcPct val="120000"/>
              </a:lnSpc>
            </a:pPr>
            <a:r>
              <a:rPr lang="en-US" sz="3000" i="1" dirty="0">
                <a:latin typeface="Symbol" charset="2"/>
                <a:cs typeface="Symbol" charset="2"/>
              </a:rPr>
              <a:t> </a:t>
            </a:r>
            <a:r>
              <a:rPr lang="en-US" sz="3000" i="1" dirty="0" smtClean="0">
                <a:latin typeface="Symbol" charset="2"/>
                <a:cs typeface="Symbol" charset="2"/>
              </a:rPr>
              <a:t>   b</a:t>
            </a:r>
            <a:r>
              <a:rPr lang="en-US" sz="3000" dirty="0" smtClean="0">
                <a:latin typeface="PFDinTextCompPro-Italic"/>
                <a:cs typeface="PFDinTextCompPro-Italic"/>
              </a:rPr>
              <a:t> = </a:t>
            </a:r>
            <a:r>
              <a:rPr lang="en-US" sz="3000" dirty="0" smtClean="0">
                <a:latin typeface="PFDinTextCompPro-Medium"/>
                <a:cs typeface="PFDinTextCompPro-Medium"/>
              </a:rPr>
              <a:t>regression coefficient</a:t>
            </a:r>
            <a:r>
              <a:rPr lang="en-US" sz="3000" dirty="0" smtClean="0">
                <a:latin typeface="PFDinTextCompPro-Italic"/>
                <a:cs typeface="PFDinTextCompPro-Italic"/>
              </a:rPr>
              <a:t> (the model “parameter”)</a:t>
            </a:r>
          </a:p>
        </p:txBody>
      </p:sp>
    </p:spTree>
    <p:extLst>
      <p:ext uri="{BB962C8B-B14F-4D97-AF65-F5344CB8AC3E}">
        <p14:creationId xmlns:p14="http://schemas.microsoft.com/office/powerpoint/2010/main" val="1686634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</a:t>
            </a:r>
            <a:r>
              <a:rPr lang="en-US" dirty="0"/>
              <a:t>regression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 the terms in this model mean?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20000"/>
              </a:lnSpc>
            </a:pPr>
            <a:r>
              <a:rPr lang="en-US" sz="2500" i="1" dirty="0" smtClean="0">
                <a:latin typeface="+mn-lt"/>
                <a:cs typeface="PFDinTextCompPro-Italic"/>
              </a:rPr>
              <a:t>y = </a:t>
            </a:r>
            <a:r>
              <a:rPr lang="en-US" sz="3000" i="1" dirty="0" smtClean="0">
                <a:latin typeface="Symbol" charset="2"/>
                <a:cs typeface="Symbol" charset="2"/>
              </a:rPr>
              <a:t>a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  </a:t>
            </a:r>
            <a:r>
              <a:rPr lang="en-US" sz="2500" i="1" dirty="0" smtClean="0">
                <a:latin typeface="+mn-lt"/>
                <a:cs typeface="News706 Bd BT"/>
              </a:rPr>
              <a:t>y</a:t>
            </a:r>
            <a:r>
              <a:rPr lang="en-US" sz="2500" dirty="0" smtClean="0">
                <a:latin typeface="+mn-lt"/>
                <a:cs typeface="News706 Bd BT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= </a:t>
            </a:r>
            <a:r>
              <a:rPr lang="en-US" sz="3000" dirty="0" smtClean="0">
                <a:latin typeface="PFDinTextCompPro-Medium"/>
                <a:cs typeface="PFDinTextCompPro-Medium"/>
              </a:rPr>
              <a:t>response variable</a:t>
            </a:r>
            <a:r>
              <a:rPr lang="en-US" sz="3000" dirty="0" smtClean="0">
                <a:latin typeface="PFDinTextCompPro-Italic"/>
                <a:cs typeface="PFDinTextCompPro-Italic"/>
              </a:rPr>
              <a:t> (the one we want to predict)</a:t>
            </a: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      </a:t>
            </a:r>
            <a:r>
              <a:rPr lang="en-US" sz="2500" i="1" dirty="0">
                <a:latin typeface="+mn-lt"/>
                <a:cs typeface="News706 Bd BT"/>
              </a:rPr>
              <a:t>x</a:t>
            </a:r>
            <a:r>
              <a:rPr lang="en-US" sz="3000" dirty="0">
                <a:latin typeface="PFDinTextCompPro-Italic"/>
                <a:cs typeface="PFDinTextCompPro-Italic"/>
              </a:rPr>
              <a:t> = </a:t>
            </a:r>
            <a:r>
              <a:rPr lang="en-US" sz="3000" dirty="0">
                <a:latin typeface="PFDinTextCompPro-Medium"/>
                <a:cs typeface="PFDinTextCompPro-Medium"/>
              </a:rPr>
              <a:t>input variable</a:t>
            </a:r>
            <a:r>
              <a:rPr lang="en-US" sz="3000" dirty="0">
                <a:latin typeface="PFDinTextCompPro-Italic"/>
                <a:cs typeface="PFDinTextCompPro-Italic"/>
              </a:rPr>
              <a:t> (the one we use to </a:t>
            </a:r>
            <a:r>
              <a:rPr lang="en-US" sz="3000" dirty="0" smtClean="0">
                <a:latin typeface="PFDinTextCompPro-Italic"/>
                <a:cs typeface="PFDinTextCompPro-Italic"/>
              </a:rPr>
              <a:t>train the model)</a:t>
            </a:r>
          </a:p>
          <a:p>
            <a:pPr algn="l">
              <a:lnSpc>
                <a:spcPct val="120000"/>
              </a:lnSpc>
            </a:pPr>
            <a:r>
              <a:rPr lang="en-US" sz="3000" i="1" dirty="0">
                <a:latin typeface="Symbol" charset="2"/>
                <a:cs typeface="Symbol" charset="2"/>
              </a:rPr>
              <a:t>  </a:t>
            </a:r>
            <a:r>
              <a:rPr lang="en-US" sz="3000" i="1" dirty="0" smtClean="0">
                <a:latin typeface="Symbol" charset="2"/>
                <a:cs typeface="Symbol" charset="2"/>
              </a:rPr>
              <a:t>  a</a:t>
            </a:r>
            <a:r>
              <a:rPr lang="en-US" sz="3000" dirty="0" smtClean="0">
                <a:latin typeface="PFDinTextCompPro-Light"/>
                <a:cs typeface="PFDinTextCompPro-Light"/>
              </a:rPr>
              <a:t> = </a:t>
            </a:r>
            <a:r>
              <a:rPr lang="en-US" sz="3000" dirty="0" smtClean="0">
                <a:latin typeface="PFDinTextCompPro-Medium"/>
                <a:cs typeface="PFDinTextCompPro-Medium"/>
              </a:rPr>
              <a:t>intercept </a:t>
            </a:r>
            <a:r>
              <a:rPr lang="en-US" sz="3000" dirty="0" smtClean="0">
                <a:latin typeface="PFDinTextCompPro-Italic"/>
                <a:cs typeface="PFDinTextCompPro-Italic"/>
              </a:rPr>
              <a:t>(where the line crosses the y-axis)</a:t>
            </a:r>
            <a:endParaRPr lang="en-US" sz="3000" dirty="0" smtClean="0">
              <a:latin typeface="PFDinTextCompPro-Light"/>
              <a:cs typeface="PFDinTextCompPro-Light"/>
            </a:endParaRPr>
          </a:p>
          <a:p>
            <a:pPr algn="l">
              <a:lnSpc>
                <a:spcPct val="120000"/>
              </a:lnSpc>
            </a:pPr>
            <a:r>
              <a:rPr lang="en-US" sz="3000" i="1" dirty="0">
                <a:latin typeface="Symbol" charset="2"/>
                <a:cs typeface="Symbol" charset="2"/>
              </a:rPr>
              <a:t> </a:t>
            </a:r>
            <a:r>
              <a:rPr lang="en-US" sz="3000" i="1" dirty="0" smtClean="0">
                <a:latin typeface="Symbol" charset="2"/>
                <a:cs typeface="Symbol" charset="2"/>
              </a:rPr>
              <a:t>   b</a:t>
            </a:r>
            <a:r>
              <a:rPr lang="en-US" sz="3000" dirty="0" smtClean="0">
                <a:latin typeface="PFDinTextCompPro-Italic"/>
                <a:cs typeface="PFDinTextCompPro-Italic"/>
              </a:rPr>
              <a:t> = </a:t>
            </a:r>
            <a:r>
              <a:rPr lang="en-US" sz="3000" dirty="0" smtClean="0">
                <a:latin typeface="PFDinTextCompPro-Medium"/>
                <a:cs typeface="PFDinTextCompPro-Medium"/>
              </a:rPr>
              <a:t>regression coefficient</a:t>
            </a:r>
            <a:r>
              <a:rPr lang="en-US" sz="3000" dirty="0" smtClean="0">
                <a:latin typeface="PFDinTextCompPro-Italic"/>
                <a:cs typeface="PFDinTextCompPro-Italic"/>
              </a:rPr>
              <a:t> (the model “parameter”)</a:t>
            </a:r>
          </a:p>
          <a:p>
            <a:pPr algn="l">
              <a:lnSpc>
                <a:spcPct val="120000"/>
              </a:lnSpc>
            </a:pP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    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  <a:r>
              <a:rPr lang="en-US" sz="3000" dirty="0" smtClean="0">
                <a:latin typeface="PFDinTextCompPro-Italic"/>
                <a:cs typeface="PFDinTextCompPro-Italic"/>
              </a:rPr>
              <a:t> = </a:t>
            </a:r>
            <a:r>
              <a:rPr lang="en-US" sz="3000" dirty="0" smtClean="0">
                <a:latin typeface="PFDinTextCompPro-Medium"/>
                <a:cs typeface="PFDinTextCompPro-Medium"/>
              </a:rPr>
              <a:t>residual</a:t>
            </a:r>
            <a:r>
              <a:rPr lang="en-US" sz="3000" dirty="0" smtClean="0">
                <a:latin typeface="PFDinTextCompPro-Italic"/>
                <a:cs typeface="PFDinTextCompPro-Italic"/>
              </a:rPr>
              <a:t> (the prediction error)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686634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</a:t>
            </a:r>
            <a:r>
              <a:rPr lang="en-US" dirty="0"/>
              <a:t>regression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can extend this model to several input variables, giving us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multiple linear regression</a:t>
            </a:r>
            <a:r>
              <a:rPr lang="en-US" sz="3000" dirty="0" smtClean="0">
                <a:latin typeface="PFDinTextCompPro-Italic"/>
                <a:cs typeface="PFDinTextCompPro-Italic"/>
              </a:rPr>
              <a:t> model:</a:t>
            </a:r>
          </a:p>
        </p:txBody>
      </p:sp>
    </p:spTree>
    <p:extLst>
      <p:ext uri="{BB962C8B-B14F-4D97-AF65-F5344CB8AC3E}">
        <p14:creationId xmlns:p14="http://schemas.microsoft.com/office/powerpoint/2010/main" val="3181218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</a:t>
            </a:r>
            <a:r>
              <a:rPr lang="en-US" dirty="0"/>
              <a:t>regression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can extend this model to several input variables, giving us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multiple linear regression</a:t>
            </a:r>
            <a:r>
              <a:rPr lang="en-US" sz="3000" dirty="0" smtClean="0">
                <a:latin typeface="PFDinTextCompPro-Italic"/>
                <a:cs typeface="PFDinTextCompPro-Italic"/>
              </a:rPr>
              <a:t> model: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>
              <a:lnSpc>
                <a:spcPct val="120000"/>
              </a:lnSpc>
            </a:pPr>
            <a:r>
              <a:rPr lang="en-US" sz="3000" i="1" dirty="0">
                <a:latin typeface="+mn-lt"/>
                <a:cs typeface="PFDinTextCompPro-Italic"/>
              </a:rPr>
              <a:t>y = </a:t>
            </a:r>
            <a:r>
              <a:rPr lang="en-US" sz="3000" i="1" dirty="0">
                <a:latin typeface="Symbol" charset="2"/>
                <a:cs typeface="Symbol" charset="2"/>
              </a:rPr>
              <a:t>a</a:t>
            </a:r>
            <a:r>
              <a:rPr lang="en-US" sz="3000" i="1" dirty="0">
                <a:latin typeface="+mn-lt"/>
                <a:cs typeface="PFDinTextCompPro-Italic"/>
              </a:rPr>
              <a:t> + </a:t>
            </a:r>
            <a:r>
              <a:rPr lang="en-US" sz="3000" i="1" spc="300" dirty="0">
                <a:latin typeface="Symbol" charset="2"/>
                <a:cs typeface="Symbol" charset="2"/>
              </a:rPr>
              <a:t>β</a:t>
            </a:r>
            <a:r>
              <a:rPr lang="en-US" sz="3000" i="1" spc="300" baseline="-25000" dirty="0">
                <a:latin typeface="+mn-lt"/>
                <a:cs typeface="Symbol" charset="2"/>
              </a:rPr>
              <a:t>1</a:t>
            </a:r>
            <a:r>
              <a:rPr lang="en-US" sz="3000" i="1" spc="300" dirty="0">
                <a:latin typeface="+mn-lt"/>
                <a:cs typeface="PFDinTextCompPro-Italic"/>
              </a:rPr>
              <a:t>x</a:t>
            </a:r>
            <a:r>
              <a:rPr lang="en-US" sz="3000" i="1" spc="300" baseline="-25000" dirty="0">
                <a:latin typeface="+mn-lt"/>
                <a:cs typeface="PFDinTextCompPro-Italic"/>
              </a:rPr>
              <a:t>1</a:t>
            </a:r>
            <a:r>
              <a:rPr lang="en-US" sz="3000" i="1" spc="300" dirty="0">
                <a:latin typeface="+mn-lt"/>
                <a:cs typeface="PFDinTextCompPro-Italic"/>
              </a:rPr>
              <a:t> + …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3000" i="1" spc="300" baseline="-25000" dirty="0" err="1" smtClean="0">
                <a:latin typeface="+mn-lt"/>
                <a:cs typeface="Symbol" charset="2"/>
              </a:rPr>
              <a:t>n</a:t>
            </a:r>
            <a:r>
              <a:rPr lang="en-US" sz="3000" i="1" spc="300" dirty="0" err="1" smtClean="0">
                <a:latin typeface="+mn-lt"/>
                <a:cs typeface="PFDinTextCompPro-Italic"/>
              </a:rPr>
              <a:t>x</a:t>
            </a:r>
            <a:r>
              <a:rPr lang="en-US" sz="3000" i="1" spc="300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3000" i="1" dirty="0" smtClean="0">
                <a:latin typeface="+mn-lt"/>
                <a:cs typeface="PFDinTextCompPro-Italic"/>
              </a:rPr>
              <a:t> </a:t>
            </a:r>
            <a:r>
              <a:rPr lang="en-US" sz="3000" i="1" dirty="0">
                <a:latin typeface="+mn-lt"/>
                <a:cs typeface="PFDinTextCompPro-Italic"/>
              </a:rPr>
              <a:t>+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  <a:endParaRPr lang="en-US" sz="3000" i="1" dirty="0">
              <a:latin typeface="Symbol" charset="2"/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416816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Linear regression involves several technical assumptions and is often presented with lots of mathematical formality.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details are not very important for our purposes, but you can check them out if you’re interested.</a:t>
            </a:r>
          </a:p>
        </p:txBody>
      </p:sp>
    </p:spTree>
    <p:extLst>
      <p:ext uri="{BB962C8B-B14F-4D97-AF65-F5344CB8AC3E}">
        <p14:creationId xmlns:p14="http://schemas.microsoft.com/office/powerpoint/2010/main" val="38438463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19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183" y="1028700"/>
            <a:ext cx="2906154" cy="41280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6337" y="1053447"/>
            <a:ext cx="2784993" cy="407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8217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I. Linear 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regression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exercises: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II. 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Linear Regression in 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R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257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Intro to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do we fit a regression model to a dataset?</a:t>
            </a:r>
          </a:p>
        </p:txBody>
      </p:sp>
    </p:spTree>
    <p:extLst>
      <p:ext uri="{BB962C8B-B14F-4D97-AF65-F5344CB8AC3E}">
        <p14:creationId xmlns:p14="http://schemas.microsoft.com/office/powerpoint/2010/main" val="20906761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Intro to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do we fit a regression model to a dataset?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</a:t>
            </a:r>
            <a:r>
              <a:rPr lang="en-US" sz="3000" dirty="0">
                <a:latin typeface="PFDinTextCompPro-Italic"/>
                <a:cs typeface="PFDinTextCompPro-Italic"/>
              </a:rPr>
              <a:t>M</a:t>
            </a:r>
            <a:r>
              <a:rPr lang="en-US" sz="3000" dirty="0" smtClean="0">
                <a:latin typeface="PFDinTextCompPro-Italic"/>
                <a:cs typeface="PFDinTextCompPro-Italic"/>
              </a:rPr>
              <a:t>inimize the sum of the squared residuals (Ordinary Least Squares).</a:t>
            </a:r>
          </a:p>
        </p:txBody>
      </p:sp>
    </p:spTree>
    <p:extLst>
      <p:ext uri="{BB962C8B-B14F-4D97-AF65-F5344CB8AC3E}">
        <p14:creationId xmlns:p14="http://schemas.microsoft.com/office/powerpoint/2010/main" val="14609996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Intro to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do we fit a regression model to a dataset?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A: Minimize the sum of the squared residuals (Ordinary Least Squares).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practice, any respectable piece of software will do this for you.</a:t>
            </a:r>
          </a:p>
        </p:txBody>
      </p:sp>
    </p:spTree>
    <p:extLst>
      <p:ext uri="{BB962C8B-B14F-4D97-AF65-F5344CB8AC3E}">
        <p14:creationId xmlns:p14="http://schemas.microsoft.com/office/powerpoint/2010/main" val="19672984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Intro to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do we fit a regression model to a dataset?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A: Minimize the sum of the squared residuals (Ordinary Least Squares).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practice, any respectable piece of software will do this for you.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And there are other ways.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6908454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Intro to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do we fit a regression model to a dataset?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A: Minimize the sum of the squared residuals (Ordinary Least Squares).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practice, any respectable piece of software will do this for you.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And there are other ways.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And software implements them as well.</a:t>
            </a:r>
          </a:p>
        </p:txBody>
      </p:sp>
    </p:spTree>
    <p:extLst>
      <p:ext uri="{BB962C8B-B14F-4D97-AF65-F5344CB8AC3E}">
        <p14:creationId xmlns:p14="http://schemas.microsoft.com/office/powerpoint/2010/main" val="351878236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Intro to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So, how do we select a linear regression model?</a:t>
            </a:r>
          </a:p>
          <a:p>
            <a:pPr marL="457200" indent="-457200" algn="l">
              <a:buFont typeface="Arial"/>
              <a:buChar char="•"/>
            </a:pP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1652433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Intro to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So, how do we select a linear regression model?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Techniques for producing designs</a:t>
            </a:r>
          </a:p>
          <a:p>
            <a:pPr marL="457200" indent="-457200" algn="l">
              <a:buFont typeface="Arial"/>
              <a:buChar char="•"/>
            </a:pP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4499419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Intro to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So, how do we select a linear regression model?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Techniques for producing designs</a:t>
            </a:r>
          </a:p>
          <a:p>
            <a:pPr marL="785813" lvl="1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Theory</a:t>
            </a:r>
          </a:p>
          <a:p>
            <a:pPr marL="457200" indent="-457200" algn="l">
              <a:buFont typeface="Arial"/>
              <a:buChar char="•"/>
            </a:pP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4499419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Intro to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So, how do we select a linear regression model?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Techniques for producing designs</a:t>
            </a:r>
          </a:p>
          <a:p>
            <a:pPr marL="785813" lvl="1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Theory</a:t>
            </a:r>
          </a:p>
          <a:p>
            <a:pPr marL="785813" lvl="1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Forward selection</a:t>
            </a:r>
          </a:p>
          <a:p>
            <a:pPr marL="457200" indent="-457200" algn="l">
              <a:buFont typeface="Arial"/>
              <a:buChar char="•"/>
            </a:pP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4499419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Intro to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So, how do we select a linear regression model?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Techniques for producing designs</a:t>
            </a:r>
          </a:p>
          <a:p>
            <a:pPr marL="785813" lvl="1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Theory</a:t>
            </a:r>
          </a:p>
          <a:p>
            <a:pPr marL="785813" lvl="1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Forward selection</a:t>
            </a:r>
          </a:p>
          <a:p>
            <a:pPr marL="785813" lvl="1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Backward elimination</a:t>
            </a:r>
          </a:p>
          <a:p>
            <a:pPr marL="457200" indent="-457200" algn="l">
              <a:buFont typeface="Arial"/>
              <a:buChar char="•"/>
            </a:pP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4499419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I. linear regression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4470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Intro to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So, how do we select a linear regression model?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Techniques for producing designs</a:t>
            </a:r>
          </a:p>
          <a:p>
            <a:pPr marL="785813" lvl="1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Theory</a:t>
            </a:r>
          </a:p>
          <a:p>
            <a:pPr marL="785813" lvl="1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Forward selection</a:t>
            </a:r>
          </a:p>
          <a:p>
            <a:pPr marL="785813" lvl="1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Backward elimination</a:t>
            </a:r>
          </a:p>
          <a:p>
            <a:pPr marL="785813" lvl="1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More</a:t>
            </a:r>
          </a:p>
          <a:p>
            <a:pPr marL="457200" indent="-457200" algn="l">
              <a:buFont typeface="Arial"/>
              <a:buChar char="•"/>
            </a:pP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4499419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Intro to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So, how do we select a linear regression model?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Techniques for producing designs</a:t>
            </a:r>
          </a:p>
          <a:p>
            <a:pPr marL="785813" lvl="1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Theory</a:t>
            </a:r>
          </a:p>
          <a:p>
            <a:pPr marL="785813" lvl="1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Forward selection</a:t>
            </a:r>
          </a:p>
          <a:p>
            <a:pPr marL="785813" lvl="1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Backward elimination</a:t>
            </a:r>
          </a:p>
          <a:p>
            <a:pPr marL="785813" lvl="1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More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Techniques for evaluating designs</a:t>
            </a:r>
          </a:p>
          <a:p>
            <a:pPr marL="457200" indent="-457200" algn="l">
              <a:buFont typeface="Arial"/>
              <a:buChar char="•"/>
            </a:pP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4499419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Intro to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So, how do we select a linear regression model?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Techniques for producing designs</a:t>
            </a:r>
          </a:p>
          <a:p>
            <a:pPr marL="785813" lvl="1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Theory</a:t>
            </a:r>
          </a:p>
          <a:p>
            <a:pPr marL="785813" lvl="1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Forward selection</a:t>
            </a:r>
          </a:p>
          <a:p>
            <a:pPr marL="785813" lvl="1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Backward elimination</a:t>
            </a:r>
          </a:p>
          <a:p>
            <a:pPr marL="785813" lvl="1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More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Techniques for evaluating designs</a:t>
            </a:r>
          </a:p>
          <a:p>
            <a:pPr marL="785813" lvl="1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Training metrics</a:t>
            </a:r>
          </a:p>
          <a:p>
            <a:pPr marL="457200" indent="-457200" algn="l">
              <a:buFont typeface="Arial"/>
              <a:buChar char="•"/>
            </a:pP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4499419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Intro to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So, how do we select a linear regression model?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Techniques for producing designs</a:t>
            </a:r>
          </a:p>
          <a:p>
            <a:pPr marL="785813" lvl="1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Theory</a:t>
            </a:r>
          </a:p>
          <a:p>
            <a:pPr marL="785813" lvl="1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Forward selection</a:t>
            </a:r>
          </a:p>
          <a:p>
            <a:pPr marL="785813" lvl="1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Backward elimination</a:t>
            </a:r>
          </a:p>
          <a:p>
            <a:pPr marL="785813" lvl="1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More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Techniques for evaluating designs</a:t>
            </a:r>
          </a:p>
          <a:p>
            <a:pPr marL="785813" lvl="1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Training metrics</a:t>
            </a:r>
          </a:p>
          <a:p>
            <a:pPr marL="785813" lvl="1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Test set performance / Cross-validation</a:t>
            </a:r>
          </a:p>
          <a:p>
            <a:pPr marL="457200" indent="-457200" algn="l">
              <a:buFont typeface="Arial"/>
              <a:buChar char="•"/>
            </a:pP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4499419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619500"/>
            <a:ext cx="8426450" cy="9144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II. Exercises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8835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Regression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33737" y="1485900"/>
            <a:ext cx="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642937" y="1866900"/>
            <a:ext cx="822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90937" y="1104900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PFDinTextCompPro-MediumItalic"/>
                <a:cs typeface="PFDinTextCompPro-MediumItalic"/>
              </a:rPr>
              <a:t>c</a:t>
            </a:r>
            <a:r>
              <a:rPr lang="en-US" sz="4000" dirty="0" smtClean="0">
                <a:latin typeface="PFDinTextCompPro-MediumItalic"/>
                <a:cs typeface="PFDinTextCompPro-MediumItalic"/>
              </a:rPr>
              <a:t>ontinuous		categorical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737" y="1991261"/>
            <a:ext cx="74268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  supervised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	</a:t>
            </a:r>
            <a:r>
              <a:rPr lang="en-US" sz="4000" i="1" dirty="0">
                <a:latin typeface="PFDinTextCompPro-Italic"/>
                <a:cs typeface="PFDinTextCompPro-Italic"/>
              </a:rPr>
              <a:t> 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    	</a:t>
            </a:r>
            <a:r>
              <a:rPr lang="en-US" sz="4000" dirty="0" smtClean="0">
                <a:latin typeface="PFDinTextCompPro-Italic"/>
                <a:cs typeface="PFDinTextCompPro-Italic"/>
              </a:rPr>
              <a:t>???		          ???</a:t>
            </a:r>
            <a:endParaRPr lang="en-US" sz="4000" i="1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unsupervised</a:t>
            </a:r>
            <a:r>
              <a:rPr lang="en-US" sz="4000" i="1" dirty="0">
                <a:latin typeface="PFDinTextCompPro-Italic"/>
                <a:cs typeface="PFDinTextCompPro-Italic"/>
              </a:rPr>
              <a:t>	     	</a:t>
            </a:r>
            <a:r>
              <a:rPr lang="en-US" sz="4000" dirty="0">
                <a:latin typeface="PFDinTextCompPro-Italic"/>
                <a:cs typeface="PFDinTextCompPro-Italic"/>
              </a:rPr>
              <a:t>???		          ???</a:t>
            </a:r>
            <a:endParaRPr lang="en-US" sz="4000" i="1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61089885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Regression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33737" y="1485900"/>
            <a:ext cx="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642937" y="1866900"/>
            <a:ext cx="822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90937" y="1104900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PFDinTextCompPro-MediumItalic"/>
                <a:cs typeface="PFDinTextCompPro-MediumItalic"/>
              </a:rPr>
              <a:t>c</a:t>
            </a:r>
            <a:r>
              <a:rPr lang="en-US" sz="4000" dirty="0" smtClean="0">
                <a:latin typeface="PFDinTextCompPro-MediumItalic"/>
                <a:cs typeface="PFDinTextCompPro-MediumItalic"/>
              </a:rPr>
              <a:t>ontinuous		categorical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737" y="1991261"/>
            <a:ext cx="82891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  supervised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	</a:t>
            </a:r>
            <a:r>
              <a:rPr lang="en-US" sz="4000" i="1" dirty="0">
                <a:latin typeface="PFDinTextCompPro-Italic"/>
                <a:cs typeface="PFDinTextCompPro-Italic"/>
              </a:rPr>
              <a:t> 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    </a:t>
            </a:r>
            <a:r>
              <a:rPr lang="en-US" sz="4000" dirty="0" smtClean="0">
                <a:latin typeface="PFDinTextCompPro-Italic"/>
                <a:cs typeface="PFDinTextCompPro-Italic"/>
              </a:rPr>
              <a:t>regression	    classification</a:t>
            </a:r>
            <a:endParaRPr lang="en-US" sz="4000" i="1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unsupervised</a:t>
            </a:r>
            <a:r>
              <a:rPr lang="en-US" sz="4000" dirty="0">
                <a:latin typeface="PFDinTextCompPro-Italic"/>
                <a:cs typeface="PFDinTextCompPro-Italic"/>
              </a:rPr>
              <a:t>	</a:t>
            </a:r>
            <a:r>
              <a:rPr lang="en-US" sz="4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dimension reduction</a:t>
            </a:r>
            <a:r>
              <a:rPr lang="en-US" sz="4000" dirty="0" smtClean="0">
                <a:latin typeface="PFDinTextCompPro-Italic"/>
                <a:cs typeface="PFDinTextCompPro-Italic"/>
              </a:rPr>
              <a:t>	      clustering</a:t>
            </a:r>
            <a:endParaRPr lang="en-US" sz="4000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737" y="1765300"/>
            <a:ext cx="3636125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1864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a </a:t>
            </a:r>
            <a:r>
              <a:rPr lang="en-US" sz="3000" dirty="0" smtClean="0">
                <a:latin typeface="PFDinTextCompPro-Medium"/>
                <a:cs typeface="PFDinTextCompPro-Medium"/>
              </a:rPr>
              <a:t>regression </a:t>
            </a:r>
            <a:r>
              <a:rPr lang="en-US" sz="3000" dirty="0" smtClean="0">
                <a:latin typeface="PFDinTextCompPro-Italic"/>
                <a:cs typeface="PFDinTextCompPro-Italic"/>
              </a:rPr>
              <a:t>model?</a:t>
            </a:r>
          </a:p>
        </p:txBody>
      </p:sp>
    </p:spTree>
    <p:extLst>
      <p:ext uri="{BB962C8B-B14F-4D97-AF65-F5344CB8AC3E}">
        <p14:creationId xmlns:p14="http://schemas.microsoft.com/office/powerpoint/2010/main" val="32781424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Intro to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a </a:t>
            </a:r>
            <a:r>
              <a:rPr lang="en-US" sz="3000" dirty="0" smtClean="0">
                <a:latin typeface="PFDinTextCompPro-Medium"/>
                <a:cs typeface="PFDinTextCompPro-Medium"/>
              </a:rPr>
              <a:t>regression </a:t>
            </a:r>
            <a:r>
              <a:rPr lang="en-US" sz="3000" dirty="0" smtClean="0">
                <a:latin typeface="PFDinTextCompPro-Italic"/>
                <a:cs typeface="PFDinTextCompPro-Italic"/>
              </a:rPr>
              <a:t>model?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A functional relationship between input &amp; response variables.</a:t>
            </a:r>
          </a:p>
        </p:txBody>
      </p:sp>
    </p:spTree>
    <p:extLst>
      <p:ext uri="{BB962C8B-B14F-4D97-AF65-F5344CB8AC3E}">
        <p14:creationId xmlns:p14="http://schemas.microsoft.com/office/powerpoint/2010/main" val="15048402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</a:t>
            </a:r>
            <a:r>
              <a:rPr lang="en-US" dirty="0"/>
              <a:t>to regression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a </a:t>
            </a:r>
            <a:r>
              <a:rPr lang="en-US" sz="3000" dirty="0" smtClean="0">
                <a:latin typeface="PFDinTextCompPro-Medium"/>
                <a:cs typeface="PFDinTextCompPro-Medium"/>
              </a:rPr>
              <a:t>regression </a:t>
            </a:r>
            <a:r>
              <a:rPr lang="en-US" sz="3000" dirty="0" smtClean="0">
                <a:latin typeface="PFDinTextCompPro-Italic"/>
                <a:cs typeface="PFDinTextCompPro-Italic"/>
              </a:rPr>
              <a:t>model?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A functional relationship between input &amp; response variables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simple linear regression </a:t>
            </a:r>
            <a:r>
              <a:rPr lang="en-US" sz="3000" dirty="0" smtClean="0">
                <a:latin typeface="PFDinTextCompPro-Italic"/>
                <a:cs typeface="PFDinTextCompPro-Italic"/>
              </a:rPr>
              <a:t>model captures a linear relationship between a single input variable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2000" i="1" dirty="0" smtClean="0">
                <a:latin typeface="+mn-lt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and a response variable </a:t>
            </a:r>
            <a:r>
              <a:rPr lang="en-US" sz="2500" i="1" dirty="0" smtClean="0">
                <a:latin typeface="+mn-lt"/>
                <a:cs typeface="PFDinTextCompPro-Italic"/>
              </a:rPr>
              <a:t>y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8798037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</a:t>
            </a:r>
            <a:r>
              <a:rPr lang="en-US" dirty="0"/>
              <a:t>regression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a </a:t>
            </a:r>
            <a:r>
              <a:rPr lang="en-US" sz="3000" dirty="0" smtClean="0">
                <a:latin typeface="PFDinTextCompPro-Medium"/>
                <a:cs typeface="PFDinTextCompPro-Medium"/>
              </a:rPr>
              <a:t>regression </a:t>
            </a:r>
            <a:r>
              <a:rPr lang="en-US" sz="3000" dirty="0" smtClean="0">
                <a:latin typeface="PFDinTextCompPro-Italic"/>
                <a:cs typeface="PFDinTextCompPro-Italic"/>
              </a:rPr>
              <a:t>model?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A functional relationship between input &amp; response variables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simple linear regression </a:t>
            </a:r>
            <a:r>
              <a:rPr lang="en-US" sz="3000" dirty="0" smtClean="0">
                <a:latin typeface="PFDinTextCompPro-Italic"/>
                <a:cs typeface="PFDinTextCompPro-Italic"/>
              </a:rPr>
              <a:t>model captures a linear relationship between a single input variable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2000" i="1" dirty="0" smtClean="0">
                <a:latin typeface="+mn-lt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and a response variable </a:t>
            </a:r>
            <a:r>
              <a:rPr lang="en-US" sz="2500" i="1" dirty="0" smtClean="0">
                <a:latin typeface="+mn-lt"/>
                <a:cs typeface="PFDinTextCompPro-Italic"/>
              </a:rPr>
              <a:t>y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r>
              <a:rPr lang="en-US" sz="2500" i="1" dirty="0" smtClean="0">
                <a:latin typeface="+mn-lt"/>
                <a:cs typeface="PFDinTextCompPro-Italic"/>
              </a:rPr>
              <a:t>y = </a:t>
            </a:r>
            <a:r>
              <a:rPr lang="en-US" sz="3000" i="1" dirty="0" smtClean="0">
                <a:latin typeface="Symbol" charset="2"/>
                <a:cs typeface="Symbol" charset="2"/>
              </a:rPr>
              <a:t>a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2500" i="1" dirty="0" smtClean="0">
                <a:latin typeface="Symbol" charset="2"/>
                <a:cs typeface="Symbol" charset="2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6046935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17713</TotalTime>
  <Pages>0</Pages>
  <Words>1152</Words>
  <Characters>0</Characters>
  <Application>Microsoft Macintosh PowerPoint</Application>
  <PresentationFormat>Custom</PresentationFormat>
  <Lines>0</Lines>
  <Paragraphs>256</Paragraphs>
  <Slides>34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GA_Instructor_Template_Deck</vt:lpstr>
      <vt:lpstr>Agenda</vt:lpstr>
      <vt:lpstr>INTRO to DATA SCIENCE Linear regression</vt:lpstr>
      <vt:lpstr> I. Linear regression  exercises: II. Linear Regression in R</vt:lpstr>
      <vt:lpstr> I. linear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II. Exercises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Admin</dc:creator>
  <cp:keywords/>
  <dc:description/>
  <cp:lastModifiedBy>Aaron Schumacher</cp:lastModifiedBy>
  <cp:revision>2963</cp:revision>
  <dcterms:modified xsi:type="dcterms:W3CDTF">2014-08-17T23:23:48Z</dcterms:modified>
</cp:coreProperties>
</file>