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8"/>
  </p:notesMasterIdLst>
  <p:sldIdLst>
    <p:sldId id="258" r:id="rId3"/>
    <p:sldId id="574" r:id="rId4"/>
    <p:sldId id="575" r:id="rId5"/>
    <p:sldId id="576" r:id="rId6"/>
    <p:sldId id="577" r:id="rId7"/>
    <p:sldId id="581" r:id="rId8"/>
    <p:sldId id="584" r:id="rId9"/>
    <p:sldId id="590" r:id="rId10"/>
    <p:sldId id="587" r:id="rId11"/>
    <p:sldId id="591" r:id="rId12"/>
    <p:sldId id="592" r:id="rId13"/>
    <p:sldId id="593" r:id="rId14"/>
    <p:sldId id="595" r:id="rId15"/>
    <p:sldId id="594" r:id="rId16"/>
    <p:sldId id="597" r:id="rId1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56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 can handle this for us automatically, and it’s really easy as we will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the parameter vector.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nonlinear regression refers to something different!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Show scatterplot of x9, x10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err="1" smtClean="0"/>
              <a:t>Orthogonalization</a:t>
            </a:r>
            <a:r>
              <a:rPr lang="en-US" sz="5000" dirty="0" smtClean="0"/>
              <a:t> for</a:t>
            </a:r>
            <a:r>
              <a:rPr lang="en-US" sz="5000" dirty="0" smtClean="0"/>
              <a:t> </a:t>
            </a:r>
            <a:r>
              <a:rPr lang="en-US" sz="5000" dirty="0" smtClean="0"/>
              <a:t>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90553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3000" dirty="0" err="1">
                <a:latin typeface="PFDinTextCompPro-Italic"/>
                <a:cs typeface="PFDinTextCompPro-Italic"/>
              </a:rPr>
              <a:t>C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 causes the linear regression model to “break down”, because it can’t tell the predictor variables apart.</a:t>
            </a:r>
            <a:endParaRPr lang="en-US" sz="3000" dirty="0" smtClean="0">
              <a:latin typeface="Symbol" charset="2"/>
              <a:cs typeface="Symbol" charset="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865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identical features, this results in a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singularity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766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04621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Replace the correlated predictors with uncorrelated predictors.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2019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6542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Q:  What can we do about this?</a:t>
            </a:r>
          </a:p>
          <a:p>
            <a:pPr algn="l">
              <a:lnSpc>
                <a:spcPct val="120000"/>
              </a:lnSpc>
            </a:pPr>
            <a:r>
              <a:rPr lang="en-US" sz="3000" dirty="0">
                <a:latin typeface="PFDinTextCompPro-Italic"/>
                <a:cs typeface="PFDinTextCompPro-Italic"/>
              </a:rPr>
              <a:t>A:  Replace the correlated predictors with uncorrelated predictors.</a:t>
            </a: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(x)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(x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)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These polynomial functions form an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 basis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of the function space.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86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989076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This represents a nonlinear relationship. Is it still a linear model?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774852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98529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polynomial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model: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This represents a nonlinear relationship. </a:t>
            </a:r>
            <a:r>
              <a:rPr lang="en-US" sz="3000" dirty="0" smtClean="0">
                <a:latin typeface="PFDinTextCompPro-Italic"/>
                <a:cs typeface="PFDinTextCompPro-Italic"/>
              </a:rPr>
              <a:t>Is </a:t>
            </a:r>
            <a:r>
              <a:rPr lang="en-US" sz="3000" dirty="0">
                <a:latin typeface="PFDinTextCompPro-Italic"/>
                <a:cs typeface="PFDinTextCompPro-Italic"/>
              </a:rPr>
              <a:t>it still a linear model?</a:t>
            </a:r>
          </a:p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A:  Yes, because it’s linear in the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spc="300" dirty="0" smtClean="0">
                <a:latin typeface="PFDinTextCompPro-Italic"/>
                <a:cs typeface="PFDinTextCompPro-Italic"/>
              </a:rPr>
              <a:t>’s</a:t>
            </a:r>
            <a:r>
              <a:rPr lang="en-US" sz="3000" dirty="0" smtClean="0">
                <a:latin typeface="PFDinTextCompPro-Italic"/>
                <a:cs typeface="PFDinTextCompPro-Italic"/>
              </a:rPr>
              <a:t>!</a:t>
            </a:r>
          </a:p>
          <a:p>
            <a:pPr algn="l">
              <a:lnSpc>
                <a:spcPct val="120000"/>
              </a:lnSpc>
            </a:pPr>
            <a:endParaRPr lang="en-US" sz="2000" dirty="0">
              <a:latin typeface="PFDinTextCompPro-Italic"/>
              <a:cs typeface="PFDinTextCompPro-Italic"/>
            </a:endParaRPr>
          </a:p>
          <a:p>
            <a:pPr algn="l">
              <a:lnSpc>
                <a:spcPct val="120000"/>
              </a:lnSpc>
            </a:pPr>
            <a:r>
              <a:rPr lang="en-US" sz="2000" dirty="0" smtClean="0">
                <a:latin typeface="PFDinTextCompPro-Italic"/>
                <a:cs typeface="PFDinTextCompPro-Italic"/>
              </a:rPr>
              <a:t>“Although </a:t>
            </a:r>
            <a:r>
              <a:rPr lang="en-US" sz="2000" dirty="0">
                <a:latin typeface="PFDinTextCompPro-Italic"/>
                <a:cs typeface="PFDinTextCompPro-Italic"/>
              </a:rPr>
              <a:t>polynomial regression fits a </a:t>
            </a:r>
            <a:r>
              <a:rPr lang="en-US" sz="2000" i="1" dirty="0">
                <a:latin typeface="PFDinTextCompPro-Italic"/>
                <a:cs typeface="PFDinTextCompPro-Italic"/>
              </a:rPr>
              <a:t>nonlinear</a:t>
            </a:r>
            <a:r>
              <a:rPr lang="en-US" sz="2000" dirty="0">
                <a:latin typeface="PFDinTextCompPro-Italic"/>
                <a:cs typeface="PFDinTextCompPro-Italic"/>
              </a:rPr>
              <a:t> model to the data, as a statistical estimation problem it is </a:t>
            </a:r>
            <a:r>
              <a:rPr lang="en-US" sz="2000" i="1" dirty="0">
                <a:latin typeface="PFDinTextCompPro-Italic"/>
                <a:cs typeface="PFDinTextCompPro-Italic"/>
              </a:rPr>
              <a:t>linear</a:t>
            </a:r>
            <a:r>
              <a:rPr lang="en-US" sz="2000" dirty="0">
                <a:latin typeface="PFDinTextCompPro-Italic"/>
                <a:cs typeface="PFDinTextCompPro-Italic"/>
              </a:rPr>
              <a:t>, in the sense that the regression function E(</a:t>
            </a:r>
            <a:r>
              <a:rPr lang="en-US" sz="2000" dirty="0" err="1">
                <a:latin typeface="PFDinTextCompPro-Italic"/>
                <a:cs typeface="PFDinTextCompPro-Italic"/>
              </a:rPr>
              <a:t>y|x</a:t>
            </a:r>
            <a:r>
              <a:rPr lang="en-US" sz="2000" dirty="0">
                <a:latin typeface="PFDinTextCompPro-Italic"/>
                <a:cs typeface="PFDinTextCompPro-Italic"/>
              </a:rPr>
              <a:t>) is linear in the unknown parameters that are estimated from the data. For this reason, polynomial regression is considered to be a special case of multiple linear regression</a:t>
            </a:r>
            <a:r>
              <a:rPr lang="en-US" sz="2000" dirty="0" smtClean="0">
                <a:latin typeface="PFDinTextCompPro-Italic"/>
                <a:cs typeface="PFDinTextCompPro-Italic"/>
              </a:rPr>
              <a:t>.”	-- Wikipedia</a:t>
            </a:r>
          </a:p>
        </p:txBody>
      </p:sp>
    </p:spTree>
    <p:extLst>
      <p:ext uri="{BB962C8B-B14F-4D97-AF65-F5344CB8AC3E}">
        <p14:creationId xmlns:p14="http://schemas.microsoft.com/office/powerpoint/2010/main" val="2139154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8106975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Polynomial regression allows us to fit very complex curves to data.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4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  <a:p>
            <a:pPr algn="l">
              <a:lnSpc>
                <a:spcPct val="14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But there is a problem with the model we’ve written down so far.</a:t>
            </a:r>
          </a:p>
        </p:txBody>
      </p:sp>
    </p:spTree>
    <p:extLst>
      <p:ext uri="{BB962C8B-B14F-4D97-AF65-F5344CB8AC3E}">
        <p14:creationId xmlns:p14="http://schemas.microsoft.com/office/powerpoint/2010/main" val="425627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Polynomial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295400"/>
            <a:ext cx="370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Polynomial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37" y="1104900"/>
            <a:ext cx="8382000" cy="173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000" dirty="0" smtClean="0">
                <a:latin typeface="PFDinTextCompPro-Italic"/>
                <a:cs typeface="PFDinTextCompPro-Italic"/>
              </a:rPr>
              <a:t>This model displays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collinearity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means the predictor variables are highly correlated with each other.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2500" i="1" spc="300" dirty="0" smtClean="0">
                <a:latin typeface="+mn-lt"/>
                <a:cs typeface="PFDinTextCompPro-Italic"/>
              </a:rPr>
              <a:t>y =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a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x +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β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cs typeface="PFDinTextCompPro-Italic"/>
              </a:rPr>
              <a:t> </a:t>
            </a:r>
            <a:r>
              <a:rPr lang="en-US" sz="2500" i="1" spc="300" dirty="0" smtClean="0">
                <a:latin typeface="+mn-lt"/>
                <a:cs typeface="PFDinTextCompPro-Italic"/>
              </a:rPr>
              <a:t>+ …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n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3000" i="1" spc="300" dirty="0" smtClean="0">
                <a:latin typeface="Symbol" charset="2"/>
                <a:cs typeface="Symbol" charset="2"/>
              </a:rPr>
              <a:t>e</a:t>
            </a:r>
            <a:endParaRPr lang="en-US" sz="3000" spc="3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7" y="3454400"/>
            <a:ext cx="3200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43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17716</TotalTime>
  <Pages>0</Pages>
  <Words>640</Words>
  <Characters>0</Characters>
  <Application>Microsoft Macintosh PowerPoint</Application>
  <PresentationFormat>Custom</PresentationFormat>
  <Lines>0</Lines>
  <Paragraphs>103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GA_Instructor_Template_Deck</vt:lpstr>
      <vt:lpstr>Agenda</vt:lpstr>
      <vt:lpstr>INTRO to DATA SCIENCE Orthogonalization for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2963</cp:revision>
  <dcterms:modified xsi:type="dcterms:W3CDTF">2014-08-17T23:21:36Z</dcterms:modified>
</cp:coreProperties>
</file>