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1"/>
  </p:notesMasterIdLst>
  <p:sldIdLst>
    <p:sldId id="258" r:id="rId3"/>
    <p:sldId id="340" r:id="rId4"/>
    <p:sldId id="326" r:id="rId5"/>
    <p:sldId id="545" r:id="rId6"/>
    <p:sldId id="546" r:id="rId7"/>
    <p:sldId id="473" r:id="rId8"/>
    <p:sldId id="716" r:id="rId9"/>
    <p:sldId id="717" r:id="rId10"/>
    <p:sldId id="718" r:id="rId11"/>
    <p:sldId id="719" r:id="rId12"/>
    <p:sldId id="720" r:id="rId13"/>
    <p:sldId id="722" r:id="rId14"/>
    <p:sldId id="726" r:id="rId15"/>
    <p:sldId id="723" r:id="rId16"/>
    <p:sldId id="724" r:id="rId17"/>
    <p:sldId id="725" r:id="rId18"/>
    <p:sldId id="727" r:id="rId19"/>
    <p:sldId id="641" r:id="rId20"/>
    <p:sldId id="728" r:id="rId21"/>
    <p:sldId id="729" r:id="rId22"/>
    <p:sldId id="730" r:id="rId23"/>
    <p:sldId id="731" r:id="rId24"/>
    <p:sldId id="732" r:id="rId25"/>
    <p:sldId id="733" r:id="rId26"/>
    <p:sldId id="806" r:id="rId27"/>
    <p:sldId id="734" r:id="rId28"/>
    <p:sldId id="735" r:id="rId29"/>
    <p:sldId id="801" r:id="rId30"/>
    <p:sldId id="802" r:id="rId31"/>
    <p:sldId id="803" r:id="rId32"/>
    <p:sldId id="804" r:id="rId33"/>
    <p:sldId id="805" r:id="rId34"/>
    <p:sldId id="739" r:id="rId35"/>
    <p:sldId id="740" r:id="rId36"/>
    <p:sldId id="767" r:id="rId37"/>
    <p:sldId id="768" r:id="rId38"/>
    <p:sldId id="769" r:id="rId39"/>
    <p:sldId id="643" r:id="rId40"/>
    <p:sldId id="741" r:id="rId41"/>
    <p:sldId id="742" r:id="rId42"/>
    <p:sldId id="743" r:id="rId43"/>
    <p:sldId id="744" r:id="rId44"/>
    <p:sldId id="745" r:id="rId45"/>
    <p:sldId id="747" r:id="rId46"/>
    <p:sldId id="748" r:id="rId47"/>
    <p:sldId id="749" r:id="rId48"/>
    <p:sldId id="750" r:id="rId49"/>
    <p:sldId id="752" r:id="rId50"/>
    <p:sldId id="754" r:id="rId51"/>
    <p:sldId id="753" r:id="rId52"/>
    <p:sldId id="770" r:id="rId53"/>
    <p:sldId id="755" r:id="rId54"/>
    <p:sldId id="759" r:id="rId55"/>
    <p:sldId id="807" r:id="rId56"/>
    <p:sldId id="758" r:id="rId57"/>
    <p:sldId id="772" r:id="rId58"/>
    <p:sldId id="771" r:id="rId59"/>
    <p:sldId id="764" r:id="rId60"/>
    <p:sldId id="765" r:id="rId61"/>
    <p:sldId id="773" r:id="rId62"/>
    <p:sldId id="774" r:id="rId63"/>
    <p:sldId id="775" r:id="rId64"/>
    <p:sldId id="776" r:id="rId65"/>
    <p:sldId id="656" r:id="rId66"/>
    <p:sldId id="777" r:id="rId67"/>
    <p:sldId id="783" r:id="rId68"/>
    <p:sldId id="781" r:id="rId69"/>
    <p:sldId id="782" r:id="rId70"/>
    <p:sldId id="809" r:id="rId71"/>
    <p:sldId id="810" r:id="rId72"/>
    <p:sldId id="660" r:id="rId73"/>
    <p:sldId id="786" r:id="rId74"/>
    <p:sldId id="789" r:id="rId75"/>
    <p:sldId id="788" r:id="rId76"/>
    <p:sldId id="787" r:id="rId77"/>
    <p:sldId id="791" r:id="rId78"/>
    <p:sldId id="790" r:id="rId79"/>
    <p:sldId id="649" r:id="rId80"/>
    <p:sldId id="793" r:id="rId81"/>
    <p:sldId id="794" r:id="rId82"/>
    <p:sldId id="795" r:id="rId83"/>
    <p:sldId id="796" r:id="rId84"/>
    <p:sldId id="797" r:id="rId85"/>
    <p:sldId id="677" r:id="rId86"/>
    <p:sldId id="679" r:id="rId87"/>
    <p:sldId id="798" r:id="rId88"/>
    <p:sldId id="799" r:id="rId89"/>
    <p:sldId id="504" r:id="rId9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1892" autoAdjust="0"/>
  </p:normalViewPr>
  <p:slideViewPr>
    <p:cSldViewPr>
      <p:cViewPr>
        <p:scale>
          <a:sx n="125" d="100"/>
          <a:sy n="125" d="100"/>
        </p:scale>
        <p:origin x="-992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notesMaster" Target="notesMasters/notes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Useful for understanding, inference, platform for further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pitfall that can be avoided using cluster validation techniques, as we’ll see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technique, but similar to classification in spirit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learning is more open-ended than other techniques we’ve discussed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Solutions are not unique!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see what these initial conditions are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Alternatives: partial clustering, overlapping clustering, fuzzy clustering, hierarchical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 or instance- 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Boundaries are drawn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 point will belong to the with the *nearest* centroid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“nearest” 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partitioning depends on similarity metric we mentioned above; different metric  different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Spot the clusters!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write this on the whiteboard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centroids converge to (local)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draw examples **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non-globular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alternative for categorical features =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is analog of centroid, but must itself be a member of the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Most general technique, good place to start (div behavior is always possible in a greedy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 (in this case, should sample data),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Dealing with outliers in clustering is another topic (remove, don’t remove, detection)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numbers are already in metric space, but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 strings, documents, time series,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informational content of metric depends on smoothness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Target variable (cluster label) is discrete, features can be either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 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one we will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or 5 steps is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are unsupervised validation metrics (don’t depend on external info)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There is a duality between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unsup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validation metrics &amp; objective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Sum of inter-cluster distances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centriod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Distance between centroids in different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In general, want cohesion to be low &amp; separation to be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Similar is a loaded word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(in k-means, this is pathological…overlapping clusters means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 assigned to nearest centroids!)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cohesion-separation tradeoff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tighten up the concept of similarity when we discuss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Graphical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Notice behavior at k=10 in both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k-means clustering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</p:txBody>
      </p:sp>
    </p:spTree>
    <p:extLst>
      <p:ext uri="{BB962C8B-B14F-4D97-AF65-F5344CB8AC3E}">
        <p14:creationId xmlns:p14="http://schemas.microsoft.com/office/powerpoint/2010/main" val="1024707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is to extract and enhance the natural structure of the data (not to impose arbitrary structure!)</a:t>
            </a:r>
          </a:p>
        </p:txBody>
      </p:sp>
    </p:spTree>
    <p:extLst>
      <p:ext uri="{BB962C8B-B14F-4D97-AF65-F5344CB8AC3E}">
        <p14:creationId xmlns:p14="http://schemas.microsoft.com/office/powerpoint/2010/main" val="3480766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</p:txBody>
      </p:sp>
    </p:spTree>
    <p:extLst>
      <p:ext uri="{BB962C8B-B14F-4D97-AF65-F5344CB8AC3E}">
        <p14:creationId xmlns:p14="http://schemas.microsoft.com/office/powerpoint/2010/main" val="17822255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real purpose of clustering can be data exploration, so a solution is anything that contributes to your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7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cluster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K-means clustering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K-means clustering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partition – performs complete clustering (each point belongs to exactly one cluster) </a:t>
            </a:r>
          </a:p>
        </p:txBody>
      </p:sp>
    </p:spTree>
    <p:extLst>
      <p:ext uri="{BB962C8B-B14F-4D97-AF65-F5344CB8AC3E}">
        <p14:creationId xmlns:p14="http://schemas.microsoft.com/office/powerpoint/2010/main" val="2914429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</p:txBody>
      </p:sp>
    </p:spTree>
    <p:extLst>
      <p:ext uri="{BB962C8B-B14F-4D97-AF65-F5344CB8AC3E}">
        <p14:creationId xmlns:p14="http://schemas.microsoft.com/office/powerpoint/2010/main" val="1185098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centroid – the mean of the data points in a cluster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requires continuous (vector-like) features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highlights iterative nature of algorithm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do these partitions look like?</a:t>
            </a:r>
          </a:p>
        </p:txBody>
      </p:sp>
    </p:spTree>
    <p:extLst>
      <p:ext uri="{BB962C8B-B14F-4D97-AF65-F5344CB8AC3E}">
        <p14:creationId xmlns:p14="http://schemas.microsoft.com/office/powerpoint/2010/main" val="1783461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partitions are sometimes called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cells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, and these maps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diagrams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594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</p:txBody>
      </p:sp>
    </p:spTree>
    <p:extLst>
      <p:ext uri="{BB962C8B-B14F-4D97-AF65-F5344CB8AC3E}">
        <p14:creationId xmlns:p14="http://schemas.microsoft.com/office/powerpoint/2010/main" val="413741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cluster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it’s important to think about your data representation before applying a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Scale dependence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34734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494236"/>
            <a:ext cx="4271963" cy="3179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481" y="1562100"/>
            <a:ext cx="3244056" cy="309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94024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choose k initial centroids (note that k is an input)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for each point: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- find distance to each centroid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- assign point to nearest centroid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3)  recalculate centroid positions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4)  repeat steps 2-3 until stopping criteria met</a:t>
            </a:r>
          </a:p>
        </p:txBody>
      </p:sp>
    </p:spTree>
    <p:extLst>
      <p:ext uri="{BB962C8B-B14F-4D97-AF65-F5344CB8AC3E}">
        <p14:creationId xmlns:p14="http://schemas.microsoft.com/office/powerpoint/2010/main" val="2684121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8" y="1033914"/>
            <a:ext cx="7881938" cy="3652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283056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elegant, and has performance linear in the number of data points in practice.</a:t>
            </a:r>
          </a:p>
        </p:txBody>
      </p:sp>
    </p:spTree>
    <p:extLst>
      <p:ext uri="{BB962C8B-B14F-4D97-AF65-F5344CB8AC3E}">
        <p14:creationId xmlns:p14="http://schemas.microsoft.com/office/powerpoint/2010/main" val="2457150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>
                <a:latin typeface="PFDinTextCompPro-Italic"/>
                <a:cs typeface="PFDinTextCompPro-Italic"/>
              </a:rPr>
              <a:t>elegant, and has performance linear in the number of data points in practice.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>
                <a:latin typeface="PFDinTextCompPro-Italic"/>
                <a:cs typeface="PFDinTextCompPro-Italic"/>
              </a:rPr>
              <a:t>elegant, and has performance linear in the number of data points in practice.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Difficulties can sometimes be overcome by increasing the value of k and combining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subclusters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Step 1 – Choosing 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initial centroids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randomly (but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may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yield divergent behavior)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randomly (but may yield divergent behavior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initial k-means centroids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randomly (but may yield divergent behavior)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initial k-means centroids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start with global centroid, choose point at max distance, repeat 	(but might select outlier)</a:t>
            </a:r>
          </a:p>
        </p:txBody>
      </p:sp>
    </p:spTree>
    <p:extLst>
      <p:ext uri="{BB962C8B-B14F-4D97-AF65-F5344CB8AC3E}">
        <p14:creationId xmlns:p14="http://schemas.microsoft.com/office/powerpoint/2010/main" val="2694166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540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988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Technically, by defining a similarity measure we are mapping our observations into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metric space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16502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77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56462" y="2155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Another useful property is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smoothness.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3749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</p:txBody>
      </p:sp>
    </p:spTree>
    <p:extLst>
      <p:ext uri="{BB962C8B-B14F-4D97-AF65-F5344CB8AC3E}">
        <p14:creationId xmlns:p14="http://schemas.microsoft.com/office/powerpoint/2010/main" val="439761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6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</a:t>
            </a:r>
            <a:r>
              <a:rPr lang="en-US" sz="3000" dirty="0">
                <a:latin typeface="PFDinTextCompPro-Italic"/>
                <a:cs typeface="PFDinTextCompPro-Italic"/>
              </a:rPr>
              <a:t>can express different semantics about our data through the choice of metric.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87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71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Applying this metric to a problem expresses the sparse nature of the data, and makes a variety of text mining techniques accessible.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2046008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</p:txBody>
      </p:sp>
    </p:spTree>
    <p:extLst>
      <p:ext uri="{BB962C8B-B14F-4D97-AF65-F5344CB8AC3E}">
        <p14:creationId xmlns:p14="http://schemas.microsoft.com/office/powerpoint/2010/main" val="2535780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iterative part of the algorithm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centroids and reassigning points to clusters) explicitly tries to minimize this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36705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39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Given two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clusterings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will prefer the one with the lower SSE since this means the centroids have converged to better locations (a better local optimum).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6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1196709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that, in general, different runs of the algorithm will converge to different local optima (centroid configurations).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Cluster validation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7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will look at two validation metrics useful for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partitional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clustering, </a:t>
            </a:r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446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22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between clusters.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822700"/>
            <a:ext cx="3632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3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" y="1191808"/>
            <a:ext cx="7396163" cy="3329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609713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</p:txBody>
      </p:sp>
    </p:spTree>
    <p:extLst>
      <p:ext uri="{BB962C8B-B14F-4D97-AF65-F5344CB8AC3E}">
        <p14:creationId xmlns:p14="http://schemas.microsoft.com/office/powerpoint/2010/main" val="388538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weights can all be set to 1 (best for k-means), or proportional to the cluster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masses </a:t>
            </a:r>
            <a:r>
              <a:rPr lang="en-US" sz="3000" dirty="0" smtClean="0">
                <a:latin typeface="PFDinTextCompPro-Italic"/>
                <a:cs typeface="PFDinTextCompPro-Italic"/>
              </a:rPr>
              <a:t>(the number of points they contain).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Cluster validation measures can be used to identify clusters that should be split or merged, or to identify individual points with disproportionate effect on the overall clustering.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measure than combines the ideas of cohesion and separation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silhouette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. For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this is given by: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such </a:t>
            </a:r>
            <a:r>
              <a:rPr lang="en-US" sz="2800" dirty="0" smtClean="0">
                <a:latin typeface="PFDinTextCompPro-Italic"/>
                <a:cs typeface="PFDinTextCompPro-Italic"/>
              </a:rPr>
              <a:t>that:</a:t>
            </a:r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a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in-cluster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between-cluster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2500" i="1" dirty="0" err="1" smtClean="0">
                <a:latin typeface="+mn-lt"/>
                <a:cs typeface="PFDinTextCompPro-Italic"/>
              </a:rPr>
              <a:t>min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38400"/>
            <a:ext cx="2501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4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can take values between -1 and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we want separation to be high and cohesion to be low. This corresponds to a value of </a:t>
            </a:r>
            <a:r>
              <a:rPr lang="en-US" sz="2500" i="1" dirty="0" smtClean="0">
                <a:latin typeface="+mn-lt"/>
                <a:cs typeface="PFDinTextCompPro-Italic"/>
              </a:rPr>
              <a:t>SC</a:t>
            </a:r>
            <a:r>
              <a:rPr lang="en-US" sz="3000" dirty="0" smtClean="0">
                <a:latin typeface="PFDinTextCompPro-Italic"/>
                <a:cs typeface="PFDinTextCompPro-Italic"/>
              </a:rPr>
              <a:t> close to +1.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negative silhouette coefficient means the cluster radius is larger than the space between clusters, and thus clusters overlap.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04314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Silhouette coefficient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56" y="1387580"/>
            <a:ext cx="6481763" cy="3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1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036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gives a summary measure of the overall clustering quality.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96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either graphically or using correlations.</a:t>
            </a:r>
          </a:p>
        </p:txBody>
      </p:sp>
    </p:spTree>
    <p:extLst>
      <p:ext uri="{BB962C8B-B14F-4D97-AF65-F5344CB8AC3E}">
        <p14:creationId xmlns:p14="http://schemas.microsoft.com/office/powerpoint/2010/main" val="421071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</p:txBody>
      </p:sp>
    </p:spTree>
    <p:extLst>
      <p:ext uri="{BB962C8B-B14F-4D97-AF65-F5344CB8AC3E}">
        <p14:creationId xmlns:p14="http://schemas.microsoft.com/office/powerpoint/2010/main" val="4116018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1168907"/>
            <a:ext cx="6557963" cy="3441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22184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</p:txBody>
      </p:sp>
    </p:spTree>
    <p:extLst>
      <p:ext uri="{BB962C8B-B14F-4D97-AF65-F5344CB8AC3E}">
        <p14:creationId xmlns:p14="http://schemas.microsoft.com/office/powerpoint/2010/main" val="2458027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</p:txBody>
      </p:sp>
    </p:spTree>
    <p:extLst>
      <p:ext uri="{BB962C8B-B14F-4D97-AF65-F5344CB8AC3E}">
        <p14:creationId xmlns:p14="http://schemas.microsoft.com/office/powerpoint/2010/main" val="870772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computing the overall SSE or SC for different values of k.</a:t>
            </a:r>
          </a:p>
        </p:txBody>
      </p:sp>
    </p:spTree>
    <p:extLst>
      <p:ext uri="{BB962C8B-B14F-4D97-AF65-F5344CB8AC3E}">
        <p14:creationId xmlns:p14="http://schemas.microsoft.com/office/powerpoint/2010/main" val="1905764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68" y="1104900"/>
            <a:ext cx="7043738" cy="36729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Statistically; e.g., by computing frequency distributions for these metrics (over several runs of the algorithm) and determining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489312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cluster validation and clustering in general are suggestive techniques that rely on human interpretation to be meaningful.</a:t>
            </a:r>
          </a:p>
        </p:txBody>
      </p:sp>
    </p:spTree>
    <p:extLst>
      <p:ext uri="{BB962C8B-B14F-4D97-AF65-F5344CB8AC3E}">
        <p14:creationId xmlns:p14="http://schemas.microsoft.com/office/powerpoint/2010/main" val="330860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general, greater similarity between points leads to better clustering.</a:t>
            </a:r>
          </a:p>
        </p:txBody>
      </p:sp>
    </p:spTree>
    <p:extLst>
      <p:ext uri="{BB962C8B-B14F-4D97-AF65-F5344CB8AC3E}">
        <p14:creationId xmlns:p14="http://schemas.microsoft.com/office/powerpoint/2010/main" val="387681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20497</TotalTime>
  <Pages>0</Pages>
  <Words>3629</Words>
  <Characters>0</Characters>
  <Application>Microsoft Macintosh PowerPoint</Application>
  <PresentationFormat>Custom</PresentationFormat>
  <Lines>0</Lines>
  <Paragraphs>639</Paragraphs>
  <Slides>88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0" baseType="lpstr">
      <vt:lpstr>GA_Instructor_Template_Deck</vt:lpstr>
      <vt:lpstr>Agenda</vt:lpstr>
      <vt:lpstr>INTRO to DATA SCIENCE k-means clustering</vt:lpstr>
      <vt:lpstr> I. cluster analysis II. K-means clustering III. Interpreting results  exercise: IV. K-means clustering</vt:lpstr>
      <vt:lpstr> I. 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Cluster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k-means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4539</cp:revision>
  <cp:lastPrinted>2013-04-09T17:14:22Z</cp:lastPrinted>
  <dcterms:modified xsi:type="dcterms:W3CDTF">2014-05-07T22:09:03Z</dcterms:modified>
</cp:coreProperties>
</file>