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96"/>
  </p:notesMasterIdLst>
  <p:sldIdLst>
    <p:sldId id="258" r:id="rId3"/>
    <p:sldId id="1195" r:id="rId4"/>
    <p:sldId id="326" r:id="rId5"/>
    <p:sldId id="1198" r:id="rId6"/>
    <p:sldId id="1230" r:id="rId7"/>
    <p:sldId id="1232" r:id="rId8"/>
    <p:sldId id="1231" r:id="rId9"/>
    <p:sldId id="1200" r:id="rId10"/>
    <p:sldId id="1233" r:id="rId11"/>
    <p:sldId id="1278" r:id="rId12"/>
    <p:sldId id="1286" r:id="rId13"/>
    <p:sldId id="1287" r:id="rId14"/>
    <p:sldId id="1276" r:id="rId15"/>
    <p:sldId id="1312" r:id="rId16"/>
    <p:sldId id="1240" r:id="rId17"/>
    <p:sldId id="1242" r:id="rId18"/>
    <p:sldId id="1243" r:id="rId19"/>
    <p:sldId id="1241" r:id="rId20"/>
    <p:sldId id="1245" r:id="rId21"/>
    <p:sldId id="1244" r:id="rId22"/>
    <p:sldId id="1246" r:id="rId23"/>
    <p:sldId id="1247" r:id="rId24"/>
    <p:sldId id="1234" r:id="rId25"/>
    <p:sldId id="1236" r:id="rId26"/>
    <p:sldId id="1239" r:id="rId27"/>
    <p:sldId id="1274" r:id="rId28"/>
    <p:sldId id="1275" r:id="rId29"/>
    <p:sldId id="1206" r:id="rId30"/>
    <p:sldId id="1204" r:id="rId31"/>
    <p:sldId id="1237" r:id="rId32"/>
    <p:sldId id="1248" r:id="rId33"/>
    <p:sldId id="1288" r:id="rId34"/>
    <p:sldId id="1280" r:id="rId35"/>
    <p:sldId id="1201" r:id="rId36"/>
    <p:sldId id="1207" r:id="rId37"/>
    <p:sldId id="1294" r:id="rId38"/>
    <p:sldId id="1263" r:id="rId39"/>
    <p:sldId id="1112" r:id="rId40"/>
    <p:sldId id="1268" r:id="rId41"/>
    <p:sldId id="1271" r:id="rId42"/>
    <p:sldId id="1265" r:id="rId43"/>
    <p:sldId id="1281" r:id="rId44"/>
    <p:sldId id="1290" r:id="rId45"/>
    <p:sldId id="1291" r:id="rId46"/>
    <p:sldId id="1283" r:id="rId47"/>
    <p:sldId id="1285" r:id="rId48"/>
    <p:sldId id="1292" r:id="rId49"/>
    <p:sldId id="1293" r:id="rId50"/>
    <p:sldId id="1269" r:id="rId51"/>
    <p:sldId id="1273" r:id="rId52"/>
    <p:sldId id="1208" r:id="rId53"/>
    <p:sldId id="1210" r:id="rId54"/>
    <p:sldId id="1214" r:id="rId55"/>
    <p:sldId id="1211" r:id="rId56"/>
    <p:sldId id="1212" r:id="rId57"/>
    <p:sldId id="1215" r:id="rId58"/>
    <p:sldId id="1216" r:id="rId59"/>
    <p:sldId id="1254" r:id="rId60"/>
    <p:sldId id="1255" r:id="rId61"/>
    <p:sldId id="1238" r:id="rId62"/>
    <p:sldId id="1249" r:id="rId63"/>
    <p:sldId id="1313" r:id="rId64"/>
    <p:sldId id="1251" r:id="rId65"/>
    <p:sldId id="1260" r:id="rId66"/>
    <p:sldId id="1259" r:id="rId67"/>
    <p:sldId id="1252" r:id="rId68"/>
    <p:sldId id="1225" r:id="rId69"/>
    <p:sldId id="1258" r:id="rId70"/>
    <p:sldId id="1261" r:id="rId71"/>
    <p:sldId id="1262" r:id="rId72"/>
    <p:sldId id="1296" r:id="rId73"/>
    <p:sldId id="1320" r:id="rId74"/>
    <p:sldId id="1322" r:id="rId75"/>
    <p:sldId id="1323" r:id="rId76"/>
    <p:sldId id="1295" r:id="rId77"/>
    <p:sldId id="1315" r:id="rId78"/>
    <p:sldId id="1297" r:id="rId79"/>
    <p:sldId id="1316" r:id="rId80"/>
    <p:sldId id="1299" r:id="rId81"/>
    <p:sldId id="1310" r:id="rId82"/>
    <p:sldId id="1311" r:id="rId83"/>
    <p:sldId id="1317" r:id="rId84"/>
    <p:sldId id="1302" r:id="rId85"/>
    <p:sldId id="1307" r:id="rId86"/>
    <p:sldId id="1303" r:id="rId87"/>
    <p:sldId id="1304" r:id="rId88"/>
    <p:sldId id="1318" r:id="rId89"/>
    <p:sldId id="1305" r:id="rId90"/>
    <p:sldId id="1319" r:id="rId91"/>
    <p:sldId id="1321" r:id="rId92"/>
    <p:sldId id="1308" r:id="rId93"/>
    <p:sldId id="1309" r:id="rId94"/>
    <p:sldId id="1314" r:id="rId9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8" autoAdjust="0"/>
    <p:restoredTop sz="94585" autoAdjust="0"/>
  </p:normalViewPr>
  <p:slideViewPr>
    <p:cSldViewPr>
      <p:cViewPr>
        <p:scale>
          <a:sx n="125" d="100"/>
          <a:sy n="125" d="100"/>
        </p:scale>
        <p:origin x="-848" y="-30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notesMaster" Target="notesMasters/notesMaster1.xml"/><Relationship Id="rId97" Type="http://schemas.openxmlformats.org/officeDocument/2006/relationships/printerSettings" Target="printerSettings/printerSettings1.bin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theme" Target="theme/theme1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8/31/14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consider ratio of volume of sphere / volume of cube &lt; 1 (diameter = length of side)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extended to high dimensions (d -&gt;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), this ratio goes to zero!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external criterion = info 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methods for feature extraction =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pca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nmf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lle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external criterion = info 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methods for feature extraction =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pca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nmf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lle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Want to maximize SNR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Due to Python (and the guy who made this image) weirdness, “PCs # 0” means one principal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(alt)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kaiser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criterion: keep only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egvals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that exceed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avg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egval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U, V rotations; S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Orthogonal matrices have columns and rows orthogonal unit vectors; transpose equal to inverse. (Real unitary matrix.)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orthogonal matrix = real-valued version of a unitary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for fin-dim map A, rank = dim of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gives you one way to compute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gives you one way to compute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X = vector in feature space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 = lower-dim linear subspace of feature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lambda = “factor loadings”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lambda = “factor loadings”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Diagonals set with communalities,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(From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sklearn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kernel PCA example.)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graph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graph ideas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graph ideas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dimensionality reduction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806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Ideally, we would like to eliminate this redundancy and consolidate the number of variables we’re looking at.</a:t>
            </a:r>
          </a:p>
        </p:txBody>
      </p:sp>
    </p:spTree>
    <p:extLst>
      <p:ext uri="{BB962C8B-B14F-4D97-AF65-F5344CB8AC3E}">
        <p14:creationId xmlns:p14="http://schemas.microsoft.com/office/powerpoint/2010/main" val="232787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Ideally, we would like to eliminate this redundancy and consolidate the number of variables we’re looking at.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these relationships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then we can use well-established techniques like PCA/SVD.</a:t>
            </a:r>
          </a:p>
        </p:txBody>
      </p:sp>
    </p:spTree>
    <p:extLst>
      <p:ext uri="{BB962C8B-B14F-4D97-AF65-F5344CB8AC3E}">
        <p14:creationId xmlns:p14="http://schemas.microsoft.com/office/powerpoint/2010/main" val="232787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Example: 1d harmonic oscillator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5" y="980108"/>
            <a:ext cx="3748404" cy="427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3749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Example: 1d harmonic oscillator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5" y="980108"/>
            <a:ext cx="3748404" cy="427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6137" y="23241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 this case the “truth” is (nearly) one-dimensional. We don’t generally know what the “truth” is, but the same techniques can apply.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276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Curse of dimensionality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643110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Namely, the sample size needed to accurately estimate a random variable taking values in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feature space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(almost).</a:t>
            </a:r>
          </a:p>
        </p:txBody>
      </p:sp>
    </p:spTree>
    <p:extLst>
      <p:ext uri="{BB962C8B-B14F-4D97-AF65-F5344CB8AC3E}">
        <p14:creationId xmlns:p14="http://schemas.microsoft.com/office/powerpoint/2010/main" val="729954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Namely, the sample size needed to accurately estimate a random variable taking values in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feature space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(almost).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(More precisely, the sample size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l ≤ d</a:t>
            </a:r>
            <a:r>
              <a:rPr lang="en-US" sz="3000" dirty="0" smtClean="0">
                <a:latin typeface="PFDinTextCompPro-Italic"/>
                <a:cs typeface="PFDinTextCompPro-Italic"/>
              </a:rPr>
              <a:t>,  the dimension of the manifold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embedded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feature space).</a:t>
            </a:r>
          </a:p>
        </p:txBody>
      </p:sp>
    </p:spTree>
    <p:extLst>
      <p:ext uri="{BB962C8B-B14F-4D97-AF65-F5344CB8AC3E}">
        <p14:creationId xmlns:p14="http://schemas.microsoft.com/office/powerpoint/2010/main" val="729954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of characterizing this is to say that high-dimensional spaces are inherently </a:t>
            </a:r>
            <a:r>
              <a:rPr lang="en-US" sz="3000" dirty="0" smtClean="0">
                <a:latin typeface="PFDinTextCompPro-Medium"/>
                <a:cs typeface="PFDinTextCompPro-Medium"/>
              </a:rPr>
              <a:t>sparse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054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of characterizing this is to say that high-dimensional spaces are inherently </a:t>
            </a:r>
            <a:r>
              <a:rPr lang="en-US" sz="3000" dirty="0" smtClean="0">
                <a:latin typeface="PFDinTextCompPro-Medium"/>
                <a:cs typeface="PFDinTextCompPro-Medium"/>
              </a:rPr>
              <a:t>sparse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A high-dimensional orange contains most of its volume in the rind!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A high-dimensional hypercube contains most of its volume in the corners!</a:t>
            </a:r>
          </a:p>
        </p:txBody>
      </p:sp>
    </p:spTree>
    <p:extLst>
      <p:ext uri="{BB962C8B-B14F-4D97-AF65-F5344CB8AC3E}">
        <p14:creationId xmlns:p14="http://schemas.microsoft.com/office/powerpoint/2010/main" val="2343069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dimensionality reduction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Principal components 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Singular value decomposition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Other methods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Dimensionality reduction in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scikit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-learn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7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</p:txBody>
      </p:sp>
    </p:spTree>
    <p:extLst>
      <p:ext uri="{BB962C8B-B14F-4D97-AF65-F5344CB8AC3E}">
        <p14:creationId xmlns:p14="http://schemas.microsoft.com/office/powerpoint/2010/main" val="1564818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illustrates the fact that local methods will break down in these circumstances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in order to collect enough neighbors for a given point, you need to expand the radius of the neighborhood so far that locality is not preserved).</a:t>
            </a:r>
          </a:p>
        </p:txBody>
      </p:sp>
    </p:spTree>
    <p:extLst>
      <p:ext uri="{BB962C8B-B14F-4D97-AF65-F5344CB8AC3E}">
        <p14:creationId xmlns:p14="http://schemas.microsoft.com/office/powerpoint/2010/main" val="40881066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Curse of dimensionality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illustrates the fact that local methods will break down in these circumstances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in order to collect enough neighbors for a given point, you need to expand the radius of the neighborhood so far that locality is not preserved).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bottom line is that high-dimensional spaces can be problematic.</a:t>
            </a:r>
          </a:p>
        </p:txBody>
      </p:sp>
    </p:spTree>
    <p:extLst>
      <p:ext uri="{BB962C8B-B14F-4D97-AF65-F5344CB8AC3E}">
        <p14:creationId xmlns:p14="http://schemas.microsoft.com/office/powerpoint/2010/main" val="4312363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12879209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We’d like to analyze the data using the most meaningful basis (or </a:t>
            </a:r>
            <a:r>
              <a:rPr lang="en-US" sz="3000" dirty="0" smtClean="0">
                <a:latin typeface="PFDinTextCompPro-Medium"/>
                <a:cs typeface="PFDinTextCompPro-Medium"/>
              </a:rPr>
              <a:t>coordinates</a:t>
            </a:r>
            <a:r>
              <a:rPr lang="en-US" sz="3000" dirty="0" smtClean="0">
                <a:latin typeface="PFDinTextCompPro-Italic"/>
                <a:cs typeface="PFDinTextCompPro-Italic"/>
              </a:rPr>
              <a:t>) possible.</a:t>
            </a:r>
          </a:p>
        </p:txBody>
      </p:sp>
    </p:spTree>
    <p:extLst>
      <p:ext uri="{BB962C8B-B14F-4D97-AF65-F5344CB8AC3E}">
        <p14:creationId xmlns:p14="http://schemas.microsoft.com/office/powerpoint/2010/main" val="575691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We’d like to analyze the data using the most meaningful basis (or </a:t>
            </a:r>
            <a:r>
              <a:rPr lang="en-US" sz="3000" dirty="0">
                <a:latin typeface="PFDinTextCompPro-Medium"/>
                <a:cs typeface="PFDinTextCompPro-Medium"/>
              </a:rPr>
              <a:t>coordinates</a:t>
            </a:r>
            <a:r>
              <a:rPr lang="en-US" sz="3000" dirty="0">
                <a:latin typeface="PFDinTextCompPro-Italic"/>
                <a:cs typeface="PFDinTextCompPro-Italic"/>
              </a:rPr>
              <a:t>) possible.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More </a:t>
            </a:r>
            <a:r>
              <a:rPr lang="en-US" sz="3000" dirty="0">
                <a:latin typeface="PFDinTextCompPro-Italic"/>
                <a:cs typeface="PFDinTextCompPro-Italic"/>
              </a:rPr>
              <a:t>precisely: </a:t>
            </a:r>
            <a:r>
              <a:rPr lang="en-US" sz="3000" dirty="0" smtClean="0">
                <a:latin typeface="PFDinTextCompPro-Italic"/>
                <a:cs typeface="PFDinTextCompPro-Italic"/>
              </a:rPr>
              <a:t>given an </a:t>
            </a:r>
            <a:r>
              <a:rPr lang="en-US" sz="2500" i="1" dirty="0" smtClean="0">
                <a:latin typeface="+mn-lt"/>
                <a:cs typeface="PFDinTextCompPro-Italic"/>
              </a:rPr>
              <a:t>n </a:t>
            </a:r>
            <a:r>
              <a:rPr lang="en-US" sz="3000" dirty="0" smtClean="0">
                <a:latin typeface="PFDinTextCompPro-Italic"/>
                <a:cs typeface="PFDinTextCompPro-Italic"/>
              </a:rPr>
              <a:t>x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(encoding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observations of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random variable), we want to find </a:t>
            </a:r>
            <a:r>
              <a:rPr lang="en-US" sz="3000" dirty="0">
                <a:latin typeface="PFDinTextCompPro-Italic"/>
                <a:cs typeface="PFDinTextCompPro-Italic"/>
              </a:rPr>
              <a:t>a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representation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) that </a:t>
            </a:r>
            <a:r>
              <a:rPr lang="en-US" sz="3000" dirty="0">
                <a:latin typeface="PFDinTextCompPro-Italic"/>
                <a:cs typeface="PFDinTextCompPro-Italic"/>
              </a:rPr>
              <a:t>captures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information </a:t>
            </a:r>
            <a:r>
              <a:rPr lang="en-US" sz="3000" dirty="0">
                <a:latin typeface="PFDinTextCompPro-Italic"/>
                <a:cs typeface="PFDinTextCompPro-Italic"/>
              </a:rPr>
              <a:t>in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original </a:t>
            </a:r>
            <a:r>
              <a:rPr lang="en-US" sz="3000" dirty="0">
                <a:latin typeface="PFDinTextCompPro-Italic"/>
                <a:cs typeface="PFDinTextCompPro-Italic"/>
              </a:rPr>
              <a:t>data, according to some </a:t>
            </a:r>
            <a:r>
              <a:rPr lang="en-US" sz="3000" dirty="0" smtClean="0">
                <a:latin typeface="PFDinTextCompPro-Italic"/>
                <a:cs typeface="PFDinTextCompPro-Italic"/>
              </a:rPr>
              <a:t>criterion.</a:t>
            </a:r>
          </a:p>
        </p:txBody>
      </p:sp>
    </p:spTree>
    <p:extLst>
      <p:ext uri="{BB962C8B-B14F-4D97-AF65-F5344CB8AC3E}">
        <p14:creationId xmlns:p14="http://schemas.microsoft.com/office/powerpoint/2010/main" val="2316060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reduce computational expense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reduce </a:t>
            </a:r>
            <a:r>
              <a:rPr lang="en-US" sz="3000" dirty="0" smtClean="0">
                <a:latin typeface="PFDinTextCompPro-Italic"/>
                <a:cs typeface="PFDinTextCompPro-Italic"/>
              </a:rPr>
              <a:t>susceptibility </a:t>
            </a:r>
            <a:r>
              <a:rPr lang="en-US" sz="3000" dirty="0">
                <a:latin typeface="PFDinTextCompPro-Italic"/>
                <a:cs typeface="PFDinTextCompPro-Italic"/>
              </a:rPr>
              <a:t>to </a:t>
            </a:r>
            <a:r>
              <a:rPr lang="en-US" sz="3000" dirty="0" err="1">
                <a:latin typeface="PFDinTextCompPro-Italic"/>
                <a:cs typeface="PFDinTextCompPro-Italic"/>
              </a:rPr>
              <a:t>overfitting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reduce noise in the dataset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enhance our </a:t>
            </a:r>
            <a:r>
              <a:rPr lang="en-US" sz="3000" dirty="0" smtClean="0">
                <a:latin typeface="PFDinTextCompPro-Italic"/>
                <a:cs typeface="PFDinTextCompPro-Italic"/>
              </a:rPr>
              <a:t>intuition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482874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</p:txBody>
      </p:sp>
    </p:spTree>
    <p:extLst>
      <p:ext uri="{BB962C8B-B14F-4D97-AF65-F5344CB8AC3E}">
        <p14:creationId xmlns:p14="http://schemas.microsoft.com/office/powerpoint/2010/main" val="14658912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</p:txBody>
      </p:sp>
    </p:spTree>
    <p:extLst>
      <p:ext uri="{BB962C8B-B14F-4D97-AF65-F5344CB8AC3E}">
        <p14:creationId xmlns:p14="http://schemas.microsoft.com/office/powerpoint/2010/main" val="3545631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selection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selecting a subset of features using an external criterion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filter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the learning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algo</a:t>
            </a:r>
            <a:r>
              <a:rPr lang="en-US" sz="3000" dirty="0" smtClean="0">
                <a:latin typeface="PFDinTextCompPro-Italic"/>
                <a:cs typeface="PFDinTextCompPro-Italic"/>
              </a:rPr>
              <a:t> accuracy itself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wrapper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mapping the features to a lower 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41639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dimensionality reduction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selection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selecting a subset of features using an external criterion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filter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the learning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algo</a:t>
            </a:r>
            <a:r>
              <a:rPr lang="en-US" sz="3000" dirty="0" smtClean="0">
                <a:latin typeface="PFDinTextCompPro-Italic"/>
                <a:cs typeface="PFDinTextCompPro-Italic"/>
              </a:rPr>
              <a:t> accuracy itself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wrapper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mapping the features to a lower dimensional space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0287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We’ve already seen examples of feature selection for regression such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backward elimination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9117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 selection is important, but typically when people say dimensionality reduction, they are referring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221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 selection is important, but typically when people say dimensionality reduction, they are referring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feature extraction is to create a new set of coordinates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simplify the representation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data.</a:t>
            </a:r>
          </a:p>
        </p:txBody>
      </p:sp>
    </p:spTree>
    <p:extLst>
      <p:ext uri="{BB962C8B-B14F-4D97-AF65-F5344CB8AC3E}">
        <p14:creationId xmlns:p14="http://schemas.microsoft.com/office/powerpoint/2010/main" val="2009509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06" y="1122126"/>
            <a:ext cx="6240462" cy="3983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706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some applications of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243197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some applications of dimensionality reduction?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topic models (document clustering)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image recognition/computer vision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bioinformatics (microarray analysis)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speech </a:t>
            </a:r>
            <a:r>
              <a:rPr lang="en-US" sz="3000" dirty="0">
                <a:latin typeface="PFDinTextCompPro-Italic"/>
                <a:cs typeface="PFDinTextCompPro-Italic"/>
              </a:rPr>
              <a:t>recognition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astronomy (spectral data analysis)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recommender </a:t>
            </a:r>
            <a:r>
              <a:rPr lang="en-US" sz="3000" dirty="0" smtClean="0">
                <a:latin typeface="PFDinTextCompPro-Italic"/>
                <a:cs typeface="PFDinTextCompPro-Italic"/>
              </a:rPr>
              <a:t>systems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97283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27" y="1108740"/>
            <a:ext cx="4782220" cy="4149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7" y="5004256"/>
            <a:ext cx="4685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 http://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glowingpython.blogspot.it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/2011/07/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pca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-and-image-compression-with-</a:t>
            </a:r>
            <a:r>
              <a:rPr lang="en-US" sz="800" i="1" dirty="0" err="1" smtClean="0">
                <a:solidFill>
                  <a:prstClr val="black"/>
                </a:solidFill>
                <a:latin typeface="+mn-lt"/>
                <a:sym typeface="Wingdings"/>
              </a:rPr>
              <a:t>numpy.html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85535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err="1" smtClean="0"/>
              <a:t>iI</a:t>
            </a:r>
            <a:r>
              <a:rPr lang="en-US" sz="7500" dirty="0" smtClean="0"/>
              <a:t>. Principal component analysis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1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</p:txBody>
      </p:sp>
    </p:spTree>
    <p:extLst>
      <p:ext uri="{BB962C8B-B14F-4D97-AF65-F5344CB8AC3E}">
        <p14:creationId xmlns:p14="http://schemas.microsoft.com/office/powerpoint/2010/main" val="1679747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procedure produces a new basis, each of whose components retain as much variance from the original data as possible.</a:t>
            </a:r>
          </a:p>
        </p:txBody>
      </p:sp>
    </p:spTree>
    <p:extLst>
      <p:ext uri="{BB962C8B-B14F-4D97-AF65-F5344CB8AC3E}">
        <p14:creationId xmlns:p14="http://schemas.microsoft.com/office/powerpoint/2010/main" val="3981043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3261290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procedure produces a new basis, each of whose components retain as much variance from the original data as possible.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PCA of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boils down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covariance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398758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Covariance matrices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covariance matrix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is always square: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off-diagonal elements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covariance</a:t>
            </a:r>
            <a:r>
              <a:rPr lang="en-US" sz="3000" dirty="0" smtClean="0">
                <a:latin typeface="PFDinTextCompPro-Italic"/>
                <a:cs typeface="PFDinTextCompPro-Italic"/>
              </a:rPr>
              <a:t> between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,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(</a:t>
            </a:r>
            <a:r>
              <a:rPr lang="en-US" sz="2500" i="1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≠ j)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iagonal elements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ii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variance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8" y="1638300"/>
            <a:ext cx="7805738" cy="21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415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  <a:p>
            <a:r>
              <a:rPr lang="en-US" sz="3000" i="1" spc="300" dirty="0">
                <a:latin typeface="+mn-lt"/>
                <a:cs typeface="PFDinTextCompPro-Italic"/>
              </a:rPr>
              <a:t>C</a:t>
            </a:r>
            <a:r>
              <a:rPr lang="en-US" sz="3000" i="1" spc="300" dirty="0" smtClean="0">
                <a:latin typeface="+mn-lt"/>
                <a:cs typeface="PFDinTextCompPro-Italic"/>
              </a:rPr>
              <a:t> </a:t>
            </a:r>
            <a:r>
              <a:rPr lang="en-US" sz="3000" i="1" spc="300" dirty="0" smtClean="0">
                <a:latin typeface="+mn-lt"/>
                <a:cs typeface="PFDinTextCompPro-Italic"/>
              </a:rPr>
              <a:t>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783990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  <a:p>
            <a:r>
              <a:rPr lang="en-US" sz="3000" i="1" spc="300" dirty="0">
                <a:latin typeface="+mn-lt"/>
                <a:cs typeface="PFDinTextCompPro-Italic"/>
              </a:rPr>
              <a:t>C</a:t>
            </a:r>
            <a:r>
              <a:rPr lang="en-US" sz="3000" i="1" spc="300" dirty="0" smtClean="0">
                <a:latin typeface="+mn-lt"/>
                <a:cs typeface="PFDinTextCompPro-Italic"/>
              </a:rPr>
              <a:t> </a:t>
            </a:r>
            <a:r>
              <a:rPr lang="en-US" sz="3000" i="1" spc="300" dirty="0" smtClean="0">
                <a:latin typeface="+mn-lt"/>
                <a:cs typeface="PFDinTextCompPro-Italic"/>
              </a:rPr>
              <a:t>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41117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  <a:p>
            <a:r>
              <a:rPr lang="en-US" sz="3000" i="1" spc="300" dirty="0">
                <a:latin typeface="+mn-lt"/>
                <a:cs typeface="PFDinTextCompPro-Italic"/>
              </a:rPr>
              <a:t>C</a:t>
            </a:r>
            <a:r>
              <a:rPr lang="en-US" sz="3000" i="1" spc="300" dirty="0" smtClean="0">
                <a:latin typeface="+mn-lt"/>
                <a:cs typeface="PFDinTextCompPro-Italic"/>
              </a:rPr>
              <a:t> </a:t>
            </a:r>
            <a:r>
              <a:rPr lang="en-US" sz="3000" i="1" spc="300" dirty="0" smtClean="0">
                <a:latin typeface="+mn-lt"/>
                <a:cs typeface="PFDinTextCompPro-Italic"/>
              </a:rPr>
              <a:t>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an eigenvector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its eigenvalue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have the important relation:</a:t>
            </a:r>
          </a:p>
          <a:p>
            <a:r>
              <a:rPr lang="en-US" sz="2500" i="1" dirty="0" err="1">
                <a:latin typeface="+mn-lt"/>
                <a:cs typeface="PFDinTextCompPro-Italic"/>
              </a:rPr>
              <a:t>C</a:t>
            </a:r>
            <a:r>
              <a:rPr lang="en-US" sz="2500" i="1" dirty="0" err="1" smtClean="0">
                <a:latin typeface="+mn-lt"/>
                <a:cs typeface="PFDinTextCompPro-Italic"/>
              </a:rPr>
              <a:t>v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=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endParaRPr lang="en-US" sz="25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41117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  <a:p>
            <a:r>
              <a:rPr lang="en-US" sz="3000" i="1" spc="300" dirty="0">
                <a:latin typeface="+mn-lt"/>
                <a:cs typeface="PFDinTextCompPro-Italic"/>
              </a:rPr>
              <a:t>C</a:t>
            </a:r>
            <a:r>
              <a:rPr lang="en-US" sz="3000" i="1" spc="300" dirty="0" smtClean="0">
                <a:latin typeface="+mn-lt"/>
                <a:cs typeface="PFDinTextCompPro-Italic"/>
              </a:rPr>
              <a:t> </a:t>
            </a:r>
            <a:r>
              <a:rPr lang="en-US" sz="3000" i="1" spc="300" dirty="0" smtClean="0">
                <a:latin typeface="+mn-lt"/>
                <a:cs typeface="PFDinTextCompPro-Italic"/>
              </a:rPr>
              <a:t>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an eigenvector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its eigenvalue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have the important relation:</a:t>
            </a:r>
          </a:p>
          <a:p>
            <a:r>
              <a:rPr lang="en-US" sz="2500" i="1" dirty="0" err="1">
                <a:latin typeface="+mn-lt"/>
                <a:cs typeface="PFDinTextCompPro-Italic"/>
              </a:rPr>
              <a:t>C</a:t>
            </a:r>
            <a:r>
              <a:rPr lang="en-US" sz="2500" i="1" dirty="0" err="1" smtClean="0">
                <a:latin typeface="+mn-lt"/>
                <a:cs typeface="PFDinTextCompPro-Italic"/>
              </a:rPr>
              <a:t>v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=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endParaRPr lang="en-US" sz="2500" i="1" dirty="0">
              <a:latin typeface="+mn-lt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500937" y="3390900"/>
            <a:ext cx="1463675" cy="1600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relationship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defines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what it means to be an eigenvector of </a:t>
              </a:r>
              <a:r>
                <a:rPr lang="en-US" sz="900" i="1" dirty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7745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593084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 the basis elements are ordered by their eigenvalues (from largest to smallest), and these eigenvalues represent the amount of variance explained by each basis element.</a:t>
            </a:r>
          </a:p>
        </p:txBody>
      </p:sp>
    </p:spTree>
    <p:extLst>
      <p:ext uri="{BB962C8B-B14F-4D97-AF65-F5344CB8AC3E}">
        <p14:creationId xmlns:p14="http://schemas.microsoft.com/office/powerpoint/2010/main" val="1514381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 the basis elements are ordered by their eigenvalues (from largest to smallest), and these eigenvalues represent the amount of variance explained by each basis element.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can be visualized in a </a:t>
            </a:r>
            <a:r>
              <a:rPr lang="en-US" sz="3000" dirty="0">
                <a:latin typeface="PFDinTextCompPro-Medium"/>
                <a:cs typeface="PFDinTextCompPro-Medium"/>
              </a:rPr>
              <a:t>scree plot</a:t>
            </a:r>
            <a:r>
              <a:rPr lang="en-US" sz="3000" dirty="0">
                <a:latin typeface="PFDinTextCompPro-Italic"/>
                <a:cs typeface="PFDinTextCompPro-Italic"/>
              </a:rPr>
              <a:t>, which shows the amount of variance explained by each basis vector.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14381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96" y="1028700"/>
            <a:ext cx="4787282" cy="41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641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</p:txBody>
      </p:sp>
    </p:spTree>
    <p:extLst>
      <p:ext uri="{BB962C8B-B14F-4D97-AF65-F5344CB8AC3E}">
        <p14:creationId xmlns:p14="http://schemas.microsoft.com/office/powerpoint/2010/main" val="1745156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96" y="1028700"/>
            <a:ext cx="4787282" cy="4132679"/>
          </a:xfrm>
          <a:prstGeom prst="rect">
            <a:avLst/>
          </a:prstGeom>
        </p:spPr>
      </p:pic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409700"/>
            <a:ext cx="1463675" cy="21336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9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Looking at this plot also gives you an idea of how many principal components to keep.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Apply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elbow test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: keep only those pc’s that appear to the left of the elbow in the graph.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5244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err="1" smtClean="0"/>
              <a:t>iIi</a:t>
            </a:r>
            <a:r>
              <a:rPr lang="en-US" sz="7500" dirty="0" smtClean="0"/>
              <a:t>. Singular value decomposition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31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18717968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9024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</p:txBody>
      </p:sp>
    </p:spTree>
    <p:extLst>
      <p:ext uri="{BB962C8B-B14F-4D97-AF65-F5344CB8AC3E}">
        <p14:creationId xmlns:p14="http://schemas.microsoft.com/office/powerpoint/2010/main" val="3915961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err="1" smtClean="0">
                <a:latin typeface="PFDinTextCompPro-Italic"/>
                <a:cs typeface="PFDinTextCompPro-Italic"/>
              </a:rPr>
              <a:t>st.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orthogonal </a:t>
            </a:r>
            <a:r>
              <a:rPr lang="en-US" sz="3000" dirty="0" smtClean="0">
                <a:latin typeface="PFDinTextCompPro-Italic"/>
                <a:cs typeface="PFDinTextCompPro-Italic"/>
              </a:rPr>
              <a:t>matrices and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diagonal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matrix.</a:t>
            </a:r>
          </a:p>
        </p:txBody>
      </p:sp>
    </p:spTree>
    <p:extLst>
      <p:ext uri="{BB962C8B-B14F-4D97-AF65-F5344CB8AC3E}">
        <p14:creationId xmlns:p14="http://schemas.microsoft.com/office/powerpoint/2010/main" val="302168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err="1" smtClean="0">
                <a:latin typeface="PFDinTextCompPro-Italic"/>
                <a:cs typeface="PFDinTextCompPro-Italic"/>
              </a:rPr>
              <a:t>st.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orthogonal </a:t>
            </a:r>
            <a:r>
              <a:rPr lang="en-US" sz="3000" dirty="0" smtClean="0">
                <a:latin typeface="PFDinTextCompPro-Italic"/>
                <a:cs typeface="PFDinTextCompPro-Italic"/>
              </a:rPr>
              <a:t>matrices and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diagonal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matrix.</a:t>
            </a:r>
          </a:p>
          <a:p>
            <a:pPr algn="l"/>
            <a:r>
              <a:rPr lang="en-US" sz="2500" dirty="0">
                <a:latin typeface="+mn-lt"/>
                <a:cs typeface="PFDinTextCompPro-Italic"/>
                <a:sym typeface="Wingdings"/>
              </a:rPr>
              <a:t>	 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UU</a:t>
            </a:r>
            <a:r>
              <a:rPr lang="en-US" sz="2500" i="1" spc="300" baseline="30000" dirty="0">
                <a:latin typeface="+mn-lt"/>
                <a:cs typeface="PFDinTextCompPro-Italic"/>
                <a:sym typeface="Wingdings"/>
              </a:rPr>
              <a:t>T</a:t>
            </a:r>
            <a:r>
              <a:rPr lang="en-US" sz="2500" spc="300" dirty="0">
                <a:latin typeface="+mn-lt"/>
                <a:cs typeface="PFDinTextCompPro-Italic"/>
                <a:sym typeface="Wingdings"/>
              </a:rPr>
              <a:t>=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I</a:t>
            </a:r>
            <a:r>
              <a:rPr lang="en-US" sz="2500" i="1" spc="300" baseline="-25000" dirty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2500" spc="300" dirty="0">
                <a:latin typeface="+mn-lt"/>
                <a:cs typeface="PFDinTextCompPro-Italic"/>
                <a:sym typeface="Wingdings"/>
              </a:rPr>
              <a:t>, 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VV</a:t>
            </a:r>
            <a:r>
              <a:rPr lang="en-US" sz="2500" i="1" spc="300" baseline="30000" dirty="0">
                <a:latin typeface="+mn-lt"/>
                <a:cs typeface="PFDinTextCompPro-Italic"/>
                <a:sym typeface="Wingdings"/>
              </a:rPr>
              <a:t>T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=I</a:t>
            </a:r>
            <a:r>
              <a:rPr lang="en-US" sz="2500" i="1" spc="300" baseline="-25000" dirty="0">
                <a:latin typeface="+mn-lt"/>
                <a:cs typeface="PFDinTextCompPro-Italic"/>
                <a:sym typeface="Wingdings"/>
              </a:rPr>
              <a:t>d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		 </a:t>
            </a:r>
            <a:r>
              <a:rPr lang="en-US" sz="2800" i="1" spc="300" dirty="0" err="1">
                <a:latin typeface="Symbol" charset="2"/>
                <a:cs typeface="Symbol" charset="2"/>
                <a:sym typeface="Wingdings"/>
              </a:rPr>
              <a:t>S</a:t>
            </a:r>
            <a:r>
              <a:rPr lang="en-US" sz="2500" i="1" spc="300" baseline="-25000" dirty="0" err="1">
                <a:latin typeface="+mn-lt"/>
                <a:cs typeface="PFDinTextCompPro-Italic"/>
                <a:sym typeface="Wingdings"/>
              </a:rPr>
              <a:t>ij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=0 (</a:t>
            </a:r>
            <a:r>
              <a:rPr lang="en-US" sz="2500" i="1" spc="300" dirty="0" err="1">
                <a:latin typeface="+mn-lt"/>
                <a:cs typeface="PFDinTextCompPro-Italic"/>
                <a:sym typeface="Wingdings"/>
              </a:rPr>
              <a:t>i≠j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)</a:t>
            </a:r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62431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&amp;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(left- and right-) </a:t>
            </a:r>
            <a:r>
              <a:rPr lang="en-US" sz="3000" dirty="0">
                <a:latin typeface="PFDinTextCompPro-Medium"/>
                <a:cs typeface="PFDinTextCompPro-Medium"/>
              </a:rPr>
              <a:t>singular vectors</a:t>
            </a:r>
            <a:r>
              <a:rPr lang="en-US" sz="3000" dirty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9050062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&amp;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(left- and right-) </a:t>
            </a:r>
            <a:r>
              <a:rPr lang="en-US" sz="3000" dirty="0">
                <a:latin typeface="PFDinTextCompPro-Medium"/>
                <a:cs typeface="PFDinTextCompPro-Medium"/>
              </a:rPr>
              <a:t>singular vectors</a:t>
            </a:r>
            <a:r>
              <a:rPr lang="en-US" sz="3000" dirty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</a:t>
            </a:r>
            <a:r>
              <a:rPr lang="en-US" sz="3000" dirty="0">
                <a:latin typeface="PFDinTextCompPro-Italic"/>
                <a:cs typeface="PFDinTextCompPro-Italic"/>
              </a:rPr>
              <a:t>singular </a:t>
            </a:r>
            <a:r>
              <a:rPr lang="en-US" sz="3000" dirty="0" smtClean="0">
                <a:latin typeface="PFDinTextCompPro-Italic"/>
                <a:cs typeface="PFDinTextCompPro-Italic"/>
              </a:rPr>
              <a:t>vectors provide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orthonormal bases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for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spaces </a:t>
            </a:r>
            <a:r>
              <a:rPr lang="en-US" sz="2500" i="1" dirty="0" err="1" smtClean="0">
                <a:latin typeface="+mn-lt"/>
                <a:cs typeface="PFDinTextCompPro-Italic"/>
              </a:rPr>
              <a:t>K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&amp; </a:t>
            </a:r>
            <a:r>
              <a:rPr lang="en-US" sz="2500" i="1" dirty="0" err="1" smtClean="0">
                <a:latin typeface="+mn-lt"/>
                <a:cs typeface="PFDinTextCompPro-Italic"/>
              </a:rPr>
              <a:t>K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(columns of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 &amp;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, respectively).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83962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nonzero entries of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3000" dirty="0" smtClean="0">
                <a:latin typeface="PFDinTextCompPro-Italic"/>
                <a:cs typeface="PFDinTextCompPro-Italic"/>
              </a:rPr>
              <a:t>These are real, nonnegative,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rank-ordered</a:t>
            </a:r>
            <a:r>
              <a:rPr lang="en-US" sz="3000" dirty="0" smtClean="0">
                <a:latin typeface="PFDinTextCompPro-Italic"/>
                <a:cs typeface="PFDinTextCompPro-Italic"/>
              </a:rPr>
              <a:t> (decreasing from left to right).</a:t>
            </a:r>
          </a:p>
        </p:txBody>
      </p:sp>
    </p:spTree>
    <p:extLst>
      <p:ext uri="{BB962C8B-B14F-4D97-AF65-F5344CB8AC3E}">
        <p14:creationId xmlns:p14="http://schemas.microsoft.com/office/powerpoint/2010/main" val="2489662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the idea is to regard the dataset is a matrix and to decompose the matrix into simpler, meaningful pieces.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22244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nonzero entries of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3000" dirty="0" smtClean="0">
                <a:latin typeface="PFDinTextCompPro-Italic"/>
                <a:cs typeface="PFDinTextCompPro-Italic"/>
              </a:rPr>
              <a:t>These are real, nonnegative,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rank-ordered</a:t>
            </a:r>
            <a:r>
              <a:rPr lang="en-US" sz="3000" dirty="0" smtClean="0">
                <a:latin typeface="PFDinTextCompPro-Italic"/>
                <a:cs typeface="PFDinTextCompPro-Italic"/>
              </a:rPr>
              <a:t> (decreasing from left to right).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181100"/>
            <a:ext cx="1463675" cy="18288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number of singular values is equal to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rank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of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X.</a:t>
              </a: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rank of a matrix measures its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non-degeneracy.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245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general SVD, 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 smtClean="0">
                <a:latin typeface="+mn-lt"/>
                <a:cs typeface="PFDinTextCompPro-Italic"/>
              </a:rPr>
              <a:t>XX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, and the columns of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Also, the singular values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are the square roots of the eigenvalues of </a:t>
            </a:r>
            <a:r>
              <a:rPr lang="en-US" sz="2500" i="1" dirty="0" smtClean="0">
                <a:latin typeface="+mn-lt"/>
                <a:cs typeface="PFDinTextCompPro-Italic"/>
              </a:rPr>
              <a:t>XX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and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33081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general SVD, 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 smtClean="0">
                <a:latin typeface="+mn-lt"/>
                <a:cs typeface="PFDinTextCompPro-Italic"/>
              </a:rPr>
              <a:t>XX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, and the columns of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Also, the singular values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are the square roots of the eigenvalues of </a:t>
            </a:r>
            <a:r>
              <a:rPr lang="en-US" sz="2500" i="1" dirty="0" smtClean="0">
                <a:latin typeface="+mn-lt"/>
                <a:cs typeface="PFDinTextCompPro-Italic"/>
              </a:rPr>
              <a:t>XX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and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19937" y="3390900"/>
            <a:ext cx="1463675" cy="14478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If data is centered, these are covariance matrices.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253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</p:txBody>
      </p:sp>
    </p:spTree>
    <p:extLst>
      <p:ext uri="{BB962C8B-B14F-4D97-AF65-F5344CB8AC3E}">
        <p14:creationId xmlns:p14="http://schemas.microsoft.com/office/powerpoint/2010/main" val="33591250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</p:txBody>
      </p:sp>
    </p:spTree>
    <p:extLst>
      <p:ext uri="{BB962C8B-B14F-4D97-AF65-F5344CB8AC3E}">
        <p14:creationId xmlns:p14="http://schemas.microsoft.com/office/powerpoint/2010/main" val="2351951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Here “best”</a:t>
              </a:r>
              <a:r>
                <a:rPr lang="en-US" sz="900" dirty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refers to the representation that minimizes the squared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distances from the points to the subspace.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951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For </a:t>
            </a:r>
            <a:r>
              <a:rPr lang="en-US" sz="2500" i="1" dirty="0" smtClean="0">
                <a:latin typeface="+mn-lt"/>
                <a:cs typeface="PFDinTextCompPro-Italic"/>
              </a:rPr>
              <a:t>k </a:t>
            </a:r>
            <a:r>
              <a:rPr lang="en-US" sz="3000" dirty="0" smtClean="0">
                <a:latin typeface="PFDinTextCompPro-Italic"/>
                <a:cs typeface="PFDinTextCompPro-Italic"/>
              </a:rPr>
              <a:t>= 1</a:t>
            </a:r>
            <a:r>
              <a:rPr lang="en-US" sz="3000" dirty="0">
                <a:latin typeface="PFDinTextCompPro-Italic"/>
                <a:cs typeface="PFDinTextCompPro-Italic"/>
              </a:rPr>
              <a:t>, this subspace is a line passing through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origin.</a:t>
            </a:r>
          </a:p>
        </p:txBody>
      </p:sp>
    </p:spTree>
    <p:extLst>
      <p:ext uri="{BB962C8B-B14F-4D97-AF65-F5344CB8AC3E}">
        <p14:creationId xmlns:p14="http://schemas.microsoft.com/office/powerpoint/2010/main" val="1855961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645677"/>
            <a:ext cx="8001000" cy="2812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937" y="4836468"/>
            <a:ext cx="4826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n-lt"/>
              </a:rPr>
              <a:t>source</a:t>
            </a:r>
            <a:r>
              <a:rPr lang="en-US" sz="900" i="1" dirty="0">
                <a:latin typeface="+mn-lt"/>
              </a:rPr>
              <a:t>: http://</a:t>
            </a:r>
            <a:r>
              <a:rPr lang="en-US" sz="900" i="1" dirty="0" err="1">
                <a:latin typeface="+mn-lt"/>
              </a:rPr>
              <a:t>www.cs.princeton.edu</a:t>
            </a:r>
            <a:r>
              <a:rPr lang="en-US" sz="900" i="1" dirty="0">
                <a:latin typeface="+mn-lt"/>
              </a:rPr>
              <a:t>/courses/archive/spring12/cos598C/</a:t>
            </a:r>
            <a:r>
              <a:rPr lang="en-US" sz="900" i="1" dirty="0" err="1">
                <a:latin typeface="+mn-lt"/>
              </a:rPr>
              <a:t>svdchapter.pdf</a:t>
            </a:r>
            <a:endParaRPr lang="en-US" sz="9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828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2568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singular vectors of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correspond to the lengths of the axes of the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ellipsoid.</a:t>
            </a:r>
          </a:p>
        </p:txBody>
      </p:sp>
    </p:spTree>
    <p:extLst>
      <p:ext uri="{BB962C8B-B14F-4D97-AF65-F5344CB8AC3E}">
        <p14:creationId xmlns:p14="http://schemas.microsoft.com/office/powerpoint/2010/main" val="901853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the idea is to regard the dataset is a matrix and to decompose the matrix into simpler, meaningful pieces.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Dimensionality reduction is frequently performed as a pre-processing step before another learning algorithm is applied.</a:t>
            </a:r>
          </a:p>
        </p:txBody>
      </p:sp>
    </p:spTree>
    <p:extLst>
      <p:ext uri="{BB962C8B-B14F-4D97-AF65-F5344CB8AC3E}">
        <p14:creationId xmlns:p14="http://schemas.microsoft.com/office/powerpoint/2010/main" val="1745156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singular vectors of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correspond to the lengths of the axes of the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ellipsoid.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singular values give the magnitudes of the projection of each column of the original dataset on the elements of the new basis.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13279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31" y="991870"/>
            <a:ext cx="5332413" cy="4265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37" y="5004256"/>
            <a:ext cx="3454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 http://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en.wikipedia.org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/wiki/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Singular_value_decomposition</a:t>
            </a:r>
            <a:endParaRPr lang="en-US" sz="8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56302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8086869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 numerically stable and can be more efficient to calculate (than PCA)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581745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 numerically stable and can be more efficient to calculate (than PCA)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Latent semantic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758308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Other methods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07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coordinates without any accompanying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a broader array of techniques.</a:t>
            </a:r>
          </a:p>
        </p:txBody>
      </p:sp>
    </p:spTree>
    <p:extLst>
      <p:ext uri="{BB962C8B-B14F-4D97-AF65-F5344CB8AC3E}">
        <p14:creationId xmlns:p14="http://schemas.microsoft.com/office/powerpoint/2010/main" val="145288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coordinates without any accompanying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a broader array of techniques.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factor analysis, which may be exploratory or confirmatory, we hypothesize that our data depends on some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hidden</a:t>
            </a:r>
            <a:r>
              <a:rPr lang="en-US" sz="3000" dirty="0" smtClean="0">
                <a:latin typeface="PFDinTextCompPro-Italic"/>
                <a:cs typeface="PFDinTextCompPro-Italic"/>
              </a:rPr>
              <a:t> 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317696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coordinates without any accompanying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a broader array of techniques.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factor analysis, which may be exploratory or confirmatory, we hypothesize that our data depends on some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hidden</a:t>
            </a:r>
            <a:r>
              <a:rPr lang="en-US" sz="3000" dirty="0" smtClean="0">
                <a:latin typeface="PFDinTextCompPro-Italic"/>
                <a:cs typeface="PFDinTextCompPro-Italic"/>
              </a:rPr>
              <a:t> 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old coordinates are then modeled as linear combinations of the latent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5288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</p:txBody>
      </p:sp>
    </p:spTree>
    <p:extLst>
      <p:ext uri="{BB962C8B-B14F-4D97-AF65-F5344CB8AC3E}">
        <p14:creationId xmlns:p14="http://schemas.microsoft.com/office/powerpoint/2010/main" val="2733994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the motivations for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1019108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Though this dataset contains 10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may be interested in modeling these features as functions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 variables</a:t>
            </a:r>
            <a:r>
              <a:rPr lang="en-US" sz="3000" dirty="0" smtClean="0">
                <a:latin typeface="PFDinTextCompPro-Italic"/>
                <a:cs typeface="PFDinTextCompPro-Italic"/>
              </a:rPr>
              <a:t> such as the speed and strength of the participants: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spc="300" dirty="0" smtClean="0">
                <a:latin typeface="+mn-lt"/>
                <a:cs typeface="PFDinTextCompPro-Italic"/>
              </a:rPr>
              <a:t> =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011810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Though this dataset contains 10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may be interested in modeling these features as functions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 variables</a:t>
            </a:r>
            <a:r>
              <a:rPr lang="en-US" sz="3000" dirty="0" smtClean="0">
                <a:latin typeface="PFDinTextCompPro-Italic"/>
                <a:cs typeface="PFDinTextCompPro-Italic"/>
              </a:rPr>
              <a:t> such as the speed and strength of the participants: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spc="300" dirty="0" smtClean="0">
                <a:latin typeface="+mn-lt"/>
                <a:cs typeface="PFDinTextCompPro-Italic"/>
              </a:rPr>
              <a:t> =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e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 now model with an error term!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06919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PCA is often used for factor analysis, after modifying the covariance matrix somewhat. But it can also allow for non-isotropic errors, and there are other methods for fitting as well, and different theoretical concerns.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55438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SVD, PCA, and factor analysis are all linear techniques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use a linear transformation to embed the data in a lower-dimensional space).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sometimes linear techniques are not sufficient.</a:t>
            </a:r>
          </a:p>
        </p:txBody>
      </p:sp>
    </p:spTree>
    <p:extLst>
      <p:ext uri="{BB962C8B-B14F-4D97-AF65-F5344CB8AC3E}">
        <p14:creationId xmlns:p14="http://schemas.microsoft.com/office/powerpoint/2010/main" val="1750270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130300"/>
            <a:ext cx="4305300" cy="393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393" y="1113632"/>
            <a:ext cx="5606288" cy="41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3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130300"/>
            <a:ext cx="4305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06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multidimensional scaling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low-dim embedding that preserves 	pairwise distances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locally linear embedding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approximates local structure of data 	(neighborhood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preserving embedding)</a:t>
            </a:r>
          </a:p>
        </p:txBody>
      </p:sp>
    </p:spTree>
    <p:extLst>
      <p:ext uri="{BB962C8B-B14F-4D97-AF65-F5344CB8AC3E}">
        <p14:creationId xmlns:p14="http://schemas.microsoft.com/office/powerpoint/2010/main" val="816749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multidimensional scaling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low-dim embedding that preserves 	pairwise distances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locally linear embedding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approximates local structure of data </a:t>
            </a:r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(neighborhood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preserving embedding)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631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(same logic as SVM)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dimension reduction via MDS using geodesic 	(surface-bound) distances</a:t>
            </a:r>
          </a:p>
        </p:txBody>
      </p:sp>
    </p:spTree>
    <p:extLst>
      <p:ext uri="{BB962C8B-B14F-4D97-AF65-F5344CB8AC3E}">
        <p14:creationId xmlns:p14="http://schemas.microsoft.com/office/powerpoint/2010/main" val="30463002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(same logic as SVM)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dimension reduction via MDS using geodesic 	(surface-bound) distances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sklearn.decomposition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and 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1042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the motivations for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number of features in our dataset can be difficult to manage, or even misleading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the relationships are actually simpler than they appear).</a:t>
            </a:r>
          </a:p>
        </p:txBody>
      </p:sp>
    </p:spTree>
    <p:extLst>
      <p:ext uri="{BB962C8B-B14F-4D97-AF65-F5344CB8AC3E}">
        <p14:creationId xmlns:p14="http://schemas.microsoft.com/office/powerpoint/2010/main" val="502801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(same logic as SVM)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dimension reduction via MDS using geodesic 	(surface-bound) distances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sklearn.decomposition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and 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6662737" y="3543300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And more!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950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case, key difficulties with dimensionality reduction are time/space complexity, randomness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results for different runs), and selecting the number of dimensions in the lower-dim subspace.</a:t>
            </a:r>
          </a:p>
        </p:txBody>
      </p:sp>
    </p:spTree>
    <p:extLst>
      <p:ext uri="{BB962C8B-B14F-4D97-AF65-F5344CB8AC3E}">
        <p14:creationId xmlns:p14="http://schemas.microsoft.com/office/powerpoint/2010/main" val="17432445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case, key difficulties with dimensionality reduction are time/space complexity, randomness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results for different runs), and selecting the number of dimensions in the lower-dim subspace.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Furthermore, there’s an obvious (bias/variance) tradeoff involved with the number of subspace dimensions and the size of approximation error.</a:t>
            </a:r>
          </a:p>
        </p:txBody>
      </p:sp>
    </p:spTree>
    <p:extLst>
      <p:ext uri="{BB962C8B-B14F-4D97-AF65-F5344CB8AC3E}">
        <p14:creationId xmlns:p14="http://schemas.microsoft.com/office/powerpoint/2010/main" val="4098486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Exercise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50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29995</TotalTime>
  <Pages>0</Pages>
  <Words>3988</Words>
  <Characters>0</Characters>
  <Application>Microsoft Macintosh PowerPoint</Application>
  <PresentationFormat>Custom</PresentationFormat>
  <Lines>0</Lines>
  <Paragraphs>706</Paragraphs>
  <Slides>93</Slides>
  <Notes>93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95" baseType="lpstr">
      <vt:lpstr>GA_Instructor_Template_Deck</vt:lpstr>
      <vt:lpstr>Agenda</vt:lpstr>
      <vt:lpstr>INTRO to DATA SCIENCE dimensionality reduction</vt:lpstr>
      <vt:lpstr> I. dimensionality reduction II. Principal components analysis III. Singular value decomposition iv. Other methods  exercise: IV. Dimensionality reduction in scikit-learn</vt:lpstr>
      <vt:lpstr>I. dimensionality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Singular value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Other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7865</cp:revision>
  <dcterms:modified xsi:type="dcterms:W3CDTF">2014-08-31T21:57:46Z</dcterms:modified>
</cp:coreProperties>
</file>