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31"/>
  </p:notesMasterIdLst>
  <p:sldIdLst>
    <p:sldId id="258" r:id="rId3"/>
    <p:sldId id="604" r:id="rId4"/>
    <p:sldId id="610" r:id="rId5"/>
    <p:sldId id="611" r:id="rId6"/>
    <p:sldId id="603" r:id="rId7"/>
    <p:sldId id="635" r:id="rId8"/>
    <p:sldId id="602" r:id="rId9"/>
    <p:sldId id="607" r:id="rId10"/>
    <p:sldId id="613" r:id="rId11"/>
    <p:sldId id="614" r:id="rId12"/>
    <p:sldId id="617" r:id="rId13"/>
    <p:sldId id="616" r:id="rId14"/>
    <p:sldId id="618" r:id="rId15"/>
    <p:sldId id="619" r:id="rId16"/>
    <p:sldId id="643" r:id="rId17"/>
    <p:sldId id="620" r:id="rId18"/>
    <p:sldId id="621" r:id="rId19"/>
    <p:sldId id="622" r:id="rId20"/>
    <p:sldId id="644" r:id="rId21"/>
    <p:sldId id="625" r:id="rId22"/>
    <p:sldId id="628" r:id="rId23"/>
    <p:sldId id="629" r:id="rId24"/>
    <p:sldId id="627" r:id="rId25"/>
    <p:sldId id="630" r:id="rId26"/>
    <p:sldId id="638" r:id="rId27"/>
    <p:sldId id="642" r:id="rId28"/>
    <p:sldId id="639" r:id="rId29"/>
    <p:sldId id="645" r:id="rId30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20" autoAdjust="0"/>
    <p:restoredTop sz="99819" autoAdjust="0"/>
  </p:normalViewPr>
  <p:slideViewPr>
    <p:cSldViewPr>
      <p:cViewPr>
        <p:scale>
          <a:sx n="125" d="100"/>
          <a:sy n="125" d="100"/>
        </p:scale>
        <p:origin x="-656" y="-88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8/20/14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L1 – lasso method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L2 – ridge regression,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tikhonov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regularization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L1 – lasso method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L2 – ridge regression,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tikhonov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regularization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Important sentence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Low bias – on target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Low variance – tight grouping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the blue curve is more “complex” than the green curve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Alternative: degree of polynomial (less general, can’t use for non-poly cases)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regularization for Regression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Model complexity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define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complexity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regression model?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 One method is to define complexity </a:t>
            </a:r>
            <a:r>
              <a:rPr lang="en-US" sz="3000" dirty="0" smtClean="0">
                <a:latin typeface="PFDinTextCompPro-Italic"/>
                <a:cs typeface="PFDinTextCompPro-Italic"/>
              </a:rPr>
              <a:t>as </a:t>
            </a:r>
            <a:r>
              <a:rPr lang="en-US" sz="3000" dirty="0">
                <a:latin typeface="PFDinTextCompPro-Italic"/>
                <a:cs typeface="PFDinTextCompPro-Italic"/>
              </a:rPr>
              <a:t>a function of the size of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coefficients.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 1: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30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3000" spc="300" dirty="0" smtClean="0">
                <a:latin typeface="PFDinTextCompPro-Light"/>
                <a:cs typeface="PFDinTextCompPro-Light"/>
              </a:rPr>
              <a:t>|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 2: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30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3000" i="1" baseline="30000" dirty="0" smtClean="0">
                <a:latin typeface="+mn-lt"/>
                <a:cs typeface="PFDinTextCompPro-Italic"/>
              </a:rPr>
              <a:t>2</a:t>
            </a:r>
            <a:endParaRPr lang="en-US" sz="3000" dirty="0" smtClean="0">
              <a:latin typeface="PFDinTextCompPro-Medium"/>
              <a:cs typeface="PFDinTextCompPro-Medium"/>
            </a:endParaRPr>
          </a:p>
        </p:txBody>
      </p:sp>
    </p:spTree>
    <p:extLst>
      <p:ext uri="{BB962C8B-B14F-4D97-AF65-F5344CB8AC3E}">
        <p14:creationId xmlns:p14="http://schemas.microsoft.com/office/powerpoint/2010/main" val="27798733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Model complexity</a:t>
            </a:r>
            <a:endParaRPr lang="en-US" dirty="0"/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define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complexity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regression model?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 One method is to define complexity as a function of the size of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coefficients.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 1: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30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30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 this 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L1-norm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 2: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30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3000" i="1" baseline="30000" dirty="0" smtClean="0">
                <a:latin typeface="+mn-lt"/>
                <a:cs typeface="PFDinTextCompPro-Italic"/>
              </a:rPr>
              <a:t>2      </a:t>
            </a:r>
            <a:r>
              <a:rPr lang="en-US" sz="3000" i="1" dirty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this 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L2-norm</a:t>
            </a:r>
          </a:p>
        </p:txBody>
      </p:sp>
    </p:spTree>
    <p:extLst>
      <p:ext uri="{BB962C8B-B14F-4D97-AF65-F5344CB8AC3E}">
        <p14:creationId xmlns:p14="http://schemas.microsoft.com/office/powerpoint/2010/main" val="15858798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regularization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measures of complexity lead to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techniques:</a:t>
            </a:r>
          </a:p>
        </p:txBody>
      </p:sp>
    </p:spTree>
    <p:extLst>
      <p:ext uri="{BB962C8B-B14F-4D97-AF65-F5344CB8AC3E}">
        <p14:creationId xmlns:p14="http://schemas.microsoft.com/office/powerpoint/2010/main" val="15080190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regularization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measures of complexity lead to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techniques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   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i="1" dirty="0" smtClean="0">
                <a:latin typeface="+mn-lt"/>
                <a:cs typeface="PFDinTextCompPro-Italic"/>
              </a:rPr>
              <a:t> = </a:t>
            </a:r>
            <a:r>
              <a:rPr lang="en-US" sz="3000" dirty="0" smtClean="0">
                <a:latin typeface="Symbol" charset="2"/>
                <a:cs typeface="Symbol" charset="2"/>
              </a:rPr>
              <a:t>S </a:t>
            </a:r>
            <a:r>
              <a:rPr lang="en-US" sz="25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spc="300" dirty="0" err="1" smtClean="0">
                <a:latin typeface="+mn-lt"/>
                <a:cs typeface="PFDinTextCompPro-Italic"/>
              </a:rPr>
              <a:t>x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</a:t>
            </a:r>
            <a:r>
              <a:rPr lang="en-US" sz="2500" i="1" dirty="0" smtClean="0">
                <a:latin typeface="+mn-lt"/>
                <a:cs typeface="PFDinTextCompPro-Italic"/>
              </a:rPr>
              <a:t>    </a:t>
            </a:r>
            <a:r>
              <a:rPr lang="en-US" sz="2500" i="1" dirty="0" err="1" smtClean="0">
                <a:latin typeface="+mn-lt"/>
                <a:cs typeface="PFDinTextCompPro-Italic"/>
              </a:rPr>
              <a:t>st.</a:t>
            </a:r>
            <a:r>
              <a:rPr lang="en-US" sz="2500" dirty="0" smtClean="0">
                <a:latin typeface="PFDinTextCompPro-Italic"/>
                <a:cs typeface="PFDinTextCompPro-Italic"/>
              </a:rPr>
              <a:t> 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2500" dirty="0" smtClean="0">
                <a:latin typeface="Symbol" charset="2"/>
                <a:cs typeface="Symbol" charset="2"/>
              </a:rPr>
              <a:t> 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+mn-lt"/>
                <a:cs typeface="PFDinTextCompPro-Light"/>
              </a:rPr>
              <a:t> &lt; s</a:t>
            </a:r>
          </a:p>
        </p:txBody>
      </p:sp>
    </p:spTree>
    <p:extLst>
      <p:ext uri="{BB962C8B-B14F-4D97-AF65-F5344CB8AC3E}">
        <p14:creationId xmlns:p14="http://schemas.microsoft.com/office/powerpoint/2010/main" val="38367436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regularization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measures of complexity lead to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techniques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   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i="1" dirty="0" smtClean="0">
                <a:latin typeface="+mn-lt"/>
                <a:cs typeface="PFDinTextCompPro-Italic"/>
              </a:rPr>
              <a:t> = </a:t>
            </a:r>
            <a:r>
              <a:rPr lang="en-US" sz="3000" dirty="0" smtClean="0">
                <a:latin typeface="Symbol" charset="2"/>
                <a:cs typeface="Symbol" charset="2"/>
              </a:rPr>
              <a:t>S </a:t>
            </a:r>
            <a:r>
              <a:rPr lang="en-US" sz="25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spc="300" dirty="0" err="1" smtClean="0">
                <a:latin typeface="+mn-lt"/>
                <a:cs typeface="PFDinTextCompPro-Italic"/>
              </a:rPr>
              <a:t>x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</a:t>
            </a:r>
            <a:r>
              <a:rPr lang="en-US" sz="2500" i="1" dirty="0" smtClean="0">
                <a:latin typeface="+mn-lt"/>
                <a:cs typeface="PFDinTextCompPro-Italic"/>
              </a:rPr>
              <a:t>    </a:t>
            </a:r>
            <a:r>
              <a:rPr lang="en-US" sz="2500" i="1" dirty="0" err="1" smtClean="0">
                <a:latin typeface="+mn-lt"/>
                <a:cs typeface="PFDinTextCompPro-Italic"/>
              </a:rPr>
              <a:t>st.</a:t>
            </a:r>
            <a:r>
              <a:rPr lang="en-US" sz="2500" dirty="0" smtClean="0">
                <a:latin typeface="PFDinTextCompPro-Italic"/>
                <a:cs typeface="PFDinTextCompPro-Italic"/>
              </a:rPr>
              <a:t> 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2500" dirty="0" smtClean="0">
                <a:latin typeface="Symbol" charset="2"/>
                <a:cs typeface="Symbol" charset="2"/>
              </a:rPr>
              <a:t> 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+mn-lt"/>
                <a:cs typeface="PFDinTextCompPro-Light"/>
              </a:rPr>
              <a:t> &lt; s</a:t>
            </a:r>
            <a:endParaRPr lang="en-US" sz="3000" spc="300" dirty="0">
              <a:latin typeface="PFDinTextCompPro-Light"/>
              <a:cs typeface="PFDinTextCompPro-Light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L2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    </a:t>
            </a:r>
            <a:r>
              <a:rPr lang="en-US" sz="2500" i="1" dirty="0" smtClean="0">
                <a:latin typeface="+mn-lt"/>
                <a:cs typeface="News706 BT (Body)"/>
              </a:rPr>
              <a:t>y </a:t>
            </a:r>
            <a:r>
              <a:rPr lang="en-US" sz="3000" i="1" dirty="0" smtClean="0">
                <a:latin typeface="+mn-lt"/>
                <a:cs typeface="News706 BT (Body)"/>
              </a:rPr>
              <a:t>= </a:t>
            </a:r>
            <a:r>
              <a:rPr lang="en-US" sz="3000" dirty="0" smtClean="0">
                <a:latin typeface="Symbol" charset="2"/>
                <a:cs typeface="Symbol" charset="2"/>
              </a:rPr>
              <a:t>S </a:t>
            </a:r>
            <a:r>
              <a:rPr lang="en-US" sz="25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Light"/>
              </a:rPr>
              <a:t>i</a:t>
            </a:r>
            <a:r>
              <a:rPr lang="en-US" sz="2500" i="1" spc="300" dirty="0" err="1" smtClean="0">
                <a:latin typeface="+mn-lt"/>
                <a:cs typeface="PFDinTextCompPro-Light"/>
              </a:rPr>
              <a:t>x</a:t>
            </a:r>
            <a:r>
              <a:rPr lang="en-US" sz="2500" i="1" spc="300" baseline="-25000" dirty="0" err="1" smtClean="0">
                <a:latin typeface="+mn-lt"/>
                <a:cs typeface="PFDinTextCompPro-Light"/>
              </a:rPr>
              <a:t>i</a:t>
            </a:r>
            <a:r>
              <a:rPr lang="en-US" sz="2500" i="1" dirty="0" smtClean="0">
                <a:latin typeface="+mn-lt"/>
                <a:cs typeface="PFDinTextCompPro-Light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    </a:t>
            </a:r>
            <a:r>
              <a:rPr lang="en-US" sz="2500" i="1" dirty="0" err="1" smtClean="0">
                <a:latin typeface="+mn-lt"/>
                <a:cs typeface="News706 BT (Body)"/>
              </a:rPr>
              <a:t>st.</a:t>
            </a:r>
            <a:r>
              <a:rPr lang="en-US" sz="2500" dirty="0" smtClean="0">
                <a:latin typeface="+mn-lt"/>
                <a:cs typeface="PFDinTextCompPro-Light"/>
              </a:rPr>
              <a:t> 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2500" dirty="0" smtClean="0">
                <a:latin typeface="Symbol" charset="2"/>
                <a:cs typeface="Symbol" charset="2"/>
              </a:rPr>
              <a:t> </a:t>
            </a:r>
            <a:r>
              <a:rPr lang="en-US" sz="2500" i="1" dirty="0" smtClean="0">
                <a:latin typeface="Symbol" charset="2"/>
                <a:cs typeface="Symbol" charset="2"/>
              </a:rPr>
              <a:t>b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baseline="30000" dirty="0" smtClean="0">
                <a:latin typeface="+mn-lt"/>
                <a:cs typeface="News706 Bd BT"/>
              </a:rPr>
              <a:t>2</a:t>
            </a:r>
            <a:r>
              <a:rPr lang="en-US" sz="2500" i="1" dirty="0" smtClean="0">
                <a:latin typeface="+mn-lt"/>
                <a:cs typeface="News706 Bd BT"/>
              </a:rPr>
              <a:t> &lt; s</a:t>
            </a:r>
            <a:endParaRPr lang="en-US" sz="2500" dirty="0" smtClean="0">
              <a:latin typeface="PFDinTextCompPro-Medium"/>
              <a:cs typeface="PFDinTextCompPro-Medium"/>
            </a:endParaRPr>
          </a:p>
        </p:txBody>
      </p:sp>
    </p:spTree>
    <p:extLst>
      <p:ext uri="{BB962C8B-B14F-4D97-AF65-F5344CB8AC3E}">
        <p14:creationId xmlns:p14="http://schemas.microsoft.com/office/powerpoint/2010/main" val="6347506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regularization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measures of complexity lead to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techniques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   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i="1" dirty="0" smtClean="0">
                <a:latin typeface="+mn-lt"/>
                <a:cs typeface="PFDinTextCompPro-Italic"/>
              </a:rPr>
              <a:t> = </a:t>
            </a:r>
            <a:r>
              <a:rPr lang="en-US" sz="3000" dirty="0" smtClean="0">
                <a:latin typeface="Symbol" charset="2"/>
                <a:cs typeface="Symbol" charset="2"/>
              </a:rPr>
              <a:t>S </a:t>
            </a:r>
            <a:r>
              <a:rPr lang="en-US" sz="25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spc="300" dirty="0" err="1" smtClean="0">
                <a:latin typeface="+mn-lt"/>
                <a:cs typeface="PFDinTextCompPro-Italic"/>
              </a:rPr>
              <a:t>x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</a:t>
            </a:r>
            <a:r>
              <a:rPr lang="en-US" sz="2500" i="1" dirty="0" smtClean="0">
                <a:latin typeface="+mn-lt"/>
                <a:cs typeface="PFDinTextCompPro-Italic"/>
              </a:rPr>
              <a:t>    </a:t>
            </a:r>
            <a:r>
              <a:rPr lang="en-US" sz="2500" i="1" dirty="0" err="1" smtClean="0">
                <a:latin typeface="+mn-lt"/>
                <a:cs typeface="PFDinTextCompPro-Italic"/>
              </a:rPr>
              <a:t>st.</a:t>
            </a:r>
            <a:r>
              <a:rPr lang="en-US" sz="2500" dirty="0" smtClean="0">
                <a:latin typeface="PFDinTextCompPro-Italic"/>
                <a:cs typeface="PFDinTextCompPro-Italic"/>
              </a:rPr>
              <a:t> 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2500" dirty="0" smtClean="0">
                <a:latin typeface="Symbol" charset="2"/>
                <a:cs typeface="Symbol" charset="2"/>
              </a:rPr>
              <a:t> 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+mn-lt"/>
                <a:cs typeface="PFDinTextCompPro-Light"/>
              </a:rPr>
              <a:t> &lt; s</a:t>
            </a:r>
            <a:endParaRPr lang="en-US" sz="3000" spc="300" dirty="0">
              <a:latin typeface="PFDinTextCompPro-Light"/>
              <a:cs typeface="PFDinTextCompPro-Light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L2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    </a:t>
            </a:r>
            <a:r>
              <a:rPr lang="en-US" sz="2500" i="1" dirty="0" smtClean="0">
                <a:latin typeface="+mn-lt"/>
                <a:cs typeface="News706 BT (Body)"/>
              </a:rPr>
              <a:t>y </a:t>
            </a:r>
            <a:r>
              <a:rPr lang="en-US" sz="3000" i="1" dirty="0" smtClean="0">
                <a:latin typeface="+mn-lt"/>
                <a:cs typeface="News706 BT (Body)"/>
              </a:rPr>
              <a:t>= </a:t>
            </a:r>
            <a:r>
              <a:rPr lang="en-US" sz="3000" dirty="0" smtClean="0">
                <a:latin typeface="Symbol" charset="2"/>
                <a:cs typeface="Symbol" charset="2"/>
              </a:rPr>
              <a:t>S </a:t>
            </a:r>
            <a:r>
              <a:rPr lang="en-US" sz="25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Light"/>
              </a:rPr>
              <a:t>i</a:t>
            </a:r>
            <a:r>
              <a:rPr lang="en-US" sz="2500" i="1" spc="300" dirty="0" err="1" smtClean="0">
                <a:latin typeface="+mn-lt"/>
                <a:cs typeface="PFDinTextCompPro-Light"/>
              </a:rPr>
              <a:t>x</a:t>
            </a:r>
            <a:r>
              <a:rPr lang="en-US" sz="2500" i="1" spc="300" baseline="-25000" dirty="0" err="1" smtClean="0">
                <a:latin typeface="+mn-lt"/>
                <a:cs typeface="PFDinTextCompPro-Light"/>
              </a:rPr>
              <a:t>i</a:t>
            </a:r>
            <a:r>
              <a:rPr lang="en-US" sz="2500" i="1" dirty="0" smtClean="0">
                <a:latin typeface="+mn-lt"/>
                <a:cs typeface="PFDinTextCompPro-Light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    </a:t>
            </a:r>
            <a:r>
              <a:rPr lang="en-US" sz="2500" i="1" dirty="0" err="1" smtClean="0">
                <a:latin typeface="+mn-lt"/>
                <a:cs typeface="News706 BT (Body)"/>
              </a:rPr>
              <a:t>st.</a:t>
            </a:r>
            <a:r>
              <a:rPr lang="en-US" sz="2500" dirty="0" smtClean="0">
                <a:latin typeface="+mn-lt"/>
                <a:cs typeface="PFDinTextCompPro-Light"/>
              </a:rPr>
              <a:t> 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2500" dirty="0" smtClean="0">
                <a:latin typeface="Symbol" charset="2"/>
                <a:cs typeface="Symbol" charset="2"/>
              </a:rPr>
              <a:t> </a:t>
            </a:r>
            <a:r>
              <a:rPr lang="en-US" sz="2500" i="1" dirty="0" smtClean="0">
                <a:latin typeface="Symbol" charset="2"/>
                <a:cs typeface="Symbol" charset="2"/>
              </a:rPr>
              <a:t>b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baseline="30000" dirty="0" smtClean="0">
                <a:latin typeface="+mn-lt"/>
                <a:cs typeface="News706 Bd BT"/>
              </a:rPr>
              <a:t>2</a:t>
            </a:r>
            <a:r>
              <a:rPr lang="en-US" sz="2500" i="1" dirty="0" smtClean="0">
                <a:latin typeface="+mn-lt"/>
                <a:cs typeface="News706 Bd BT"/>
              </a:rPr>
              <a:t> &lt; s</a:t>
            </a:r>
            <a:endParaRPr lang="en-US" sz="2500" dirty="0" smtClean="0">
              <a:latin typeface="PFDinTextCompPro-Medium"/>
              <a:cs typeface="PFDinTextCompPro-Medium"/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653337" y="2247900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67" y="264"/>
              <a:ext cx="1162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L1 regularization is also known as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lasso 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regularization. L2 regularization is also known as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ridge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regression.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7576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regularization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</a:t>
            </a:r>
            <a:r>
              <a:rPr lang="en-US" sz="3000" dirty="0">
                <a:latin typeface="PFDinTextCompPro-Italic"/>
                <a:cs typeface="PFDinTextCompPro-Italic"/>
              </a:rPr>
              <a:t>measures of complexity </a:t>
            </a:r>
            <a:r>
              <a:rPr lang="en-US" sz="3000" dirty="0" smtClean="0">
                <a:latin typeface="PFDinTextCompPro-Italic"/>
                <a:cs typeface="PFDinTextCompPro-Italic"/>
              </a:rPr>
              <a:t>lead to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techniques: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   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i="1" dirty="0" smtClean="0">
                <a:latin typeface="+mn-lt"/>
                <a:cs typeface="PFDinTextCompPro-Italic"/>
              </a:rPr>
              <a:t> = </a:t>
            </a:r>
            <a:r>
              <a:rPr lang="en-US" sz="3000" dirty="0" smtClean="0">
                <a:latin typeface="Symbol" charset="2"/>
                <a:cs typeface="Symbol" charset="2"/>
              </a:rPr>
              <a:t>S </a:t>
            </a:r>
            <a:r>
              <a:rPr lang="en-US" sz="25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spc="300" dirty="0" err="1" smtClean="0">
                <a:latin typeface="+mn-lt"/>
                <a:cs typeface="PFDinTextCompPro-Italic"/>
              </a:rPr>
              <a:t>x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</a:t>
            </a:r>
            <a:r>
              <a:rPr lang="en-US" sz="2500" i="1" dirty="0" smtClean="0">
                <a:latin typeface="+mn-lt"/>
                <a:cs typeface="PFDinTextCompPro-Italic"/>
              </a:rPr>
              <a:t>    </a:t>
            </a:r>
            <a:r>
              <a:rPr lang="en-US" sz="2500" i="1" dirty="0" err="1" smtClean="0">
                <a:latin typeface="+mn-lt"/>
                <a:cs typeface="PFDinTextCompPro-Italic"/>
              </a:rPr>
              <a:t>st.</a:t>
            </a:r>
            <a:r>
              <a:rPr lang="en-US" sz="2500" dirty="0" smtClean="0">
                <a:latin typeface="PFDinTextCompPro-Italic"/>
                <a:cs typeface="PFDinTextCompPro-Italic"/>
              </a:rPr>
              <a:t> 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2500" dirty="0" smtClean="0">
                <a:latin typeface="Symbol" charset="2"/>
                <a:cs typeface="Symbol" charset="2"/>
              </a:rPr>
              <a:t> 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+mn-lt"/>
                <a:cs typeface="PFDinTextCompPro-Light"/>
              </a:rPr>
              <a:t> &lt; s</a:t>
            </a:r>
            <a:endParaRPr lang="en-US" sz="3000" spc="300" dirty="0">
              <a:latin typeface="PFDinTextCompPro-Light"/>
              <a:cs typeface="PFDinTextCompPro-Light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L2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    </a:t>
            </a:r>
            <a:r>
              <a:rPr lang="en-US" sz="2500" i="1" dirty="0" smtClean="0">
                <a:latin typeface="+mn-lt"/>
                <a:cs typeface="News706 BT (Body)"/>
              </a:rPr>
              <a:t>y </a:t>
            </a:r>
            <a:r>
              <a:rPr lang="en-US" sz="3000" i="1" dirty="0" smtClean="0">
                <a:latin typeface="+mn-lt"/>
                <a:cs typeface="News706 BT (Body)"/>
              </a:rPr>
              <a:t>= </a:t>
            </a:r>
            <a:r>
              <a:rPr lang="en-US" sz="3000" dirty="0" smtClean="0">
                <a:latin typeface="Symbol" charset="2"/>
                <a:cs typeface="Symbol" charset="2"/>
              </a:rPr>
              <a:t>S </a:t>
            </a:r>
            <a:r>
              <a:rPr lang="en-US" sz="25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Light"/>
              </a:rPr>
              <a:t>i</a:t>
            </a:r>
            <a:r>
              <a:rPr lang="en-US" sz="2500" i="1" spc="300" dirty="0" err="1" smtClean="0">
                <a:latin typeface="+mn-lt"/>
                <a:cs typeface="PFDinTextCompPro-Light"/>
              </a:rPr>
              <a:t>x</a:t>
            </a:r>
            <a:r>
              <a:rPr lang="en-US" sz="2500" i="1" spc="300" baseline="-25000" dirty="0" err="1" smtClean="0">
                <a:latin typeface="+mn-lt"/>
                <a:cs typeface="PFDinTextCompPro-Light"/>
              </a:rPr>
              <a:t>i</a:t>
            </a:r>
            <a:r>
              <a:rPr lang="en-US" sz="2500" i="1" dirty="0" smtClean="0">
                <a:latin typeface="+mn-lt"/>
                <a:cs typeface="PFDinTextCompPro-Light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    </a:t>
            </a:r>
            <a:r>
              <a:rPr lang="en-US" sz="2500" i="1" dirty="0" err="1" smtClean="0">
                <a:latin typeface="+mn-lt"/>
                <a:cs typeface="News706 BT (Body)"/>
              </a:rPr>
              <a:t>st.</a:t>
            </a:r>
            <a:r>
              <a:rPr lang="en-US" sz="2500" dirty="0" smtClean="0">
                <a:latin typeface="+mn-lt"/>
                <a:cs typeface="PFDinTextCompPro-Light"/>
              </a:rPr>
              <a:t> 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2500" dirty="0" smtClean="0">
                <a:latin typeface="Symbol" charset="2"/>
                <a:cs typeface="Symbol" charset="2"/>
              </a:rPr>
              <a:t> </a:t>
            </a:r>
            <a:r>
              <a:rPr lang="en-US" sz="2500" i="1" dirty="0" smtClean="0">
                <a:latin typeface="Symbol" charset="2"/>
                <a:cs typeface="Symbol" charset="2"/>
              </a:rPr>
              <a:t>b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baseline="30000" dirty="0" smtClean="0">
                <a:latin typeface="+mn-lt"/>
                <a:cs typeface="News706 Bd BT"/>
              </a:rPr>
              <a:t>2</a:t>
            </a:r>
            <a:r>
              <a:rPr lang="en-US" sz="2500" i="1" dirty="0" smtClean="0">
                <a:latin typeface="+mn-lt"/>
                <a:cs typeface="News706 Bd BT"/>
              </a:rPr>
              <a:t> &lt; s</a:t>
            </a:r>
          </a:p>
          <a:p>
            <a:pPr algn="l"/>
            <a:endParaRPr lang="en-US" sz="2500" i="1" dirty="0">
              <a:latin typeface="+mn-lt"/>
              <a:cs typeface="News706 Bd BT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refers to the method of preventing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overfitting</a:t>
            </a:r>
            <a:r>
              <a:rPr lang="en-US" sz="3000" dirty="0" smtClean="0">
                <a:latin typeface="PFDinTextCompPro-Italic"/>
                <a:cs typeface="PFDinTextCompPro-Italic"/>
              </a:rPr>
              <a:t> by explicitly controlling model </a:t>
            </a:r>
            <a:r>
              <a:rPr lang="en-US" sz="3000" dirty="0" smtClean="0">
                <a:latin typeface="PFDinTextCompPro-Medium"/>
                <a:cs typeface="PFDinTextCompPro-Medium"/>
              </a:rPr>
              <a:t>complexity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653337" y="2247900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67" y="264"/>
              <a:ext cx="1162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L1 regularization is also known as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lasso 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regularization. L2 regularization is also known as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ridge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regression.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79882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regularization problems can also be expressed as: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2500" i="1" dirty="0" smtClean="0">
                <a:latin typeface="+mn-lt"/>
                <a:cs typeface="PFDinTextCompPro-Italic"/>
              </a:rPr>
              <a:t>min</a:t>
            </a:r>
            <a:r>
              <a:rPr lang="en-US" sz="2500" spc="300" dirty="0">
                <a:latin typeface="+mn-lt"/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y – </a:t>
            </a:r>
            <a:r>
              <a:rPr lang="en-US" sz="2500" i="1" spc="300" dirty="0" err="1">
                <a:latin typeface="+mn-lt"/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latin typeface="+mn-lt"/>
                <a:cs typeface="PFDinTextCompPro-Italic"/>
              </a:rPr>
              <a:t>2</a:t>
            </a:r>
            <a:r>
              <a:rPr lang="en-US" sz="2500" i="1" spc="300" dirty="0">
                <a:latin typeface="+mn-lt"/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Symbol" charset="2"/>
                <a:cs typeface="Symbol" charset="2"/>
              </a:rPr>
              <a:t>b</a:t>
            </a:r>
            <a:r>
              <a:rPr lang="en-US" sz="2500" dirty="0" smtClean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+mn-lt"/>
                <a:cs typeface="PFDinTextCompPro-Italic"/>
              </a:rPr>
              <a:t>)</a:t>
            </a:r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L2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2500" i="1" dirty="0" smtClean="0">
                <a:latin typeface="+mn-lt"/>
                <a:cs typeface="PFDinTextCompPro-Italic"/>
              </a:rPr>
              <a:t>min</a:t>
            </a:r>
            <a:r>
              <a:rPr lang="en-US" sz="2500" spc="300" dirty="0">
                <a:latin typeface="+mn-lt"/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y – </a:t>
            </a:r>
            <a:r>
              <a:rPr lang="en-US" sz="2500" i="1" spc="300" dirty="0" err="1">
                <a:latin typeface="+mn-lt"/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latin typeface="+mn-lt"/>
                <a:cs typeface="PFDinTextCompPro-Italic"/>
              </a:rPr>
              <a:t>2</a:t>
            </a:r>
            <a:r>
              <a:rPr lang="en-US" sz="2500" i="1" spc="300" dirty="0">
                <a:latin typeface="+mn-lt"/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Symbol" charset="2"/>
                <a:cs typeface="Symbol" charset="2"/>
              </a:rPr>
              <a:t>b</a:t>
            </a:r>
            <a:r>
              <a:rPr lang="en-US" sz="2500" dirty="0" smtClean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32559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regularization problems can also be expressed as: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2500" i="1" dirty="0" smtClean="0">
                <a:latin typeface="+mn-lt"/>
                <a:cs typeface="PFDinTextCompPro-Italic"/>
              </a:rPr>
              <a:t>min</a:t>
            </a:r>
            <a:r>
              <a:rPr lang="en-US" sz="2500" spc="300" dirty="0">
                <a:latin typeface="+mn-lt"/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y – </a:t>
            </a:r>
            <a:r>
              <a:rPr lang="en-US" sz="2500" i="1" spc="300" dirty="0" err="1">
                <a:latin typeface="+mn-lt"/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latin typeface="+mn-lt"/>
                <a:cs typeface="PFDinTextCompPro-Italic"/>
              </a:rPr>
              <a:t>2</a:t>
            </a:r>
            <a:r>
              <a:rPr lang="en-US" sz="2500" i="1" spc="300" dirty="0">
                <a:latin typeface="+mn-lt"/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Symbol" charset="2"/>
                <a:cs typeface="Symbol" charset="2"/>
              </a:rPr>
              <a:t>b</a:t>
            </a:r>
            <a:r>
              <a:rPr lang="en-US" sz="2500" dirty="0" smtClean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+mn-lt"/>
                <a:cs typeface="PFDinTextCompPro-Italic"/>
              </a:rPr>
              <a:t>)</a:t>
            </a:r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L2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2500" i="1" dirty="0" smtClean="0">
                <a:latin typeface="+mn-lt"/>
                <a:cs typeface="PFDinTextCompPro-Italic"/>
              </a:rPr>
              <a:t>min</a:t>
            </a:r>
            <a:r>
              <a:rPr lang="en-US" sz="2500" spc="300" dirty="0">
                <a:latin typeface="+mn-lt"/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y – </a:t>
            </a:r>
            <a:r>
              <a:rPr lang="en-US" sz="2500" i="1" spc="300" dirty="0" err="1">
                <a:latin typeface="+mn-lt"/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latin typeface="+mn-lt"/>
                <a:cs typeface="PFDinTextCompPro-Italic"/>
              </a:rPr>
              <a:t>2</a:t>
            </a:r>
            <a:r>
              <a:rPr lang="en-US" sz="2500" i="1" spc="300" dirty="0">
                <a:latin typeface="+mn-lt"/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Symbol" charset="2"/>
                <a:cs typeface="Symbol" charset="2"/>
              </a:rPr>
              <a:t>b</a:t>
            </a:r>
            <a:r>
              <a:rPr lang="en-US" sz="2500" dirty="0" smtClean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)</a:t>
            </a:r>
          </a:p>
          <a:p>
            <a:pPr algn="l"/>
            <a:endParaRPr lang="en-US" sz="2500" i="1" spc="300" dirty="0">
              <a:latin typeface="+mn-lt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Lagrangian</a:t>
            </a:r>
            <a:r>
              <a:rPr lang="en-US" sz="3000" dirty="0" smtClean="0">
                <a:latin typeface="PFDinTextCompPro-Italic"/>
                <a:cs typeface="PFDinTextCompPro-Italic"/>
              </a:rPr>
              <a:t>) formulation </a:t>
            </a:r>
            <a:r>
              <a:rPr lang="en-US" sz="3000" dirty="0" smtClean="0">
                <a:latin typeface="PFDinTextCompPro-Italic"/>
                <a:cs typeface="PFDinTextCompPro-Italic"/>
              </a:rPr>
              <a:t>is what we’ll use.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9745403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regularization problems can also be expressed as: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2500" i="1" dirty="0" smtClean="0">
                <a:latin typeface="+mn-lt"/>
                <a:cs typeface="PFDinTextCompPro-Italic"/>
              </a:rPr>
              <a:t>min</a:t>
            </a:r>
            <a:r>
              <a:rPr lang="en-US" sz="2500" spc="300" dirty="0">
                <a:latin typeface="+mn-lt"/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y – </a:t>
            </a:r>
            <a:r>
              <a:rPr lang="en-US" sz="2500" i="1" spc="300" dirty="0" err="1">
                <a:latin typeface="+mn-lt"/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latin typeface="+mn-lt"/>
                <a:cs typeface="PFDinTextCompPro-Italic"/>
              </a:rPr>
              <a:t>2</a:t>
            </a:r>
            <a:r>
              <a:rPr lang="en-US" sz="2500" i="1" spc="300" dirty="0">
                <a:latin typeface="+mn-lt"/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Symbol" charset="2"/>
                <a:cs typeface="Symbol" charset="2"/>
              </a:rPr>
              <a:t>b</a:t>
            </a:r>
            <a:r>
              <a:rPr lang="en-US" sz="2500" dirty="0" smtClean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+mn-lt"/>
                <a:cs typeface="PFDinTextCompPro-Italic"/>
              </a:rPr>
              <a:t>)</a:t>
            </a:r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L2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2500" i="1" dirty="0" smtClean="0">
                <a:latin typeface="+mn-lt"/>
                <a:cs typeface="PFDinTextCompPro-Italic"/>
              </a:rPr>
              <a:t>min</a:t>
            </a:r>
            <a:r>
              <a:rPr lang="en-US" sz="2500" spc="300" dirty="0">
                <a:latin typeface="+mn-lt"/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y – </a:t>
            </a:r>
            <a:r>
              <a:rPr lang="en-US" sz="2500" i="1" spc="300" dirty="0" err="1">
                <a:latin typeface="+mn-lt"/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latin typeface="+mn-lt"/>
                <a:cs typeface="PFDinTextCompPro-Italic"/>
              </a:rPr>
              <a:t>2</a:t>
            </a:r>
            <a:r>
              <a:rPr lang="en-US" sz="2500" i="1" spc="300" dirty="0">
                <a:latin typeface="+mn-lt"/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Symbol" charset="2"/>
                <a:cs typeface="Symbol" charset="2"/>
              </a:rPr>
              <a:t>b</a:t>
            </a:r>
            <a:r>
              <a:rPr lang="en-US" sz="2500" dirty="0" smtClean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)</a:t>
            </a:r>
          </a:p>
          <a:p>
            <a:pPr algn="l"/>
            <a:endParaRPr lang="en-US" sz="2500" i="1" spc="300" dirty="0">
              <a:latin typeface="+mn-lt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Lagrangian</a:t>
            </a:r>
            <a:r>
              <a:rPr lang="en-US" sz="3000" dirty="0" smtClean="0">
                <a:latin typeface="PFDinTextCompPro-Italic"/>
                <a:cs typeface="PFDinTextCompPro-Italic"/>
              </a:rPr>
              <a:t>) formulation </a:t>
            </a:r>
            <a:r>
              <a:rPr lang="en-US" sz="3000" dirty="0" smtClean="0">
                <a:latin typeface="PFDinTextCompPro-Italic"/>
                <a:cs typeface="PFDinTextCompPro-Italic"/>
              </a:rPr>
              <a:t>is what we’ll use.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48537" y="3467100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67" y="264"/>
              <a:ext cx="1162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Lasso tends to eliminate coefficients, so it’s useful for reducing the number of features. L2 tends to make coefficients small but not necessarily zero.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21240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33713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our earlier discussion of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overfitting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95892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 and variance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6896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bias and variance?</a:t>
            </a:r>
          </a:p>
        </p:txBody>
      </p:sp>
    </p:spTree>
    <p:extLst>
      <p:ext uri="{BB962C8B-B14F-4D97-AF65-F5344CB8AC3E}">
        <p14:creationId xmlns:p14="http://schemas.microsoft.com/office/powerpoint/2010/main" val="37280815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 and variance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6896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bias and variance?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Bias refers to predictions that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systematically</a:t>
            </a:r>
            <a:r>
              <a:rPr lang="en-US" sz="3000" dirty="0" smtClean="0">
                <a:latin typeface="PFDinTextCompPro-Italic"/>
                <a:cs typeface="PFDinTextCompPro-Italic"/>
              </a:rPr>
              <a:t> inaccurate.</a:t>
            </a:r>
          </a:p>
        </p:txBody>
      </p:sp>
    </p:spTree>
    <p:extLst>
      <p:ext uri="{BB962C8B-B14F-4D97-AF65-F5344CB8AC3E}">
        <p14:creationId xmlns:p14="http://schemas.microsoft.com/office/powerpoint/2010/main" val="15492774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 and variance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6896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What are bias and variance?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Bias refers to predictions that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systematically</a:t>
            </a:r>
            <a:r>
              <a:rPr lang="en-US" sz="3000" dirty="0" smtClean="0">
                <a:latin typeface="PFDinTextCompPro-Italic"/>
                <a:cs typeface="PFDinTextCompPro-Italic"/>
              </a:rPr>
              <a:t> inaccurate.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Variance refers to predictions that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generally</a:t>
            </a:r>
            <a:r>
              <a:rPr lang="en-US" sz="3000" dirty="0" smtClean="0">
                <a:latin typeface="PFDinTextCompPro-Italic"/>
                <a:cs typeface="PFDinTextCompPro-Italic"/>
              </a:rPr>
              <a:t> inaccurate.</a:t>
            </a:r>
          </a:p>
        </p:txBody>
      </p:sp>
    </p:spTree>
    <p:extLst>
      <p:ext uri="{BB962C8B-B14F-4D97-AF65-F5344CB8AC3E}">
        <p14:creationId xmlns:p14="http://schemas.microsoft.com/office/powerpoint/2010/main" val="26074563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 and variance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491" y="1028700"/>
            <a:ext cx="3682092" cy="37718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1937" y="4891326"/>
            <a:ext cx="4515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 smtClean="0">
                <a:latin typeface="+mn-lt"/>
              </a:rPr>
              <a:t>source: 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http://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homes.cs.washington.edu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/~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pedrod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/papers/cacm12.pdf</a:t>
            </a:r>
          </a:p>
        </p:txBody>
      </p:sp>
    </p:spTree>
    <p:extLst>
      <p:ext uri="{BB962C8B-B14F-4D97-AF65-F5344CB8AC3E}">
        <p14:creationId xmlns:p14="http://schemas.microsoft.com/office/powerpoint/2010/main" val="38800962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 and variance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6896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What are bias and variance?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Bias refers to predictions that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systematically</a:t>
            </a:r>
            <a:r>
              <a:rPr lang="en-US" sz="3000" dirty="0" smtClean="0">
                <a:latin typeface="PFDinTextCompPro-Italic"/>
                <a:cs typeface="PFDinTextCompPro-Italic"/>
              </a:rPr>
              <a:t> inaccurate.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Variance refers to predictions that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generally</a:t>
            </a:r>
            <a:r>
              <a:rPr lang="en-US" sz="3000" dirty="0" smtClean="0">
                <a:latin typeface="PFDinTextCompPro-Italic"/>
                <a:cs typeface="PFDinTextCompPro-Italic"/>
              </a:rPr>
              <a:t> inaccurate.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Generalization error can be decomposed into a bias component and variance component.</a:t>
            </a:r>
          </a:p>
        </p:txBody>
      </p:sp>
    </p:spTree>
    <p:extLst>
      <p:ext uri="{BB962C8B-B14F-4D97-AF65-F5344CB8AC3E}">
        <p14:creationId xmlns:p14="http://schemas.microsoft.com/office/powerpoint/2010/main" val="31832585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Bias-variance tradeoff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1937" y="4891326"/>
            <a:ext cx="4515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 smtClean="0">
                <a:solidFill>
                  <a:prstClr val="black"/>
                </a:solidFill>
                <a:latin typeface="+mn-lt"/>
                <a:sym typeface="Wingdings"/>
              </a:rPr>
              <a:t>source: http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://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www.isu.edu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/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chem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/images/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kalivasmeta.gif</a:t>
            </a:r>
            <a:endParaRPr lang="en-US" sz="900" i="1" dirty="0">
              <a:solidFill>
                <a:prstClr val="black"/>
              </a:solidFill>
              <a:latin typeface="+mn-lt"/>
              <a:sym typeface="Wingding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is another example of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bias-variance tradeoff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37" y="1714500"/>
            <a:ext cx="3810000" cy="258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31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Bias-variance tradeoff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1937" y="4891326"/>
            <a:ext cx="4515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 smtClean="0">
                <a:solidFill>
                  <a:prstClr val="black"/>
                </a:solidFill>
                <a:latin typeface="+mn-lt"/>
                <a:sym typeface="Wingdings"/>
              </a:rPr>
              <a:t>source: http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://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www.isu.edu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/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chem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/images/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kalivasmeta.gif</a:t>
            </a:r>
            <a:endParaRPr lang="en-US" sz="900" i="1" dirty="0">
              <a:solidFill>
                <a:prstClr val="black"/>
              </a:solidFill>
              <a:latin typeface="+mn-lt"/>
              <a:sym typeface="Wingding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This is another example of the </a:t>
            </a:r>
            <a:r>
              <a:rPr lang="en-US" sz="3000" dirty="0">
                <a:latin typeface="PFDinTextCompPro-Medium"/>
                <a:cs typeface="PFDinTextCompPro-Medium"/>
              </a:rPr>
              <a:t>bias-variance tradeoff</a:t>
            </a:r>
            <a:r>
              <a:rPr lang="en-US" sz="3000" dirty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37" y="1714500"/>
            <a:ext cx="3810000" cy="2588474"/>
          </a:xfrm>
          <a:prstGeom prst="rect">
            <a:avLst/>
          </a:prstGeom>
        </p:spPr>
      </p:pic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7348537" y="3238500"/>
            <a:ext cx="1463675" cy="1463675"/>
            <a:chOff x="0" y="0"/>
            <a:chExt cx="1280" cy="1280"/>
          </a:xfrm>
        </p:grpSpPr>
        <p:pic>
          <p:nvPicPr>
            <p:cNvPr id="11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3" name="Rectangle 25"/>
            <p:cNvSpPr>
              <a:spLocks/>
            </p:cNvSpPr>
            <p:nvPr/>
          </p:nvSpPr>
          <p:spPr bwMode="auto">
            <a:xfrm>
              <a:off x="67" y="264"/>
              <a:ext cx="1162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“meta-parameter” (or “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hyperparameter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”) here is the lambda we saw above.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9450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76896" y="1104900"/>
            <a:ext cx="838200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>
                <a:latin typeface="PFDinTextCompPro-Italic"/>
                <a:cs typeface="PFDinTextCompPro-Italic"/>
              </a:rPr>
              <a:t>:	</a:t>
            </a:r>
            <a:r>
              <a:rPr lang="en-US" sz="2500" i="1" dirty="0">
                <a:cs typeface="PFDinTextCompPro-Italic"/>
              </a:rPr>
              <a:t>min</a:t>
            </a:r>
            <a:r>
              <a:rPr lang="en-US" sz="2500" spc="300" dirty="0"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cs typeface="PFDinTextCompPro-Italic"/>
              </a:rPr>
              <a:t>y – </a:t>
            </a:r>
            <a:r>
              <a:rPr lang="en-US" sz="2500" i="1" spc="300" dirty="0" err="1"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cs typeface="PFDinTextCompPro-Italic"/>
              </a:rPr>
              <a:t>2</a:t>
            </a:r>
            <a:r>
              <a:rPr lang="en-US" sz="2500" i="1" spc="300" dirty="0"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Symbol" charset="2"/>
                <a:cs typeface="Symbol" charset="2"/>
              </a:rPr>
              <a:t>b</a:t>
            </a:r>
            <a:r>
              <a:rPr lang="en-US" sz="2500" dirty="0" smtClean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cs typeface="PFDinTextCompPro-Italic"/>
              </a:rPr>
              <a:t>)</a:t>
            </a:r>
            <a:endParaRPr lang="en-US" sz="3000" dirty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>
                <a:latin typeface="PFDinTextCompPro-Medium"/>
                <a:cs typeface="PFDinTextCompPro-Medium"/>
              </a:rPr>
              <a:t>L2 regularization</a:t>
            </a:r>
            <a:r>
              <a:rPr lang="en-US" sz="3000" dirty="0">
                <a:latin typeface="PFDinTextCompPro-Italic"/>
                <a:cs typeface="PFDinTextCompPro-Italic"/>
              </a:rPr>
              <a:t>:	</a:t>
            </a:r>
            <a:r>
              <a:rPr lang="en-US" sz="2500" i="1" dirty="0">
                <a:cs typeface="PFDinTextCompPro-Italic"/>
              </a:rPr>
              <a:t>min</a:t>
            </a:r>
            <a:r>
              <a:rPr lang="en-US" sz="2500" spc="300" dirty="0"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cs typeface="PFDinTextCompPro-Italic"/>
              </a:rPr>
              <a:t>y – </a:t>
            </a:r>
            <a:r>
              <a:rPr lang="en-US" sz="2500" i="1" spc="300" dirty="0" err="1"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cs typeface="PFDinTextCompPro-Italic"/>
              </a:rPr>
              <a:t>2</a:t>
            </a:r>
            <a:r>
              <a:rPr lang="en-US" sz="2500" i="1" spc="300" dirty="0"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Symbol" charset="2"/>
                <a:cs typeface="Symbol" charset="2"/>
              </a:rPr>
              <a:t>b</a:t>
            </a:r>
            <a:r>
              <a:rPr lang="en-US" sz="2500" dirty="0" smtClean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cs typeface="PFDinTextCompPro-Italic"/>
              </a:rPr>
              <a:t>2</a:t>
            </a:r>
            <a:r>
              <a:rPr lang="en-US" sz="2500" i="1" spc="300" dirty="0">
                <a:cs typeface="PFDinTextCompPro-Italic"/>
              </a:rPr>
              <a:t>)</a:t>
            </a:r>
          </a:p>
          <a:p>
            <a:pPr algn="l"/>
            <a:endParaRPr lang="en-US" sz="2500" i="1" dirty="0">
              <a:latin typeface="Symbol" charset="2"/>
              <a:cs typeface="Symbol" charset="2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So regularization represents a method to trade away some variance for a little bias in our model, thus achieving a better overall fit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tradeoff is regulated by a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hyperparameter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i="1" dirty="0" smtClean="0">
                <a:latin typeface="Symbol" charset="2"/>
                <a:cs typeface="Symbol" charset="2"/>
              </a:rPr>
              <a:t>l</a:t>
            </a:r>
            <a:r>
              <a:rPr lang="en-US" sz="3000" dirty="0" smtClean="0">
                <a:latin typeface="PFDinTextCompPro-Italic"/>
                <a:cs typeface="PFDinTextCompPro-Italic"/>
              </a:rPr>
              <a:t>, which we’ve already seen.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Bias-variance tradeoff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22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76896" y="1104900"/>
            <a:ext cx="838200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>
                <a:latin typeface="PFDinTextCompPro-Italic"/>
                <a:cs typeface="PFDinTextCompPro-Italic"/>
              </a:rPr>
              <a:t>:	</a:t>
            </a:r>
            <a:r>
              <a:rPr lang="en-US" sz="2500" i="1" dirty="0">
                <a:cs typeface="PFDinTextCompPro-Italic"/>
              </a:rPr>
              <a:t>min</a:t>
            </a:r>
            <a:r>
              <a:rPr lang="en-US" sz="2500" spc="300" dirty="0"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cs typeface="PFDinTextCompPro-Italic"/>
              </a:rPr>
              <a:t>y – </a:t>
            </a:r>
            <a:r>
              <a:rPr lang="en-US" sz="2500" i="1" spc="300" dirty="0" err="1"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cs typeface="PFDinTextCompPro-Italic"/>
              </a:rPr>
              <a:t>2</a:t>
            </a:r>
            <a:r>
              <a:rPr lang="en-US" sz="2500" i="1" spc="300" dirty="0"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Symbol" charset="2"/>
                <a:cs typeface="Symbol" charset="2"/>
              </a:rPr>
              <a:t>b</a:t>
            </a:r>
            <a:r>
              <a:rPr lang="en-US" sz="2500" dirty="0" smtClean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cs typeface="PFDinTextCompPro-Italic"/>
              </a:rPr>
              <a:t>)</a:t>
            </a:r>
            <a:endParaRPr lang="en-US" sz="3000" dirty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>
                <a:latin typeface="PFDinTextCompPro-Medium"/>
                <a:cs typeface="PFDinTextCompPro-Medium"/>
              </a:rPr>
              <a:t>L2 regularization</a:t>
            </a:r>
            <a:r>
              <a:rPr lang="en-US" sz="3000" dirty="0">
                <a:latin typeface="PFDinTextCompPro-Italic"/>
                <a:cs typeface="PFDinTextCompPro-Italic"/>
              </a:rPr>
              <a:t>:	</a:t>
            </a:r>
            <a:r>
              <a:rPr lang="en-US" sz="2500" i="1" dirty="0">
                <a:cs typeface="PFDinTextCompPro-Italic"/>
              </a:rPr>
              <a:t>min</a:t>
            </a:r>
            <a:r>
              <a:rPr lang="en-US" sz="2500" spc="300" dirty="0"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cs typeface="PFDinTextCompPro-Italic"/>
              </a:rPr>
              <a:t>y – </a:t>
            </a:r>
            <a:r>
              <a:rPr lang="en-US" sz="2500" i="1" spc="300" dirty="0" err="1"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cs typeface="PFDinTextCompPro-Italic"/>
              </a:rPr>
              <a:t>2</a:t>
            </a:r>
            <a:r>
              <a:rPr lang="en-US" sz="2500" i="1" spc="300" dirty="0"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Symbol" charset="2"/>
                <a:cs typeface="Symbol" charset="2"/>
              </a:rPr>
              <a:t>b</a:t>
            </a:r>
            <a:r>
              <a:rPr lang="en-US" sz="2500" dirty="0" smtClean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cs typeface="PFDinTextCompPro-Italic"/>
              </a:rPr>
              <a:t>2</a:t>
            </a:r>
            <a:r>
              <a:rPr lang="en-US" sz="2500" i="1" spc="300" dirty="0">
                <a:cs typeface="PFDinTextCompPro-Italic"/>
              </a:rPr>
              <a:t>)</a:t>
            </a:r>
          </a:p>
          <a:p>
            <a:pPr algn="l"/>
            <a:endParaRPr lang="en-US" sz="2500" i="1" dirty="0">
              <a:latin typeface="Symbol" charset="2"/>
              <a:cs typeface="Symbol" charset="2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So regularization represents a method to trade away some variance for a little bias in our model, thus achieving a better overall fit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tradeoff is regulated by a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hyperparameter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i="1" dirty="0" smtClean="0">
                <a:latin typeface="Symbol" charset="2"/>
                <a:cs typeface="Symbol" charset="2"/>
              </a:rPr>
              <a:t>l</a:t>
            </a:r>
            <a:r>
              <a:rPr lang="en-US" sz="3000" dirty="0" smtClean="0">
                <a:latin typeface="PFDinTextCompPro-Italic"/>
                <a:cs typeface="PFDinTextCompPro-Italic"/>
              </a:rPr>
              <a:t>, which we’ve already seen.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Bias-variance tradeoff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272337" y="1866900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2" name="Rectangle 25"/>
            <p:cNvSpPr>
              <a:spLocks/>
            </p:cNvSpPr>
            <p:nvPr/>
          </p:nvSpPr>
          <p:spPr bwMode="auto">
            <a:xfrm>
              <a:off x="67" y="264"/>
              <a:ext cx="1162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Combining the regularization terms (with a balancing parameter) we have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elastic net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regularization.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97383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33713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our earlier discussion of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overfitting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we talked about this in the context of classification, we said that it was a result of matching the training set too closely.</a:t>
            </a:r>
          </a:p>
        </p:txBody>
      </p:sp>
    </p:spTree>
    <p:extLst>
      <p:ext uri="{BB962C8B-B14F-4D97-AF65-F5344CB8AC3E}">
        <p14:creationId xmlns:p14="http://schemas.microsoft.com/office/powerpoint/2010/main" val="28639774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33713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our earlier discussion of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overfitting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we talked about this in the context of classification, we said that it was a result of matching the training set too closely.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other words, a model that is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overfit</a:t>
            </a:r>
            <a:r>
              <a:rPr lang="en-US" sz="3000" dirty="0" smtClean="0">
                <a:latin typeface="PFDinTextCompPro-Italic"/>
                <a:cs typeface="PFDinTextCompPro-Italic"/>
              </a:rPr>
              <a:t> has learned from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noise</a:t>
            </a:r>
            <a:r>
              <a:rPr lang="en-US" sz="3000" dirty="0" smtClean="0">
                <a:latin typeface="PFDinTextCompPro-Italic"/>
                <a:cs typeface="PFDinTextCompPro-Italic"/>
              </a:rPr>
              <a:t> in the dataset instead of just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signal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6917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r>
              <a:rPr lang="en-US" dirty="0" smtClean="0"/>
              <a:t> example (classification)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1937" y="4891326"/>
            <a:ext cx="4515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source: </a:t>
            </a:r>
            <a:r>
              <a:rPr lang="en-US" sz="800" i="1" dirty="0">
                <a:latin typeface="+mn-lt"/>
              </a:rPr>
              <a:t>http://</a:t>
            </a:r>
            <a:r>
              <a:rPr lang="en-US" sz="800" i="1" dirty="0" err="1">
                <a:latin typeface="+mn-lt"/>
              </a:rPr>
              <a:t>upload.wikimedia.org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wikipedia</a:t>
            </a:r>
            <a:r>
              <a:rPr lang="en-US" sz="800" i="1" dirty="0">
                <a:latin typeface="+mn-lt"/>
              </a:rPr>
              <a:t>/commons/1/19/</a:t>
            </a:r>
            <a:r>
              <a:rPr lang="en-US" sz="800" i="1" dirty="0" err="1">
                <a:latin typeface="+mn-lt"/>
              </a:rPr>
              <a:t>Overfitting.svg</a:t>
            </a:r>
            <a:endParaRPr lang="en-US" sz="800" i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020" y="1093140"/>
            <a:ext cx="3997035" cy="383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225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same thing can happen in regression.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It’s possible to design a regression model that matches the noise in the data instead of the signal.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happens when our model becomes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too complex</a:t>
            </a:r>
            <a:r>
              <a:rPr lang="en-US" sz="3000" dirty="0" smtClean="0">
                <a:latin typeface="PFDinTextCompPro-Italic"/>
                <a:cs typeface="PFDinTextCompPro-Italic"/>
              </a:rPr>
              <a:t> for the data to support.</a:t>
            </a:r>
          </a:p>
        </p:txBody>
      </p:sp>
    </p:spTree>
    <p:extLst>
      <p:ext uri="{BB962C8B-B14F-4D97-AF65-F5344CB8AC3E}">
        <p14:creationId xmlns:p14="http://schemas.microsoft.com/office/powerpoint/2010/main" val="1414243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r>
              <a:rPr lang="en-US" dirty="0" smtClean="0"/>
              <a:t> example (regression)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887" y="952500"/>
            <a:ext cx="4813300" cy="38709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1937" y="4891326"/>
            <a:ext cx="4515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source: </a:t>
            </a:r>
            <a:r>
              <a:rPr lang="en-US" sz="800" i="1" dirty="0">
                <a:latin typeface="+mn-lt"/>
              </a:rPr>
              <a:t>http://</a:t>
            </a:r>
            <a:r>
              <a:rPr lang="en-US" sz="800" i="1" dirty="0" err="1">
                <a:latin typeface="+mn-lt"/>
              </a:rPr>
              <a:t>www.mit.edu</a:t>
            </a:r>
            <a:r>
              <a:rPr lang="en-US" sz="800" i="1" dirty="0">
                <a:latin typeface="+mn-lt"/>
              </a:rPr>
              <a:t>/~9.520/spring12/slides/class02/class02.pdf</a:t>
            </a:r>
          </a:p>
        </p:txBody>
      </p:sp>
    </p:spTree>
    <p:extLst>
      <p:ext uri="{BB962C8B-B14F-4D97-AF65-F5344CB8AC3E}">
        <p14:creationId xmlns:p14="http://schemas.microsoft.com/office/powerpoint/2010/main" val="11956894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Model complexity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define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complexity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regression model?</a:t>
            </a:r>
          </a:p>
        </p:txBody>
      </p:sp>
    </p:spTree>
    <p:extLst>
      <p:ext uri="{BB962C8B-B14F-4D97-AF65-F5344CB8AC3E}">
        <p14:creationId xmlns:p14="http://schemas.microsoft.com/office/powerpoint/2010/main" val="21517589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Model complexity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define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complexity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regression model?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 One method is to define complexity as a function of the size of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coefficients.</a:t>
            </a:r>
          </a:p>
        </p:txBody>
      </p:sp>
    </p:spTree>
    <p:extLst>
      <p:ext uri="{BB962C8B-B14F-4D97-AF65-F5344CB8AC3E}">
        <p14:creationId xmlns:p14="http://schemas.microsoft.com/office/powerpoint/2010/main" val="5357658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20398</TotalTime>
  <Pages>0</Pages>
  <Words>1045</Words>
  <Characters>0</Characters>
  <Application>Microsoft Macintosh PowerPoint</Application>
  <PresentationFormat>Custom</PresentationFormat>
  <Lines>0</Lines>
  <Paragraphs>235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GA_Instructor_Template_Deck</vt:lpstr>
      <vt:lpstr>Agenda</vt:lpstr>
      <vt:lpstr>INTRO to DATA SCIENCE regularization for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2964</cp:revision>
  <dcterms:modified xsi:type="dcterms:W3CDTF">2014-08-22T02:11:59Z</dcterms:modified>
</cp:coreProperties>
</file>