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59" r:id="rId4"/>
    <p:sldId id="267" r:id="rId5"/>
    <p:sldId id="260" r:id="rId6"/>
    <p:sldId id="263" r:id="rId7"/>
    <p:sldId id="268" r:id="rId8"/>
    <p:sldId id="269" r:id="rId9"/>
    <p:sldId id="270" r:id="rId10"/>
    <p:sldId id="27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DF2"/>
    <a:srgbClr val="CFE3F2"/>
    <a:srgbClr val="EDF8F9"/>
    <a:srgbClr val="101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A4DFF-D1C4-7B48-B251-D6B873809407}" type="datetimeFigureOut">
              <a:rPr lang="en-US" smtClean="0"/>
              <a:t>10/04/15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6FA43-1BAE-6B44-A9A9-86D5FE89B64D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8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6DA48-7D0B-9A43-9765-B8EA0134C71C}" type="datetimeFigureOut">
              <a:rPr lang="en-US" smtClean="0"/>
              <a:t>10/04/15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832C9-9FEA-5F47-A056-C1FCA722CFA8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51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85C1-B211-034E-90B7-A96D40CD0545}" type="datetime2">
              <a:rPr lang="en-US" smtClean="0"/>
              <a:t>Venerdì,10 aprile,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6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EA73-4ED2-F341-81CC-9D382E3D1B67}" type="datetime2">
              <a:rPr lang="en-US" smtClean="0"/>
              <a:t>Venerdì,10 aprile,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F3D-FB98-6944-99FC-B7ADF23AE920}" type="datetime2">
              <a:rPr lang="en-US" smtClean="0"/>
              <a:t>Venerdì,10 aprile,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9EA0-FAEF-5A42-9BA8-75AA588DEB22}" type="datetime2">
              <a:rPr lang="en-US" smtClean="0"/>
              <a:t>Venerdì,10 aprile,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ACAC-2E27-7647-9CB6-6F4E2B1B8671}" type="datetime2">
              <a:rPr lang="en-US" smtClean="0"/>
              <a:t>Venerdì,10 aprile,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8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B77A-60BF-0D42-82CA-98F6FC1FB8ED}" type="datetime2">
              <a:rPr lang="en-US" smtClean="0"/>
              <a:t>Venerdì,10 aprile,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1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167B-5444-BB43-AF12-9B42977D6DFB}" type="datetime2">
              <a:rPr lang="en-US" smtClean="0"/>
              <a:t>Venerdì,10 aprile,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0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9C8-FE64-D24C-824D-8C014FAC8190}" type="datetime2">
              <a:rPr lang="en-US" smtClean="0"/>
              <a:t>Venerdì,10 aprile,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2AE9-E50C-FF4D-9AFC-A2BF8F675F1C}" type="datetime2">
              <a:rPr lang="en-US" smtClean="0"/>
              <a:t>Venerdì,10 aprile,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A923-DE61-BF44-8630-2E6791B51BA2}" type="datetime2">
              <a:rPr lang="en-US" smtClean="0"/>
              <a:t>Venerdì,10 aprile,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2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D236-FB12-A349-81A8-D4352D4EEACC}" type="datetime2">
              <a:rPr lang="en-US" smtClean="0"/>
              <a:t>Venerdì,10 aprile,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2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A5B6-9FDB-C64A-B543-542AE99BA7A8}" type="datetime2">
              <a:rPr lang="en-US" smtClean="0"/>
              <a:t>Venerdì,10 aprile,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0899-0EC9-A346-9454-F753DDAA91DC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6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450"/>
            <a:ext cx="9144000" cy="1470025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1017B6"/>
                </a:solidFill>
              </a:rPr>
              <a:t>Blue </a:t>
            </a:r>
            <a:r>
              <a:rPr lang="en-US" dirty="0" smtClean="0">
                <a:solidFill>
                  <a:srgbClr val="1017B6"/>
                </a:solidFill>
              </a:rPr>
              <a:t>Sky</a:t>
            </a:r>
            <a:r>
              <a:rPr lang="en-US" dirty="0" smtClean="0">
                <a:solidFill>
                  <a:srgbClr val="1017B6"/>
                </a:solidFill>
              </a:rPr>
              <a:t> </a:t>
            </a:r>
            <a:r>
              <a:rPr lang="en-US" dirty="0" smtClean="0">
                <a:solidFill>
                  <a:srgbClr val="1017B6"/>
                </a:solidFill>
              </a:rPr>
              <a:t>Energy</a:t>
            </a:r>
            <a:endParaRPr lang="en-US" dirty="0">
              <a:solidFill>
                <a:srgbClr val="1017B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15134"/>
            <a:ext cx="6400800" cy="815345"/>
          </a:xfrm>
        </p:spPr>
        <p:txBody>
          <a:bodyPr/>
          <a:lstStyle/>
          <a:p>
            <a:r>
              <a:rPr lang="en-US" dirty="0" smtClean="0"/>
              <a:t>proposal </a:t>
            </a:r>
          </a:p>
          <a:p>
            <a:r>
              <a:rPr lang="en-US" sz="1200" dirty="0" smtClean="0"/>
              <a:t>April, </a:t>
            </a:r>
            <a:r>
              <a:rPr lang="en-US" sz="1200" dirty="0" smtClean="0"/>
              <a:t>10 </a:t>
            </a:r>
            <a:r>
              <a:rPr lang="en-US" sz="1200" dirty="0" smtClean="0"/>
              <a:t>2015</a:t>
            </a:r>
            <a:endParaRPr lang="en-US" sz="1200" dirty="0"/>
          </a:p>
        </p:txBody>
      </p:sp>
      <p:pic>
        <p:nvPicPr>
          <p:cNvPr id="4" name="Picture 3" descr="blue_mount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796"/>
            <a:ext cx="9144000" cy="32400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1</a:t>
            </a:fld>
            <a:endParaRPr lang="en-US"/>
          </a:p>
        </p:txBody>
      </p:sp>
      <p:pic>
        <p:nvPicPr>
          <p:cNvPr id="7" name="Immagine 6" descr="Bluesky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4" y="5805047"/>
            <a:ext cx="21844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1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CDEDF2"/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1017B6"/>
                </a:solidFill>
              </a:rPr>
              <a:t>Additional analysis possibilities</a:t>
            </a:r>
            <a:endParaRPr lang="en-US" sz="3200" b="1" dirty="0">
              <a:solidFill>
                <a:srgbClr val="1017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74" y="2144465"/>
            <a:ext cx="5658367" cy="32021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>
              <a:spcAft>
                <a:spcPts val="2400"/>
              </a:spcAft>
            </a:pPr>
            <a:r>
              <a:rPr lang="it-IT" sz="2400" dirty="0" err="1"/>
              <a:t>Bring</a:t>
            </a:r>
            <a:r>
              <a:rPr lang="it-IT" sz="2400" dirty="0"/>
              <a:t> on an </a:t>
            </a:r>
            <a:r>
              <a:rPr lang="it-IT" sz="2400" dirty="0" err="1"/>
              <a:t>ethnographer</a:t>
            </a:r>
            <a:r>
              <a:rPr lang="it-IT" sz="2400" dirty="0"/>
              <a:t> or marketing </a:t>
            </a:r>
            <a:r>
              <a:rPr lang="it-IT" sz="2400" dirty="0" err="1"/>
              <a:t>specialist</a:t>
            </a:r>
            <a:r>
              <a:rPr lang="it-IT" sz="2400" dirty="0"/>
              <a:t> to </a:t>
            </a:r>
            <a:r>
              <a:rPr lang="it-IT" sz="2400" dirty="0" err="1"/>
              <a:t>profile</a:t>
            </a:r>
            <a:r>
              <a:rPr lang="it-IT" sz="2400" dirty="0"/>
              <a:t> </a:t>
            </a:r>
            <a:r>
              <a:rPr lang="it-IT" sz="2400" dirty="0" err="1"/>
              <a:t>people</a:t>
            </a:r>
            <a:r>
              <a:rPr lang="it-IT" sz="2400" dirty="0"/>
              <a:t> </a:t>
            </a:r>
            <a:r>
              <a:rPr lang="it-IT" sz="2400" dirty="0" err="1"/>
              <a:t>most</a:t>
            </a:r>
            <a:r>
              <a:rPr lang="it-IT" sz="2400" dirty="0"/>
              <a:t> </a:t>
            </a:r>
            <a:r>
              <a:rPr lang="it-IT" sz="2400" dirty="0" err="1"/>
              <a:t>likely</a:t>
            </a:r>
            <a:r>
              <a:rPr lang="it-IT" sz="2400" dirty="0"/>
              <a:t> to </a:t>
            </a:r>
            <a:r>
              <a:rPr lang="it-IT" sz="2400" dirty="0" err="1"/>
              <a:t>switch</a:t>
            </a:r>
            <a:r>
              <a:rPr lang="it-IT" sz="2400" dirty="0"/>
              <a:t> to </a:t>
            </a:r>
            <a:r>
              <a:rPr lang="it-IT" sz="2400" dirty="0" err="1"/>
              <a:t>clean</a:t>
            </a:r>
            <a:r>
              <a:rPr lang="it-IT" sz="2400" dirty="0"/>
              <a:t> </a:t>
            </a:r>
            <a:r>
              <a:rPr lang="it-IT" sz="2400" dirty="0" err="1" smtClean="0"/>
              <a:t>energy</a:t>
            </a:r>
            <a:r>
              <a:rPr lang="it-IT" sz="2400" dirty="0" smtClean="0"/>
              <a:t>.</a:t>
            </a:r>
            <a:endParaRPr lang="it-IT" sz="2400" dirty="0"/>
          </a:p>
          <a:p>
            <a:pPr>
              <a:spcAft>
                <a:spcPts val="2400"/>
              </a:spcAft>
            </a:pPr>
            <a:r>
              <a:rPr lang="it-IT" sz="2400" dirty="0" smtClean="0"/>
              <a:t>Design </a:t>
            </a:r>
            <a:r>
              <a:rPr lang="it-IT" sz="2400" dirty="0" err="1" smtClean="0"/>
              <a:t>experiments</a:t>
            </a:r>
            <a:r>
              <a:rPr lang="it-IT" sz="2400" dirty="0" smtClean="0"/>
              <a:t> </a:t>
            </a:r>
            <a:r>
              <a:rPr lang="it-IT" sz="2400" dirty="0"/>
              <a:t>to </a:t>
            </a:r>
            <a:r>
              <a:rPr lang="it-IT" sz="2400" dirty="0" err="1"/>
              <a:t>gather</a:t>
            </a:r>
            <a:r>
              <a:rPr lang="it-IT" sz="2400" dirty="0"/>
              <a:t> data-</a:t>
            </a:r>
            <a:r>
              <a:rPr lang="it-IT" sz="2400" dirty="0" err="1"/>
              <a:t>informed</a:t>
            </a:r>
            <a:r>
              <a:rPr lang="it-IT" sz="2400" dirty="0"/>
              <a:t> feedback on </a:t>
            </a:r>
            <a:r>
              <a:rPr lang="it-IT" sz="2400" dirty="0" err="1" smtClean="0"/>
              <a:t>sign-ups</a:t>
            </a:r>
            <a:r>
              <a:rPr lang="it-IT" sz="2400" dirty="0" smtClean="0"/>
              <a:t>.</a:t>
            </a:r>
            <a:endParaRPr lang="it-IT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CDEDF2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1017B6"/>
                </a:solidFill>
              </a:rPr>
              <a:t>C</a:t>
            </a:r>
            <a:r>
              <a:rPr lang="en-US" sz="4000" b="1" dirty="0" smtClean="0">
                <a:solidFill>
                  <a:srgbClr val="1017B6"/>
                </a:solidFill>
              </a:rPr>
              <a:t>onclusions</a:t>
            </a:r>
            <a:endParaRPr lang="en-US" sz="4000" b="1" dirty="0">
              <a:solidFill>
                <a:srgbClr val="1017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5605" y="1567044"/>
            <a:ext cx="5005587" cy="50601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We </a:t>
            </a:r>
            <a:r>
              <a:rPr lang="en-US" sz="2400" dirty="0"/>
              <a:t>had a lot of fun wrangling the </a:t>
            </a:r>
            <a:r>
              <a:rPr lang="en-US" sz="2400" dirty="0" smtClean="0"/>
              <a:t>MTA</a:t>
            </a:r>
            <a:r>
              <a:rPr lang="en-US" sz="2400" dirty="0" smtClean="0"/>
              <a:t> </a:t>
            </a:r>
            <a:r>
              <a:rPr lang="en-US" sz="2400" dirty="0"/>
              <a:t>data and coming up with these simple plots.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Based </a:t>
            </a:r>
            <a:r>
              <a:rPr lang="en-US" sz="2400" dirty="0"/>
              <a:t>on your interests and scope, we can go ahead with anything discussed above, or meet to iterate on these themes. We’re really looking forward to working with you!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Clean </a:t>
            </a:r>
            <a:r>
              <a:rPr lang="en-US" sz="2400" dirty="0" smtClean="0"/>
              <a:t>energy is </a:t>
            </a:r>
            <a:r>
              <a:rPr lang="en-US" sz="2400" dirty="0"/>
              <a:t>an issue we love to support.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11</a:t>
            </a:fld>
            <a:endParaRPr lang="en-US"/>
          </a:p>
        </p:txBody>
      </p:sp>
      <p:pic>
        <p:nvPicPr>
          <p:cNvPr id="9" name="Immagine 8" descr="tiredprogramm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6" y="2208834"/>
            <a:ext cx="3009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6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0400"/>
            <a:ext cx="9144000" cy="1470025"/>
          </a:xfrm>
          <a:solidFill>
            <a:srgbClr val="CDEDF2"/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1017B6"/>
                </a:solidFill>
              </a:rPr>
              <a:t>P</a:t>
            </a:r>
            <a:r>
              <a:rPr lang="en-US" sz="4000" dirty="0" smtClean="0">
                <a:solidFill>
                  <a:srgbClr val="1017B6"/>
                </a:solidFill>
              </a:rPr>
              <a:t>roblem </a:t>
            </a:r>
            <a:r>
              <a:rPr lang="en-US" sz="4000" dirty="0">
                <a:solidFill>
                  <a:srgbClr val="1017B6"/>
                </a:solidFill>
              </a:rPr>
              <a:t>S</a:t>
            </a:r>
            <a:r>
              <a:rPr lang="en-US" sz="4000" dirty="0" smtClean="0">
                <a:solidFill>
                  <a:srgbClr val="1017B6"/>
                </a:solidFill>
              </a:rPr>
              <a:t>tatement</a:t>
            </a:r>
            <a:endParaRPr lang="en-US" sz="4000" dirty="0">
              <a:solidFill>
                <a:srgbClr val="1017B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8316" y="2520839"/>
            <a:ext cx="6152656" cy="176506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200" dirty="0" smtClean="0">
                <a:solidFill>
                  <a:schemeClr val="tx1"/>
                </a:solidFill>
              </a:rPr>
              <a:t>Blue </a:t>
            </a:r>
            <a:r>
              <a:rPr lang="en-US" sz="2200" dirty="0">
                <a:solidFill>
                  <a:schemeClr val="tx1"/>
                </a:solidFill>
              </a:rPr>
              <a:t>Sky Energy Corp would like to deploy their sign up teams to high traffic areas across </a:t>
            </a:r>
            <a:r>
              <a:rPr lang="en-US" sz="2200" dirty="0" smtClean="0">
                <a:solidFill>
                  <a:schemeClr val="tx1"/>
                </a:solidFill>
              </a:rPr>
              <a:t>New York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C</a:t>
            </a:r>
            <a:r>
              <a:rPr lang="en-US" sz="2200" dirty="0" smtClean="0">
                <a:solidFill>
                  <a:schemeClr val="tx1"/>
                </a:solidFill>
              </a:rPr>
              <a:t>ity </a:t>
            </a:r>
            <a:r>
              <a:rPr lang="en-US" sz="2200" dirty="0">
                <a:solidFill>
                  <a:schemeClr val="tx1"/>
                </a:solidFill>
              </a:rPr>
              <a:t>to maximize new subscriptions to their green energy supply service. Among other areas, they are interested in placing teams near the busiest subway stations.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2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28316" y="4690578"/>
            <a:ext cx="6077990" cy="1531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000000"/>
                </a:solidFill>
              </a:rPr>
              <a:t>MTA data obtained from the NYC Data Portal provides rich information about the travel patterns of New Yorkers -- using this information, can we create a street team deployment plan that will optimize Blue Sky Energy Corp resources toward achieving their goals?</a:t>
            </a:r>
          </a:p>
          <a:p>
            <a:pPr algn="just"/>
            <a:endParaRPr lang="en-US" dirty="0"/>
          </a:p>
        </p:txBody>
      </p:sp>
      <p:pic>
        <p:nvPicPr>
          <p:cNvPr id="4" name="Immagine 3" descr="mta 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8" y="4597010"/>
            <a:ext cx="1524000" cy="1714500"/>
          </a:xfrm>
          <a:prstGeom prst="rect">
            <a:avLst/>
          </a:prstGeom>
        </p:spPr>
      </p:pic>
      <p:pic>
        <p:nvPicPr>
          <p:cNvPr id="5" name="Immagine 4" descr="solarenerg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3524"/>
            <a:ext cx="178308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8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to start from?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3</a:t>
            </a:fld>
            <a:endParaRPr lang="en-US"/>
          </a:p>
        </p:txBody>
      </p:sp>
      <p:pic>
        <p:nvPicPr>
          <p:cNvPr id="7" name="Immagine 6" descr="Busys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2" y="1546840"/>
            <a:ext cx="7620000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busiest stations</a:t>
            </a:r>
            <a:endParaRPr lang="en-US" dirty="0"/>
          </a:p>
        </p:txBody>
      </p:sp>
      <p:pic>
        <p:nvPicPr>
          <p:cNvPr id="4" name="Picture 3" descr="bar_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62" y="1417638"/>
            <a:ext cx="7012089" cy="48467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9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3173"/>
            <a:ext cx="9144000" cy="1336779"/>
          </a:xfrm>
          <a:solidFill>
            <a:srgbClr val="CDEDF2"/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1017B6"/>
                </a:solidFill>
              </a:rPr>
              <a:t>W</a:t>
            </a:r>
            <a:r>
              <a:rPr lang="en-US" sz="4000" dirty="0" smtClean="0">
                <a:solidFill>
                  <a:srgbClr val="1017B6"/>
                </a:solidFill>
              </a:rPr>
              <a:t>hich days are busiest?</a:t>
            </a:r>
            <a:endParaRPr lang="en-US" sz="4000" dirty="0">
              <a:solidFill>
                <a:srgbClr val="1017B6"/>
              </a:solidFill>
            </a:endParaRPr>
          </a:p>
        </p:txBody>
      </p:sp>
      <p:pic>
        <p:nvPicPr>
          <p:cNvPr id="6" name="Segnaposto contenuto 5" descr="volume_by_da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" r="6275"/>
          <a:stretch>
            <a:fillRect/>
          </a:stretch>
        </p:blipFill>
        <p:spPr>
          <a:xfrm>
            <a:off x="928688" y="1819951"/>
            <a:ext cx="7531100" cy="47859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4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CDEDF2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1017B6"/>
                </a:solidFill>
              </a:rPr>
              <a:t>Selecting your best target!</a:t>
            </a:r>
            <a:endParaRPr lang="en-US" sz="4000" b="1" dirty="0">
              <a:solidFill>
                <a:srgbClr val="1017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660" y="1642891"/>
            <a:ext cx="3436671" cy="24337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The top 10 stations are less crowded on weekends.</a:t>
            </a:r>
          </a:p>
          <a:p>
            <a:pPr marL="0" indent="0" algn="just">
              <a:buNone/>
            </a:pPr>
            <a:r>
              <a:rPr lang="en-US" sz="2000" dirty="0" smtClean="0"/>
              <a:t>So we can reasonably assume that most of the people using these stations are not tourists but commuters: your best target!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6</a:t>
            </a:fld>
            <a:endParaRPr lang="en-US"/>
          </a:p>
        </p:txBody>
      </p:sp>
      <p:pic>
        <p:nvPicPr>
          <p:cNvPr id="6" name="Segnaposto contenuto 5" descr="volume_by_d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" r="6275"/>
          <a:stretch>
            <a:fillRect/>
          </a:stretch>
        </p:blipFill>
        <p:spPr>
          <a:xfrm>
            <a:off x="339798" y="1450792"/>
            <a:ext cx="3617964" cy="3074072"/>
          </a:xfrm>
          <a:prstGeom prst="rect">
            <a:avLst/>
          </a:prstGeom>
        </p:spPr>
      </p:pic>
      <p:pic>
        <p:nvPicPr>
          <p:cNvPr id="7" name="Immagine 6" descr="noacces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47" y="4756150"/>
            <a:ext cx="1428750" cy="1428750"/>
          </a:xfrm>
          <a:prstGeom prst="rect">
            <a:avLst/>
          </a:prstGeom>
        </p:spPr>
      </p:pic>
      <p:pic>
        <p:nvPicPr>
          <p:cNvPr id="8" name="Immagine 7" descr="touris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51" y="4756150"/>
            <a:ext cx="1270000" cy="16002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033202" y="3901734"/>
            <a:ext cx="3653598" cy="274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2000" dirty="0" smtClean="0"/>
          </a:p>
          <a:p>
            <a:pPr marL="0" indent="0" algn="just">
              <a:buFont typeface="Arial"/>
              <a:buNone/>
            </a:pPr>
            <a:r>
              <a:rPr lang="en-US" sz="2000" dirty="0" smtClean="0"/>
              <a:t>Most of the top 10 stations are included into a relatively small “rectangle” in Manhattan. Targeting them should not be too expensive, and people using them should have a similar profile.</a:t>
            </a:r>
          </a:p>
          <a:p>
            <a:pPr marL="0" indent="0" algn="ctr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53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CDEDF2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1017B6"/>
                </a:solidFill>
              </a:rPr>
              <a:t>Further steps</a:t>
            </a:r>
            <a:endParaRPr lang="en-US" sz="3200" b="1" dirty="0">
              <a:solidFill>
                <a:srgbClr val="1017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962" y="1808465"/>
            <a:ext cx="6969399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400" dirty="0" smtClean="0"/>
              <a:t>So far, </a:t>
            </a:r>
            <a:r>
              <a:rPr lang="en-US" sz="2400" dirty="0" smtClean="0"/>
              <a:t>we have </a:t>
            </a:r>
            <a:r>
              <a:rPr lang="en-US" sz="2400" dirty="0" smtClean="0"/>
              <a:t>assumed that any subway rider is equally likely to sign up for green energy. Of course, this is not the case. There are a number of ways to narrow down stations to </a:t>
            </a:r>
            <a:r>
              <a:rPr lang="en-US" sz="2400" dirty="0" smtClean="0"/>
              <a:t>better target </a:t>
            </a:r>
            <a:r>
              <a:rPr lang="en-US" sz="2400" dirty="0" smtClean="0"/>
              <a:t>people aligned with the ideals of Blue Sky Energy, for example by involving external data sources.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At this point we just wanted to see what we could do with the MTA data alone.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CDEDF2"/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1017B6"/>
                </a:solidFill>
              </a:rPr>
              <a:t>Possible refinements of MTA data analysis</a:t>
            </a:r>
            <a:endParaRPr lang="en-US" sz="3200" b="1" dirty="0">
              <a:solidFill>
                <a:srgbClr val="1017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257" y="181364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>
              <a:spcAft>
                <a:spcPts val="1200"/>
              </a:spcAft>
            </a:pPr>
            <a:r>
              <a:rPr lang="en-US" sz="2400" dirty="0"/>
              <a:t>Use time of day component of MTA data.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Identify stations with low tourist usage.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Analyze the data seasonally to adjust deployment strategy to changes in energy demand between winter and summer.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For the largest subway stations, refine the analysis in terms of which entrances channel the largest crowds.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2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CDEDF2"/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1017B6"/>
                </a:solidFill>
              </a:rPr>
              <a:t>Other possible sources of data</a:t>
            </a:r>
            <a:endParaRPr lang="en-US" sz="3200" b="1" dirty="0">
              <a:solidFill>
                <a:srgbClr val="1017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>
              <a:spcAft>
                <a:spcPts val="1200"/>
              </a:spcAft>
            </a:pPr>
            <a:r>
              <a:rPr lang="en-US" sz="2400" dirty="0"/>
              <a:t>Green market attendance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Large outdoor events (marathon, bike tour, Central Park events,…)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Street fairs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Large retail </a:t>
            </a:r>
            <a:r>
              <a:rPr lang="en-US" sz="2400" dirty="0" smtClean="0"/>
              <a:t>stores, popular restaurants and bustling nightlife</a:t>
            </a: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/>
              <a:t>Demographic data about neighborhoods in the 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0899-0EC9-A346-9454-F753DDAA91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477</Words>
  <Application>Microsoft Macintosh PowerPoint</Application>
  <PresentationFormat>Presentazione su schermo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Office Theme</vt:lpstr>
      <vt:lpstr>Blue Sky Energy</vt:lpstr>
      <vt:lpstr>Problem Statement</vt:lpstr>
      <vt:lpstr>Where to start from?</vt:lpstr>
      <vt:lpstr>Top 10 busiest stations</vt:lpstr>
      <vt:lpstr>Which days are busiest?</vt:lpstr>
      <vt:lpstr>Selecting your best target!</vt:lpstr>
      <vt:lpstr>Further steps</vt:lpstr>
      <vt:lpstr>Possible refinements of MTA data analysis</vt:lpstr>
      <vt:lpstr>Other possible sources of data</vt:lpstr>
      <vt:lpstr>Additional analysis possibilities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Mountain Energy</dc:title>
  <dc:creator>Gina Soileau</dc:creator>
  <cp:lastModifiedBy>Marco Lunardi</cp:lastModifiedBy>
  <cp:revision>54</cp:revision>
  <dcterms:created xsi:type="dcterms:W3CDTF">2015-04-10T03:10:46Z</dcterms:created>
  <dcterms:modified xsi:type="dcterms:W3CDTF">2015-04-10T18:50:18Z</dcterms:modified>
</cp:coreProperties>
</file>