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24/04/15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9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24/04/15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24/04/15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24/04/15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24/04/15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24/04/15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24/04/15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24/04/15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24/04/15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24/04/15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24/04/15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24/04/15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9BEB-A521-F442-95EE-9225F2587EA2}" type="datetimeFigureOut">
              <a:rPr lang="it-IT" smtClean="0"/>
              <a:t>24/04/15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am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39" y="-6447"/>
            <a:ext cx="6761480" cy="3810000"/>
          </a:xfrm>
          <a:prstGeom prst="rect">
            <a:avLst/>
          </a:prstGeom>
        </p:spPr>
      </p:pic>
      <p:pic>
        <p:nvPicPr>
          <p:cNvPr id="2" name="Immagine 1" descr="Osc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92" y="3539324"/>
            <a:ext cx="1028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8546" y="648154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err="1" smtClean="0"/>
              <a:t>Finally</a:t>
            </a:r>
            <a:r>
              <a:rPr lang="it-IT" sz="3200" dirty="0" smtClean="0"/>
              <a:t>: some </a:t>
            </a:r>
            <a:r>
              <a:rPr lang="it-IT" sz="3200" dirty="0" err="1" smtClean="0"/>
              <a:t>Actionables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3064" y="2484853"/>
            <a:ext cx="7937171" cy="3185560"/>
          </a:xfrm>
        </p:spPr>
        <p:txBody>
          <a:bodyPr>
            <a:noAutofit/>
          </a:bodyPr>
          <a:lstStyle/>
          <a:p>
            <a:pPr marL="457200" indent="-457200" algn="just">
              <a:spcAft>
                <a:spcPts val="3600"/>
              </a:spcAft>
              <a:buAutoNum type="arabicParenR"/>
            </a:pPr>
            <a:r>
              <a:rPr lang="it-IT" sz="2000" dirty="0"/>
              <a:t>A</a:t>
            </a:r>
            <a:r>
              <a:rPr lang="it-IT" sz="2000" dirty="0" smtClean="0"/>
              <a:t>llocate a </a:t>
            </a:r>
            <a:r>
              <a:rPr lang="it-IT" sz="2000" dirty="0" err="1" smtClean="0"/>
              <a:t>little</a:t>
            </a:r>
            <a:r>
              <a:rPr lang="it-IT" sz="2000" dirty="0" smtClean="0"/>
              <a:t> </a:t>
            </a:r>
            <a:r>
              <a:rPr lang="it-IT" sz="2000" dirty="0" err="1" smtClean="0"/>
              <a:t>portion</a:t>
            </a:r>
            <a:r>
              <a:rPr lang="it-IT" sz="2000" dirty="0" smtClean="0"/>
              <a:t> of the Budget (</a:t>
            </a:r>
            <a:r>
              <a:rPr lang="it-IT" sz="2000" dirty="0" err="1" smtClean="0"/>
              <a:t>say</a:t>
            </a:r>
            <a:r>
              <a:rPr lang="it-IT" sz="2000" dirty="0" smtClean="0"/>
              <a:t> 20%) on </a:t>
            </a:r>
            <a:r>
              <a:rPr lang="it-IT" sz="2000" dirty="0" err="1" smtClean="0"/>
              <a:t>movies</a:t>
            </a:r>
            <a:r>
              <a:rPr lang="it-IT" sz="2000" dirty="0" smtClean="0"/>
              <a:t> with a high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 smtClean="0"/>
              <a:t>Nominations</a:t>
            </a:r>
            <a:r>
              <a:rPr lang="it-IT" sz="2000" dirty="0" smtClean="0"/>
              <a:t>.</a:t>
            </a:r>
          </a:p>
          <a:p>
            <a:pPr marL="457200" indent="-457200" algn="just">
              <a:spcAft>
                <a:spcPts val="3600"/>
              </a:spcAft>
              <a:buAutoNum type="arabicParenR"/>
            </a:pPr>
            <a:r>
              <a:rPr lang="it-IT" sz="2000" dirty="0" err="1" smtClean="0"/>
              <a:t>It’s</a:t>
            </a:r>
            <a:r>
              <a:rPr lang="it-IT" sz="2000" dirty="0" smtClean="0"/>
              <a:t> </a:t>
            </a:r>
            <a:r>
              <a:rPr lang="it-IT" sz="2000" dirty="0" err="1" smtClean="0"/>
              <a:t>better</a:t>
            </a:r>
            <a:r>
              <a:rPr lang="it-IT" sz="2000" dirty="0" smtClean="0"/>
              <a:t> </a:t>
            </a:r>
            <a:r>
              <a:rPr lang="it-IT" sz="2000" dirty="0" err="1" smtClean="0"/>
              <a:t>waiting</a:t>
            </a:r>
            <a:r>
              <a:rPr lang="it-IT" sz="2000" dirty="0" smtClean="0"/>
              <a:t> for the </a:t>
            </a:r>
            <a:r>
              <a:rPr lang="it-IT" sz="2000" dirty="0" err="1" smtClean="0"/>
              <a:t>actual</a:t>
            </a:r>
            <a:r>
              <a:rPr lang="it-IT" sz="2000" dirty="0"/>
              <a:t> </a:t>
            </a:r>
            <a:r>
              <a:rPr lang="it-IT" sz="2000" dirty="0" smtClean="0"/>
              <a:t>Awards to allocate the </a:t>
            </a:r>
            <a:r>
              <a:rPr lang="it-IT" sz="2000" dirty="0" err="1" smtClean="0"/>
              <a:t>most</a:t>
            </a:r>
            <a:r>
              <a:rPr lang="it-IT" sz="2000" dirty="0" smtClean="0"/>
              <a:t> of </a:t>
            </a:r>
            <a:r>
              <a:rPr lang="it-IT" sz="2000" dirty="0" err="1" smtClean="0"/>
              <a:t>any</a:t>
            </a:r>
            <a:r>
              <a:rPr lang="it-IT" sz="2000" dirty="0" smtClean="0"/>
              <a:t> </a:t>
            </a:r>
            <a:r>
              <a:rPr lang="it-IT" sz="2000" dirty="0" err="1" smtClean="0"/>
              <a:t>available</a:t>
            </a:r>
            <a:r>
              <a:rPr lang="it-IT" sz="2000" dirty="0" smtClean="0"/>
              <a:t> “Academy Awards Season” Budget.</a:t>
            </a:r>
          </a:p>
          <a:p>
            <a:pPr marL="457200" indent="-457200" algn="just">
              <a:spcAft>
                <a:spcPts val="3600"/>
              </a:spcAft>
              <a:buAutoNum type="arabicParenR"/>
            </a:pPr>
            <a:r>
              <a:rPr lang="it-IT" sz="2000" dirty="0" err="1" smtClean="0"/>
              <a:t>Adopt</a:t>
            </a:r>
            <a:r>
              <a:rPr lang="it-IT" sz="2000" dirty="0" smtClean="0"/>
              <a:t> </a:t>
            </a:r>
            <a:r>
              <a:rPr lang="it-IT" sz="2000" dirty="0"/>
              <a:t>a more </a:t>
            </a:r>
            <a:r>
              <a:rPr lang="it-IT" sz="2000" dirty="0" err="1"/>
              <a:t>even</a:t>
            </a:r>
            <a:r>
              <a:rPr lang="it-IT" sz="2000" dirty="0"/>
              <a:t> </a:t>
            </a:r>
            <a:r>
              <a:rPr lang="it-IT" sz="2000" dirty="0" err="1"/>
              <a:t>distribution</a:t>
            </a:r>
            <a:r>
              <a:rPr lang="it-IT" sz="2000" dirty="0"/>
              <a:t> </a:t>
            </a:r>
            <a:r>
              <a:rPr lang="it-IT" sz="2000" dirty="0" smtClean="0"/>
              <a:t>in</a:t>
            </a:r>
            <a:r>
              <a:rPr lang="it-IT" sz="2000" dirty="0" smtClean="0"/>
              <a:t>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 smtClean="0"/>
              <a:t>theaters</a:t>
            </a:r>
            <a:r>
              <a:rPr lang="it-IT" sz="2000" dirty="0" smtClean="0"/>
              <a:t> for </a:t>
            </a:r>
            <a:r>
              <a:rPr lang="it-IT" sz="2000" dirty="0" err="1"/>
              <a:t>N</a:t>
            </a:r>
            <a:r>
              <a:rPr lang="it-IT" sz="2000" dirty="0" err="1" smtClean="0"/>
              <a:t>ominated</a:t>
            </a:r>
            <a:r>
              <a:rPr lang="it-IT" sz="2000" dirty="0" smtClean="0"/>
              <a:t>/</a:t>
            </a:r>
            <a:r>
              <a:rPr lang="it-IT" sz="2000" dirty="0" err="1"/>
              <a:t>A</a:t>
            </a:r>
            <a:r>
              <a:rPr lang="it-IT" sz="2000" dirty="0" err="1" smtClean="0"/>
              <a:t>warded</a:t>
            </a:r>
            <a:r>
              <a:rPr lang="it-IT" sz="2000" dirty="0" smtClean="0"/>
              <a:t> </a:t>
            </a:r>
            <a:r>
              <a:rPr lang="it-IT" sz="2000" dirty="0" err="1" smtClean="0"/>
              <a:t>movies</a:t>
            </a:r>
            <a:r>
              <a:rPr lang="it-IT" sz="2000" dirty="0" smtClean="0"/>
              <a:t>, </a:t>
            </a:r>
            <a:r>
              <a:rPr lang="it-IT" sz="2000" dirty="0" err="1"/>
              <a:t>regardless</a:t>
            </a:r>
            <a:r>
              <a:rPr lang="it-IT" sz="2000" dirty="0"/>
              <a:t> of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Nominations</a:t>
            </a:r>
            <a:r>
              <a:rPr lang="it-IT" sz="2000" dirty="0"/>
              <a:t>/</a:t>
            </a:r>
            <a:r>
              <a:rPr lang="it-IT" sz="2000" dirty="0" err="1" smtClean="0"/>
              <a:t>Oscars</a:t>
            </a:r>
            <a:r>
              <a:rPr lang="it-IT" sz="2000" dirty="0"/>
              <a:t>.</a:t>
            </a:r>
            <a:endParaRPr lang="it-IT" sz="2000" dirty="0" smtClean="0"/>
          </a:p>
        </p:txBody>
      </p:sp>
      <p:pic>
        <p:nvPicPr>
          <p:cNvPr id="6" name="Immagine 5" descr="am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04" y="0"/>
            <a:ext cx="135229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26810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Domain &amp; </a:t>
            </a:r>
            <a:r>
              <a:rPr lang="it-IT" sz="3200" dirty="0" err="1" smtClean="0"/>
              <a:t>Questions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7207" y="1950140"/>
            <a:ext cx="7693023" cy="4140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 smtClean="0"/>
              <a:t>Scenario:</a:t>
            </a:r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 smtClean="0"/>
              <a:t>Academy </a:t>
            </a:r>
            <a:r>
              <a:rPr lang="it-IT" sz="2000" dirty="0" smtClean="0"/>
              <a:t>Awards Season (</a:t>
            </a:r>
            <a:r>
              <a:rPr lang="it-IT" sz="2000" dirty="0" err="1" smtClean="0"/>
              <a:t>mid</a:t>
            </a:r>
            <a:r>
              <a:rPr lang="it-IT" sz="2000" dirty="0" smtClean="0"/>
              <a:t> </a:t>
            </a:r>
            <a:r>
              <a:rPr lang="it-IT" sz="2000" dirty="0" err="1" smtClean="0"/>
              <a:t>January</a:t>
            </a:r>
            <a:r>
              <a:rPr lang="it-IT" sz="2000" dirty="0" smtClean="0"/>
              <a:t> to end of </a:t>
            </a:r>
            <a:r>
              <a:rPr lang="it-IT" sz="2000" dirty="0" err="1" smtClean="0"/>
              <a:t>February</a:t>
            </a:r>
            <a:r>
              <a:rPr lang="it-IT" sz="2000" dirty="0" smtClean="0"/>
              <a:t>): </a:t>
            </a:r>
            <a:r>
              <a:rPr lang="it-IT" sz="2000" dirty="0" err="1" smtClean="0"/>
              <a:t>how</a:t>
            </a:r>
            <a:r>
              <a:rPr lang="it-IT" sz="2000" dirty="0" smtClean="0"/>
              <a:t> to </a:t>
            </a:r>
            <a:r>
              <a:rPr lang="it-IT" sz="2000" dirty="0" err="1" smtClean="0"/>
              <a:t>wisely</a:t>
            </a:r>
            <a:r>
              <a:rPr lang="it-IT" sz="2000" dirty="0" smtClean="0"/>
              <a:t> use </a:t>
            </a:r>
            <a:r>
              <a:rPr lang="it-IT" sz="2000" dirty="0" err="1" smtClean="0"/>
              <a:t>any</a:t>
            </a:r>
            <a:r>
              <a:rPr lang="it-IT" sz="2000" dirty="0" smtClean="0"/>
              <a:t> </a:t>
            </a:r>
            <a:r>
              <a:rPr lang="it-IT" sz="2000" dirty="0" err="1" smtClean="0"/>
              <a:t>additional</a:t>
            </a:r>
            <a:r>
              <a:rPr lang="it-IT" sz="2000" dirty="0" smtClean="0"/>
              <a:t> budget </a:t>
            </a:r>
            <a:r>
              <a:rPr lang="it-IT" sz="2000" dirty="0" err="1" smtClean="0"/>
              <a:t>available</a:t>
            </a:r>
            <a:r>
              <a:rPr lang="it-IT" sz="2000" dirty="0" smtClean="0"/>
              <a:t> to exploit awards </a:t>
            </a:r>
            <a:r>
              <a:rPr lang="it-IT" sz="2000" dirty="0" err="1" smtClean="0"/>
              <a:t>effects</a:t>
            </a:r>
            <a:r>
              <a:rPr lang="it-IT" sz="2000" dirty="0" smtClean="0"/>
              <a:t> on </a:t>
            </a:r>
            <a:r>
              <a:rPr lang="it-IT" sz="2000" dirty="0" err="1" smtClean="0"/>
              <a:t>movies</a:t>
            </a:r>
            <a:r>
              <a:rPr lang="it-IT" sz="2000" dirty="0" smtClean="0"/>
              <a:t> audience</a:t>
            </a:r>
            <a:r>
              <a:rPr lang="it-IT" sz="2000" dirty="0" smtClean="0"/>
              <a:t>?</a:t>
            </a:r>
          </a:p>
          <a:p>
            <a:pPr marL="0" indent="0" algn="just">
              <a:buNone/>
            </a:pPr>
            <a:endParaRPr lang="it-IT" sz="2000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we</a:t>
            </a:r>
            <a:r>
              <a:rPr lang="it-IT" sz="2000" dirty="0" smtClean="0"/>
              <a:t> to </a:t>
            </a:r>
            <a:r>
              <a:rPr lang="it-IT" sz="2000" dirty="0" err="1" smtClean="0"/>
              <a:t>wait</a:t>
            </a:r>
            <a:r>
              <a:rPr lang="it-IT" sz="2000" dirty="0" smtClean="0"/>
              <a:t> for </a:t>
            </a:r>
            <a:r>
              <a:rPr lang="it-IT" sz="2000" dirty="0" err="1" smtClean="0"/>
              <a:t>actual</a:t>
            </a:r>
            <a:r>
              <a:rPr lang="it-IT" sz="2000" dirty="0" smtClean="0"/>
              <a:t> awards, or </a:t>
            </a:r>
            <a:r>
              <a:rPr lang="it-IT" sz="2000" dirty="0" err="1" smtClean="0"/>
              <a:t>nominations</a:t>
            </a:r>
            <a:r>
              <a:rPr lang="it-IT" sz="2000" dirty="0" smtClean="0"/>
              <a:t> are </a:t>
            </a:r>
            <a:r>
              <a:rPr lang="it-IT" sz="2000" dirty="0" err="1" smtClean="0"/>
              <a:t>already</a:t>
            </a:r>
            <a:r>
              <a:rPr lang="it-IT" sz="2000" dirty="0"/>
              <a:t> </a:t>
            </a:r>
            <a:r>
              <a:rPr lang="it-IT" sz="2000" dirty="0" smtClean="0"/>
              <a:t>a </a:t>
            </a:r>
            <a:r>
              <a:rPr lang="it-IT" sz="2000" dirty="0" err="1" smtClean="0"/>
              <a:t>good</a:t>
            </a:r>
            <a:r>
              <a:rPr lang="it-IT" sz="2000" dirty="0" smtClean="0"/>
              <a:t> </a:t>
            </a:r>
            <a:r>
              <a:rPr lang="it-IT" sz="2000" dirty="0" err="1" smtClean="0"/>
              <a:t>hint</a:t>
            </a:r>
            <a:r>
              <a:rPr lang="it-IT" sz="2000" dirty="0"/>
              <a:t> </a:t>
            </a:r>
            <a:r>
              <a:rPr lang="it-IT" sz="2000" dirty="0" err="1" smtClean="0"/>
              <a:t>enough</a:t>
            </a:r>
            <a:r>
              <a:rPr lang="it-IT" sz="2000" dirty="0" smtClean="0"/>
              <a:t>?</a:t>
            </a:r>
          </a:p>
          <a:p>
            <a:pPr marL="457200" indent="-457200" algn="just">
              <a:buFont typeface="+mj-lt"/>
              <a:buAutoNum type="arabicParenR"/>
            </a:pPr>
            <a:endParaRPr lang="it-IT" sz="2000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there</a:t>
            </a:r>
            <a:r>
              <a:rPr lang="it-IT" sz="2000" dirty="0" smtClean="0"/>
              <a:t> </a:t>
            </a:r>
            <a:r>
              <a:rPr lang="it-IT" sz="2000" dirty="0" err="1" smtClean="0"/>
              <a:t>any</a:t>
            </a:r>
            <a:r>
              <a:rPr lang="it-IT" sz="2000" dirty="0" smtClean="0"/>
              <a:t> </a:t>
            </a:r>
            <a:r>
              <a:rPr lang="it-IT" sz="2000" dirty="0" err="1" smtClean="0"/>
              <a:t>relationship</a:t>
            </a:r>
            <a:r>
              <a:rPr lang="it-IT" sz="2000" dirty="0" smtClean="0"/>
              <a:t> </a:t>
            </a:r>
            <a:r>
              <a:rPr lang="it-IT" sz="2000" dirty="0" err="1" smtClean="0"/>
              <a:t>between</a:t>
            </a:r>
            <a:r>
              <a:rPr lang="it-IT" sz="2000" dirty="0" smtClean="0"/>
              <a:t> box </a:t>
            </a:r>
            <a:r>
              <a:rPr lang="it-IT" sz="2000" dirty="0" err="1" smtClean="0"/>
              <a:t>offices</a:t>
            </a:r>
            <a:r>
              <a:rPr lang="it-IT" sz="2000" dirty="0" smtClean="0"/>
              <a:t> </a:t>
            </a:r>
            <a:r>
              <a:rPr lang="it-IT" sz="2000" dirty="0" err="1" smtClean="0"/>
              <a:t>revenues</a:t>
            </a:r>
            <a:r>
              <a:rPr lang="it-IT" sz="2000" dirty="0" smtClean="0"/>
              <a:t> and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/>
              <a:t>N</a:t>
            </a:r>
            <a:r>
              <a:rPr lang="it-IT" sz="2000" dirty="0" err="1" smtClean="0"/>
              <a:t>ominations</a:t>
            </a:r>
            <a:r>
              <a:rPr lang="it-IT" sz="2000" dirty="0" smtClean="0"/>
              <a:t>/</a:t>
            </a:r>
            <a:r>
              <a:rPr lang="it-IT" sz="2000" dirty="0" err="1" smtClean="0"/>
              <a:t>actual</a:t>
            </a:r>
            <a:r>
              <a:rPr lang="it-IT" sz="2000" dirty="0" smtClean="0"/>
              <a:t> </a:t>
            </a:r>
            <a:r>
              <a:rPr lang="it-IT" sz="2000" dirty="0" smtClean="0"/>
              <a:t>Awards</a:t>
            </a:r>
            <a:r>
              <a:rPr lang="it-IT" sz="2000" dirty="0" smtClean="0"/>
              <a:t>?</a:t>
            </a:r>
          </a:p>
        </p:txBody>
      </p:sp>
      <p:pic>
        <p:nvPicPr>
          <p:cNvPr id="4" name="Immagine 3" descr="amc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04" y="0"/>
            <a:ext cx="135229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3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26810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The Data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60575" y="2288861"/>
            <a:ext cx="7489654" cy="36716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sz="2000" dirty="0" smtClean="0"/>
              <a:t>Source: Boxoffice Mojo Website (</a:t>
            </a:r>
            <a:r>
              <a:rPr lang="it-IT" sz="2000" dirty="0" err="1" smtClean="0"/>
              <a:t>www.boxofficemojo.com</a:t>
            </a:r>
            <a:r>
              <a:rPr lang="it-IT" sz="2000" dirty="0" smtClean="0"/>
              <a:t>).</a:t>
            </a:r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err="1" smtClean="0"/>
              <a:t>Timespan</a:t>
            </a:r>
            <a:r>
              <a:rPr lang="it-IT" sz="2000" dirty="0" smtClean="0"/>
              <a:t>:  15 </a:t>
            </a:r>
            <a:r>
              <a:rPr lang="it-IT" sz="2000" dirty="0" err="1" smtClean="0"/>
              <a:t>years</a:t>
            </a:r>
            <a:r>
              <a:rPr lang="it-IT" sz="2000" dirty="0" smtClean="0"/>
              <a:t>, </a:t>
            </a:r>
            <a:r>
              <a:rPr lang="it-IT" sz="2000" dirty="0" err="1" smtClean="0"/>
              <a:t>since</a:t>
            </a:r>
            <a:r>
              <a:rPr lang="it-IT" sz="2000" dirty="0" smtClean="0"/>
              <a:t> 1999 to 2013 (2014 and 2015 </a:t>
            </a:r>
            <a:r>
              <a:rPr lang="it-IT" sz="2000" dirty="0" err="1" smtClean="0"/>
              <a:t>excluded</a:t>
            </a:r>
            <a:r>
              <a:rPr lang="it-IT" sz="2000" dirty="0" smtClean="0"/>
              <a:t> to </a:t>
            </a:r>
            <a:r>
              <a:rPr lang="it-IT" sz="2000" dirty="0" err="1" smtClean="0"/>
              <a:t>get</a:t>
            </a:r>
            <a:r>
              <a:rPr lang="it-IT" sz="2000" dirty="0" smtClean="0"/>
              <a:t> </a:t>
            </a:r>
            <a:r>
              <a:rPr lang="it-IT" sz="2000" dirty="0" err="1" smtClean="0"/>
              <a:t>only</a:t>
            </a:r>
            <a:r>
              <a:rPr lang="it-IT" sz="2000" dirty="0" smtClean="0"/>
              <a:t> definitive </a:t>
            </a:r>
            <a:r>
              <a:rPr lang="it-IT" sz="2000" dirty="0" err="1"/>
              <a:t>R</a:t>
            </a:r>
            <a:r>
              <a:rPr lang="it-IT" sz="2000" dirty="0" err="1" smtClean="0"/>
              <a:t>evenues</a:t>
            </a:r>
            <a:r>
              <a:rPr lang="it-IT" sz="2000" dirty="0" smtClean="0"/>
              <a:t> data).</a:t>
            </a:r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smtClean="0"/>
              <a:t>Domain: the 543 Movies with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least</a:t>
            </a:r>
            <a:r>
              <a:rPr lang="it-IT" sz="2000" dirty="0" smtClean="0"/>
              <a:t> </a:t>
            </a:r>
            <a:r>
              <a:rPr lang="it-IT" sz="2000" dirty="0" err="1" smtClean="0"/>
              <a:t>one</a:t>
            </a:r>
            <a:r>
              <a:rPr lang="it-IT" sz="2000" dirty="0" smtClean="0"/>
              <a:t> Academy </a:t>
            </a:r>
            <a:r>
              <a:rPr lang="it-IT" sz="2000" dirty="0"/>
              <a:t>N</a:t>
            </a:r>
            <a:r>
              <a:rPr lang="it-IT" sz="2000" dirty="0" smtClean="0"/>
              <a:t>omination; 162 out of </a:t>
            </a:r>
            <a:r>
              <a:rPr lang="it-IT" sz="2000" dirty="0" err="1" smtClean="0"/>
              <a:t>them</a:t>
            </a:r>
            <a:r>
              <a:rPr lang="it-IT" sz="2000" dirty="0" smtClean="0"/>
              <a:t> </a:t>
            </a:r>
            <a:r>
              <a:rPr lang="it-IT" sz="2000" dirty="0" err="1" smtClean="0"/>
              <a:t>awarded</a:t>
            </a:r>
            <a:r>
              <a:rPr lang="it-IT" sz="2000" dirty="0" smtClean="0"/>
              <a:t> with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least</a:t>
            </a:r>
            <a:r>
              <a:rPr lang="it-IT" sz="2000" dirty="0" smtClean="0"/>
              <a:t> </a:t>
            </a:r>
            <a:r>
              <a:rPr lang="it-IT" sz="2000" dirty="0" err="1" smtClean="0"/>
              <a:t>one</a:t>
            </a:r>
            <a:r>
              <a:rPr lang="it-IT" sz="2000" dirty="0" smtClean="0"/>
              <a:t> Oscar.</a:t>
            </a:r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err="1" smtClean="0"/>
              <a:t>Used</a:t>
            </a:r>
            <a:r>
              <a:rPr lang="it-IT" sz="2000" dirty="0" smtClean="0"/>
              <a:t> </a:t>
            </a:r>
            <a:r>
              <a:rPr lang="it-IT" sz="2000" dirty="0" err="1"/>
              <a:t>v</a:t>
            </a:r>
            <a:r>
              <a:rPr lang="it-IT" sz="2000" dirty="0" err="1" smtClean="0"/>
              <a:t>ariables</a:t>
            </a:r>
            <a:r>
              <a:rPr lang="it-IT" sz="2000" dirty="0" smtClean="0"/>
              <a:t>: Worldwide </a:t>
            </a:r>
            <a:r>
              <a:rPr lang="it-IT" sz="2000" dirty="0" err="1" smtClean="0"/>
              <a:t>gross</a:t>
            </a:r>
            <a:r>
              <a:rPr lang="it-IT" sz="2000" dirty="0" smtClean="0"/>
              <a:t> Box Office </a:t>
            </a:r>
            <a:r>
              <a:rPr lang="it-IT" sz="2000" dirty="0" err="1"/>
              <a:t>R</a:t>
            </a:r>
            <a:r>
              <a:rPr lang="it-IT" sz="2000" dirty="0" err="1" smtClean="0"/>
              <a:t>evenues</a:t>
            </a:r>
            <a:r>
              <a:rPr lang="it-IT" sz="2000" dirty="0" smtClean="0"/>
              <a:t>,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/>
              <a:t>N</a:t>
            </a:r>
            <a:r>
              <a:rPr lang="it-IT" sz="2000" dirty="0" err="1" smtClean="0"/>
              <a:t>ominations</a:t>
            </a:r>
            <a:r>
              <a:rPr lang="it-IT" sz="2000" dirty="0" smtClean="0"/>
              <a:t>,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 smtClean="0"/>
              <a:t>Oscars</a:t>
            </a:r>
            <a:r>
              <a:rPr lang="it-IT" sz="2000" dirty="0" smtClean="0"/>
              <a:t>,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 smtClean="0"/>
              <a:t>theaters</a:t>
            </a:r>
            <a:r>
              <a:rPr lang="it-IT" sz="2000" dirty="0" smtClean="0"/>
              <a:t> on </a:t>
            </a:r>
            <a:r>
              <a:rPr lang="it-IT" sz="2000" dirty="0" err="1" smtClean="0"/>
              <a:t>widest</a:t>
            </a:r>
            <a:r>
              <a:rPr lang="it-IT" sz="2000" dirty="0" smtClean="0"/>
              <a:t> release, </a:t>
            </a:r>
            <a:r>
              <a:rPr lang="it-IT" sz="2000" dirty="0" err="1" smtClean="0"/>
              <a:t>Year</a:t>
            </a:r>
            <a:r>
              <a:rPr lang="it-IT" sz="2000" dirty="0" smtClean="0"/>
              <a:t> of Release.</a:t>
            </a:r>
          </a:p>
          <a:p>
            <a:pPr marL="0" indent="0" algn="just">
              <a:buNone/>
            </a:pPr>
            <a:endParaRPr lang="it-IT" dirty="0"/>
          </a:p>
        </p:txBody>
      </p:sp>
      <p:pic>
        <p:nvPicPr>
          <p:cNvPr id="4" name="Immagine 3" descr="am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04" y="0"/>
            <a:ext cx="135229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16138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Data - 2:</a:t>
            </a:r>
            <a:r>
              <a:rPr lang="it-IT" sz="3200" dirty="0" smtClean="0"/>
              <a:t> </a:t>
            </a:r>
            <a:r>
              <a:rPr lang="it-IT" sz="3200" dirty="0" err="1" smtClean="0"/>
              <a:t>metrics</a:t>
            </a:r>
            <a:r>
              <a:rPr lang="it-IT" sz="3200" dirty="0" smtClean="0"/>
              <a:t> and some </a:t>
            </a:r>
            <a:r>
              <a:rPr lang="it-IT" sz="3200" dirty="0" err="1" smtClean="0"/>
              <a:t>cleaning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89316" y="2473257"/>
            <a:ext cx="5480880" cy="2988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 err="1"/>
              <a:t>R</a:t>
            </a:r>
            <a:r>
              <a:rPr lang="it-IT" sz="2000" dirty="0" err="1" smtClean="0"/>
              <a:t>evenues</a:t>
            </a:r>
            <a:r>
              <a:rPr lang="it-IT" sz="2000" dirty="0" smtClean="0"/>
              <a:t> </a:t>
            </a:r>
            <a:r>
              <a:rPr lang="it-IT" sz="2000" dirty="0" err="1" smtClean="0"/>
              <a:t>evaluation</a:t>
            </a:r>
            <a:r>
              <a:rPr lang="it-IT" sz="2000" dirty="0"/>
              <a:t> </a:t>
            </a:r>
            <a:r>
              <a:rPr lang="it-IT" sz="2000" dirty="0" smtClean="0"/>
              <a:t>for </a:t>
            </a:r>
            <a:r>
              <a:rPr lang="it-IT" sz="2000" dirty="0" err="1" smtClean="0"/>
              <a:t>each</a:t>
            </a:r>
            <a:r>
              <a:rPr lang="it-IT" sz="2000" dirty="0" smtClean="0"/>
              <a:t> movie = box office </a:t>
            </a:r>
            <a:r>
              <a:rPr lang="it-IT" sz="2000" dirty="0" err="1" smtClean="0"/>
              <a:t>worldwide</a:t>
            </a:r>
            <a:r>
              <a:rPr lang="it-IT" sz="2000" dirty="0" smtClean="0"/>
              <a:t> </a:t>
            </a:r>
            <a:r>
              <a:rPr lang="it-IT" sz="2000" dirty="0" err="1" smtClean="0"/>
              <a:t>Revenues</a:t>
            </a:r>
            <a:r>
              <a:rPr lang="it-IT" sz="2000" dirty="0" smtClean="0"/>
              <a:t> </a:t>
            </a:r>
            <a:r>
              <a:rPr lang="it-IT" sz="2000" dirty="0" err="1" smtClean="0"/>
              <a:t>divided</a:t>
            </a:r>
            <a:r>
              <a:rPr lang="it-IT" sz="2000" dirty="0" smtClean="0"/>
              <a:t> by the </a:t>
            </a:r>
            <a:r>
              <a:rPr lang="it-IT" sz="2000" dirty="0" err="1" smtClean="0"/>
              <a:t>widest</a:t>
            </a:r>
            <a:r>
              <a:rPr lang="it-IT" sz="2000" dirty="0" smtClean="0"/>
              <a:t>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 smtClean="0"/>
              <a:t>Theaters</a:t>
            </a:r>
            <a:r>
              <a:rPr lang="it-IT" sz="2000" dirty="0" smtClean="0"/>
              <a:t> (</a:t>
            </a:r>
            <a:r>
              <a:rPr lang="it-IT" sz="2000" dirty="0" smtClean="0"/>
              <a:t>more </a:t>
            </a:r>
            <a:r>
              <a:rPr lang="it-IT" sz="2000" dirty="0" err="1"/>
              <a:t>T</a:t>
            </a:r>
            <a:r>
              <a:rPr lang="it-IT" sz="2000" dirty="0" err="1" smtClean="0"/>
              <a:t>heaters</a:t>
            </a:r>
            <a:r>
              <a:rPr lang="it-IT" sz="2000" dirty="0" smtClean="0"/>
              <a:t> </a:t>
            </a:r>
            <a:r>
              <a:rPr lang="it-IT" sz="2000" dirty="0" err="1" smtClean="0"/>
              <a:t>actually</a:t>
            </a:r>
            <a:r>
              <a:rPr lang="it-IT" sz="2000" dirty="0" smtClean="0"/>
              <a:t> </a:t>
            </a:r>
            <a:r>
              <a:rPr lang="it-IT" sz="2000" dirty="0" err="1" smtClean="0"/>
              <a:t>favour</a:t>
            </a:r>
            <a:r>
              <a:rPr lang="it-IT" sz="2000" dirty="0" smtClean="0"/>
              <a:t> </a:t>
            </a:r>
            <a:r>
              <a:rPr lang="it-IT" sz="2000" dirty="0" err="1" smtClean="0"/>
              <a:t>higher</a:t>
            </a:r>
            <a:r>
              <a:rPr lang="it-IT" sz="2000" dirty="0" smtClean="0"/>
              <a:t> </a:t>
            </a:r>
            <a:r>
              <a:rPr lang="it-IT" sz="2000" dirty="0" err="1" smtClean="0"/>
              <a:t>revenues</a:t>
            </a:r>
            <a:r>
              <a:rPr lang="it-IT" sz="2000" dirty="0" smtClean="0"/>
              <a:t>)</a:t>
            </a:r>
          </a:p>
          <a:p>
            <a:pPr marL="0" indent="0" algn="just">
              <a:buNone/>
            </a:pPr>
            <a:r>
              <a:rPr lang="it-IT" sz="2000" dirty="0" smtClean="0"/>
              <a:t> </a:t>
            </a:r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 err="1" smtClean="0"/>
              <a:t>Outliers</a:t>
            </a:r>
            <a:r>
              <a:rPr lang="it-IT" sz="2000" dirty="0" smtClean="0"/>
              <a:t> </a:t>
            </a:r>
            <a:r>
              <a:rPr lang="it-IT" sz="2000" dirty="0" err="1" smtClean="0"/>
              <a:t>removing</a:t>
            </a:r>
            <a:r>
              <a:rPr lang="it-IT" sz="2000" dirty="0" smtClean="0"/>
              <a:t> (in case of </a:t>
            </a:r>
            <a:r>
              <a:rPr lang="it-IT" sz="2000" dirty="0" err="1" smtClean="0"/>
              <a:t>clear</a:t>
            </a:r>
            <a:r>
              <a:rPr lang="it-IT" sz="2000" dirty="0" smtClean="0"/>
              <a:t> </a:t>
            </a:r>
            <a:r>
              <a:rPr lang="it-IT" sz="2000" dirty="0" err="1" smtClean="0"/>
              <a:t>errors</a:t>
            </a:r>
            <a:r>
              <a:rPr lang="it-IT" sz="2000" dirty="0" smtClean="0"/>
              <a:t> </a:t>
            </a:r>
            <a:r>
              <a:rPr lang="it-IT" sz="2000" dirty="0" err="1" smtClean="0"/>
              <a:t>into</a:t>
            </a:r>
            <a:r>
              <a:rPr lang="it-IT" sz="2000" dirty="0" smtClean="0"/>
              <a:t> data)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4" name="Immagine 3" descr="am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04" y="0"/>
            <a:ext cx="135229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0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16140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err="1" smtClean="0"/>
              <a:t>Should</a:t>
            </a:r>
            <a:r>
              <a:rPr lang="it-IT" sz="3200" dirty="0" smtClean="0"/>
              <a:t> </a:t>
            </a:r>
            <a:r>
              <a:rPr lang="it-IT" sz="3200" dirty="0" err="1" smtClean="0"/>
              <a:t>we</a:t>
            </a:r>
            <a:r>
              <a:rPr lang="it-IT" sz="3200" dirty="0" smtClean="0"/>
              <a:t> decide </a:t>
            </a:r>
            <a:r>
              <a:rPr lang="it-IT" sz="3200" dirty="0" err="1" smtClean="0"/>
              <a:t>upon</a:t>
            </a:r>
            <a:r>
              <a:rPr lang="it-IT" sz="3200" dirty="0" smtClean="0"/>
              <a:t> </a:t>
            </a:r>
            <a:r>
              <a:rPr lang="it-IT" sz="3200" dirty="0" err="1" smtClean="0"/>
              <a:t>Nominations</a:t>
            </a:r>
            <a:r>
              <a:rPr lang="it-IT" sz="3200" dirty="0" smtClean="0"/>
              <a:t>, or </a:t>
            </a:r>
            <a:r>
              <a:rPr lang="it-IT" sz="3200" dirty="0" err="1" smtClean="0"/>
              <a:t>is</a:t>
            </a:r>
            <a:r>
              <a:rPr lang="it-IT" sz="3200" dirty="0" smtClean="0"/>
              <a:t> </a:t>
            </a:r>
            <a:r>
              <a:rPr lang="it-IT" sz="3200" dirty="0" err="1" smtClean="0"/>
              <a:t>it</a:t>
            </a:r>
            <a:r>
              <a:rPr lang="it-IT" sz="3200" dirty="0" smtClean="0"/>
              <a:t> </a:t>
            </a:r>
            <a:r>
              <a:rPr lang="it-IT" sz="3200" dirty="0" err="1" smtClean="0"/>
              <a:t>worth</a:t>
            </a:r>
            <a:r>
              <a:rPr lang="it-IT" sz="3200" dirty="0" smtClean="0"/>
              <a:t> </a:t>
            </a:r>
            <a:r>
              <a:rPr lang="it-IT" sz="3200" dirty="0" err="1" smtClean="0"/>
              <a:t>waiting</a:t>
            </a:r>
            <a:r>
              <a:rPr lang="it-IT" sz="3200" dirty="0" smtClean="0"/>
              <a:t> for the Awards?</a:t>
            </a:r>
            <a:endParaRPr lang="it-IT" sz="3200" dirty="0"/>
          </a:p>
        </p:txBody>
      </p:sp>
      <p:pic>
        <p:nvPicPr>
          <p:cNvPr id="4" name="Immagine 3" descr="am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04" y="0"/>
            <a:ext cx="1352296" cy="762000"/>
          </a:xfrm>
          <a:prstGeom prst="rect">
            <a:avLst/>
          </a:prstGeom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5826833"/>
            <a:ext cx="8229600" cy="8430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000" dirty="0" smtClean="0"/>
              <a:t>The </a:t>
            </a:r>
            <a:r>
              <a:rPr lang="it-IT" sz="2000" dirty="0" err="1" smtClean="0"/>
              <a:t>awarded</a:t>
            </a:r>
            <a:r>
              <a:rPr lang="it-IT" sz="2000" dirty="0" smtClean="0"/>
              <a:t> </a:t>
            </a:r>
            <a:r>
              <a:rPr lang="it-IT" sz="2000" dirty="0" err="1" smtClean="0"/>
              <a:t>movies</a:t>
            </a:r>
            <a:r>
              <a:rPr lang="it-IT" sz="2000" dirty="0" smtClean="0"/>
              <a:t> produce more </a:t>
            </a:r>
            <a:r>
              <a:rPr lang="it-IT" sz="2000" dirty="0" err="1" smtClean="0"/>
              <a:t>revenues</a:t>
            </a:r>
            <a:r>
              <a:rPr lang="it-IT" sz="2000" dirty="0" smtClean="0"/>
              <a:t>, in </a:t>
            </a:r>
            <a:r>
              <a:rPr lang="it-IT" sz="2000" dirty="0" err="1" smtClean="0"/>
              <a:t>average</a:t>
            </a:r>
            <a:r>
              <a:rPr lang="it-IT" sz="2000" dirty="0" smtClean="0"/>
              <a:t>.</a:t>
            </a:r>
          </a:p>
          <a:p>
            <a:pPr marL="0" indent="0" algn="ctr">
              <a:buNone/>
            </a:pPr>
            <a:r>
              <a:rPr lang="it-IT" sz="2000" dirty="0" smtClean="0"/>
              <a:t>=&gt; </a:t>
            </a:r>
            <a:r>
              <a:rPr lang="it-IT" sz="2000" dirty="0" err="1" smtClean="0"/>
              <a:t>Maybe</a:t>
            </a:r>
            <a:r>
              <a:rPr lang="it-IT" sz="2000" dirty="0" smtClean="0"/>
              <a:t> </a:t>
            </a:r>
            <a:r>
              <a:rPr lang="it-IT" sz="2000" dirty="0" err="1" smtClean="0"/>
              <a:t>waiting</a:t>
            </a:r>
            <a:r>
              <a:rPr lang="it-IT" sz="2000" dirty="0" smtClean="0"/>
              <a:t> </a:t>
            </a:r>
            <a:r>
              <a:rPr lang="it-IT" sz="2000" dirty="0" err="1" smtClean="0"/>
              <a:t>doesn’t</a:t>
            </a:r>
            <a:r>
              <a:rPr lang="it-IT" sz="2000" dirty="0" smtClean="0"/>
              <a:t> </a:t>
            </a:r>
            <a:r>
              <a:rPr lang="it-IT" sz="2000" dirty="0" err="1" smtClean="0"/>
              <a:t>harm</a:t>
            </a:r>
            <a:r>
              <a:rPr lang="it-IT" sz="2000" dirty="0" smtClean="0"/>
              <a:t>. </a:t>
            </a:r>
            <a:endParaRPr lang="it-IT" sz="2000" dirty="0"/>
          </a:p>
        </p:txBody>
      </p:sp>
      <p:pic>
        <p:nvPicPr>
          <p:cNvPr id="3" name="Immagine 2" descr="Luther_Plot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93" y="1986508"/>
            <a:ext cx="4991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8546" y="605467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And </a:t>
            </a:r>
            <a:r>
              <a:rPr lang="it-IT" sz="3200" dirty="0" err="1" smtClean="0"/>
              <a:t>going</a:t>
            </a:r>
            <a:r>
              <a:rPr lang="it-IT" sz="3200" dirty="0" smtClean="0"/>
              <a:t> </a:t>
            </a:r>
            <a:r>
              <a:rPr lang="it-IT" sz="3200" dirty="0" err="1" smtClean="0"/>
              <a:t>through</a:t>
            </a:r>
            <a:r>
              <a:rPr lang="it-IT" sz="3200" dirty="0" smtClean="0"/>
              <a:t> the </a:t>
            </a:r>
            <a:r>
              <a:rPr lang="it-IT" sz="3200" dirty="0" err="1" smtClean="0"/>
              <a:t>years</a:t>
            </a:r>
            <a:r>
              <a:rPr lang="it-IT" sz="3200" dirty="0" smtClean="0"/>
              <a:t>…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3930" y="5454056"/>
            <a:ext cx="8229600" cy="104641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sz="2000" dirty="0" err="1" smtClean="0"/>
              <a:t>Nominated</a:t>
            </a:r>
            <a:r>
              <a:rPr lang="it-IT" sz="2000" dirty="0" smtClean="0"/>
              <a:t> </a:t>
            </a:r>
            <a:r>
              <a:rPr lang="it-IT" sz="2000" dirty="0" err="1" smtClean="0"/>
              <a:t>movies</a:t>
            </a:r>
            <a:r>
              <a:rPr lang="it-IT" sz="2000" dirty="0" smtClean="0"/>
              <a:t> with no </a:t>
            </a:r>
            <a:r>
              <a:rPr lang="it-IT" sz="2000" dirty="0" err="1" smtClean="0"/>
              <a:t>Oscars</a:t>
            </a:r>
            <a:r>
              <a:rPr lang="it-IT" sz="2000" dirty="0" smtClean="0"/>
              <a:t> (</a:t>
            </a:r>
            <a:r>
              <a:rPr lang="it-IT" sz="2000" dirty="0" err="1" smtClean="0"/>
              <a:t>left</a:t>
            </a:r>
            <a:r>
              <a:rPr lang="it-IT" sz="2000" dirty="0" smtClean="0"/>
              <a:t>) look </a:t>
            </a:r>
            <a:r>
              <a:rPr lang="it-IT" sz="2000" dirty="0" err="1" smtClean="0"/>
              <a:t>like</a:t>
            </a:r>
            <a:r>
              <a:rPr lang="it-IT" sz="2000" dirty="0" smtClean="0"/>
              <a:t> </a:t>
            </a:r>
            <a:r>
              <a:rPr lang="it-IT" sz="2000" dirty="0" err="1" smtClean="0"/>
              <a:t>losing</a:t>
            </a:r>
            <a:r>
              <a:rPr lang="it-IT" sz="2000" dirty="0" smtClean="0"/>
              <a:t> </a:t>
            </a:r>
            <a:r>
              <a:rPr lang="it-IT" sz="2000" dirty="0" err="1" smtClean="0"/>
              <a:t>steam</a:t>
            </a:r>
            <a:r>
              <a:rPr lang="it-IT" sz="2000" dirty="0" smtClean="0"/>
              <a:t>, </a:t>
            </a:r>
            <a:r>
              <a:rPr lang="it-IT" sz="2000" dirty="0" err="1" smtClean="0"/>
              <a:t>while</a:t>
            </a:r>
            <a:r>
              <a:rPr lang="it-IT" sz="2000" dirty="0"/>
              <a:t> </a:t>
            </a:r>
            <a:r>
              <a:rPr lang="it-IT" sz="2000" dirty="0" err="1" smtClean="0"/>
              <a:t>Nominated</a:t>
            </a:r>
            <a:r>
              <a:rPr lang="it-IT" sz="2000" dirty="0" smtClean="0"/>
              <a:t> and </a:t>
            </a:r>
            <a:r>
              <a:rPr lang="it-IT" sz="2000" dirty="0" err="1" smtClean="0"/>
              <a:t>Awarded</a:t>
            </a:r>
            <a:r>
              <a:rPr lang="it-IT" sz="2000" dirty="0" smtClean="0"/>
              <a:t> </a:t>
            </a:r>
            <a:r>
              <a:rPr lang="it-IT" sz="2000" dirty="0" err="1" smtClean="0"/>
              <a:t>movies</a:t>
            </a:r>
            <a:r>
              <a:rPr lang="it-IT" sz="2000" dirty="0" smtClean="0"/>
              <a:t> (right) stay steady.</a:t>
            </a:r>
          </a:p>
          <a:p>
            <a:pPr marL="0" indent="0" algn="ctr">
              <a:buNone/>
            </a:pPr>
            <a:r>
              <a:rPr lang="it-IT" sz="2000" dirty="0" smtClean="0"/>
              <a:t>=&gt; So, </a:t>
            </a:r>
            <a:r>
              <a:rPr lang="it-IT" sz="2000" dirty="0" smtClean="0"/>
              <a:t>no </a:t>
            </a:r>
            <a:r>
              <a:rPr lang="it-IT" sz="2000" dirty="0" err="1" smtClean="0"/>
              <a:t>elements</a:t>
            </a:r>
            <a:r>
              <a:rPr lang="it-IT" sz="2000" dirty="0" smtClean="0"/>
              <a:t> to </a:t>
            </a:r>
            <a:r>
              <a:rPr lang="it-IT" sz="2000" dirty="0" err="1" smtClean="0"/>
              <a:t>change</a:t>
            </a:r>
            <a:r>
              <a:rPr lang="it-IT" sz="2000" dirty="0" smtClean="0"/>
              <a:t> the </a:t>
            </a:r>
            <a:r>
              <a:rPr lang="it-IT" sz="2000" dirty="0" err="1" smtClean="0"/>
              <a:t>impression</a:t>
            </a:r>
            <a:r>
              <a:rPr lang="it-IT" sz="2000" dirty="0" smtClean="0"/>
              <a:t> from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slide.</a:t>
            </a:r>
          </a:p>
        </p:txBody>
      </p:sp>
      <p:pic>
        <p:nvPicPr>
          <p:cNvPr id="6" name="Immagine 5" descr="am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04" y="0"/>
            <a:ext cx="1352296" cy="762000"/>
          </a:xfrm>
          <a:prstGeom prst="rect">
            <a:avLst/>
          </a:prstGeom>
        </p:spPr>
      </p:pic>
      <p:pic>
        <p:nvPicPr>
          <p:cNvPr id="8" name="Immagine 7" descr="Luther_Plot_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8" y="2139882"/>
            <a:ext cx="4236720" cy="2854960"/>
          </a:xfrm>
          <a:prstGeom prst="rect">
            <a:avLst/>
          </a:prstGeom>
        </p:spPr>
      </p:pic>
      <p:pic>
        <p:nvPicPr>
          <p:cNvPr id="4" name="Immagine 3" descr="Luther_Plot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75" y="2139882"/>
            <a:ext cx="4236720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8546" y="648154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Are the </a:t>
            </a:r>
            <a:r>
              <a:rPr lang="it-IT" sz="3200" dirty="0" err="1" smtClean="0"/>
              <a:t>numbers</a:t>
            </a:r>
            <a:r>
              <a:rPr lang="it-IT" sz="3200" dirty="0" smtClean="0"/>
              <a:t> of </a:t>
            </a:r>
            <a:r>
              <a:rPr lang="it-IT" sz="3200" dirty="0" err="1"/>
              <a:t>N</a:t>
            </a:r>
            <a:r>
              <a:rPr lang="it-IT" sz="3200" dirty="0" err="1" smtClean="0"/>
              <a:t>ominations</a:t>
            </a:r>
            <a:r>
              <a:rPr lang="it-IT" sz="3200" dirty="0" smtClean="0"/>
              <a:t>/</a:t>
            </a:r>
            <a:r>
              <a:rPr lang="it-IT" sz="3200" dirty="0" err="1" smtClean="0"/>
              <a:t>Oscars</a:t>
            </a:r>
            <a:r>
              <a:rPr lang="it-IT" sz="3200" dirty="0" smtClean="0"/>
              <a:t> </a:t>
            </a:r>
            <a:r>
              <a:rPr lang="it-IT" sz="3200" dirty="0" err="1" smtClean="0"/>
              <a:t>correlated</a:t>
            </a:r>
            <a:r>
              <a:rPr lang="it-IT" sz="3200" dirty="0" smtClean="0"/>
              <a:t> with </a:t>
            </a:r>
            <a:r>
              <a:rPr lang="it-IT" sz="3200" dirty="0" err="1" smtClean="0"/>
              <a:t>revenues</a:t>
            </a:r>
            <a:r>
              <a:rPr lang="it-IT" sz="3200" dirty="0" smtClean="0"/>
              <a:t> </a:t>
            </a:r>
            <a:r>
              <a:rPr lang="it-IT" sz="3200" dirty="0" err="1" smtClean="0"/>
              <a:t>at</a:t>
            </a:r>
            <a:r>
              <a:rPr lang="it-IT" sz="3200" dirty="0" smtClean="0"/>
              <a:t> Box </a:t>
            </a:r>
            <a:r>
              <a:rPr lang="it-IT" sz="3200" dirty="0" err="1" smtClean="0"/>
              <a:t>Offices</a:t>
            </a:r>
            <a:r>
              <a:rPr lang="it-IT" sz="3200" dirty="0" smtClean="0"/>
              <a:t>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5453320"/>
            <a:ext cx="9144000" cy="11739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000" dirty="0" smtClean="0"/>
              <a:t>The linear model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predicts</a:t>
            </a:r>
            <a:r>
              <a:rPr lang="it-IT" sz="2000" dirty="0" smtClean="0"/>
              <a:t> </a:t>
            </a:r>
            <a:r>
              <a:rPr lang="it-IT" sz="2000" dirty="0" err="1" smtClean="0"/>
              <a:t>revenues</a:t>
            </a:r>
            <a:r>
              <a:rPr lang="it-IT" sz="2000" dirty="0" smtClean="0"/>
              <a:t> </a:t>
            </a:r>
            <a:r>
              <a:rPr lang="it-IT" sz="2000" dirty="0" err="1" smtClean="0"/>
              <a:t>using</a:t>
            </a:r>
            <a:r>
              <a:rPr lang="it-IT" sz="2000" dirty="0" smtClean="0"/>
              <a:t>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/>
              <a:t>N</a:t>
            </a:r>
            <a:r>
              <a:rPr lang="it-IT" sz="2000" dirty="0" err="1" smtClean="0"/>
              <a:t>ominations</a:t>
            </a:r>
            <a:r>
              <a:rPr lang="it-IT" sz="2000" dirty="0" smtClean="0"/>
              <a:t> and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 smtClean="0"/>
              <a:t>Oscars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  <a:r>
              <a:rPr lang="it-IT" sz="2000" dirty="0" err="1" smtClean="0"/>
              <a:t>predictor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quite</a:t>
            </a:r>
            <a:r>
              <a:rPr lang="it-IT" sz="2000" dirty="0" smtClean="0"/>
              <a:t> </a:t>
            </a:r>
            <a:r>
              <a:rPr lang="it-IT" sz="2000" dirty="0" err="1" smtClean="0"/>
              <a:t>weak</a:t>
            </a:r>
            <a:r>
              <a:rPr lang="it-IT" sz="2000" dirty="0"/>
              <a:t> </a:t>
            </a:r>
            <a:r>
              <a:rPr lang="it-IT" sz="2000" dirty="0" smtClean="0"/>
              <a:t>(R</a:t>
            </a:r>
            <a:r>
              <a:rPr lang="it-IT" sz="2000" baseline="30000" dirty="0" smtClean="0">
                <a:latin typeface="Lucida Grande"/>
                <a:ea typeface="Lucida Grande"/>
                <a:cs typeface="Lucida Grande"/>
              </a:rPr>
              <a:t>2</a:t>
            </a:r>
            <a:r>
              <a:rPr lang="it-IT" sz="2000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it-IT" sz="2000" dirty="0" smtClean="0">
                <a:ea typeface="Lucida Grande"/>
                <a:cs typeface="Lucida Grande"/>
              </a:rPr>
              <a:t>= 0.25).</a:t>
            </a:r>
          </a:p>
          <a:p>
            <a:pPr marL="0" indent="0" algn="ctr">
              <a:buNone/>
            </a:pPr>
            <a:r>
              <a:rPr lang="it-IT" sz="2000" dirty="0" smtClean="0">
                <a:ea typeface="Lucida Grande"/>
                <a:cs typeface="Lucida Grande"/>
              </a:rPr>
              <a:t>=&gt; </a:t>
            </a:r>
            <a:r>
              <a:rPr lang="it-IT" sz="2000" dirty="0">
                <a:ea typeface="Lucida Grande"/>
                <a:cs typeface="Lucida Grande"/>
              </a:rPr>
              <a:t>N</a:t>
            </a:r>
            <a:r>
              <a:rPr lang="it-IT" sz="2000" dirty="0" smtClean="0">
                <a:ea typeface="Lucida Grande"/>
                <a:cs typeface="Lucida Grande"/>
              </a:rPr>
              <a:t>o </a:t>
            </a:r>
            <a:r>
              <a:rPr lang="it-IT" sz="2000" dirty="0" err="1" smtClean="0">
                <a:ea typeface="Lucida Grande"/>
                <a:cs typeface="Lucida Grande"/>
              </a:rPr>
              <a:t>clear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correlation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between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these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variables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smtClean="0">
                <a:ea typeface="Lucida Grande"/>
                <a:cs typeface="Lucida Grande"/>
              </a:rPr>
              <a:t>and the </a:t>
            </a:r>
            <a:r>
              <a:rPr lang="it-IT" sz="2000" dirty="0" err="1" smtClean="0">
                <a:ea typeface="Lucida Grande"/>
                <a:cs typeface="Lucida Grande"/>
              </a:rPr>
              <a:t>average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revenues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smtClean="0">
                <a:ea typeface="Lucida Grande"/>
                <a:cs typeface="Lucida Grande"/>
              </a:rPr>
              <a:t>per movie</a:t>
            </a:r>
            <a:r>
              <a:rPr lang="it-IT" sz="2000" dirty="0" smtClean="0"/>
              <a:t>.</a:t>
            </a:r>
          </a:p>
        </p:txBody>
      </p:sp>
      <p:pic>
        <p:nvPicPr>
          <p:cNvPr id="6" name="Immagine 5" descr="am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04" y="0"/>
            <a:ext cx="1352296" cy="762000"/>
          </a:xfrm>
          <a:prstGeom prst="rect">
            <a:avLst/>
          </a:prstGeom>
        </p:spPr>
      </p:pic>
      <p:pic>
        <p:nvPicPr>
          <p:cNvPr id="5" name="Immagine 4" descr="Luther_Plot_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" y="2203914"/>
            <a:ext cx="4165600" cy="2854960"/>
          </a:xfrm>
          <a:prstGeom prst="rect">
            <a:avLst/>
          </a:prstGeom>
        </p:spPr>
      </p:pic>
      <p:pic>
        <p:nvPicPr>
          <p:cNvPr id="7" name="Immagine 6" descr="Luther_Plot_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41" y="2203914"/>
            <a:ext cx="4165600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5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" y="648153"/>
            <a:ext cx="9144001" cy="1187405"/>
          </a:xfrm>
        </p:spPr>
        <p:txBody>
          <a:bodyPr>
            <a:noAutofit/>
          </a:bodyPr>
          <a:lstStyle/>
          <a:p>
            <a:r>
              <a:rPr lang="it-IT" sz="3200" dirty="0" err="1"/>
              <a:t>U</a:t>
            </a:r>
            <a:r>
              <a:rPr lang="it-IT" sz="3200" dirty="0" err="1" smtClean="0"/>
              <a:t>nexpected</a:t>
            </a:r>
            <a:r>
              <a:rPr lang="it-IT" sz="3200" dirty="0" smtClean="0"/>
              <a:t> </a:t>
            </a:r>
            <a:r>
              <a:rPr lang="it-IT" sz="3200" dirty="0" err="1" smtClean="0"/>
              <a:t>finding</a:t>
            </a:r>
            <a:r>
              <a:rPr lang="it-IT" sz="3200" dirty="0" smtClean="0"/>
              <a:t>: the </a:t>
            </a:r>
            <a:r>
              <a:rPr lang="it-IT" sz="3200" dirty="0" err="1" smtClean="0"/>
              <a:t>number</a:t>
            </a:r>
            <a:r>
              <a:rPr lang="it-IT" sz="3200" dirty="0" smtClean="0"/>
              <a:t> of </a:t>
            </a:r>
            <a:r>
              <a:rPr lang="it-IT" sz="3200" dirty="0" err="1" smtClean="0"/>
              <a:t>Nominations</a:t>
            </a:r>
            <a:r>
              <a:rPr lang="it-IT" sz="3200" dirty="0" smtClean="0"/>
              <a:t>/</a:t>
            </a:r>
            <a:r>
              <a:rPr lang="it-IT" sz="3200" dirty="0" err="1" smtClean="0"/>
              <a:t>Oscars</a:t>
            </a:r>
            <a:r>
              <a:rPr lang="it-IT" sz="3200" dirty="0" smtClean="0"/>
              <a:t> </a:t>
            </a:r>
            <a:r>
              <a:rPr lang="it-IT" sz="3200" dirty="0" err="1" smtClean="0"/>
              <a:t>has</a:t>
            </a:r>
            <a:r>
              <a:rPr lang="it-IT" sz="3200" dirty="0" smtClean="0"/>
              <a:t> more </a:t>
            </a:r>
            <a:r>
              <a:rPr lang="it-IT" sz="3200" dirty="0" err="1" smtClean="0"/>
              <a:t>influence</a:t>
            </a:r>
            <a:r>
              <a:rPr lang="it-IT" sz="3200" dirty="0" smtClean="0"/>
              <a:t> on </a:t>
            </a:r>
            <a:r>
              <a:rPr lang="it-IT" sz="3200" dirty="0" err="1" smtClean="0"/>
              <a:t>theaters</a:t>
            </a:r>
            <a:r>
              <a:rPr lang="it-IT" sz="3200" dirty="0" smtClean="0"/>
              <a:t> companies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5471977"/>
            <a:ext cx="9144000" cy="11525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000" dirty="0" smtClean="0"/>
              <a:t>The linear model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predicts</a:t>
            </a:r>
            <a:r>
              <a:rPr lang="it-IT" sz="2000" dirty="0" smtClean="0"/>
              <a:t> the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 smtClean="0"/>
              <a:t>Theaters</a:t>
            </a:r>
            <a:r>
              <a:rPr lang="it-IT" sz="2000" dirty="0"/>
              <a:t> </a:t>
            </a:r>
            <a:r>
              <a:rPr lang="it-IT" sz="2000" dirty="0" err="1" smtClean="0"/>
              <a:t>upon</a:t>
            </a:r>
            <a:r>
              <a:rPr lang="it-IT" sz="2000" dirty="0" smtClean="0"/>
              <a:t> the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 smtClean="0"/>
              <a:t>Nominations</a:t>
            </a:r>
            <a:r>
              <a:rPr lang="it-IT" sz="2000" dirty="0" smtClean="0"/>
              <a:t>/Awards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quite</a:t>
            </a:r>
            <a:r>
              <a:rPr lang="it-IT" sz="2000" dirty="0" smtClean="0"/>
              <a:t> </a:t>
            </a:r>
            <a:r>
              <a:rPr lang="it-IT" sz="2000" dirty="0" err="1" smtClean="0"/>
              <a:t>reliable</a:t>
            </a:r>
            <a:r>
              <a:rPr lang="it-IT" sz="2000" dirty="0" smtClean="0"/>
              <a:t> (R</a:t>
            </a:r>
            <a:r>
              <a:rPr lang="it-IT" sz="2000" baseline="30000" dirty="0" smtClean="0">
                <a:latin typeface="Lucida Grande"/>
                <a:ea typeface="Lucida Grande"/>
                <a:cs typeface="Lucida Grande"/>
              </a:rPr>
              <a:t>2</a:t>
            </a:r>
            <a:r>
              <a:rPr lang="it-IT" sz="2000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it-IT" sz="2000" dirty="0" smtClean="0">
                <a:ea typeface="Lucida Grande"/>
                <a:cs typeface="Lucida Grande"/>
              </a:rPr>
              <a:t>= 0.64) </a:t>
            </a:r>
          </a:p>
          <a:p>
            <a:pPr marL="0" indent="0" algn="ctr">
              <a:buNone/>
            </a:pPr>
            <a:r>
              <a:rPr lang="it-IT" sz="2000" dirty="0" smtClean="0">
                <a:ea typeface="Lucida Grande"/>
                <a:cs typeface="Lucida Grande"/>
              </a:rPr>
              <a:t>=&gt; </a:t>
            </a:r>
            <a:r>
              <a:rPr lang="it-IT" sz="2000" dirty="0" err="1">
                <a:ea typeface="Lucida Grande"/>
                <a:cs typeface="Lucida Grande"/>
              </a:rPr>
              <a:t>T</a:t>
            </a:r>
            <a:r>
              <a:rPr lang="it-IT" sz="2000" dirty="0" err="1" smtClean="0">
                <a:ea typeface="Lucida Grande"/>
                <a:cs typeface="Lucida Grande"/>
              </a:rPr>
              <a:t>heaters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Chains</a:t>
            </a:r>
            <a:r>
              <a:rPr lang="it-IT" sz="2000" dirty="0" smtClean="0">
                <a:ea typeface="Lucida Grande"/>
                <a:cs typeface="Lucida Grande"/>
              </a:rPr>
              <a:t> are more </a:t>
            </a:r>
            <a:r>
              <a:rPr lang="it-IT" sz="2000" dirty="0" err="1" smtClean="0">
                <a:ea typeface="Lucida Grande"/>
                <a:cs typeface="Lucida Grande"/>
              </a:rPr>
              <a:t>influenced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smtClean="0">
                <a:ea typeface="Lucida Grande"/>
                <a:cs typeface="Lucida Grande"/>
              </a:rPr>
              <a:t>by </a:t>
            </a:r>
            <a:r>
              <a:rPr lang="it-IT" sz="2000" dirty="0" err="1" smtClean="0">
                <a:ea typeface="Lucida Grande"/>
                <a:cs typeface="Lucida Grande"/>
              </a:rPr>
              <a:t>number</a:t>
            </a:r>
            <a:r>
              <a:rPr lang="it-IT" sz="2000" dirty="0" smtClean="0">
                <a:ea typeface="Lucida Grande"/>
                <a:cs typeface="Lucida Grande"/>
              </a:rPr>
              <a:t> of </a:t>
            </a:r>
            <a:r>
              <a:rPr lang="it-IT" sz="2000" dirty="0" smtClean="0">
                <a:ea typeface="Lucida Grande"/>
                <a:cs typeface="Lucida Grande"/>
              </a:rPr>
              <a:t>awards </a:t>
            </a:r>
            <a:r>
              <a:rPr lang="it-IT" sz="2000" dirty="0" err="1" smtClean="0">
                <a:ea typeface="Lucida Grande"/>
                <a:cs typeface="Lucida Grande"/>
              </a:rPr>
              <a:t>than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smtClean="0">
                <a:ea typeface="Lucida Grande"/>
                <a:cs typeface="Lucida Grande"/>
              </a:rPr>
              <a:t>th</a:t>
            </a:r>
            <a:r>
              <a:rPr lang="it-IT" sz="2000" dirty="0">
                <a:ea typeface="Lucida Grande"/>
                <a:cs typeface="Lucida Grande"/>
              </a:rPr>
              <a:t>e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smtClean="0">
                <a:ea typeface="Lucida Grande"/>
                <a:cs typeface="Lucida Grande"/>
              </a:rPr>
              <a:t>audience</a:t>
            </a:r>
            <a:r>
              <a:rPr lang="it-IT" sz="2000" dirty="0" smtClean="0"/>
              <a:t>.</a:t>
            </a:r>
          </a:p>
        </p:txBody>
      </p:sp>
      <p:pic>
        <p:nvPicPr>
          <p:cNvPr id="6" name="Immagine 5" descr="am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04" y="0"/>
            <a:ext cx="1352296" cy="762000"/>
          </a:xfrm>
          <a:prstGeom prst="rect">
            <a:avLst/>
          </a:prstGeom>
        </p:spPr>
      </p:pic>
      <p:pic>
        <p:nvPicPr>
          <p:cNvPr id="5" name="Immagine 4" descr="Luther_Plot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8" y="2175345"/>
            <a:ext cx="4043680" cy="2854960"/>
          </a:xfrm>
          <a:prstGeom prst="rect">
            <a:avLst/>
          </a:prstGeom>
        </p:spPr>
      </p:pic>
      <p:pic>
        <p:nvPicPr>
          <p:cNvPr id="7" name="Immagine 6" descr="Luther_Plot_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88" y="2175345"/>
            <a:ext cx="4033520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8546" y="648154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err="1" smtClean="0"/>
              <a:t>Somehow</a:t>
            </a:r>
            <a:r>
              <a:rPr lang="it-IT" sz="3200" dirty="0" smtClean="0"/>
              <a:t> a </a:t>
            </a:r>
            <a:r>
              <a:rPr lang="it-IT" sz="3200" dirty="0" err="1" smtClean="0"/>
              <a:t>hint</a:t>
            </a:r>
            <a:r>
              <a:rPr lang="it-IT" sz="3200" dirty="0" smtClean="0"/>
              <a:t>: </a:t>
            </a:r>
            <a:r>
              <a:rPr lang="it-IT" sz="3200" dirty="0" err="1" smtClean="0"/>
              <a:t>number</a:t>
            </a:r>
            <a:r>
              <a:rPr lang="it-IT" sz="3200" dirty="0" smtClean="0"/>
              <a:t> of </a:t>
            </a:r>
            <a:r>
              <a:rPr lang="it-IT" sz="3200" dirty="0" err="1" smtClean="0"/>
              <a:t>Oscars</a:t>
            </a:r>
            <a:r>
              <a:rPr lang="it-IT" sz="3200" dirty="0" smtClean="0"/>
              <a:t> by </a:t>
            </a:r>
            <a:r>
              <a:rPr lang="it-IT" sz="3200" dirty="0" err="1" smtClean="0"/>
              <a:t>number</a:t>
            </a:r>
            <a:r>
              <a:rPr lang="it-IT" sz="3200" dirty="0" smtClean="0"/>
              <a:t> of </a:t>
            </a:r>
            <a:r>
              <a:rPr lang="it-IT" sz="3200" dirty="0" err="1" smtClean="0"/>
              <a:t>Nominations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0009" y="5527349"/>
            <a:ext cx="8463521" cy="1163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smtClean="0"/>
              <a:t>The linear model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predicts</a:t>
            </a:r>
            <a:r>
              <a:rPr lang="it-IT" sz="2000" dirty="0" smtClean="0"/>
              <a:t> the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 smtClean="0"/>
              <a:t>Oscars</a:t>
            </a:r>
            <a:r>
              <a:rPr lang="it-IT" sz="2000" dirty="0" smtClean="0"/>
              <a:t> </a:t>
            </a:r>
            <a:r>
              <a:rPr lang="it-IT" sz="2000" dirty="0" err="1" smtClean="0"/>
              <a:t>given</a:t>
            </a:r>
            <a:r>
              <a:rPr lang="it-IT" sz="2000" dirty="0" smtClean="0"/>
              <a:t> the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 smtClean="0"/>
              <a:t>Nominations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so </a:t>
            </a:r>
            <a:r>
              <a:rPr lang="it-IT" sz="2000" dirty="0" err="1" smtClean="0"/>
              <a:t>bad</a:t>
            </a:r>
            <a:r>
              <a:rPr lang="it-IT" sz="2000" dirty="0" smtClean="0"/>
              <a:t> (R</a:t>
            </a:r>
            <a:r>
              <a:rPr lang="it-IT" sz="2000" baseline="30000" dirty="0" smtClean="0">
                <a:latin typeface="Lucida Grande"/>
                <a:ea typeface="Lucida Grande"/>
                <a:cs typeface="Lucida Grande"/>
              </a:rPr>
              <a:t>2</a:t>
            </a:r>
            <a:r>
              <a:rPr lang="it-IT" sz="2000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it-IT" sz="2000" dirty="0" smtClean="0">
                <a:ea typeface="Lucida Grande"/>
                <a:cs typeface="Lucida Grande"/>
              </a:rPr>
              <a:t>= 0.51) </a:t>
            </a:r>
          </a:p>
          <a:p>
            <a:pPr marL="0" indent="0" algn="ctr">
              <a:buNone/>
            </a:pPr>
            <a:r>
              <a:rPr lang="it-IT" sz="2000" dirty="0" smtClean="0">
                <a:ea typeface="Lucida Grande"/>
                <a:cs typeface="Lucida Grande"/>
              </a:rPr>
              <a:t>=&gt; </a:t>
            </a:r>
            <a:r>
              <a:rPr lang="it-IT" sz="2000" dirty="0" err="1" smtClean="0">
                <a:ea typeface="Lucida Grande"/>
                <a:cs typeface="Lucida Grande"/>
              </a:rPr>
              <a:t>Could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smtClean="0">
                <a:ea typeface="Lucida Grande"/>
                <a:cs typeface="Lucida Grande"/>
              </a:rPr>
              <a:t>be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somehow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obvious</a:t>
            </a:r>
            <a:r>
              <a:rPr lang="it-IT" sz="2000" dirty="0" smtClean="0">
                <a:ea typeface="Lucida Grande"/>
                <a:cs typeface="Lucida Grande"/>
              </a:rPr>
              <a:t>, </a:t>
            </a:r>
            <a:r>
              <a:rPr lang="it-IT" sz="2000" dirty="0" err="1" smtClean="0">
                <a:ea typeface="Lucida Grande"/>
                <a:cs typeface="Lucida Grande"/>
              </a:rPr>
              <a:t>but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maybe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not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as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much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as</a:t>
            </a:r>
            <a:r>
              <a:rPr lang="it-IT" sz="2000" dirty="0" smtClean="0">
                <a:ea typeface="Lucida Grande"/>
                <a:cs typeface="Lucida Grande"/>
              </a:rPr>
              <a:t> </a:t>
            </a:r>
            <a:r>
              <a:rPr lang="it-IT" sz="2000" dirty="0" err="1" smtClean="0">
                <a:ea typeface="Lucida Grande"/>
                <a:cs typeface="Lucida Grande"/>
              </a:rPr>
              <a:t>shown</a:t>
            </a:r>
            <a:r>
              <a:rPr lang="it-IT" sz="2000" dirty="0" smtClean="0">
                <a:ea typeface="Lucida Grande"/>
                <a:cs typeface="Lucida Grande"/>
              </a:rPr>
              <a:t> by the plot</a:t>
            </a:r>
            <a:r>
              <a:rPr lang="it-IT" sz="2000" dirty="0" smtClean="0"/>
              <a:t>.</a:t>
            </a:r>
            <a:endParaRPr lang="it-IT" sz="2000" dirty="0" smtClean="0"/>
          </a:p>
        </p:txBody>
      </p:sp>
      <p:pic>
        <p:nvPicPr>
          <p:cNvPr id="6" name="Immagine 5" descr="am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04" y="0"/>
            <a:ext cx="1352296" cy="762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2" y="2048566"/>
            <a:ext cx="4411980" cy="32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5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502</Words>
  <Application>Microsoft Macintosh PowerPoint</Application>
  <PresentationFormat>Presentazione su schermo (4:3)</PresentationFormat>
  <Paragraphs>41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Presentazione di PowerPoint</vt:lpstr>
      <vt:lpstr>Domain &amp; Questions</vt:lpstr>
      <vt:lpstr>The Data</vt:lpstr>
      <vt:lpstr>Data - 2: metrics and some cleaning</vt:lpstr>
      <vt:lpstr>Should we decide upon Nominations, or is it worth waiting for the Awards?</vt:lpstr>
      <vt:lpstr>And going through the years…</vt:lpstr>
      <vt:lpstr>Are the numbers of Nominations/Oscars correlated with revenues at Box Offices?</vt:lpstr>
      <vt:lpstr>Unexpected finding: the number of Nominations/Oscars has more influence on theaters companies</vt:lpstr>
      <vt:lpstr>Somehow a hint: number of Oscars by number of Nominations</vt:lpstr>
      <vt:lpstr>Finally: some Actionables</vt:lpstr>
    </vt:vector>
  </TitlesOfParts>
  <Company>Marco Lunardi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Marco Lunardi</dc:creator>
  <cp:lastModifiedBy>Marco Lunardi</cp:lastModifiedBy>
  <cp:revision>73</cp:revision>
  <dcterms:created xsi:type="dcterms:W3CDTF">2015-04-22T15:45:42Z</dcterms:created>
  <dcterms:modified xsi:type="dcterms:W3CDTF">2015-04-24T17:53:11Z</dcterms:modified>
</cp:coreProperties>
</file>