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08" r:id="rId3"/>
    <p:sldId id="260" r:id="rId4"/>
    <p:sldId id="311" r:id="rId5"/>
    <p:sldId id="275" r:id="rId6"/>
    <p:sldId id="309" r:id="rId7"/>
    <p:sldId id="313" r:id="rId8"/>
    <p:sldId id="315" r:id="rId9"/>
    <p:sldId id="316" r:id="rId10"/>
    <p:sldId id="320" r:id="rId11"/>
    <p:sldId id="356" r:id="rId12"/>
    <p:sldId id="321" r:id="rId13"/>
    <p:sldId id="340" r:id="rId14"/>
    <p:sldId id="355" r:id="rId15"/>
    <p:sldId id="337" r:id="rId16"/>
    <p:sldId id="353" r:id="rId17"/>
    <p:sldId id="271" r:id="rId18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664" y="-104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Picture 8" descr="GA_primary_horiz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681475"/>
            <a:ext cx="2586633" cy="4406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der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act Inf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41" name="Shape 41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62" r:id="rId5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brandonmburroughs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35000" y="2147856"/>
            <a:ext cx="11734800" cy="138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127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 </a:t>
            </a:r>
            <a:r>
              <a:rPr lang="en-US" sz="12700" b="1" cap="all" spc="-254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Bootcamp</a:t>
            </a:r>
            <a:endParaRPr sz="127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5000" y="6172200"/>
            <a:ext cx="117348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Brandon M. Burroughs, Associate Product Manager at </a:t>
            </a:r>
            <a:r>
              <a:rPr lang="en-US" sz="2400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Clarabridge</a:t>
            </a:r>
            <a:endParaRPr sz="24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Stands for Structured Query Language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Used to ask questions of the database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Many different functions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Create data storage repo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Add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Get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Transform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Aggregate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Delete data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141798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BOOLEAN/TINY INT– 0/1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 </a:t>
            </a:r>
            <a:r>
              <a:rPr lang="en-US" sz="2500" dirty="0">
                <a:uFill>
                  <a:solidFill/>
                </a:uFill>
              </a:rPr>
              <a:t>–</a:t>
            </a:r>
            <a:r>
              <a:rPr lang="en-US" sz="2500" dirty="0" smtClean="0">
                <a:uFill>
                  <a:solidFill/>
                </a:uFill>
              </a:rPr>
              <a:t> any whole number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FLOAT(&lt;n&gt;,&lt;m&gt;) – number with n digits before the decimal and m digits after the decimal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DATETIME, TIMESTAMP, and DATE – various date and time combinations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CHAR(&lt;length&gt;) – text with a fixed length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VARCHAR(&lt;length&gt;) – text with a given maximum length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And many more…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Data Types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925920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Check setups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15228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MySQL Community Server should be installed.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Help your neighbors if you already have everything set up.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Tools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Command Line Client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Windows:  Open “MySQL Command Line Client”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Mac:  Open “Terminal” and type “/</a:t>
            </a:r>
            <a:r>
              <a:rPr lang="en-US" sz="2500" dirty="0" err="1" smtClean="0">
                <a:uFill>
                  <a:solidFill/>
                </a:uFill>
              </a:rPr>
              <a:t>usr</a:t>
            </a:r>
            <a:r>
              <a:rPr lang="en-US" sz="2500" dirty="0" smtClean="0">
                <a:uFill>
                  <a:solidFill/>
                </a:uFill>
              </a:rPr>
              <a:t>/local/</a:t>
            </a:r>
            <a:r>
              <a:rPr lang="en-US" sz="2500" dirty="0" err="1" smtClean="0">
                <a:uFill>
                  <a:solidFill/>
                </a:uFill>
              </a:rPr>
              <a:t>mysql</a:t>
            </a:r>
            <a:r>
              <a:rPr lang="en-US" sz="2500" dirty="0" smtClean="0">
                <a:uFill>
                  <a:solidFill/>
                </a:uFill>
              </a:rPr>
              <a:t>/bin/</a:t>
            </a:r>
            <a:r>
              <a:rPr lang="en-US" sz="2500" dirty="0" err="1" smtClean="0">
                <a:uFill>
                  <a:solidFill/>
                </a:uFill>
              </a:rPr>
              <a:t>mysql</a:t>
            </a:r>
            <a:r>
              <a:rPr lang="en-US" sz="2500" dirty="0" smtClean="0">
                <a:uFill>
                  <a:solidFill/>
                </a:uFill>
              </a:rPr>
              <a:t>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SQL Workbench (or other GUI)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SQL Editor Preferences:  Turn off “Safe Updates”.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I’ll be using the GUI today.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Check setups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820755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Let’s Code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18874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REview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139694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42704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Introduction to Databases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Created Databases and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Adding,  Querying, and Removing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Exploring, Discovering, and Aggregating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Joining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Case Statements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Joins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Advanced Queries and Aggregations</a:t>
            </a:r>
            <a:endParaRPr lang="en-US"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Review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8364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sz="2800" b="1" cap="all" spc="-56">
                <a:solidFill>
                  <a:srgbClr val="FFFFFF"/>
                </a:solidFill>
                <a:uFill>
                  <a:solidFill/>
                </a:uFill>
              </a:rPr>
              <a:t>thanks!</a:t>
            </a:r>
          </a:p>
        </p:txBody>
      </p:sp>
      <p:sp>
        <p:nvSpPr>
          <p:cNvPr id="144" name="Shape 144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5" name="Shape 145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3600" b="1" cap="all" spc="-72" dirty="0" smtClean="0">
                <a:solidFill>
                  <a:srgbClr val="FFFFFF"/>
                </a:solidFill>
                <a:uFill>
                  <a:solidFill/>
                </a:uFill>
              </a:rPr>
              <a:t>Brandon M Burroughs</a:t>
            </a:r>
            <a:endParaRPr sz="3600" b="1" cap="all" spc="-72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7" name="Shape 14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 smtClean="0">
                <a:solidFill>
                  <a:schemeClr val="tx1"/>
                </a:solidFill>
                <a:uFill>
                  <a:solidFill/>
                </a:uFill>
              </a:rPr>
              <a:t>Emai</a:t>
            </a: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l:  brandonmburroughs@gmail.com</a:t>
            </a:r>
            <a:endParaRPr lang="en-US" sz="2500" dirty="0" smtClean="0">
              <a:solidFill>
                <a:schemeClr val="tx1"/>
              </a:solidFill>
              <a:uFill>
                <a:solidFill/>
              </a:uFill>
              <a:hlinkClick r:id="rId2"/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LinkedIn:  https://</a:t>
            </a:r>
            <a:r>
              <a:rPr lang="en-US" sz="2500" dirty="0" err="1" smtClean="0">
                <a:solidFill>
                  <a:schemeClr val="tx1"/>
                </a:solidFill>
                <a:uFill>
                  <a:solidFill/>
                </a:uFill>
              </a:rPr>
              <a:t>www.linkedin.com</a:t>
            </a: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/in/</a:t>
            </a:r>
            <a:r>
              <a:rPr lang="en-US" sz="2500" dirty="0" err="1" smtClean="0">
                <a:solidFill>
                  <a:schemeClr val="tx1"/>
                </a:solidFill>
                <a:uFill>
                  <a:solidFill/>
                </a:uFill>
              </a:rPr>
              <a:t>brandonmburroughs</a:t>
            </a:r>
            <a:endParaRPr lang="en-US" sz="2500" dirty="0" smtClean="0">
              <a:solidFill>
                <a:schemeClr val="tx1"/>
              </a:solidFill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solidFill>
                  <a:schemeClr val="tx1"/>
                </a:solidFill>
                <a:uFill>
                  <a:solidFill/>
                </a:uFill>
              </a:rPr>
              <a:t>Twitter:  @</a:t>
            </a:r>
            <a:r>
              <a:rPr lang="en-US" sz="2500" dirty="0" err="1">
                <a:solidFill>
                  <a:schemeClr val="tx1"/>
                </a:solidFill>
                <a:uFill>
                  <a:solidFill/>
                </a:uFill>
              </a:rPr>
              <a:t>ToTheBurroughs</a:t>
            </a:r>
            <a:endParaRPr lang="en-US" sz="25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solidFill>
                <a:schemeClr val="tx1"/>
              </a:solidFill>
              <a:uFill>
                <a:solidFill/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Wifi</a:t>
            </a:r>
            <a:r>
              <a:rPr lang="en-US" sz="2500" dirty="0" smtClean="0">
                <a:uFill>
                  <a:solidFill/>
                </a:uFill>
              </a:rPr>
              <a:t>:  GA-Guest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Password:  </a:t>
            </a:r>
            <a:r>
              <a:rPr lang="en-US" sz="2500" dirty="0" err="1" smtClean="0">
                <a:uFill>
                  <a:solidFill/>
                </a:uFill>
              </a:rPr>
              <a:t>yellowpencil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Files:  </a:t>
            </a:r>
            <a:r>
              <a:rPr lang="en-US" sz="2500" dirty="0">
                <a:uFill>
                  <a:solidFill/>
                </a:uFill>
              </a:rPr>
              <a:t>https://</a:t>
            </a:r>
            <a:r>
              <a:rPr lang="en-US" sz="2500" dirty="0" err="1">
                <a:uFill>
                  <a:solidFill/>
                </a:uFill>
              </a:rPr>
              <a:t>github.com</a:t>
            </a:r>
            <a:r>
              <a:rPr lang="en-US" sz="2500" dirty="0">
                <a:uFill>
                  <a:solidFill/>
                </a:uFill>
              </a:rPr>
              <a:t>/</a:t>
            </a:r>
            <a:r>
              <a:rPr lang="en-US" sz="2500" dirty="0" err="1">
                <a:uFill>
                  <a:solidFill/>
                </a:uFill>
              </a:rPr>
              <a:t>brandonmburroughs</a:t>
            </a:r>
            <a:r>
              <a:rPr lang="en-US" sz="2500" dirty="0">
                <a:uFill>
                  <a:solidFill/>
                </a:uFill>
              </a:rPr>
              <a:t>/</a:t>
            </a:r>
            <a:r>
              <a:rPr lang="en-US" sz="2500" dirty="0" err="1">
                <a:uFill>
                  <a:solidFill/>
                </a:uFill>
              </a:rPr>
              <a:t>sql_bootcamp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Administrative stuff</a:t>
            </a:r>
            <a:endParaRPr sz="3600" b="1" cap="all" spc="-72" dirty="0">
              <a:uFill>
                <a:solidFill/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700" y="304800"/>
            <a:ext cx="2451100" cy="6680200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9918700" y="6350000"/>
            <a:ext cx="2343438" cy="635000"/>
          </a:xfrm>
          <a:prstGeom prst="frame">
            <a:avLst/>
          </a:prstGeom>
          <a:solidFill>
            <a:srgbClr val="C0504D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3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furry-cat-on-white-backgroun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6" y="2661047"/>
            <a:ext cx="1980405" cy="1980405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2908300" y="2273300"/>
            <a:ext cx="8273602" cy="4525846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BS Finance from Louisiana Tech University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BS Mathematics &amp; Statistics </a:t>
            </a:r>
            <a:r>
              <a:rPr lang="en-US" sz="2500" dirty="0">
                <a:uFill>
                  <a:solidFill/>
                </a:uFill>
              </a:rPr>
              <a:t>from Louisiana Tech University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MS in Statistics from the University of North Carolina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Data Analyst and IT Support at UNC ITS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Associate Product Manager of Analytics &amp; Linguistics at </a:t>
            </a:r>
            <a:r>
              <a:rPr lang="en-US" sz="2500" dirty="0" err="1" smtClean="0">
                <a:uFill>
                  <a:solidFill/>
                </a:uFill>
              </a:rPr>
              <a:t>Clarabridge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Expert in Residence for Data Science at General Assembly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Cycling, Backcountry Camping, Computers, the Internet, Nonfiction Literature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Brandon M. Burroughs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Agenda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87897"/>
            <a:ext cx="11734800" cy="4689803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Introduction to Databases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Creating Databases and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Adding,  Querying, and Removing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Exploring, Discovering, and Aggregating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Joining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Case Statements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Joins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Advanced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Review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TODAY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159136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Introduction to databases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9815101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An organized collection of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Organized overall by a schema (like a blueprint of a database)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Organized into tables with different sets of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If each family is a set of data, a house would be the table, and the neighborhood would be the schema.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Think many Excel sheets, but without so many limitations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What is a database?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2978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You can ask questions of the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Has a nice, structured language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Access large amounts of data relatively quickly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Reliable and scalable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Many are ACID compliant – ensures your transactions are safely processed or that you’re notified otherwise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Why Us a database?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81178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Relational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Traditional rows and columns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Strict structure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Entire column for each feature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NoSQL</a:t>
            </a:r>
            <a:endParaRPr lang="en-US" sz="2500" dirty="0" smtClean="0">
              <a:uFill>
                <a:solidFill/>
              </a:uFill>
            </a:endParaRP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No well defined data structure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Works better for unstructured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Cheaper hardware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Relational vs. </a:t>
            </a:r>
            <a:r>
              <a:rPr lang="en-US" sz="3600" b="1" cap="all" spc="-72" dirty="0" err="1" smtClean="0">
                <a:uFill>
                  <a:solidFill/>
                </a:uFill>
              </a:rPr>
              <a:t>nosql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81178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Today, we’ll be talking about relational databases.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Still the most used and appropriate for a lot of data.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Popular names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MySQL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Oracle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</a:t>
            </a:r>
            <a:r>
              <a:rPr lang="en-US" sz="2500" dirty="0" err="1" smtClean="0">
                <a:uFill>
                  <a:solidFill/>
                </a:uFill>
              </a:rPr>
              <a:t>Postgres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Microsoft SQL Server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SQLite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Relational vs. </a:t>
            </a:r>
            <a:r>
              <a:rPr lang="en-US" sz="3600" b="1" cap="all" spc="-72" dirty="0" err="1" smtClean="0">
                <a:uFill>
                  <a:solidFill/>
                </a:uFill>
              </a:rPr>
              <a:t>nosql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616725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645</Words>
  <Application>Microsoft Macintosh PowerPoint</Application>
  <PresentationFormat>Custom</PresentationFormat>
  <Paragraphs>127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Brandon B</cp:lastModifiedBy>
  <cp:revision>53</cp:revision>
  <dcterms:modified xsi:type="dcterms:W3CDTF">2015-02-07T12:54:58Z</dcterms:modified>
</cp:coreProperties>
</file>