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308" r:id="rId3"/>
    <p:sldId id="357" r:id="rId4"/>
    <p:sldId id="311" r:id="rId5"/>
    <p:sldId id="275" r:id="rId6"/>
    <p:sldId id="309" r:id="rId7"/>
    <p:sldId id="313" r:id="rId8"/>
    <p:sldId id="315" r:id="rId9"/>
    <p:sldId id="316" r:id="rId10"/>
    <p:sldId id="320" r:id="rId11"/>
    <p:sldId id="356" r:id="rId12"/>
    <p:sldId id="321" r:id="rId13"/>
    <p:sldId id="340" r:id="rId14"/>
    <p:sldId id="355" r:id="rId15"/>
    <p:sldId id="337" r:id="rId16"/>
    <p:sldId id="353" r:id="rId17"/>
    <p:sldId id="271" r:id="rId18"/>
  </p:sldIdLst>
  <p:sldSz cx="13004800" cy="7302500"/>
  <p:notesSz cx="6858000" cy="9144000"/>
  <p:defaultTextStyle>
    <a:lvl1pPr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1pPr>
    <a:lvl2pPr indent="3429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2pPr>
    <a:lvl3pPr indent="6858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3pPr>
    <a:lvl4pPr indent="10287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4pPr>
    <a:lvl5pPr indent="13716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5pPr>
    <a:lvl6pPr indent="17145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6pPr>
    <a:lvl7pPr indent="20574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7pPr>
    <a:lvl8pPr indent="24003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8pPr>
    <a:lvl9pPr indent="27432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664" y="-104"/>
      </p:cViewPr>
      <p:guideLst>
        <p:guide orient="horz" pos="2300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3278628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1pPr>
    <a:lvl2pPr indent="2286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2pPr>
    <a:lvl3pPr indent="4572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3pPr>
    <a:lvl4pPr indent="6858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4pPr>
    <a:lvl5pPr indent="9144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5pPr>
    <a:lvl6pPr indent="11430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6pPr>
    <a:lvl7pPr indent="13716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7pPr>
    <a:lvl8pPr indent="16002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8pPr>
    <a:lvl9pPr indent="18288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9" name="Picture 8" descr="GA_primary_horiz_rev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20" y="681475"/>
            <a:ext cx="2586633" cy="44069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o w/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2800" b="1" cap="all" spc="-56">
                <a:uFill>
                  <a:solidFill/>
                </a:uFill>
              </a:rPr>
              <a:t>hello!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der Rev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act Inf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One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Two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Three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Four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41" name="Shape 41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One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Two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Three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Four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2800" b="1" cap="all" spc="-56">
                <a:uFill>
                  <a:solidFill/>
                </a:uFill>
              </a:rPr>
              <a:t>Agenda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62" r:id="rId5"/>
  </p:sldLayoutIdLst>
  <p:transition xmlns:p14="http://schemas.microsoft.com/office/powerpoint/2010/main" spd="med"/>
  <p:txStyles>
    <p:titleStyle>
      <a:lvl1pPr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1pPr>
      <a:lvl2pPr indent="2286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2pPr>
      <a:lvl3pPr indent="4572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3pPr>
      <a:lvl4pPr indent="6858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4pPr>
      <a:lvl5pPr indent="9144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5pPr>
      <a:lvl6pPr indent="11430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6pPr>
      <a:lvl7pPr indent="13716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7pPr>
      <a:lvl8pPr indent="16002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8pPr>
      <a:lvl9pPr indent="18288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9pPr>
    </p:titleStyle>
    <p:bodyStyle>
      <a:lvl1pPr marL="203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1pPr>
      <a:lvl2pPr marL="406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2pPr>
      <a:lvl3pPr marL="609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3pPr>
      <a:lvl4pPr marL="812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4pPr>
      <a:lvl5pPr marL="10160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5pPr>
      <a:lvl6pPr marL="1219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6pPr>
      <a:lvl7pPr marL="1422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7pPr>
      <a:lvl8pPr marL="1625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8pPr>
      <a:lvl9pPr marL="1828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9pPr>
    </p:bodyStyle>
    <p:otherStyle>
      <a:lvl1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1pPr>
      <a:lvl2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2pPr>
      <a:lvl3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3pPr>
      <a:lvl4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4pPr>
      <a:lvl5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5pPr>
      <a:lvl6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6pPr>
      <a:lvl7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7pPr>
      <a:lvl8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8pPr>
      <a:lvl9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brandonmburroughs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635000" y="2147856"/>
            <a:ext cx="11734800" cy="265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12700" b="1" cap="all" spc="-254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endParaRPr lang="en-US" sz="12700" b="1" cap="all" spc="-254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12700" b="1" cap="all" spc="-254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SQL </a:t>
            </a:r>
            <a:r>
              <a:rPr lang="en-US" sz="12700" b="1" cap="all" spc="-254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Bootcamp</a:t>
            </a:r>
            <a:endParaRPr sz="12700" b="1" cap="all" spc="-254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0" name="Shape 50"/>
          <p:cNvSpPr/>
          <p:nvPr/>
        </p:nvSpPr>
        <p:spPr>
          <a:xfrm>
            <a:off x="635000" y="6172200"/>
            <a:ext cx="117348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Brandon M. Burroughs, Associate Product Manager at </a:t>
            </a:r>
            <a:r>
              <a:rPr lang="en-US" sz="2400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Clarabridge</a:t>
            </a:r>
            <a:endParaRPr sz="240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299"/>
            <a:ext cx="11734800" cy="4689804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Stands for Structured Query Language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Used to ask questions of the database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Many different functions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Create data storage repo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Add data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Get data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Transform data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Aggregate data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Delete data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Standard language with some differences among “dialect”.</a:t>
            </a: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SQL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6141798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299"/>
            <a:ext cx="11734800" cy="4689804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BOOLEAN/TINY INT– 0/1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INT </a:t>
            </a:r>
            <a:r>
              <a:rPr lang="en-US" sz="2500" dirty="0">
                <a:uFill>
                  <a:solidFill/>
                </a:uFill>
              </a:rPr>
              <a:t>–</a:t>
            </a:r>
            <a:r>
              <a:rPr lang="en-US" sz="2500" dirty="0" smtClean="0">
                <a:uFill>
                  <a:solidFill/>
                </a:uFill>
              </a:rPr>
              <a:t> any whole number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FLOAT(&lt;n&gt;,&lt;m&gt;) – number with n digits before the decimal and m digits after the decimal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DATETIME, TIMESTAMP, and DATE – various date and time combinations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CHAR(&lt;length&gt;) – text with a fixed length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VARCHAR(&lt;length&gt;) – text with a given maximum length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And many more…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Data Types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9925920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2905531"/>
            <a:ext cx="11734800" cy="981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9000" b="1" cap="all" spc="-18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000" b="1" cap="all" spc="-18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Check setups</a:t>
            </a:r>
            <a:endParaRPr sz="9000" b="1" cap="all" spc="-18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solidFill>
                  <a:srgbClr val="FFFFFF"/>
                </a:solidFill>
                <a:uFill>
                  <a:solidFill/>
                </a:uFill>
              </a:rPr>
              <a:t>Bootcamp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515228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299"/>
            <a:ext cx="11734800" cy="4689804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MySQL Community Server should be installed.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Help your neighbors if you already have everything set up.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Tools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Command Line Client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Windows:  Open “MySQL Command Line Client”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Mac:  Open “Terminal” and type “/</a:t>
            </a:r>
            <a:r>
              <a:rPr lang="en-US" sz="2500" dirty="0" err="1" smtClean="0">
                <a:uFill>
                  <a:solidFill/>
                </a:uFill>
              </a:rPr>
              <a:t>usr</a:t>
            </a:r>
            <a:r>
              <a:rPr lang="en-US" sz="2500" dirty="0" smtClean="0">
                <a:uFill>
                  <a:solidFill/>
                </a:uFill>
              </a:rPr>
              <a:t>/local/</a:t>
            </a:r>
            <a:r>
              <a:rPr lang="en-US" sz="2500" dirty="0" err="1" smtClean="0">
                <a:uFill>
                  <a:solidFill/>
                </a:uFill>
              </a:rPr>
              <a:t>mysql</a:t>
            </a:r>
            <a:r>
              <a:rPr lang="en-US" sz="2500" dirty="0" smtClean="0">
                <a:uFill>
                  <a:solidFill/>
                </a:uFill>
              </a:rPr>
              <a:t>/bin/</a:t>
            </a:r>
            <a:r>
              <a:rPr lang="en-US" sz="2500" dirty="0" err="1" smtClean="0">
                <a:uFill>
                  <a:solidFill/>
                </a:uFill>
              </a:rPr>
              <a:t>mysql</a:t>
            </a:r>
            <a:r>
              <a:rPr lang="en-US" sz="2500" dirty="0" smtClean="0">
                <a:uFill>
                  <a:solidFill/>
                </a:uFill>
              </a:rPr>
              <a:t>”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SQL Workbench (or other GUI)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SQL Editor Preferences:  Turn off “Safe Updates”.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I’ll be using the GUI today.</a:t>
            </a: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Check setups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5820755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2905531"/>
            <a:ext cx="11734800" cy="981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9000" b="1" cap="all" spc="-18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000" b="1" cap="all" spc="-18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Let’s Code</a:t>
            </a:r>
            <a:endParaRPr sz="9000" b="1" cap="all" spc="-18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solidFill>
                  <a:srgbClr val="FFFFFF"/>
                </a:solidFill>
                <a:uFill>
                  <a:solidFill/>
                </a:uFill>
              </a:rPr>
              <a:t>Bootcamp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218874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2905531"/>
            <a:ext cx="11734800" cy="981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9000" b="1" cap="all" spc="-18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000" b="1" cap="all" spc="-18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Review</a:t>
            </a:r>
            <a:endParaRPr sz="9000" b="1" cap="all" spc="-18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solidFill>
                  <a:srgbClr val="FFFFFF"/>
                </a:solidFill>
                <a:uFill>
                  <a:solidFill/>
                </a:uFill>
              </a:rPr>
              <a:t>Bootcamp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4139694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299"/>
            <a:ext cx="11734800" cy="4427045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Introduction to Databases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Created Databases and Tables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Adding,  Querying, and Removing Data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Exploring, Discovering, and Aggregating Data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Joining Tables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More Queries and Aggregations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Case Statements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More Joins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Advanced Queries and Aggregations</a:t>
            </a:r>
            <a:endParaRPr lang="en-US" sz="2500" dirty="0">
              <a:uFill>
                <a:solidFill/>
              </a:uFill>
            </a:endParaRP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Review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783647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sz="2800" b="1" cap="all" spc="-56">
                <a:solidFill>
                  <a:srgbClr val="FFFFFF"/>
                </a:solidFill>
                <a:uFill>
                  <a:solidFill/>
                </a:uFill>
              </a:rPr>
              <a:t>thanks!</a:t>
            </a:r>
          </a:p>
        </p:txBody>
      </p:sp>
      <p:sp>
        <p:nvSpPr>
          <p:cNvPr id="144" name="Shape 144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One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Two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Three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Four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145" name="Shape 145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3600" b="1" cap="all" spc="-72" dirty="0" smtClean="0">
                <a:solidFill>
                  <a:srgbClr val="FFFFFF"/>
                </a:solidFill>
                <a:uFill>
                  <a:solidFill/>
                </a:uFill>
              </a:rPr>
              <a:t>Brandon M Burroughs</a:t>
            </a:r>
            <a:endParaRPr sz="3600" b="1" cap="all" spc="-72" dirty="0">
              <a:solidFill>
                <a:srgbClr val="FFFFFF"/>
              </a:solidFill>
              <a:uFill>
                <a:solidFill/>
              </a:uFill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 dirty="0">
                <a:uFill>
                  <a:solidFill/>
                </a:uFill>
              </a:rPr>
              <a:t>Body Level One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 dirty="0">
                <a:uFill>
                  <a:solidFill/>
                </a:uFill>
              </a:rPr>
              <a:t>Body Level Two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 dirty="0">
                <a:uFill>
                  <a:solidFill/>
                </a:uFill>
              </a:rPr>
              <a:t>Body Level Three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 dirty="0">
                <a:uFill>
                  <a:solidFill/>
                </a:uFill>
              </a:rPr>
              <a:t>Body Level Four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 dirty="0">
                <a:uFill>
                  <a:solidFill/>
                </a:uFill>
              </a:rPr>
              <a:t>Body Level Five</a:t>
            </a:r>
          </a:p>
        </p:txBody>
      </p:sp>
      <p:sp>
        <p:nvSpPr>
          <p:cNvPr id="147" name="Shape 147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 dirty="0" smtClean="0">
                <a:solidFill>
                  <a:schemeClr val="tx1"/>
                </a:solidFill>
                <a:uFill>
                  <a:solidFill/>
                </a:uFill>
              </a:rPr>
              <a:t>Emai</a:t>
            </a:r>
            <a:r>
              <a:rPr lang="en-US" sz="2500" dirty="0" smtClean="0">
                <a:solidFill>
                  <a:schemeClr val="tx1"/>
                </a:solidFill>
                <a:uFill>
                  <a:solidFill/>
                </a:uFill>
              </a:rPr>
              <a:t>l:  brandonmburroughs@gmail.com</a:t>
            </a:r>
            <a:endParaRPr lang="en-US" sz="2500" dirty="0" smtClean="0">
              <a:solidFill>
                <a:schemeClr val="tx1"/>
              </a:solidFill>
              <a:uFill>
                <a:solidFill/>
              </a:uFill>
              <a:hlinkClick r:id="rId2"/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solidFill>
                  <a:schemeClr val="tx1"/>
                </a:solidFill>
                <a:uFill>
                  <a:solidFill/>
                </a:uFill>
              </a:rPr>
              <a:t>LinkedIn:  https://</a:t>
            </a:r>
            <a:r>
              <a:rPr lang="en-US" sz="2500" dirty="0" err="1" smtClean="0">
                <a:solidFill>
                  <a:schemeClr val="tx1"/>
                </a:solidFill>
                <a:uFill>
                  <a:solidFill/>
                </a:uFill>
              </a:rPr>
              <a:t>www.linkedin.com</a:t>
            </a:r>
            <a:r>
              <a:rPr lang="en-US" sz="2500" dirty="0" smtClean="0">
                <a:solidFill>
                  <a:schemeClr val="tx1"/>
                </a:solidFill>
                <a:uFill>
                  <a:solidFill/>
                </a:uFill>
              </a:rPr>
              <a:t>/in/</a:t>
            </a:r>
            <a:r>
              <a:rPr lang="en-US" sz="2500" dirty="0" err="1" smtClean="0">
                <a:solidFill>
                  <a:schemeClr val="tx1"/>
                </a:solidFill>
                <a:uFill>
                  <a:solidFill/>
                </a:uFill>
              </a:rPr>
              <a:t>brandonmburroughs</a:t>
            </a:r>
            <a:endParaRPr lang="en-US" sz="2500" dirty="0" smtClean="0">
              <a:solidFill>
                <a:schemeClr val="tx1"/>
              </a:solidFill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solidFill>
                  <a:schemeClr val="tx1"/>
                </a:solidFill>
                <a:uFill>
                  <a:solidFill/>
                </a:uFill>
              </a:rPr>
              <a:t>Twitter:  @</a:t>
            </a:r>
            <a:r>
              <a:rPr lang="en-US" sz="2500" dirty="0" err="1">
                <a:solidFill>
                  <a:schemeClr val="tx1"/>
                </a:solidFill>
                <a:uFill>
                  <a:solidFill/>
                </a:uFill>
              </a:rPr>
              <a:t>ToTheBurroughs</a:t>
            </a:r>
            <a:endParaRPr lang="en-US" sz="2500" dirty="0">
              <a:solidFill>
                <a:schemeClr val="tx1"/>
              </a:solidFill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solidFill>
                <a:schemeClr val="tx1"/>
              </a:solidFill>
              <a:uFill>
                <a:solidFill/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err="1" smtClean="0">
                <a:uFill>
                  <a:solidFill/>
                </a:uFill>
              </a:rPr>
              <a:t>Wifi</a:t>
            </a:r>
            <a:r>
              <a:rPr lang="en-US" sz="2500" dirty="0" smtClean="0">
                <a:uFill>
                  <a:solidFill/>
                </a:uFill>
              </a:rPr>
              <a:t>:  1776 Guest</a:t>
            </a: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Password:  </a:t>
            </a:r>
            <a:r>
              <a:rPr lang="en-US" sz="2500" dirty="0" smtClean="0">
                <a:uFill>
                  <a:solidFill/>
                </a:uFill>
              </a:rPr>
              <a:t>Jefferson</a:t>
            </a:r>
            <a:r>
              <a:rPr lang="en-US" sz="2500" dirty="0" smtClean="0">
                <a:uFill>
                  <a:solidFill/>
                </a:uFill>
              </a:rPr>
              <a:t>1776</a:t>
            </a: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Files:  </a:t>
            </a:r>
            <a:r>
              <a:rPr lang="en-US" sz="2500" dirty="0">
                <a:uFill>
                  <a:solidFill/>
                </a:uFill>
              </a:rPr>
              <a:t>https://</a:t>
            </a:r>
            <a:r>
              <a:rPr lang="en-US" sz="2500" dirty="0" err="1">
                <a:uFill>
                  <a:solidFill/>
                </a:uFill>
              </a:rPr>
              <a:t>github.com</a:t>
            </a:r>
            <a:r>
              <a:rPr lang="en-US" sz="2500" dirty="0">
                <a:uFill>
                  <a:solidFill/>
                </a:uFill>
              </a:rPr>
              <a:t>/</a:t>
            </a:r>
            <a:r>
              <a:rPr lang="en-US" sz="2500" dirty="0" err="1">
                <a:uFill>
                  <a:solidFill/>
                </a:uFill>
              </a:rPr>
              <a:t>brandonmburroughs</a:t>
            </a:r>
            <a:r>
              <a:rPr lang="en-US" sz="2500" dirty="0">
                <a:uFill>
                  <a:solidFill/>
                </a:uFill>
              </a:rPr>
              <a:t>/</a:t>
            </a:r>
            <a:r>
              <a:rPr lang="en-US" sz="2500" dirty="0" err="1">
                <a:uFill>
                  <a:solidFill/>
                </a:uFill>
              </a:rPr>
              <a:t>sql_bootcamp</a:t>
            </a:r>
            <a:endParaRPr sz="2500" dirty="0">
              <a:uFill>
                <a:solidFill/>
              </a:uFill>
            </a:endParaRP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Administrative stuff</a:t>
            </a:r>
            <a:endParaRPr sz="3600" b="1" cap="all" spc="-72" dirty="0">
              <a:uFill>
                <a:solidFill/>
              </a:u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700" y="304800"/>
            <a:ext cx="2451100" cy="6680200"/>
          </a:xfrm>
          <a:prstGeom prst="rect">
            <a:avLst/>
          </a:prstGeom>
        </p:spPr>
      </p:pic>
      <p:sp>
        <p:nvSpPr>
          <p:cNvPr id="9" name="Frame 8"/>
          <p:cNvSpPr/>
          <p:nvPr/>
        </p:nvSpPr>
        <p:spPr>
          <a:xfrm>
            <a:off x="9918700" y="6350000"/>
            <a:ext cx="2343438" cy="635000"/>
          </a:xfrm>
          <a:prstGeom prst="frame">
            <a:avLst/>
          </a:prstGeom>
          <a:solidFill>
            <a:srgbClr val="C0504D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333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furry-cat-on-white-background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86" y="2661047"/>
            <a:ext cx="1980405" cy="1980405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hape 77"/>
          <p:cNvSpPr/>
          <p:nvPr/>
        </p:nvSpPr>
        <p:spPr>
          <a:xfrm>
            <a:off x="2908300" y="2273299"/>
            <a:ext cx="8273602" cy="4923367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BS Finance from Louisiana Tech University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BS Mathematics &amp; Statistics </a:t>
            </a:r>
            <a:r>
              <a:rPr lang="en-US" sz="2500" dirty="0">
                <a:uFill>
                  <a:solidFill/>
                </a:uFill>
              </a:rPr>
              <a:t>from Louisiana Tech University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MS in Statistics from the University of North Carolina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Data Analyst and IT Support at UNC ITS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Associate Product Manager of Analytics &amp; Linguistics at </a:t>
            </a:r>
            <a:r>
              <a:rPr lang="en-US" sz="2500" dirty="0" err="1" smtClean="0">
                <a:uFill>
                  <a:solidFill/>
                </a:uFill>
              </a:rPr>
              <a:t>Clarabridge</a:t>
            </a: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Expert in Residence for Data Science at General Assembly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Cycling, Backcountry Camping, Climbing, Computers, the Internet, Literature</a:t>
            </a:r>
            <a:endParaRPr sz="2500" dirty="0">
              <a:uFill>
                <a:solidFill/>
              </a:uFill>
            </a:endParaRPr>
          </a:p>
        </p:txBody>
      </p:sp>
      <p:sp>
        <p:nvSpPr>
          <p:cNvPr id="78" name="Shape 78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Brandon M. Burroughs</a:t>
            </a:r>
            <a:endParaRPr sz="3600" b="1" cap="all" spc="-72" dirty="0">
              <a:uFill>
                <a:solidFill/>
              </a:uFill>
            </a:endParaRPr>
          </a:p>
        </p:txBody>
      </p:sp>
      <p:sp>
        <p:nvSpPr>
          <p:cNvPr id="79" name="Shape 79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2800" b="1" cap="all" spc="-56">
                <a:uFill>
                  <a:solidFill/>
                </a:uFill>
              </a:rPr>
              <a:t>hello!</a:t>
            </a:r>
          </a:p>
        </p:txBody>
      </p:sp>
    </p:spTree>
    <p:extLst>
      <p:ext uri="{BB962C8B-B14F-4D97-AF65-F5344CB8AC3E}">
        <p14:creationId xmlns:p14="http://schemas.microsoft.com/office/powerpoint/2010/main" val="392588886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Agenda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87897"/>
            <a:ext cx="11734800" cy="4689803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Introduction to Databases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Creating Databases and Tables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Adding,  Querying, and Removing Data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Exploring, Discovering, and Aggregating Data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Joining Tables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More Queries and Aggregations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Case Statements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More Joins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Advanced Queries and Aggregations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Review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TODAY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3159136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2905531"/>
            <a:ext cx="11734800" cy="981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9000" b="1" cap="all" spc="-18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000" b="1" cap="all" spc="-18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Introduction to databases</a:t>
            </a:r>
            <a:endParaRPr sz="9000" b="1" cap="all" spc="-18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solidFill>
                  <a:srgbClr val="FFFFFF"/>
                </a:solidFill>
                <a:uFill>
                  <a:solidFill/>
                </a:uFill>
              </a:rPr>
              <a:t>Bootcamp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9815101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An organized collection of data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Organized overall by a schema (like a blueprint of a database)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Organized into tables with different sets of data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If each family is a set of data, a house would be the table, and the neighborhood would be the schema.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Think many Excel sheets, but without so many limitations</a:t>
            </a:r>
            <a:endParaRPr sz="2500" dirty="0">
              <a:uFill>
                <a:solidFill/>
              </a:uFill>
            </a:endParaRP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What is a database?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8429786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You can ask questions of the data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Has a nice, structured language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Access large amounts of data relatively quickly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Reliable and scalable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Many are ACID compliant – ensures your transactions are safely processed or that you’re notified otherwise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Why </a:t>
            </a:r>
            <a:r>
              <a:rPr lang="en-US" sz="3600" b="1" cap="all" spc="-72" dirty="0" err="1" smtClean="0">
                <a:uFill>
                  <a:solidFill/>
                </a:uFill>
              </a:rPr>
              <a:t>UsE</a:t>
            </a:r>
            <a:r>
              <a:rPr lang="en-US" sz="3600" b="1" cap="all" spc="-72" dirty="0" smtClean="0">
                <a:uFill>
                  <a:solidFill/>
                </a:uFill>
              </a:rPr>
              <a:t> a database?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8811781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Relational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Traditional rows and columns data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Strict structure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Entire column for each feature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err="1" smtClean="0">
                <a:uFill>
                  <a:solidFill/>
                </a:uFill>
              </a:rPr>
              <a:t>NoSQL</a:t>
            </a:r>
            <a:endParaRPr lang="en-US" sz="2500" dirty="0" smtClean="0">
              <a:uFill>
                <a:solidFill/>
              </a:uFill>
            </a:endParaRP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No well defined data structure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Works better for unstructured data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Cheaper hardware</a:t>
            </a:r>
            <a:endParaRPr sz="2500" dirty="0">
              <a:uFill>
                <a:solidFill/>
              </a:uFill>
            </a:endParaRP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Relational vs. </a:t>
            </a:r>
            <a:r>
              <a:rPr lang="en-US" sz="3600" b="1" cap="all" spc="-72" dirty="0" err="1" smtClean="0">
                <a:uFill>
                  <a:solidFill/>
                </a:uFill>
              </a:rPr>
              <a:t>nosql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8811781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Today, we’ll be talking about relational databases.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Still the most used and appropriate for a lot of data.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Popular names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MySQL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Oracle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</a:t>
            </a:r>
            <a:r>
              <a:rPr lang="en-US" sz="2500" dirty="0" err="1" smtClean="0">
                <a:uFill>
                  <a:solidFill/>
                </a:uFill>
              </a:rPr>
              <a:t>Postgres</a:t>
            </a: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Microsoft SQL Server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SQLite</a:t>
            </a: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Relational vs. </a:t>
            </a:r>
            <a:r>
              <a:rPr lang="en-US" sz="3600" b="1" cap="all" spc="-72" dirty="0" err="1" smtClean="0">
                <a:uFill>
                  <a:solidFill/>
                </a:uFill>
              </a:rPr>
              <a:t>nosql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5616725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FDinTextCompPro-Regular"/>
        <a:ea typeface="PFDinTextCompPro-Regular"/>
        <a:cs typeface="PFDinTextCompPro-Regular"/>
      </a:majorFont>
      <a:minorFont>
        <a:latin typeface="News706BT-RomanC"/>
        <a:ea typeface="News706BT-RomanC"/>
        <a:cs typeface="News706BT-RomanC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FDinTextCompPro-Regular"/>
        <a:ea typeface="PFDinTextCompPro-Regular"/>
        <a:cs typeface="PFDinTextCompPro-Regular"/>
      </a:majorFont>
      <a:minorFont>
        <a:latin typeface="News706BT-RomanC"/>
        <a:ea typeface="News706BT-RomanC"/>
        <a:cs typeface="News706BT-RomanC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8063</TotalTime>
  <Words>655</Words>
  <Application>Microsoft Macintosh PowerPoint</Application>
  <PresentationFormat>Custom</PresentationFormat>
  <Paragraphs>129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Brandon B</cp:lastModifiedBy>
  <cp:revision>60</cp:revision>
  <dcterms:modified xsi:type="dcterms:W3CDTF">2015-04-05T13:27:15Z</dcterms:modified>
</cp:coreProperties>
</file>