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2"/>
  </p:notesMasterIdLst>
  <p:sldIdLst>
    <p:sldId id="256" r:id="rId2"/>
    <p:sldId id="265" r:id="rId3"/>
    <p:sldId id="257" r:id="rId4"/>
    <p:sldId id="266" r:id="rId5"/>
    <p:sldId id="259" r:id="rId6"/>
    <p:sldId id="261" r:id="rId7"/>
    <p:sldId id="263" r:id="rId8"/>
    <p:sldId id="262" r:id="rId9"/>
    <p:sldId id="264"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7" autoAdjust="0"/>
    <p:restoredTop sz="85763" autoAdjust="0"/>
  </p:normalViewPr>
  <p:slideViewPr>
    <p:cSldViewPr snapToGrid="0" snapToObjects="1">
      <p:cViewPr varScale="1">
        <p:scale>
          <a:sx n="89" d="100"/>
          <a:sy n="89" d="100"/>
        </p:scale>
        <p:origin x="-16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A4E9D1-5A18-8243-8CCD-E09827788332}" type="datetimeFigureOut">
              <a:rPr lang="en-US" smtClean="0"/>
              <a:t>9/26/14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E8D1E-84CA-9D48-BA89-0263D9321D91}" type="slidenum">
              <a:rPr lang="en-US" smtClean="0"/>
              <a:t>‹#›</a:t>
            </a:fld>
            <a:endParaRPr lang="en-US"/>
          </a:p>
        </p:txBody>
      </p:sp>
    </p:spTree>
    <p:extLst>
      <p:ext uri="{BB962C8B-B14F-4D97-AF65-F5344CB8AC3E}">
        <p14:creationId xmlns:p14="http://schemas.microsoft.com/office/powerpoint/2010/main" val="9342982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a:t>
            </a:r>
            <a:r>
              <a:rPr lang="en-US" baseline="0" dirty="0" smtClean="0"/>
              <a:t> is a film studio specializing in action films.</a:t>
            </a:r>
          </a:p>
          <a:p>
            <a:r>
              <a:rPr lang="en-US" baseline="0" dirty="0" smtClean="0"/>
              <a:t>My target is opening weekend domestic gross (i.e. I’m predicting how well a movie will do opening weekend).</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2</a:t>
            </a:fld>
            <a:endParaRPr lang="en-US"/>
          </a:p>
        </p:txBody>
      </p:sp>
    </p:spTree>
    <p:extLst>
      <p:ext uri="{BB962C8B-B14F-4D97-AF65-F5344CB8AC3E}">
        <p14:creationId xmlns:p14="http://schemas.microsoft.com/office/powerpoint/2010/main" val="2963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features</a:t>
            </a:r>
            <a:r>
              <a:rPr lang="en-US" baseline="0" dirty="0" smtClean="0"/>
              <a:t> are:</a:t>
            </a:r>
          </a:p>
          <a:p>
            <a:pPr marL="171450" indent="-171450">
              <a:buFontTx/>
              <a:buChar char="-"/>
            </a:pPr>
            <a:r>
              <a:rPr lang="en-US" baseline="0" dirty="0" smtClean="0"/>
              <a:t>The budget</a:t>
            </a:r>
          </a:p>
          <a:p>
            <a:pPr marL="171450" indent="-171450">
              <a:buFontTx/>
              <a:buChar char="-"/>
            </a:pPr>
            <a:r>
              <a:rPr lang="en-US" baseline="0" dirty="0" smtClean="0"/>
              <a:t>The Director’s success (the average of their movies’ domestic gross on opening weekend)</a:t>
            </a:r>
          </a:p>
          <a:p>
            <a:pPr marL="171450" indent="-171450">
              <a:buFontTx/>
              <a:buChar char="-"/>
            </a:pPr>
            <a:r>
              <a:rPr lang="en-US" baseline="0" dirty="0" smtClean="0"/>
              <a:t>The top 3 actors successes (the average of the averages of their movies’ domestic gross on opening weekend)</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3</a:t>
            </a:fld>
            <a:endParaRPr lang="en-US"/>
          </a:p>
        </p:txBody>
      </p:sp>
    </p:spTree>
    <p:extLst>
      <p:ext uri="{BB962C8B-B14F-4D97-AF65-F5344CB8AC3E}">
        <p14:creationId xmlns:p14="http://schemas.microsoft.com/office/powerpoint/2010/main" val="404696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based my prediction on how well movies in the past did opening</a:t>
            </a:r>
            <a:r>
              <a:rPr lang="en-US" baseline="0" dirty="0" smtClean="0"/>
              <a:t> weekend, I’d be looking at an error margin of ±$42m. If I add budget as a feature, my error margin goes down to ±$30m, and adding the director and top 3 actors histories brings the error margin down to ±$28m.</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4</a:t>
            </a:fld>
            <a:endParaRPr lang="en-US"/>
          </a:p>
        </p:txBody>
      </p:sp>
    </p:spTree>
    <p:extLst>
      <p:ext uri="{BB962C8B-B14F-4D97-AF65-F5344CB8AC3E}">
        <p14:creationId xmlns:p14="http://schemas.microsoft.com/office/powerpoint/2010/main" val="245685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next few graphs, the blue dots represent my actual values in the data used, the red x’s represent my predictions for the same data points, and the yellow x’s represent my margin of error. So I’d expect my predictions to fall inside the yellow regions 95% of the time.</a:t>
            </a:r>
          </a:p>
          <a:p>
            <a:endParaRPr lang="en-US" baseline="0" dirty="0" smtClean="0"/>
          </a:p>
          <a:p>
            <a:r>
              <a:rPr lang="en-US" baseline="0" dirty="0" smtClean="0"/>
              <a:t>Looking at the budgets in this case, we can see that some movies did exceptionally well opening weekend in with respect to their budgets. The Dark Knight for example, is very high above the model.</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5</a:t>
            </a:fld>
            <a:endParaRPr lang="en-US"/>
          </a:p>
        </p:txBody>
      </p:sp>
    </p:spTree>
    <p:extLst>
      <p:ext uri="{BB962C8B-B14F-4D97-AF65-F5344CB8AC3E}">
        <p14:creationId xmlns:p14="http://schemas.microsoft.com/office/powerpoint/2010/main" val="210016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a:t>
            </a:r>
            <a:r>
              <a:rPr lang="en-US" baseline="0" dirty="0" smtClean="0"/>
              <a:t> at the movie director’s history/success from past movies, it is evident that most movies lie in the range we would expect, with the exception of Christopher Nolan, who did exceptionally well in his movie The Dark Knight.</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6</a:t>
            </a:fld>
            <a:endParaRPr lang="en-US"/>
          </a:p>
        </p:txBody>
      </p:sp>
    </p:spTree>
    <p:extLst>
      <p:ext uri="{BB962C8B-B14F-4D97-AF65-F5344CB8AC3E}">
        <p14:creationId xmlns:p14="http://schemas.microsoft.com/office/powerpoint/2010/main" val="374156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same graph as</a:t>
            </a:r>
            <a:r>
              <a:rPr lang="en-US" baseline="0" dirty="0" smtClean="0"/>
              <a:t> the previous one but shows the movies instead of the directors.</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7</a:t>
            </a:fld>
            <a:endParaRPr lang="en-US"/>
          </a:p>
        </p:txBody>
      </p:sp>
    </p:spTree>
    <p:extLst>
      <p:ext uri="{BB962C8B-B14F-4D97-AF65-F5344CB8AC3E}">
        <p14:creationId xmlns:p14="http://schemas.microsoft.com/office/powerpoint/2010/main" val="374156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a:t>
            </a:r>
            <a:r>
              <a:rPr lang="en-US" baseline="0" dirty="0" smtClean="0"/>
              <a:t> look at the top 3 actors’ histories (in terms of their past movies successes on opening weekend), it is evident that once again there’s a movie far from the model – the actors are Christian Bale, Michael Caine, Heath Ledger (The Dark Knight).  This movie also did better than expected when looking at the actors.</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8</a:t>
            </a:fld>
            <a:endParaRPr lang="en-US"/>
          </a:p>
        </p:txBody>
      </p:sp>
    </p:spTree>
    <p:extLst>
      <p:ext uri="{BB962C8B-B14F-4D97-AF65-F5344CB8AC3E}">
        <p14:creationId xmlns:p14="http://schemas.microsoft.com/office/powerpoint/2010/main" val="3901302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same graph</a:t>
            </a:r>
            <a:r>
              <a:rPr lang="en-US" baseline="0" dirty="0" smtClean="0"/>
              <a:t> as the previous slide, but with the movie names instead of the actors.</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9</a:t>
            </a:fld>
            <a:endParaRPr lang="en-US"/>
          </a:p>
        </p:txBody>
      </p:sp>
    </p:spTree>
    <p:extLst>
      <p:ext uri="{BB962C8B-B14F-4D97-AF65-F5344CB8AC3E}">
        <p14:creationId xmlns:p14="http://schemas.microsoft.com/office/powerpoint/2010/main" val="258548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talk about the</a:t>
            </a:r>
            <a:r>
              <a:rPr lang="en-US" baseline="0" dirty="0" smtClean="0"/>
              <a:t> relative</a:t>
            </a:r>
            <a:r>
              <a:rPr lang="en-US" dirty="0" smtClean="0"/>
              <a:t> impacts of the different features on the</a:t>
            </a:r>
            <a:r>
              <a:rPr lang="en-US" baseline="0" dirty="0" smtClean="0"/>
              <a:t> opening weekend domestic gross.  For every $1m spent on the budget, according to my model, we can expect a $270k increase in opening weekend domestic gross. For every $1m increase in past success of the top 3 actors, we can expect a $240k increase in the opening weekend domestic gross. Finally, for every $1m increase in the average success of the director, we can expect a $110k increase in the opening weekend domestic gross. From these numbers, we can conclude that the success of the actors has more than twice the impact than the director’s success. As a result, if a studio is trying to weigh their options and figure out which director or actors to choose, they should put more emphasis on the actors than the director.</a:t>
            </a:r>
            <a:endParaRPr lang="en-US" dirty="0"/>
          </a:p>
        </p:txBody>
      </p:sp>
      <p:sp>
        <p:nvSpPr>
          <p:cNvPr id="4" name="Slide Number Placeholder 3"/>
          <p:cNvSpPr>
            <a:spLocks noGrp="1"/>
          </p:cNvSpPr>
          <p:nvPr>
            <p:ph type="sldNum" sz="quarter" idx="10"/>
          </p:nvPr>
        </p:nvSpPr>
        <p:spPr/>
        <p:txBody>
          <a:bodyPr/>
          <a:lstStyle/>
          <a:p>
            <a:fld id="{FAAE8D1E-84CA-9D48-BA89-0263D9321D91}" type="slidenum">
              <a:rPr lang="en-US" smtClean="0"/>
              <a:t>10</a:t>
            </a:fld>
            <a:endParaRPr lang="en-US"/>
          </a:p>
        </p:txBody>
      </p:sp>
    </p:spTree>
    <p:extLst>
      <p:ext uri="{BB962C8B-B14F-4D97-AF65-F5344CB8AC3E}">
        <p14:creationId xmlns:p14="http://schemas.microsoft.com/office/powerpoint/2010/main" val="260870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32461A-250E-4A29-9E9B-599CA3838FA1}" type="datetime1">
              <a:rPr lang="en-US" smtClean="0"/>
              <a:pPr/>
              <a:t>9/26/14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C81099-48EC-46A3-9530-F58EB96AF77C}" type="datetime1">
              <a:rPr lang="en-US" smtClean="0"/>
              <a:pPr/>
              <a:t>9/26/14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97E24-FFB9-4C73-8C6D-E02A7AD33DB8}" type="datetime1">
              <a:rPr lang="en-US" smtClean="0"/>
              <a:pPr/>
              <a:t>9/26/14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1AD66C-382E-48AD-8F4C-E87C4D4A8B28}" type="datetime1">
              <a:rPr lang="en-US" smtClean="0"/>
              <a:pPr/>
              <a:t>9/26/14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F4ADA4-35DF-4BD1-8C53-4246F035229A}" type="datetime1">
              <a:rPr lang="en-US" smtClean="0"/>
              <a:pPr/>
              <a:t>9/26/14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9F63ED-02B1-490A-8EAD-E0CB136D5388}" type="datetime1">
              <a:rPr lang="en-US" smtClean="0"/>
              <a:pPr/>
              <a:t>9/26/14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71BB6-685D-4518-8FAD-1882B9671546}" type="datetime1">
              <a:rPr lang="en-US" smtClean="0"/>
              <a:pPr/>
              <a:t>9/26/14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5FFBFE-5C08-4E0E-AF38-FB925F0B4D71}" type="datetime1">
              <a:rPr lang="en-US" smtClean="0"/>
              <a:pPr/>
              <a:t>9/26/14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0B41D-FD10-4A38-B39B-626510BD49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3242C-D747-4ADD-80D8-99421268E3A8}" type="datetime1">
              <a:rPr lang="en-US" smtClean="0"/>
              <a:pPr/>
              <a:t>9/26/14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40B41D-FD10-4A38-B39B-626510BD49B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82007-CDD1-4BCF-B9F4-9D458EFEEFE1}" type="datetime1">
              <a:rPr lang="en-US" smtClean="0"/>
              <a:pPr/>
              <a:t>9/26/14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40B41D-FD10-4A38-B39B-626510BD49B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4A4F265-CA88-4C30-A9AD-02E6A5184734}" type="datetime1">
              <a:rPr lang="en-US" smtClean="0"/>
              <a:pPr/>
              <a:t>9/26/14</a:t>
            </a:fld>
            <a:endParaRPr lang="en-US"/>
          </a:p>
        </p:txBody>
      </p:sp>
      <p:sp>
        <p:nvSpPr>
          <p:cNvPr id="9" name="Slide Number Placeholder 8"/>
          <p:cNvSpPr>
            <a:spLocks noGrp="1"/>
          </p:cNvSpPr>
          <p:nvPr>
            <p:ph type="sldNum" sz="quarter" idx="11"/>
          </p:nvPr>
        </p:nvSpPr>
        <p:spPr/>
        <p:txBody>
          <a:bodyPr/>
          <a:lstStyle/>
          <a:p>
            <a:fld id="{CF40B41D-FD10-4A38-B39B-626510BD49B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F40B41D-FD10-4A38-B39B-626510BD49B7}"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823242C-D747-4ADD-80D8-99421268E3A8}" type="datetime1">
              <a:rPr lang="en-US" smtClean="0"/>
              <a:pPr/>
              <a:t>9/26/14</a:t>
            </a:fld>
            <a:endParaRPr lang="en-US"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b="1" dirty="0" smtClean="0"/>
              <a:t>Project Luther</a:t>
            </a:r>
            <a:endParaRPr lang="en-US" sz="5000" b="1" dirty="0"/>
          </a:p>
        </p:txBody>
      </p:sp>
      <p:sp>
        <p:nvSpPr>
          <p:cNvPr id="3" name="Subtitle 2"/>
          <p:cNvSpPr>
            <a:spLocks noGrp="1"/>
          </p:cNvSpPr>
          <p:nvPr>
            <p:ph type="subTitle" idx="1"/>
          </p:nvPr>
        </p:nvSpPr>
        <p:spPr/>
        <p:txBody>
          <a:bodyPr>
            <a:normAutofit/>
          </a:bodyPr>
          <a:lstStyle/>
          <a:p>
            <a:r>
              <a:rPr lang="en-US" dirty="0" smtClean="0"/>
              <a:t>Dara Elass</a:t>
            </a:r>
          </a:p>
          <a:p>
            <a:r>
              <a:rPr lang="en-US" dirty="0" smtClean="0"/>
              <a:t>September 19</a:t>
            </a:r>
            <a:r>
              <a:rPr lang="en-US" baseline="30000" dirty="0" smtClean="0"/>
              <a:t>th</a:t>
            </a:r>
            <a:r>
              <a:rPr lang="en-US" dirty="0" smtClean="0"/>
              <a:t>, 2014</a:t>
            </a:r>
            <a:endParaRPr lang="en-US" dirty="0"/>
          </a:p>
        </p:txBody>
      </p:sp>
    </p:spTree>
    <p:extLst>
      <p:ext uri="{BB962C8B-B14F-4D97-AF65-F5344CB8AC3E}">
        <p14:creationId xmlns:p14="http://schemas.microsoft.com/office/powerpoint/2010/main" val="239444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Effects of Factors</a:t>
            </a:r>
            <a:endParaRPr lang="en-US" sz="4400" b="1" dirty="0"/>
          </a:p>
        </p:txBody>
      </p:sp>
      <p:pic>
        <p:nvPicPr>
          <p:cNvPr id="6" name="Picture 5" descr="effec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368" y="1638546"/>
            <a:ext cx="6635222" cy="4584335"/>
          </a:xfrm>
          <a:prstGeom prst="rect">
            <a:avLst/>
          </a:prstGeom>
        </p:spPr>
      </p:pic>
    </p:spTree>
    <p:extLst>
      <p:ext uri="{BB962C8B-B14F-4D97-AF65-F5344CB8AC3E}">
        <p14:creationId xmlns:p14="http://schemas.microsoft.com/office/powerpoint/2010/main" val="233522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The Client</a:t>
            </a:r>
            <a:endParaRPr lang="en-US" sz="4400" b="1" dirty="0"/>
          </a:p>
        </p:txBody>
      </p:sp>
      <p:pic>
        <p:nvPicPr>
          <p:cNvPr id="4" name="Picture 3"/>
          <p:cNvPicPr>
            <a:picLocks noChangeAspect="1"/>
          </p:cNvPicPr>
          <p:nvPr/>
        </p:nvPicPr>
        <p:blipFill>
          <a:blip r:embed="rId3"/>
          <a:stretch>
            <a:fillRect/>
          </a:stretch>
        </p:blipFill>
        <p:spPr>
          <a:xfrm>
            <a:off x="163860" y="1233731"/>
            <a:ext cx="3784600" cy="3352800"/>
          </a:xfrm>
          <a:prstGeom prst="rect">
            <a:avLst/>
          </a:prstGeom>
        </p:spPr>
      </p:pic>
      <p:sp>
        <p:nvSpPr>
          <p:cNvPr id="5" name="Title 1"/>
          <p:cNvSpPr txBox="1">
            <a:spLocks/>
          </p:cNvSpPr>
          <p:nvPr/>
        </p:nvSpPr>
        <p:spPr>
          <a:xfrm>
            <a:off x="428625" y="4805418"/>
            <a:ext cx="8591550" cy="1885314"/>
          </a:xfrm>
          <a:prstGeom prst="rect">
            <a:avLst/>
          </a:prstGeom>
        </p:spPr>
        <p:txBody>
          <a:bodyPr vert="horz" lIns="91440" tIns="45720" rIns="91440" bIns="45720" rtlCol="0" anchor="t" anchorCtr="0">
            <a:normAutofit/>
          </a:bodyPr>
          <a:lst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a:lstStyle>
          <a:p>
            <a:r>
              <a:rPr lang="en-US" sz="4400" b="1" dirty="0" smtClean="0"/>
              <a:t>Goal: </a:t>
            </a:r>
          </a:p>
          <a:p>
            <a:r>
              <a:rPr lang="en-US" sz="3800" b="1" dirty="0" smtClean="0"/>
              <a:t>Opening Weekend Domestic Gross</a:t>
            </a:r>
            <a:endParaRPr lang="en-US" sz="3800" b="1" dirty="0"/>
          </a:p>
        </p:txBody>
      </p:sp>
      <p:pic>
        <p:nvPicPr>
          <p:cNvPr id="6" name="Picture 5"/>
          <p:cNvPicPr>
            <a:picLocks noChangeAspect="1"/>
          </p:cNvPicPr>
          <p:nvPr/>
        </p:nvPicPr>
        <p:blipFill>
          <a:blip r:embed="rId4"/>
          <a:stretch>
            <a:fillRect/>
          </a:stretch>
        </p:blipFill>
        <p:spPr>
          <a:xfrm>
            <a:off x="3965486" y="1295401"/>
            <a:ext cx="4356073" cy="3267055"/>
          </a:xfrm>
          <a:prstGeom prst="rect">
            <a:avLst/>
          </a:prstGeom>
        </p:spPr>
      </p:pic>
    </p:spTree>
    <p:extLst>
      <p:ext uri="{BB962C8B-B14F-4D97-AF65-F5344CB8AC3E}">
        <p14:creationId xmlns:p14="http://schemas.microsoft.com/office/powerpoint/2010/main" val="97579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The Factors</a:t>
            </a:r>
            <a:endParaRPr lang="en-US" sz="4400" b="1" dirty="0"/>
          </a:p>
        </p:txBody>
      </p:sp>
      <p:pic>
        <p:nvPicPr>
          <p:cNvPr id="5" name="Picture 4"/>
          <p:cNvPicPr>
            <a:picLocks noChangeAspect="1"/>
          </p:cNvPicPr>
          <p:nvPr/>
        </p:nvPicPr>
        <p:blipFill>
          <a:blip r:embed="rId3"/>
          <a:stretch>
            <a:fillRect/>
          </a:stretch>
        </p:blipFill>
        <p:spPr>
          <a:xfrm>
            <a:off x="5244454" y="1279103"/>
            <a:ext cx="2451000" cy="2801142"/>
          </a:xfrm>
          <a:prstGeom prst="rect">
            <a:avLst/>
          </a:prstGeom>
        </p:spPr>
      </p:pic>
      <p:pic>
        <p:nvPicPr>
          <p:cNvPr id="6" name="Picture 5"/>
          <p:cNvPicPr>
            <a:picLocks noChangeAspect="1"/>
          </p:cNvPicPr>
          <p:nvPr/>
        </p:nvPicPr>
        <p:blipFill>
          <a:blip r:embed="rId4"/>
          <a:stretch>
            <a:fillRect/>
          </a:stretch>
        </p:blipFill>
        <p:spPr>
          <a:xfrm>
            <a:off x="768907" y="1295402"/>
            <a:ext cx="2784844" cy="2784844"/>
          </a:xfrm>
          <a:prstGeom prst="rect">
            <a:avLst/>
          </a:prstGeom>
        </p:spPr>
      </p:pic>
      <p:pic>
        <p:nvPicPr>
          <p:cNvPr id="7" name="Picture 6"/>
          <p:cNvPicPr>
            <a:picLocks noChangeAspect="1"/>
          </p:cNvPicPr>
          <p:nvPr/>
        </p:nvPicPr>
        <p:blipFill rotWithShape="1">
          <a:blip r:embed="rId5"/>
          <a:srcRect r="8504"/>
          <a:stretch/>
        </p:blipFill>
        <p:spPr>
          <a:xfrm>
            <a:off x="3344686" y="4178294"/>
            <a:ext cx="2056838" cy="2379813"/>
          </a:xfrm>
          <a:prstGeom prst="rect">
            <a:avLst/>
          </a:prstGeom>
        </p:spPr>
      </p:pic>
      <p:sp>
        <p:nvSpPr>
          <p:cNvPr id="3" name="TextBox 2"/>
          <p:cNvSpPr txBox="1"/>
          <p:nvPr/>
        </p:nvSpPr>
        <p:spPr>
          <a:xfrm>
            <a:off x="5401523" y="4150985"/>
            <a:ext cx="2293931" cy="369332"/>
          </a:xfrm>
          <a:prstGeom prst="rect">
            <a:avLst/>
          </a:prstGeom>
          <a:noFill/>
        </p:spPr>
        <p:txBody>
          <a:bodyPr wrap="square" rtlCol="0">
            <a:spAutoFit/>
          </a:bodyPr>
          <a:lstStyle/>
          <a:p>
            <a:pPr algn="ctr"/>
            <a:r>
              <a:rPr lang="en-US" dirty="0" smtClean="0"/>
              <a:t>Director</a:t>
            </a:r>
            <a:endParaRPr lang="en-US" dirty="0"/>
          </a:p>
        </p:txBody>
      </p:sp>
      <p:sp>
        <p:nvSpPr>
          <p:cNvPr id="8" name="TextBox 7"/>
          <p:cNvSpPr txBox="1"/>
          <p:nvPr/>
        </p:nvSpPr>
        <p:spPr>
          <a:xfrm>
            <a:off x="768907" y="4178294"/>
            <a:ext cx="2784844" cy="369332"/>
          </a:xfrm>
          <a:prstGeom prst="rect">
            <a:avLst/>
          </a:prstGeom>
          <a:noFill/>
        </p:spPr>
        <p:txBody>
          <a:bodyPr wrap="square" rtlCol="0">
            <a:spAutoFit/>
          </a:bodyPr>
          <a:lstStyle/>
          <a:p>
            <a:pPr algn="ctr"/>
            <a:r>
              <a:rPr lang="en-US" dirty="0" smtClean="0"/>
              <a:t>Top 3 Actors</a:t>
            </a:r>
            <a:endParaRPr lang="en-US" dirty="0"/>
          </a:p>
        </p:txBody>
      </p:sp>
      <p:sp>
        <p:nvSpPr>
          <p:cNvPr id="9" name="TextBox 8"/>
          <p:cNvSpPr txBox="1"/>
          <p:nvPr/>
        </p:nvSpPr>
        <p:spPr>
          <a:xfrm>
            <a:off x="3344685" y="6373441"/>
            <a:ext cx="2056838" cy="369332"/>
          </a:xfrm>
          <a:prstGeom prst="rect">
            <a:avLst/>
          </a:prstGeom>
          <a:noFill/>
        </p:spPr>
        <p:txBody>
          <a:bodyPr wrap="square" rtlCol="0">
            <a:spAutoFit/>
          </a:bodyPr>
          <a:lstStyle/>
          <a:p>
            <a:pPr algn="ctr"/>
            <a:r>
              <a:rPr lang="en-US" dirty="0" smtClean="0"/>
              <a:t>Budget</a:t>
            </a:r>
            <a:endParaRPr lang="en-US" dirty="0"/>
          </a:p>
        </p:txBody>
      </p:sp>
    </p:spTree>
    <p:extLst>
      <p:ext uri="{BB962C8B-B14F-4D97-AF65-F5344CB8AC3E}">
        <p14:creationId xmlns:p14="http://schemas.microsoft.com/office/powerpoint/2010/main" val="412313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Errors of Models</a:t>
            </a:r>
            <a:endParaRPr lang="en-US" sz="4400" b="1" dirty="0"/>
          </a:p>
        </p:txBody>
      </p:sp>
      <p:pic>
        <p:nvPicPr>
          <p:cNvPr id="4" name="Picture 3" descr="errorsofmodel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23" y="1392765"/>
            <a:ext cx="6831091" cy="4794380"/>
          </a:xfrm>
          <a:prstGeom prst="rect">
            <a:avLst/>
          </a:prstGeom>
        </p:spPr>
      </p:pic>
    </p:spTree>
    <p:extLst>
      <p:ext uri="{BB962C8B-B14F-4D97-AF65-F5344CB8AC3E}">
        <p14:creationId xmlns:p14="http://schemas.microsoft.com/office/powerpoint/2010/main" val="160008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4400" b="1" dirty="0" smtClean="0"/>
              <a:t>Results: Budget</a:t>
            </a:r>
            <a:endParaRPr lang="en-US" sz="4400" b="1" dirty="0"/>
          </a:p>
        </p:txBody>
      </p:sp>
      <p:pic>
        <p:nvPicPr>
          <p:cNvPr id="10" name="Picture 9" descr="budge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17" y="1146982"/>
            <a:ext cx="6930012" cy="5369654"/>
          </a:xfrm>
          <a:prstGeom prst="rect">
            <a:avLst/>
          </a:prstGeom>
        </p:spPr>
      </p:pic>
    </p:spTree>
    <p:extLst>
      <p:ext uri="{BB962C8B-B14F-4D97-AF65-F5344CB8AC3E}">
        <p14:creationId xmlns:p14="http://schemas.microsoft.com/office/powerpoint/2010/main" val="226750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Director </a:t>
            </a:r>
            <a:r>
              <a:rPr lang="en-US" sz="4400" b="1" dirty="0" smtClean="0"/>
              <a:t>Gross ( by Dir.)</a:t>
            </a:r>
            <a:endParaRPr lang="en-US" sz="4400" b="1" dirty="0"/>
          </a:p>
        </p:txBody>
      </p:sp>
      <p:pic>
        <p:nvPicPr>
          <p:cNvPr id="4" name="Picture 3" descr="directorgross.png"/>
          <p:cNvPicPr>
            <a:picLocks noChangeAspect="1"/>
          </p:cNvPicPr>
          <p:nvPr/>
        </p:nvPicPr>
        <p:blipFill rotWithShape="1">
          <a:blip r:embed="rId3">
            <a:extLst>
              <a:ext uri="{28A0092B-C50C-407E-A947-70E740481C1C}">
                <a14:useLocalDpi xmlns:a14="http://schemas.microsoft.com/office/drawing/2010/main" val="0"/>
              </a:ext>
            </a:extLst>
          </a:blip>
          <a:srcRect t="6054"/>
          <a:stretch/>
        </p:blipFill>
        <p:spPr>
          <a:xfrm>
            <a:off x="485742" y="1232141"/>
            <a:ext cx="7272863" cy="5306888"/>
          </a:xfrm>
          <a:prstGeom prst="rect">
            <a:avLst/>
          </a:prstGeom>
        </p:spPr>
      </p:pic>
    </p:spTree>
    <p:extLst>
      <p:ext uri="{BB962C8B-B14F-4D97-AF65-F5344CB8AC3E}">
        <p14:creationId xmlns:p14="http://schemas.microsoft.com/office/powerpoint/2010/main" val="3482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Director Gross (Movie)</a:t>
            </a:r>
            <a:endParaRPr lang="en-US" sz="4400" b="1" dirty="0"/>
          </a:p>
        </p:txBody>
      </p:sp>
      <p:pic>
        <p:nvPicPr>
          <p:cNvPr id="5" name="Picture 4" descr="director_mov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7" y="1002864"/>
            <a:ext cx="7715304" cy="5579536"/>
          </a:xfrm>
          <a:prstGeom prst="rect">
            <a:avLst/>
          </a:prstGeom>
        </p:spPr>
      </p:pic>
    </p:spTree>
    <p:extLst>
      <p:ext uri="{BB962C8B-B14F-4D97-AF65-F5344CB8AC3E}">
        <p14:creationId xmlns:p14="http://schemas.microsoft.com/office/powerpoint/2010/main" val="292342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Actor Grosses </a:t>
            </a:r>
            <a:r>
              <a:rPr lang="en-US" sz="4400" b="1" dirty="0" smtClean="0"/>
              <a:t>(Actors</a:t>
            </a:r>
            <a:r>
              <a:rPr lang="en-US" sz="4400" b="1" dirty="0" smtClean="0"/>
              <a:t>)</a:t>
            </a:r>
            <a:endParaRPr lang="en-US" sz="4400" b="1" dirty="0"/>
          </a:p>
        </p:txBody>
      </p:sp>
      <p:pic>
        <p:nvPicPr>
          <p:cNvPr id="4" name="Picture 3" descr="actor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032" y="1052901"/>
            <a:ext cx="7723838" cy="5513438"/>
          </a:xfrm>
          <a:prstGeom prst="rect">
            <a:avLst/>
          </a:prstGeom>
        </p:spPr>
      </p:pic>
    </p:spTree>
    <p:extLst>
      <p:ext uri="{BB962C8B-B14F-4D97-AF65-F5344CB8AC3E}">
        <p14:creationId xmlns:p14="http://schemas.microsoft.com/office/powerpoint/2010/main" val="3482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sz="4400" b="1" dirty="0" smtClean="0"/>
              <a:t>Results: Actor Grosses (Movie)</a:t>
            </a:r>
            <a:endParaRPr lang="en-US" sz="4400" b="1" dirty="0"/>
          </a:p>
        </p:txBody>
      </p:sp>
      <p:pic>
        <p:nvPicPr>
          <p:cNvPr id="5" name="Picture 4" descr="actors_movi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70" y="1099842"/>
            <a:ext cx="7600938" cy="5648922"/>
          </a:xfrm>
          <a:prstGeom prst="rect">
            <a:avLst/>
          </a:prstGeom>
        </p:spPr>
      </p:pic>
    </p:spTree>
    <p:extLst>
      <p:ext uri="{BB962C8B-B14F-4D97-AF65-F5344CB8AC3E}">
        <p14:creationId xmlns:p14="http://schemas.microsoft.com/office/powerpoint/2010/main" val="1642822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1313</TotalTime>
  <Words>619</Words>
  <Application>Microsoft Macintosh PowerPoint</Application>
  <PresentationFormat>On-screen Show (4:3)</PresentationFormat>
  <Paragraphs>41</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Project Luther</vt:lpstr>
      <vt:lpstr>The Client</vt:lpstr>
      <vt:lpstr>The Factors</vt:lpstr>
      <vt:lpstr>Errors of Models</vt:lpstr>
      <vt:lpstr>Results: Budget</vt:lpstr>
      <vt:lpstr>Results: Director Gross ( by Dir.)</vt:lpstr>
      <vt:lpstr>Results: Director Gross (Movie)</vt:lpstr>
      <vt:lpstr>Results: Actor Grosses (Actors)</vt:lpstr>
      <vt:lpstr>Results: Actor Grosses (Movie)</vt:lpstr>
      <vt:lpstr>Effects of Factors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Luther</dc:title>
  <dc:creator>Dara Elass</dc:creator>
  <cp:lastModifiedBy>Dara Elass</cp:lastModifiedBy>
  <cp:revision>25</cp:revision>
  <dcterms:created xsi:type="dcterms:W3CDTF">2014-09-18T18:18:34Z</dcterms:created>
  <dcterms:modified xsi:type="dcterms:W3CDTF">2014-09-26T19:02:18Z</dcterms:modified>
</cp:coreProperties>
</file>