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62" r:id="rId2"/>
    <p:sldId id="463" r:id="rId3"/>
    <p:sldId id="464" r:id="rId4"/>
  </p:sldIdLst>
  <p:sldSz cx="9906000" cy="6858000" type="A4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CC"/>
    <a:srgbClr val="996633"/>
    <a:srgbClr val="66FFFF"/>
    <a:srgbClr val="99FF99"/>
    <a:srgbClr val="CCFFFF"/>
    <a:srgbClr val="FFCC66"/>
    <a:srgbClr val="FFFF00"/>
    <a:srgbClr val="669900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9" autoAdjust="0"/>
    <p:restoredTop sz="94527" autoAdjust="0"/>
  </p:normalViewPr>
  <p:slideViewPr>
    <p:cSldViewPr snapToGrid="0" snapToObjects="1">
      <p:cViewPr>
        <p:scale>
          <a:sx n="80" d="100"/>
          <a:sy n="80" d="100"/>
        </p:scale>
        <p:origin x="-258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-1824" y="-78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860" cy="51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54" tIns="47727" rIns="95454" bIns="47727" numCol="1" anchor="t" anchorCtr="0" compatLnSpc="1">
            <a:prstTxWarp prst="textNoShape">
              <a:avLst/>
            </a:prstTxWarp>
          </a:bodyPr>
          <a:lstStyle>
            <a:lvl1pPr defTabSz="954712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784" y="0"/>
            <a:ext cx="3076860" cy="51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54" tIns="47727" rIns="95454" bIns="47727" numCol="1" anchor="t" anchorCtr="0" compatLnSpc="1">
            <a:prstTxWarp prst="textNoShape">
              <a:avLst/>
            </a:prstTxWarp>
          </a:bodyPr>
          <a:lstStyle>
            <a:lvl1pPr algn="r" defTabSz="954712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330"/>
            <a:ext cx="3076860" cy="511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54" tIns="47727" rIns="95454" bIns="47727" numCol="1" anchor="b" anchorCtr="0" compatLnSpc="1">
            <a:prstTxWarp prst="textNoShape">
              <a:avLst/>
            </a:prstTxWarp>
          </a:bodyPr>
          <a:lstStyle>
            <a:lvl1pPr defTabSz="954712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784" y="9721330"/>
            <a:ext cx="3076860" cy="511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54" tIns="47727" rIns="95454" bIns="47727" numCol="1" anchor="b" anchorCtr="0" compatLnSpc="1">
            <a:prstTxWarp prst="textNoShape">
              <a:avLst/>
            </a:prstTxWarp>
          </a:bodyPr>
          <a:lstStyle>
            <a:lvl1pPr algn="r" defTabSz="954712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1FC840CA-4903-4802-81E4-B0C4E1B8054D}" type="slidenum">
              <a:rPr lang="en-US" altLang="ja-JP"/>
              <a:pPr>
                <a:defRPr/>
              </a:pPr>
              <a:t>&lt;#&gt;</a:t>
            </a:fld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3455665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860" cy="511649"/>
          </a:xfrm>
          <a:prstGeom prst="rect">
            <a:avLst/>
          </a:prstGeom>
        </p:spPr>
        <p:txBody>
          <a:bodyPr vert="horz" lIns="94650" tIns="47325" rIns="94650" bIns="47325" rtlCol="0"/>
          <a:lstStyle>
            <a:lvl1pPr algn="l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0784" y="0"/>
            <a:ext cx="3076860" cy="511649"/>
          </a:xfrm>
          <a:prstGeom prst="rect">
            <a:avLst/>
          </a:prstGeom>
        </p:spPr>
        <p:txBody>
          <a:bodyPr vert="horz" lIns="94650" tIns="47325" rIns="94650" bIns="47325" rtlCol="0"/>
          <a:lstStyle>
            <a:lvl1pPr algn="r">
              <a:defRPr sz="1200" smtClean="0">
                <a:ea typeface="ＭＳ Ｐゴシック" pitchFamily="50" charset="-128"/>
              </a:defRPr>
            </a:lvl1pPr>
          </a:lstStyle>
          <a:p>
            <a:pPr>
              <a:defRPr/>
            </a:pPr>
            <a:fld id="{17410C35-E1F3-44F9-AA5D-95A43D6A9A9C}" type="datetimeFigureOut">
              <a:rPr lang="ja-JP" altLang="en-US"/>
              <a:pPr>
                <a:defRPr/>
              </a:pPr>
              <a:t>2018/5/9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1962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50" tIns="47325" rIns="94650" bIns="47325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10428" y="4861482"/>
            <a:ext cx="5678445" cy="4604841"/>
          </a:xfrm>
          <a:prstGeom prst="rect">
            <a:avLst/>
          </a:prstGeom>
        </p:spPr>
        <p:txBody>
          <a:bodyPr vert="horz" lIns="94650" tIns="47325" rIns="94650" bIns="47325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721330"/>
            <a:ext cx="3076860" cy="511648"/>
          </a:xfrm>
          <a:prstGeom prst="rect">
            <a:avLst/>
          </a:prstGeom>
        </p:spPr>
        <p:txBody>
          <a:bodyPr vert="horz" lIns="94650" tIns="47325" rIns="94650" bIns="47325" rtlCol="0" anchor="b"/>
          <a:lstStyle>
            <a:lvl1pPr algn="l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0784" y="9721330"/>
            <a:ext cx="3076860" cy="511648"/>
          </a:xfrm>
          <a:prstGeom prst="rect">
            <a:avLst/>
          </a:prstGeom>
        </p:spPr>
        <p:txBody>
          <a:bodyPr vert="horz" lIns="94650" tIns="47325" rIns="94650" bIns="47325" rtlCol="0" anchor="b"/>
          <a:lstStyle>
            <a:lvl1pPr algn="r">
              <a:defRPr sz="1200" smtClean="0">
                <a:ea typeface="ＭＳ Ｐゴシック" pitchFamily="50" charset="-128"/>
              </a:defRPr>
            </a:lvl1pPr>
          </a:lstStyle>
          <a:p>
            <a:pPr>
              <a:defRPr/>
            </a:pPr>
            <a:fld id="{2ECC15C4-B664-4744-8179-C86CA21AA982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29241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CC15C4-B664-4744-8179-C86CA21AA982}" type="slidenum">
              <a:rPr lang="ja-JP" altLang="en-US" smtClean="0"/>
              <a:pPr>
                <a:defRPr/>
              </a:pPr>
              <a:t>3</a:t>
            </a:fld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Subs\FC関係\FCB仕様検討 プレゼンテーション資料\顧客毎\協業プロジェクト\RT MR\2015 05 YAMAHA Promotion 資料\SKW ロゴ画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700" y="39713"/>
            <a:ext cx="750000" cy="256097"/>
          </a:xfrm>
          <a:prstGeom prst="rect">
            <a:avLst/>
          </a:prstGeom>
          <a:noFill/>
        </p:spPr>
      </p:pic>
      <p:cxnSp>
        <p:nvCxnSpPr>
          <p:cNvPr id="5" name="直線コネクタ 4"/>
          <p:cNvCxnSpPr/>
          <p:nvPr userDrawn="1"/>
        </p:nvCxnSpPr>
        <p:spPr>
          <a:xfrm>
            <a:off x="77273" y="340126"/>
            <a:ext cx="9720000" cy="0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 userDrawn="1"/>
        </p:nvCxnSpPr>
        <p:spPr>
          <a:xfrm>
            <a:off x="64395" y="6606868"/>
            <a:ext cx="9720000" cy="0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17331" y="1411311"/>
            <a:ext cx="1548112" cy="32691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0" name="テキスト ボックス 9"/>
          <p:cNvSpPr txBox="1">
            <a:spLocks noChangeAspect="1"/>
          </p:cNvSpPr>
          <p:nvPr userDrawn="1"/>
        </p:nvSpPr>
        <p:spPr>
          <a:xfrm>
            <a:off x="8673060" y="6587665"/>
            <a:ext cx="1165951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100" b="1" dirty="0" smtClean="0"/>
              <a:t>SHINKAWA.LTD</a:t>
            </a:r>
            <a:endParaRPr kumimoji="1" lang="ja-JP" altLang="en-US" sz="1100" b="1"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7875116" y="581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Internal Use Only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 userDrawn="1"/>
        </p:nvCxnSpPr>
        <p:spPr>
          <a:xfrm>
            <a:off x="77273" y="340126"/>
            <a:ext cx="9720000" cy="0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 userDrawn="1"/>
        </p:nvCxnSpPr>
        <p:spPr>
          <a:xfrm>
            <a:off x="64395" y="6606868"/>
            <a:ext cx="9720000" cy="0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>
            <a:spLocks noChangeAspect="1"/>
          </p:cNvSpPr>
          <p:nvPr userDrawn="1"/>
        </p:nvSpPr>
        <p:spPr>
          <a:xfrm>
            <a:off x="8673060" y="6587665"/>
            <a:ext cx="1165951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100" b="1" dirty="0" smtClean="0"/>
              <a:t>SHINKAWA.LTD</a:t>
            </a:r>
            <a:endParaRPr kumimoji="1" lang="ja-JP" altLang="en-US" sz="1100" b="1" dirty="0"/>
          </a:p>
        </p:txBody>
      </p:sp>
      <p:pic>
        <p:nvPicPr>
          <p:cNvPr id="9" name="Picture 3" descr="C:\Subs\FC関係\FCB仕様検討 プレゼンテーション資料\顧客毎\協業プロジェクト\RT MR\2015 05 YAMAHA Promotion 資料\SKW ロゴ画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700" y="39713"/>
            <a:ext cx="750000" cy="256097"/>
          </a:xfrm>
          <a:prstGeom prst="rect">
            <a:avLst/>
          </a:prstGeom>
          <a:noFill/>
        </p:spPr>
      </p:pic>
      <p:sp>
        <p:nvSpPr>
          <p:cNvPr id="10" name="テキスト ボックス 9"/>
          <p:cNvSpPr txBox="1"/>
          <p:nvPr userDrawn="1"/>
        </p:nvSpPr>
        <p:spPr>
          <a:xfrm>
            <a:off x="7875116" y="581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Internal Use Only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 userDrawn="1"/>
        </p:nvCxnSpPr>
        <p:spPr>
          <a:xfrm>
            <a:off x="77273" y="340126"/>
            <a:ext cx="9720000" cy="0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 userDrawn="1"/>
        </p:nvCxnSpPr>
        <p:spPr>
          <a:xfrm>
            <a:off x="64395" y="6606868"/>
            <a:ext cx="9720000" cy="0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>
            <a:spLocks noChangeAspect="1"/>
          </p:cNvSpPr>
          <p:nvPr userDrawn="1"/>
        </p:nvSpPr>
        <p:spPr>
          <a:xfrm>
            <a:off x="8673060" y="6587665"/>
            <a:ext cx="1165951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100" b="1" dirty="0" smtClean="0"/>
              <a:t>SHINKAWA.LTD</a:t>
            </a:r>
            <a:endParaRPr kumimoji="1" lang="ja-JP" altLang="en-US" sz="1100" b="1"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7875116" y="581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Internal Use Only</a:t>
            </a:r>
            <a:endParaRPr kumimoji="1" lang="ja-JP" altLang="en-US" dirty="0"/>
          </a:p>
        </p:txBody>
      </p:sp>
      <p:pic>
        <p:nvPicPr>
          <p:cNvPr id="13" name="Picture 3" descr="C:\Subs\FC関係\FCB仕様検討 プレゼンテーション資料\顧客毎\協業プロジェクト\RT MR\2015 05 YAMAHA Promotion 資料\SKW ロゴ画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700" y="39713"/>
            <a:ext cx="750000" cy="256097"/>
          </a:xfrm>
          <a:prstGeom prst="rect">
            <a:avLst/>
          </a:prstGeom>
          <a:noFill/>
        </p:spPr>
      </p:pic>
      <p:sp>
        <p:nvSpPr>
          <p:cNvPr id="14" name="テキスト ボックス 13"/>
          <p:cNvSpPr txBox="1"/>
          <p:nvPr userDrawn="1"/>
        </p:nvSpPr>
        <p:spPr>
          <a:xfrm>
            <a:off x="134650" y="61611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The Last Slide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171700" y="1866900"/>
            <a:ext cx="601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 smtClean="0"/>
              <a:t>SJ Technical Center studies a New Control System</a:t>
            </a:r>
            <a:endParaRPr kumimoji="1"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678477" y="6267450"/>
            <a:ext cx="2092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dirty="0" smtClean="0"/>
              <a:t>R0c 2018 05 Fujisawa/DABU/ </a:t>
            </a:r>
            <a:endParaRPr kumimoji="1" lang="ja-JP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8650" y="1027028"/>
            <a:ext cx="1600200" cy="1173901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1316" y="392668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Reference:</a:t>
            </a: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r>
              <a:rPr kumimoji="1" lang="en-US" altLang="ja-JP" dirty="0" smtClean="0"/>
              <a:t>LFB-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FC bonder System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954176" y="522742"/>
            <a:ext cx="0" cy="5977901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982781" y="982280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Board</a:t>
            </a:r>
            <a:r>
              <a:rPr kumimoji="1" lang="ja-JP" altLang="en-US" sz="1100" dirty="0" smtClean="0"/>
              <a:t> </a:t>
            </a:r>
            <a:r>
              <a:rPr kumimoji="1" lang="en-US" altLang="ja-JP" sz="1100" dirty="0" smtClean="0"/>
              <a:t>PC</a:t>
            </a:r>
            <a:endParaRPr kumimoji="1" lang="ja-JP" altLang="en-US" sz="1100" dirty="0"/>
          </a:p>
        </p:txBody>
      </p:sp>
      <p:sp>
        <p:nvSpPr>
          <p:cNvPr id="9" name="角丸四角形 8"/>
          <p:cNvSpPr/>
          <p:nvPr/>
        </p:nvSpPr>
        <p:spPr>
          <a:xfrm>
            <a:off x="695690" y="1243890"/>
            <a:ext cx="1426830" cy="77757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95690" y="1243890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>
                    <a:lumMod val="95000"/>
                  </a:schemeClr>
                </a:solidFill>
              </a:rPr>
              <a:t>Win7</a:t>
            </a:r>
            <a:endParaRPr kumimoji="1" lang="ja-JP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497949" y="1385657"/>
            <a:ext cx="534143" cy="315542"/>
          </a:xfrm>
          <a:prstGeom prst="roundRect">
            <a:avLst/>
          </a:prstGeom>
          <a:solidFill>
            <a:srgbClr val="66FFF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32905" y="1332492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Image</a:t>
            </a:r>
            <a:endParaRPr kumimoji="1" lang="ja-JP" altLang="en-US" sz="1100" dirty="0"/>
          </a:p>
        </p:txBody>
      </p:sp>
      <p:sp>
        <p:nvSpPr>
          <p:cNvPr id="13" name="角丸四角形 12"/>
          <p:cNvSpPr/>
          <p:nvPr/>
        </p:nvSpPr>
        <p:spPr>
          <a:xfrm>
            <a:off x="874140" y="1538057"/>
            <a:ext cx="534143" cy="315542"/>
          </a:xfrm>
          <a:prstGeom prst="roundRect">
            <a:avLst/>
          </a:prstGeom>
          <a:solidFill>
            <a:srgbClr val="66FFF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5426" y="15061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UI</a:t>
            </a:r>
            <a:endParaRPr kumimoji="1" lang="ja-JP" altLang="en-US" sz="11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97949" y="3119543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DUI</a:t>
            </a:r>
            <a:endParaRPr kumimoji="1" lang="ja-JP" altLang="en-US" sz="11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1779795" y="1701199"/>
            <a:ext cx="701129" cy="765546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621555" y="2466021"/>
            <a:ext cx="1600200" cy="1173901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401006" y="2431906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SH4 board*</a:t>
            </a:r>
            <a:endParaRPr kumimoji="1" lang="ja-JP" altLang="en-US" sz="1100" dirty="0"/>
          </a:p>
        </p:txBody>
      </p:sp>
      <p:sp>
        <p:nvSpPr>
          <p:cNvPr id="27" name="角丸四角形 26"/>
          <p:cNvSpPr/>
          <p:nvPr/>
        </p:nvSpPr>
        <p:spPr>
          <a:xfrm>
            <a:off x="688595" y="2682883"/>
            <a:ext cx="1426830" cy="77757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8595" y="2682883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>
                    <a:lumMod val="95000"/>
                  </a:schemeClr>
                </a:solidFill>
              </a:rPr>
              <a:t>RTOS(BOS*)</a:t>
            </a:r>
            <a:endParaRPr kumimoji="1" lang="ja-JP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867045" y="2977050"/>
            <a:ext cx="1059226" cy="315542"/>
          </a:xfrm>
          <a:prstGeom prst="roundRect">
            <a:avLst/>
          </a:prstGeom>
          <a:solidFill>
            <a:srgbClr val="66FFF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08331" y="2945151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Control API</a:t>
            </a:r>
            <a:endParaRPr kumimoji="1" lang="ja-JP" altLang="en-US" sz="1100" dirty="0"/>
          </a:p>
        </p:txBody>
      </p:sp>
      <p:sp>
        <p:nvSpPr>
          <p:cNvPr id="36" name="正方形/長方形 35"/>
          <p:cNvSpPr/>
          <p:nvPr/>
        </p:nvSpPr>
        <p:spPr>
          <a:xfrm>
            <a:off x="2282015" y="2466745"/>
            <a:ext cx="790797" cy="523219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9" idx="2"/>
          </p:cNvCxnSpPr>
          <p:nvPr/>
        </p:nvCxnSpPr>
        <p:spPr>
          <a:xfrm flipH="1">
            <a:off x="1401006" y="2021466"/>
            <a:ext cx="0" cy="661417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872894" y="242481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2"/>
                </a:solidFill>
              </a:rPr>
              <a:t>DPM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353166" y="2534679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chemeClr val="accent2"/>
                </a:solidFill>
              </a:rPr>
              <a:t>Frame</a:t>
            </a:r>
          </a:p>
          <a:p>
            <a:r>
              <a:rPr lang="en-US" altLang="ja-JP" sz="1100" dirty="0" smtClean="0">
                <a:solidFill>
                  <a:schemeClr val="accent2"/>
                </a:solidFill>
              </a:rPr>
              <a:t>Grabber*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cxnSp>
        <p:nvCxnSpPr>
          <p:cNvPr id="43" name="直線矢印コネクタ 42"/>
          <p:cNvCxnSpPr>
            <a:endCxn id="36" idx="2"/>
          </p:cNvCxnSpPr>
          <p:nvPr/>
        </p:nvCxnSpPr>
        <p:spPr>
          <a:xfrm flipV="1">
            <a:off x="2677414" y="2989964"/>
            <a:ext cx="0" cy="470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669144" y="4169330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>
                <a:solidFill>
                  <a:schemeClr val="accent2"/>
                </a:solidFill>
              </a:rPr>
              <a:t>EtherCAT</a:t>
            </a:r>
            <a:r>
              <a:rPr lang="en-US" altLang="ja-JP" sz="1100" dirty="0" smtClean="0">
                <a:solidFill>
                  <a:schemeClr val="accent2"/>
                </a:solidFill>
              </a:rPr>
              <a:t> Slave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501487" y="443094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DUI</a:t>
            </a:r>
            <a:endParaRPr kumimoji="1" lang="ja-JP" altLang="en-US" sz="1100" dirty="0"/>
          </a:p>
        </p:txBody>
      </p:sp>
      <p:sp>
        <p:nvSpPr>
          <p:cNvPr id="48" name="正方形/長方形 47"/>
          <p:cNvSpPr/>
          <p:nvPr/>
        </p:nvSpPr>
        <p:spPr>
          <a:xfrm>
            <a:off x="625093" y="3777418"/>
            <a:ext cx="1600200" cy="1173901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404544" y="3743303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SH4 board*</a:t>
            </a:r>
            <a:endParaRPr kumimoji="1" lang="ja-JP" altLang="en-US" sz="1100" dirty="0"/>
          </a:p>
        </p:txBody>
      </p:sp>
      <p:sp>
        <p:nvSpPr>
          <p:cNvPr id="50" name="角丸四角形 49"/>
          <p:cNvSpPr/>
          <p:nvPr/>
        </p:nvSpPr>
        <p:spPr>
          <a:xfrm>
            <a:off x="692133" y="3994280"/>
            <a:ext cx="1426830" cy="77757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92133" y="3994280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>
                    <a:lumMod val="95000"/>
                  </a:schemeClr>
                </a:solidFill>
              </a:rPr>
              <a:t>RTOS(BOS*)</a:t>
            </a:r>
            <a:endParaRPr kumimoji="1" lang="ja-JP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849316" y="4245914"/>
            <a:ext cx="1161509" cy="483409"/>
          </a:xfrm>
          <a:prstGeom prst="roundRect">
            <a:avLst/>
          </a:prstGeom>
          <a:solidFill>
            <a:srgbClr val="66FFF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69337" y="4256548"/>
            <a:ext cx="11657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I/O </a:t>
            </a:r>
          </a:p>
          <a:p>
            <a:r>
              <a:rPr kumimoji="1" lang="en-US" altLang="ja-JP" sz="1100" dirty="0" smtClean="0"/>
              <a:t>Communication</a:t>
            </a:r>
            <a:endParaRPr kumimoji="1" lang="ja-JP" altLang="en-US" sz="11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76432" y="373620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2"/>
                </a:solidFill>
              </a:rPr>
              <a:t>DPM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>
            <a:off x="1383278" y="3354129"/>
            <a:ext cx="0" cy="661417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621259" y="4713816"/>
            <a:ext cx="1633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2"/>
                </a:solidFill>
              </a:rPr>
              <a:t>Communication Master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 flipV="1">
            <a:off x="1371749" y="4761444"/>
            <a:ext cx="0" cy="470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65302" y="5227738"/>
            <a:ext cx="19383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2"/>
                </a:solidFill>
              </a:rPr>
              <a:t>Communication Slave</a:t>
            </a:r>
          </a:p>
          <a:p>
            <a:r>
              <a:rPr lang="en-US" altLang="ja-JP" sz="1100" dirty="0" smtClean="0">
                <a:solidFill>
                  <a:schemeClr val="accent2"/>
                </a:solidFill>
              </a:rPr>
              <a:t>==</a:t>
            </a:r>
          </a:p>
          <a:p>
            <a:r>
              <a:rPr kumimoji="1" lang="en-US" altLang="ja-JP" sz="1100" dirty="0" smtClean="0">
                <a:solidFill>
                  <a:schemeClr val="accent2"/>
                </a:solidFill>
              </a:rPr>
              <a:t>ML3,Mnet,DBLink*,</a:t>
            </a:r>
            <a:r>
              <a:rPr kumimoji="1" lang="en-US" altLang="ja-JP" sz="1100" dirty="0" err="1" smtClean="0">
                <a:solidFill>
                  <a:schemeClr val="accent2"/>
                </a:solidFill>
              </a:rPr>
              <a:t>Modbus</a:t>
            </a:r>
            <a:r>
              <a:rPr kumimoji="1" lang="en-US" altLang="ja-JP" sz="1100" dirty="0" smtClean="0">
                <a:solidFill>
                  <a:schemeClr val="accent2"/>
                </a:solidFill>
              </a:rPr>
              <a:t>,</a:t>
            </a:r>
          </a:p>
          <a:p>
            <a:r>
              <a:rPr lang="en-US" altLang="ja-JP" sz="1100" dirty="0" smtClean="0">
                <a:solidFill>
                  <a:schemeClr val="accent2"/>
                </a:solidFill>
              </a:rPr>
              <a:t>485,232C, AO*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594168" y="3147836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chemeClr val="accent2"/>
                </a:solidFill>
              </a:rPr>
              <a:t>(analog)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541003" y="1442360"/>
            <a:ext cx="1095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chemeClr val="accent2"/>
                </a:solidFill>
              </a:rPr>
              <a:t>USB3 Camera</a:t>
            </a:r>
          </a:p>
          <a:p>
            <a:r>
              <a:rPr kumimoji="1" lang="en-US" altLang="ja-JP" sz="1100" dirty="0" smtClean="0">
                <a:solidFill>
                  <a:schemeClr val="accent2"/>
                </a:solidFill>
              </a:rPr>
              <a:t>(option)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cxnSp>
        <p:nvCxnSpPr>
          <p:cNvPr id="61" name="直線矢印コネクタ 60"/>
          <p:cNvCxnSpPr>
            <a:endCxn id="9" idx="3"/>
          </p:cNvCxnSpPr>
          <p:nvPr/>
        </p:nvCxnSpPr>
        <p:spPr>
          <a:xfrm flipH="1">
            <a:off x="2122520" y="1632678"/>
            <a:ext cx="39795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 flipV="1">
            <a:off x="1364654" y="5934613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982781" y="6124348"/>
            <a:ext cx="10166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chemeClr val="accent2"/>
                </a:solidFill>
              </a:rPr>
              <a:t>DIO/AI*</a:t>
            </a:r>
          </a:p>
          <a:p>
            <a:r>
              <a:rPr lang="en-US" altLang="ja-JP" sz="1100" dirty="0" smtClean="0">
                <a:solidFill>
                  <a:schemeClr val="accent2"/>
                </a:solidFill>
              </a:rPr>
              <a:t>(</a:t>
            </a:r>
            <a:r>
              <a:rPr lang="en-US" altLang="ja-JP" sz="1100" dirty="0" err="1" smtClean="0">
                <a:solidFill>
                  <a:schemeClr val="accent2"/>
                </a:solidFill>
              </a:rPr>
              <a:t>subDBLink</a:t>
            </a:r>
            <a:r>
              <a:rPr lang="en-US" altLang="ja-JP" sz="1100" dirty="0" smtClean="0">
                <a:solidFill>
                  <a:schemeClr val="accent2"/>
                </a:solidFill>
              </a:rPr>
              <a:t>*)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066056" y="1392733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chemeClr val="accent2"/>
                </a:solidFill>
              </a:rPr>
              <a:t>USB2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325284" y="2129948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>
                <a:solidFill>
                  <a:schemeClr val="accent2"/>
                </a:solidFill>
              </a:rPr>
              <a:t>cPCI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179462" y="2059055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>
                <a:solidFill>
                  <a:schemeClr val="accent2"/>
                </a:solidFill>
              </a:rPr>
              <a:t>cPCI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308847" y="3551561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chemeClr val="accent2"/>
                </a:solidFill>
              </a:rPr>
              <a:t>J2bus*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856600" y="5934613"/>
            <a:ext cx="1779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Apx</a:t>
            </a:r>
            <a:r>
              <a:rPr lang="en-US" altLang="ja-JP" sz="1100" dirty="0" smtClean="0"/>
              <a:t>.40 motors &amp; 120 IO’s</a:t>
            </a:r>
            <a:endParaRPr kumimoji="1" lang="ja-JP" altLang="en-US" sz="1100" dirty="0"/>
          </a:p>
        </p:txBody>
      </p:sp>
      <p:sp>
        <p:nvSpPr>
          <p:cNvPr id="75" name="正方形/長方形 74"/>
          <p:cNvSpPr/>
          <p:nvPr/>
        </p:nvSpPr>
        <p:spPr>
          <a:xfrm>
            <a:off x="4564890" y="974470"/>
            <a:ext cx="1600200" cy="1173901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714063" y="929722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Board</a:t>
            </a:r>
            <a:r>
              <a:rPr kumimoji="1" lang="ja-JP" altLang="en-US" sz="1100" dirty="0" smtClean="0"/>
              <a:t> </a:t>
            </a:r>
            <a:r>
              <a:rPr kumimoji="1" lang="en-US" altLang="ja-JP" sz="1100" dirty="0" smtClean="0"/>
              <a:t>ARM</a:t>
            </a:r>
            <a:endParaRPr kumimoji="1" lang="ja-JP" altLang="en-US" sz="1100" dirty="0"/>
          </a:p>
        </p:txBody>
      </p:sp>
      <p:sp>
        <p:nvSpPr>
          <p:cNvPr id="77" name="角丸四角形 76"/>
          <p:cNvSpPr/>
          <p:nvPr/>
        </p:nvSpPr>
        <p:spPr>
          <a:xfrm>
            <a:off x="4631930" y="1191332"/>
            <a:ext cx="1426830" cy="77757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631930" y="1191332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>
                    <a:lumMod val="95000"/>
                  </a:schemeClr>
                </a:solidFill>
              </a:rPr>
              <a:t>Linux</a:t>
            </a:r>
            <a:endParaRPr kumimoji="1" lang="ja-JP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5434189" y="1333099"/>
            <a:ext cx="534143" cy="315542"/>
          </a:xfrm>
          <a:prstGeom prst="roundRect">
            <a:avLst/>
          </a:prstGeom>
          <a:solidFill>
            <a:srgbClr val="66FFF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369145" y="1279934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Image</a:t>
            </a:r>
            <a:endParaRPr kumimoji="1" lang="ja-JP" altLang="en-US" sz="1100" dirty="0"/>
          </a:p>
        </p:txBody>
      </p:sp>
      <p:sp>
        <p:nvSpPr>
          <p:cNvPr id="81" name="角丸四角形 80"/>
          <p:cNvSpPr/>
          <p:nvPr/>
        </p:nvSpPr>
        <p:spPr>
          <a:xfrm>
            <a:off x="4810380" y="1485499"/>
            <a:ext cx="534143" cy="315542"/>
          </a:xfrm>
          <a:prstGeom prst="roundRect">
            <a:avLst/>
          </a:prstGeom>
          <a:solidFill>
            <a:srgbClr val="66FFF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851666" y="145360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UI</a:t>
            </a:r>
            <a:endParaRPr kumimoji="1" lang="ja-JP" altLang="en-US" sz="1100" dirty="0"/>
          </a:p>
        </p:txBody>
      </p:sp>
      <p:cxnSp>
        <p:nvCxnSpPr>
          <p:cNvPr id="83" name="直線矢印コネクタ 82"/>
          <p:cNvCxnSpPr>
            <a:endCxn id="77" idx="3"/>
          </p:cNvCxnSpPr>
          <p:nvPr/>
        </p:nvCxnSpPr>
        <p:spPr>
          <a:xfrm flipH="1">
            <a:off x="6058760" y="1580120"/>
            <a:ext cx="39795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6002296" y="1292877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chemeClr val="accent2"/>
                </a:solidFill>
              </a:rPr>
              <a:t>USB3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4591162" y="2230490"/>
            <a:ext cx="1600200" cy="1451876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105102" y="947776"/>
            <a:ext cx="2353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Raspberry Pie or (Industrial ARM)*</a:t>
            </a:r>
            <a:endParaRPr kumimoji="1" lang="ja-JP" altLang="en-US" sz="11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519780" y="1338463"/>
            <a:ext cx="686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chemeClr val="accent2"/>
                </a:solidFill>
              </a:rPr>
              <a:t>USB3</a:t>
            </a:r>
          </a:p>
          <a:p>
            <a:r>
              <a:rPr lang="en-US" altLang="ja-JP" sz="1100" dirty="0" smtClean="0">
                <a:solidFill>
                  <a:schemeClr val="accent2"/>
                </a:solidFill>
              </a:rPr>
              <a:t>Camera</a:t>
            </a:r>
          </a:p>
        </p:txBody>
      </p:sp>
      <p:cxnSp>
        <p:nvCxnSpPr>
          <p:cNvPr id="89" name="直線矢印コネクタ 88"/>
          <p:cNvCxnSpPr/>
          <p:nvPr/>
        </p:nvCxnSpPr>
        <p:spPr>
          <a:xfrm>
            <a:off x="5344523" y="2006497"/>
            <a:ext cx="0" cy="385061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4663738" y="2423615"/>
            <a:ext cx="1426830" cy="103684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角丸四角形 91"/>
          <p:cNvSpPr/>
          <p:nvPr/>
        </p:nvSpPr>
        <p:spPr>
          <a:xfrm>
            <a:off x="4822506" y="2693516"/>
            <a:ext cx="1093278" cy="315542"/>
          </a:xfrm>
          <a:prstGeom prst="roundRect">
            <a:avLst/>
          </a:prstGeom>
          <a:solidFill>
            <a:srgbClr val="66FFF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923401" y="2701009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Control API</a:t>
            </a:r>
            <a:endParaRPr kumimoji="1" lang="ja-JP" altLang="en-US" sz="1100" dirty="0"/>
          </a:p>
        </p:txBody>
      </p:sp>
      <p:sp>
        <p:nvSpPr>
          <p:cNvPr id="94" name="角丸四角形 93"/>
          <p:cNvSpPr/>
          <p:nvPr/>
        </p:nvSpPr>
        <p:spPr>
          <a:xfrm>
            <a:off x="4851666" y="3147836"/>
            <a:ext cx="1093278" cy="460298"/>
          </a:xfrm>
          <a:prstGeom prst="roundRect">
            <a:avLst/>
          </a:prstGeom>
          <a:solidFill>
            <a:srgbClr val="66FFF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7567060" y="1201791"/>
            <a:ext cx="1944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Soft Language:</a:t>
            </a:r>
          </a:p>
          <a:p>
            <a:r>
              <a:rPr kumimoji="1" lang="en-US" altLang="ja-JP" sz="1100" dirty="0" smtClean="0"/>
              <a:t>C and/or C++ and/or Python</a:t>
            </a:r>
          </a:p>
          <a:p>
            <a:r>
              <a:rPr lang="en-US" altLang="ja-JP" sz="1100" dirty="0" smtClean="0"/>
              <a:t>Hard Language:</a:t>
            </a:r>
          </a:p>
          <a:p>
            <a:r>
              <a:rPr kumimoji="1" lang="en-US" altLang="ja-JP" sz="1100" dirty="0" smtClean="0"/>
              <a:t>(maybe) </a:t>
            </a:r>
            <a:r>
              <a:rPr kumimoji="1" lang="en-US" altLang="ja-JP" sz="1100" dirty="0" err="1" smtClean="0"/>
              <a:t>Verilog</a:t>
            </a:r>
            <a:endParaRPr kumimoji="1" lang="ja-JP" altLang="en-US" sz="1100" dirty="0"/>
          </a:p>
        </p:txBody>
      </p:sp>
      <p:sp>
        <p:nvSpPr>
          <p:cNvPr id="72" name="角丸四角形 71"/>
          <p:cNvSpPr/>
          <p:nvPr/>
        </p:nvSpPr>
        <p:spPr>
          <a:xfrm>
            <a:off x="2243662" y="3961108"/>
            <a:ext cx="1686764" cy="1560315"/>
          </a:xfrm>
          <a:prstGeom prst="round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ja-JP" sz="800" u="sng" dirty="0" smtClean="0">
                <a:solidFill>
                  <a:schemeClr val="tx1"/>
                </a:solidFill>
              </a:rPr>
              <a:t>CY2013Q1~</a:t>
            </a:r>
          </a:p>
          <a:p>
            <a:r>
              <a:rPr kumimoji="1" lang="en-US" altLang="ja-JP" sz="800" dirty="0" smtClean="0">
                <a:solidFill>
                  <a:schemeClr val="tx1"/>
                </a:solidFill>
              </a:rPr>
              <a:t>2 x SH4 board </a:t>
            </a:r>
            <a:r>
              <a:rPr kumimoji="1" lang="en-US" altLang="ja-JP" sz="8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r>
              <a:rPr kumimoji="1" lang="en-US" altLang="ja-JP" sz="800" dirty="0" smtClean="0">
                <a:solidFill>
                  <a:schemeClr val="tx1"/>
                </a:solidFill>
              </a:rPr>
              <a:t>2 x ZYNQ/1-board +</a:t>
            </a:r>
            <a:r>
              <a:rPr lang="en-US" altLang="ja-JP" sz="800" dirty="0" smtClean="0">
                <a:solidFill>
                  <a:schemeClr val="tx1"/>
                </a:solidFill>
              </a:rPr>
              <a:t> GIGE camera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ja-JP" sz="800" dirty="0" smtClean="0">
              <a:solidFill>
                <a:schemeClr val="tx1"/>
              </a:solidFill>
            </a:endParaRPr>
          </a:p>
          <a:p>
            <a:r>
              <a:rPr lang="en-US" altLang="ja-JP" sz="800" dirty="0" smtClean="0">
                <a:solidFill>
                  <a:schemeClr val="tx1"/>
                </a:solidFill>
              </a:rPr>
              <a:t>The development  was stopped  by top management  at  the time of de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sign completed.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673968" y="2391558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>
                    <a:lumMod val="95000"/>
                  </a:schemeClr>
                </a:solidFill>
              </a:rPr>
              <a:t>Linux + RTOS</a:t>
            </a:r>
            <a:endParaRPr kumimoji="1" lang="ja-JP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645978" y="2196509"/>
            <a:ext cx="1508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Board</a:t>
            </a:r>
            <a:r>
              <a:rPr kumimoji="1" lang="ja-JP" altLang="en-US" sz="1100" dirty="0" smtClean="0"/>
              <a:t> </a:t>
            </a:r>
            <a:r>
              <a:rPr kumimoji="1" lang="en-US" altLang="ja-JP" sz="1100" dirty="0" smtClean="0"/>
              <a:t>ARM or ZYNQ</a:t>
            </a:r>
            <a:endParaRPr kumimoji="1" lang="ja-JP" altLang="en-US" sz="11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765265" y="3258831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/>
              <a:t>EtherCAT</a:t>
            </a:r>
            <a:r>
              <a:rPr kumimoji="1" lang="en-US" altLang="ja-JP" sz="1100" dirty="0" smtClean="0"/>
              <a:t> master</a:t>
            </a:r>
            <a:endParaRPr kumimoji="1" lang="ja-JP" altLang="en-US" sz="1100" dirty="0"/>
          </a:p>
        </p:txBody>
      </p:sp>
      <p:cxnSp>
        <p:nvCxnSpPr>
          <p:cNvPr id="96" name="直線矢印コネクタ 95"/>
          <p:cNvCxnSpPr/>
          <p:nvPr/>
        </p:nvCxnSpPr>
        <p:spPr>
          <a:xfrm flipH="1">
            <a:off x="6073144" y="1887788"/>
            <a:ext cx="39795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6025306" y="1660927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chemeClr val="accent2"/>
                </a:solidFill>
              </a:rPr>
              <a:t>HDMI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6525538" y="1758269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chemeClr val="accent2"/>
                </a:solidFill>
              </a:rPr>
              <a:t>Monitor</a:t>
            </a:r>
          </a:p>
        </p:txBody>
      </p:sp>
      <p:cxnSp>
        <p:nvCxnSpPr>
          <p:cNvPr id="99" name="直線矢印コネクタ 98"/>
          <p:cNvCxnSpPr/>
          <p:nvPr/>
        </p:nvCxnSpPr>
        <p:spPr>
          <a:xfrm flipV="1">
            <a:off x="4946063" y="3625386"/>
            <a:ext cx="0" cy="470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V="1">
            <a:off x="5098463" y="3622518"/>
            <a:ext cx="0" cy="470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V="1">
            <a:off x="5259489" y="3619650"/>
            <a:ext cx="0" cy="470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 flipV="1">
            <a:off x="5829418" y="3631297"/>
            <a:ext cx="0" cy="105033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5369145" y="3839049"/>
            <a:ext cx="3791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2468788" y="349695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chemeClr val="accent2"/>
                </a:solidFill>
              </a:rPr>
              <a:t>Camera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5910734" y="3742913"/>
            <a:ext cx="337128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*Note: </a:t>
            </a:r>
          </a:p>
          <a:p>
            <a:r>
              <a:rPr lang="en-US" altLang="ja-JP" sz="1100" dirty="0" smtClean="0"/>
              <a:t>1) </a:t>
            </a:r>
            <a:r>
              <a:rPr kumimoji="1" lang="en-US" altLang="ja-JP" sz="1100" dirty="0" smtClean="0"/>
              <a:t>In case of Die Attach System,</a:t>
            </a:r>
          </a:p>
          <a:p>
            <a:r>
              <a:rPr kumimoji="1" lang="en-US" altLang="ja-JP" sz="1100" dirty="0" smtClean="0"/>
              <a:t>   Multiple links should be needed due to many IO’s.</a:t>
            </a:r>
          </a:p>
          <a:p>
            <a:r>
              <a:rPr lang="en-US" altLang="ja-JP" sz="1100" dirty="0" smtClean="0"/>
              <a:t>2) </a:t>
            </a:r>
            <a:r>
              <a:rPr lang="en-US" altLang="ja-JP" sz="1100" dirty="0" err="1" smtClean="0"/>
              <a:t>EtharCAT</a:t>
            </a:r>
            <a:r>
              <a:rPr lang="en-US" altLang="ja-JP" sz="1100" dirty="0" smtClean="0"/>
              <a:t> link should return to master for good</a:t>
            </a:r>
          </a:p>
          <a:p>
            <a:r>
              <a:rPr lang="en-US" altLang="ja-JP" sz="1100" dirty="0" smtClean="0"/>
              <a:t>    reliability </a:t>
            </a:r>
            <a:endParaRPr kumimoji="1" lang="ja-JP" altLang="en-US" sz="1100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083777" y="542830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New System Configuration Plan</a:t>
            </a:r>
            <a:endParaRPr kumimoji="1" lang="ja-JP" altLang="en-US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330553" y="2045757"/>
            <a:ext cx="33712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*Note: It might be </a:t>
            </a:r>
            <a:r>
              <a:rPr lang="en-US" altLang="ja-JP" sz="1100" dirty="0" smtClean="0"/>
              <a:t>combined as 1-board  system and/or 1-CPU system.</a:t>
            </a:r>
            <a:endParaRPr kumimoji="1" lang="ja-JP" altLang="en-US" sz="1100" dirty="0"/>
          </a:p>
        </p:txBody>
      </p:sp>
      <p:sp>
        <p:nvSpPr>
          <p:cNvPr id="109" name="右中かっこ 108"/>
          <p:cNvSpPr/>
          <p:nvPr/>
        </p:nvSpPr>
        <p:spPr>
          <a:xfrm>
            <a:off x="6191362" y="1968908"/>
            <a:ext cx="139191" cy="422650"/>
          </a:xfrm>
          <a:prstGeom prst="rightBrac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1929809" y="6324403"/>
            <a:ext cx="2118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 smtClean="0"/>
              <a:t>*note: *mark == in-house designed</a:t>
            </a:r>
            <a:endParaRPr kumimoji="1" lang="ja-JP" altLang="en-US" sz="9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313484" y="2049627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>
                <a:solidFill>
                  <a:schemeClr val="accent2"/>
                </a:solidFill>
              </a:rPr>
              <a:t>EtherNet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6456716" y="3381153"/>
            <a:ext cx="2230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Currently use </a:t>
            </a:r>
            <a:r>
              <a:rPr kumimoji="1" lang="en-US" altLang="ja-JP" sz="1100" dirty="0" err="1" smtClean="0"/>
              <a:t>TwinCAT</a:t>
            </a:r>
            <a:r>
              <a:rPr kumimoji="1" lang="en-US" altLang="ja-JP" sz="1100" dirty="0" smtClean="0"/>
              <a:t> / g-code</a:t>
            </a:r>
            <a:endParaRPr kumimoji="1" lang="ja-JP" altLang="en-US" sz="1100" dirty="0"/>
          </a:p>
        </p:txBody>
      </p:sp>
      <p:sp>
        <p:nvSpPr>
          <p:cNvPr id="111" name="正方形/長方形 110"/>
          <p:cNvSpPr/>
          <p:nvPr/>
        </p:nvSpPr>
        <p:spPr>
          <a:xfrm>
            <a:off x="5434189" y="1201791"/>
            <a:ext cx="1771997" cy="599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3" name="直線コネクタ 112"/>
          <p:cNvCxnSpPr/>
          <p:nvPr/>
        </p:nvCxnSpPr>
        <p:spPr>
          <a:xfrm flipV="1">
            <a:off x="5434189" y="1243890"/>
            <a:ext cx="1745695" cy="514379"/>
          </a:xfrm>
          <a:prstGeom prst="line">
            <a:avLst/>
          </a:prstGeom>
          <a:ln w="127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正方形/長方形 113"/>
          <p:cNvSpPr/>
          <p:nvPr/>
        </p:nvSpPr>
        <p:spPr>
          <a:xfrm>
            <a:off x="5344523" y="4729323"/>
            <a:ext cx="1080000" cy="936000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801415" y="4875931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chemeClr val="accent2"/>
                </a:solidFill>
              </a:rPr>
              <a:t>USB3</a:t>
            </a:r>
          </a:p>
          <a:p>
            <a:r>
              <a:rPr lang="en-US" altLang="ja-JP" sz="1100" dirty="0" smtClean="0">
                <a:solidFill>
                  <a:schemeClr val="accent2"/>
                </a:solidFill>
              </a:rPr>
              <a:t>Cameras</a:t>
            </a: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6328049" y="4844621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chemeClr val="accent2"/>
                </a:solidFill>
              </a:rPr>
              <a:t>USB3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 flipH="1">
            <a:off x="6336045" y="5145308"/>
            <a:ext cx="39795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角丸四角形 118"/>
          <p:cNvSpPr/>
          <p:nvPr/>
        </p:nvSpPr>
        <p:spPr>
          <a:xfrm>
            <a:off x="5398908" y="4875931"/>
            <a:ext cx="936000" cy="612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0" name="角丸四角形 119"/>
          <p:cNvSpPr/>
          <p:nvPr/>
        </p:nvSpPr>
        <p:spPr>
          <a:xfrm>
            <a:off x="5735224" y="5074168"/>
            <a:ext cx="534143" cy="315542"/>
          </a:xfrm>
          <a:prstGeom prst="roundRect">
            <a:avLst/>
          </a:prstGeom>
          <a:solidFill>
            <a:srgbClr val="66FFF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5369145" y="4875931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>
                    <a:lumMod val="95000"/>
                  </a:schemeClr>
                </a:solidFill>
              </a:rPr>
              <a:t>Linux</a:t>
            </a:r>
            <a:endParaRPr kumimoji="1" lang="ja-JP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753318" y="5045208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Image</a:t>
            </a:r>
            <a:endParaRPr kumimoji="1" lang="ja-JP" altLang="en-US" sz="1100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6852711" y="5306818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chemeClr val="accent2"/>
                </a:solidFill>
              </a:rPr>
              <a:t>Monitor</a:t>
            </a: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6297977" y="5227738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chemeClr val="accent2"/>
                </a:solidFill>
              </a:rPr>
              <a:t>HDMI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cxnSp>
        <p:nvCxnSpPr>
          <p:cNvPr id="125" name="直線矢印コネクタ 124"/>
          <p:cNvCxnSpPr/>
          <p:nvPr/>
        </p:nvCxnSpPr>
        <p:spPr>
          <a:xfrm flipH="1">
            <a:off x="6371670" y="5487931"/>
            <a:ext cx="39795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5296898" y="4681632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Board</a:t>
            </a:r>
            <a:r>
              <a:rPr kumimoji="1" lang="ja-JP" altLang="en-US" sz="900" dirty="0" smtClean="0"/>
              <a:t> </a:t>
            </a:r>
            <a:r>
              <a:rPr kumimoji="1" lang="en-US" altLang="ja-JP" sz="900" dirty="0" smtClean="0"/>
              <a:t>ARM or ZYNQ</a:t>
            </a:r>
            <a:endParaRPr kumimoji="1" lang="ja-JP" altLang="en-US" sz="900" dirty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4217519" y="4771856"/>
            <a:ext cx="1095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 smtClean="0"/>
              <a:t>* Some of </a:t>
            </a:r>
            <a:r>
              <a:rPr kumimoji="1" lang="en-US" altLang="ja-JP" sz="900" dirty="0" err="1" smtClean="0"/>
              <a:t>EtherCAT</a:t>
            </a:r>
            <a:r>
              <a:rPr kumimoji="1" lang="en-US" altLang="ja-JP" sz="900" dirty="0" smtClean="0"/>
              <a:t> slaves will be Image process </a:t>
            </a:r>
            <a:r>
              <a:rPr lang="en-US" altLang="ja-JP" sz="900" dirty="0" smtClean="0"/>
              <a:t>slave</a:t>
            </a:r>
            <a:endParaRPr kumimoji="1" lang="ja-JP" altLang="en-US" sz="900" dirty="0"/>
          </a:p>
        </p:txBody>
      </p:sp>
      <p:cxnSp>
        <p:nvCxnSpPr>
          <p:cNvPr id="128" name="直線コネクタ 127"/>
          <p:cNvCxnSpPr/>
          <p:nvPr/>
        </p:nvCxnSpPr>
        <p:spPr>
          <a:xfrm>
            <a:off x="5434189" y="1231660"/>
            <a:ext cx="1745695" cy="569381"/>
          </a:xfrm>
          <a:prstGeom prst="line">
            <a:avLst/>
          </a:prstGeom>
          <a:ln w="127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7984" y="419998"/>
            <a:ext cx="303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/>
              <a:t>Demandsof</a:t>
            </a:r>
            <a:r>
              <a:rPr kumimoji="1" lang="en-US" altLang="ja-JP" b="1" dirty="0" smtClean="0"/>
              <a:t> Die Attach BU</a:t>
            </a:r>
            <a:endParaRPr kumimoji="1" lang="ja-JP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3507476" y="822044"/>
            <a:ext cx="2442948" cy="17876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894784" y="1141029"/>
            <a:ext cx="748042" cy="540287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09798" y="1169474"/>
            <a:ext cx="109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AMP</a:t>
            </a:r>
          </a:p>
          <a:p>
            <a:pPr algn="ctr"/>
            <a:r>
              <a:rPr lang="en-US" altLang="ja-JP" sz="1100" dirty="0" smtClean="0"/>
              <a:t>(compact size)</a:t>
            </a:r>
            <a:endParaRPr kumimoji="1" lang="ja-JP" altLang="en-US" sz="1100" dirty="0"/>
          </a:p>
        </p:txBody>
      </p:sp>
      <p:sp>
        <p:nvSpPr>
          <p:cNvPr id="7" name="正方形/長方形 6"/>
          <p:cNvSpPr/>
          <p:nvPr/>
        </p:nvSpPr>
        <p:spPr>
          <a:xfrm>
            <a:off x="5158854" y="1317893"/>
            <a:ext cx="425358" cy="2701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509150" y="1395229"/>
            <a:ext cx="134197" cy="904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2677414" y="1317893"/>
            <a:ext cx="121737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5371533" y="1767732"/>
            <a:ext cx="212679" cy="1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642826" y="1485676"/>
            <a:ext cx="45720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4642827" y="1395229"/>
            <a:ext cx="38017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792955" y="1162403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Encoder</a:t>
            </a:r>
            <a:endParaRPr kumimoji="1" lang="ja-JP" altLang="en-US" sz="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31180" y="1102449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err="1" smtClean="0"/>
              <a:t>EtherCAT</a:t>
            </a:r>
            <a:endParaRPr kumimoji="1" lang="ja-JP" altLang="en-US" sz="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563211" y="1499051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Drive</a:t>
            </a:r>
            <a:endParaRPr kumimoji="1" lang="ja-JP" altLang="en-US" sz="8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677414" y="1564286"/>
            <a:ext cx="1199814" cy="0"/>
          </a:xfrm>
          <a:prstGeom prst="straightConnector1">
            <a:avLst/>
          </a:prstGeom>
          <a:ln w="444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840276" y="1391329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Power</a:t>
            </a:r>
            <a:endParaRPr kumimoji="1" lang="ja-JP" altLang="en-US" sz="800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4408227" y="1870092"/>
            <a:ext cx="9465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509148" y="1670461"/>
            <a:ext cx="1340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 smtClean="0"/>
              <a:t>Electrical Valves &amp; LED’s</a:t>
            </a:r>
          </a:p>
          <a:p>
            <a:r>
              <a:rPr lang="en-US" altLang="ja-JP" sz="800" dirty="0" smtClean="0"/>
              <a:t>(Small Power DO/AO)</a:t>
            </a:r>
            <a:endParaRPr kumimoji="1" lang="ja-JP" altLang="en-US" sz="800" dirty="0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4135594" y="1714495"/>
            <a:ext cx="0" cy="39670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4410826" y="1682647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>
            <a:off x="4135609" y="2111203"/>
            <a:ext cx="122673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5366981" y="2029316"/>
            <a:ext cx="212679" cy="1700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525068" y="1952517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 smtClean="0"/>
              <a:t>Sensors</a:t>
            </a:r>
          </a:p>
          <a:p>
            <a:r>
              <a:rPr lang="en-US" altLang="ja-JP" sz="800" dirty="0" smtClean="0"/>
              <a:t>(AI/DI)</a:t>
            </a:r>
            <a:endParaRPr kumimoji="1" lang="ja-JP" altLang="en-US" sz="800" dirty="0"/>
          </a:p>
        </p:txBody>
      </p:sp>
      <p:sp>
        <p:nvSpPr>
          <p:cNvPr id="39" name="左右矢印 38"/>
          <p:cNvSpPr/>
          <p:nvPr/>
        </p:nvSpPr>
        <p:spPr>
          <a:xfrm>
            <a:off x="4272205" y="2612131"/>
            <a:ext cx="610069" cy="286603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73863" y="2873287"/>
            <a:ext cx="1446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Moving Mechanism</a:t>
            </a:r>
            <a:endParaRPr kumimoji="1" lang="ja-JP" altLang="en-US" sz="11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9197" y="789330"/>
            <a:ext cx="2864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 smtClean="0"/>
              <a:t>1. Compact Servo AMP(</a:t>
            </a:r>
            <a:r>
              <a:rPr kumimoji="1" lang="en-US" altLang="ja-JP" sz="1100" b="1" dirty="0" err="1" smtClean="0"/>
              <a:t>EtherCAT</a:t>
            </a:r>
            <a:r>
              <a:rPr kumimoji="1" lang="en-US" altLang="ja-JP" sz="1100" b="1" dirty="0" smtClean="0"/>
              <a:t> slave)</a:t>
            </a:r>
            <a:endParaRPr kumimoji="1" lang="ja-JP" altLang="en-US" sz="1100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935190" y="822045"/>
            <a:ext cx="19111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Option:</a:t>
            </a:r>
          </a:p>
          <a:p>
            <a:pPr>
              <a:buFont typeface="Wingdings" pitchFamily="2" charset="2"/>
              <a:buChar char="u"/>
            </a:pPr>
            <a:r>
              <a:rPr kumimoji="1" lang="en-US" altLang="ja-JP" sz="1100" dirty="0" smtClean="0"/>
              <a:t> Force feed back</a:t>
            </a:r>
          </a:p>
          <a:p>
            <a:pPr>
              <a:buFont typeface="Wingdings" pitchFamily="2" charset="2"/>
              <a:buChar char="u"/>
            </a:pPr>
            <a:r>
              <a:rPr lang="en-US" altLang="ja-JP" sz="1100" dirty="0" smtClean="0"/>
              <a:t> DC Linear motor (VCM)  </a:t>
            </a:r>
            <a:endParaRPr kumimoji="1" lang="ja-JP" altLang="en-US" sz="11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37230" y="970428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3-phase</a:t>
            </a:r>
          </a:p>
          <a:p>
            <a:r>
              <a:rPr lang="en-US" altLang="ja-JP" sz="800" dirty="0" smtClean="0"/>
              <a:t>AC servo or Linear</a:t>
            </a:r>
            <a:endParaRPr kumimoji="1" lang="ja-JP" altLang="en-US" sz="800" dirty="0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4002994" y="1724395"/>
            <a:ext cx="0" cy="5998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5365006" y="2300466"/>
            <a:ext cx="212679" cy="1700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546843" y="2271167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 smtClean="0"/>
              <a:t>Some Specific Sensors</a:t>
            </a:r>
          </a:p>
          <a:p>
            <a:r>
              <a:rPr lang="en-US" altLang="ja-JP" sz="800" dirty="0" smtClean="0"/>
              <a:t>(RS-485/RS-232C)</a:t>
            </a:r>
            <a:endParaRPr kumimoji="1" lang="ja-JP" altLang="en-US" sz="8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4014377" y="2366867"/>
            <a:ext cx="132285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72947" y="2981859"/>
            <a:ext cx="26068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 smtClean="0"/>
              <a:t>2. </a:t>
            </a:r>
            <a:r>
              <a:rPr lang="en-US" altLang="ja-JP" sz="1100" b="1" dirty="0" smtClean="0"/>
              <a:t>Material Height measurement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ja-JP" sz="1100" dirty="0" smtClean="0"/>
              <a:t> Paste after dispensing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ja-JP" sz="1100" dirty="0" smtClean="0"/>
              <a:t> Paste bleed-up after bonding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ja-JP" sz="1100" dirty="0" smtClean="0"/>
              <a:t> Bonded Die</a:t>
            </a:r>
            <a:endParaRPr kumimoji="1" lang="ja-JP" altLang="en-US" sz="11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0972" y="3773075"/>
            <a:ext cx="38202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 smtClean="0"/>
              <a:t>3. Inspection, Alignment &amp; other image processing</a:t>
            </a:r>
            <a:endParaRPr lang="en-US" altLang="ja-JP" sz="1100" b="1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ja-JP" sz="1100" dirty="0" smtClean="0"/>
              <a:t> Paste shape &amp; area volume after dispensing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ja-JP" sz="1100" dirty="0" smtClean="0"/>
              <a:t> Paste on Die after bonding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ja-JP" sz="1100" dirty="0" smtClean="0"/>
              <a:t> Die Crack &amp; Particle on die, before/after bonding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ja-JP" sz="1100" dirty="0" smtClean="0"/>
              <a:t> Warped Die alignment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ja-JP" sz="1100" dirty="0" smtClean="0"/>
              <a:t> OCR, 2D-barcode</a:t>
            </a:r>
            <a:endParaRPr kumimoji="1" lang="ja-JP" altLang="en-US" sz="11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63609" y="4987946"/>
            <a:ext cx="55675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 smtClean="0"/>
              <a:t>4. RTOS</a:t>
            </a:r>
          </a:p>
          <a:p>
            <a:pPr lvl="1"/>
            <a:r>
              <a:rPr lang="en-US" altLang="ja-JP" sz="1100" dirty="0" smtClean="0"/>
              <a:t>Comment : </a:t>
            </a:r>
          </a:p>
          <a:p>
            <a:pPr lvl="1"/>
            <a:r>
              <a:rPr lang="en-US" altLang="ja-JP" sz="1100" dirty="0" smtClean="0"/>
              <a:t>Event driven type should be useful for many IO system as Die attach Machine</a:t>
            </a:r>
            <a:endParaRPr kumimoji="1" lang="ja-JP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W_presen_format_機密">
  <a:themeElements>
    <a:clrScheme name="SKW_presen_format_機密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KW_presen_format_機密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KW_presen_format_機密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W_presen_format_機密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W_presen_format_機密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W_presen_format_機密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W_presen_format_機密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W_presen_format_機密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W_presen_format_機密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W_presen_format_機密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W_presen_format_機密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W_presen_format_機密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W_presen_format_機密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W_presen_format_機密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SKW_presen_format_機密</Template>
  <TotalTime>6185</TotalTime>
  <Words>380</Words>
  <Application>Microsoft Office PowerPoint</Application>
  <PresentationFormat>A4 210 x 297 mm</PresentationFormat>
  <Paragraphs>114</Paragraphs>
  <Slides>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SKW_presen_format_機密</vt:lpstr>
      <vt:lpstr>スライド 1</vt:lpstr>
      <vt:lpstr>スライド 2</vt:lpstr>
      <vt:lpstr>スライド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mt-takahashi</dc:creator>
  <cp:lastModifiedBy>kh-fujisawa</cp:lastModifiedBy>
  <cp:revision>427</cp:revision>
  <dcterms:created xsi:type="dcterms:W3CDTF">2013-07-16T09:32:14Z</dcterms:created>
  <dcterms:modified xsi:type="dcterms:W3CDTF">2018-05-09T01:44:17Z</dcterms:modified>
</cp:coreProperties>
</file>