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95cca722_0_0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d95cca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d95cca72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95cca72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d95cca722_0_94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95cca72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d95cca722_0_100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95cca72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d95cca722_0_106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95cca72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d95cca722_0_112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95cca72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d95cca722_0_11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95cca72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d95cca722_0_124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95cca72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d95cca722_0_130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95cca72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d95cca722_0_141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d95cca72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d95cca722_0_147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95cca72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d95cca722_0_153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95cca7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d95cca722_0_11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95cca72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d95cca722_0_15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95cca72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d95cca722_0_169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95cca72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d95cca722_0_176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95cca72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d95cca722_0_183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95cca72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d95cca722_0_190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95cca72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d95cca722_0_197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95cca72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d95cca722_0_204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d95cca72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d95cca722_0_211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95cca72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d95cca722_0_21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d95cca72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d95cca722_0_225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95cca7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d95cca722_0_22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d95cca72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d95cca722_0_232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d95cca722_0_239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95cca72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d95cca722_0_246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d95cca72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d95cca722_0_253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d95cca72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d95cca722_0_264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95cca72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d95cca722_0_271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d95cca72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1d95cca722_0_27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d95cca72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d95cca722_0_285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d95cca72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d95cca722_0_292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d95cca72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1d95cca722_0_299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95cca7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d95cca722_0_27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95cca72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d95cca722_0_306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95cca72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d95cca722_0_313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d95cca72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d95cca722_0_320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95cca72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d95cca722_0_327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d95cca72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1d95cca722_0_334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d95cca72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d95cca722_0_341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d95cca72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d95cca722_0_34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d95cca72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d95cca722_0_355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d95cca72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1d95cca722_0_366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d95cca72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d95cca722_0_373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95cca7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d95cca722_0_32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d95cca72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d95cca722_0_380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d95cca72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d95cca722_0_387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d95cca72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d95cca722_0_394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d95cca72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d95cca722_0_401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d95cca72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1d95cca722_0_40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d95cca72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1d95cca722_0_415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d95cca72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d95cca722_0_422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d95cca722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1d95cca722_0_429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d95cca72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1d95cca722_0_436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d95cca72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1d95cca722_0_447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95cca7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d95cca722_0_37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d95cca72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d95cca722_0_454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d95cca72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1d95cca722_0_461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d95cca72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d95cca722_0_46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d95cca72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1d95cca722_0_475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d95cca72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d95cca722_0_482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95cca7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d95cca722_0_4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95cca7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d95cca722_0_83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95cca7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d95cca722_0_88:notes"/>
          <p:cNvSpPr/>
          <p:nvPr>
            <p:ph idx="2" type="sldImg"/>
          </p:nvPr>
        </p:nvSpPr>
        <p:spPr>
          <a:xfrm>
            <a:off x="382206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4.gif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2" y="159782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2" y="2914659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1" y="120015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4" y="330518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4" y="218004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1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9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62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3746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34" y="115133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34" y="1631162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3746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3" y="204789"/>
            <a:ext cx="3008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6" y="204788"/>
            <a:ext cx="51120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3" y="1076329"/>
            <a:ext cx="30081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91" y="360046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91" y="459583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91" y="4025516"/>
            <a:ext cx="54864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5" y="-1217396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65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61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1826310" y="154967"/>
            <a:ext cx="7317600" cy="604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130" name="Google Shape;1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4502" y="4125408"/>
            <a:ext cx="1414200" cy="66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51" y="68653"/>
            <a:ext cx="1581000" cy="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6652082" y="241281"/>
            <a:ext cx="2163300" cy="164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6735284" y="327595"/>
            <a:ext cx="1997100" cy="1467300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1743107" y="241281"/>
            <a:ext cx="4674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  <a:endParaRPr b="1" sz="19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7"/>
          <p:cNvSpPr/>
          <p:nvPr/>
        </p:nvSpPr>
        <p:spPr>
          <a:xfrm rot="10800000">
            <a:off x="-284" y="4384348"/>
            <a:ext cx="4821900" cy="604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57201" y="120015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722314" y="330518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722314" y="218004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457201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4648209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46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457200" y="115133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2" type="body"/>
          </p:nvPr>
        </p:nvSpPr>
        <p:spPr>
          <a:xfrm>
            <a:off x="457200" y="1631162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3746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3" type="body"/>
          </p:nvPr>
        </p:nvSpPr>
        <p:spPr>
          <a:xfrm>
            <a:off x="4645034" y="115133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4" type="body"/>
          </p:nvPr>
        </p:nvSpPr>
        <p:spPr>
          <a:xfrm>
            <a:off x="4645034" y="1631162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3746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66" name="Google Shape;166;p32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32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457203" y="204789"/>
            <a:ext cx="3008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575056" y="204788"/>
            <a:ext cx="51120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457203" y="1076329"/>
            <a:ext cx="30081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3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1792291" y="360046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78" name="Google Shape;178;p34"/>
          <p:cNvSpPr/>
          <p:nvPr>
            <p:ph idx="2" type="pic"/>
          </p:nvPr>
        </p:nvSpPr>
        <p:spPr>
          <a:xfrm>
            <a:off x="1792291" y="459583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1792291" y="4025516"/>
            <a:ext cx="54864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 rot="5400000">
            <a:off x="2874765" y="-1217396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 rot="5400000">
            <a:off x="5463765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 rot="5400000">
            <a:off x="1272761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1" y="120015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950" lIns="106950" spcFirstLastPara="1" rIns="106950" wrap="square" tIns="10695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950" lIns="106950" spcFirstLastPara="1" rIns="106950" wrap="square" tIns="10695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445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763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208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752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1971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6416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0734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51790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25" lIns="87850" spcFirstLastPara="1" rIns="87850" wrap="square" tIns="43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0" y="413907"/>
            <a:ext cx="7484100" cy="1587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t/>
            </a:r>
            <a:endParaRPr b="1" i="0" sz="5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pic>
        <p:nvPicPr>
          <p:cNvPr descr="https://www.caelum.com.br/apostila-html-css-javascript/anuncios/alura_2x.png" id="203" name="Google Shape;2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37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205" name="Google Shape;205;p37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37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6"/>
          <p:cNvSpPr/>
          <p:nvPr/>
        </p:nvSpPr>
        <p:spPr>
          <a:xfrm>
            <a:off x="827876" y="1061431"/>
            <a:ext cx="74874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Remuneração de Incentivo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o cenário do PRFI: o fornecedor recebe 10 mil reais entregando na data, 1 mil reais a mais por mês de antecedência e 1 mil a menos por mês de atraso;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Agora imagine que existem alguns fatores de risco no projeto e ao invés de pagarmos 1 mil reais a menos por atraso, aceitemos os riscos junto com o fornecedor e acordemos que iremos pagar 50% de todo o custo acima dos 10 mil reais iniciais até um teto de 15 mil reais.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Depois disso, o fornecedor arca com os custos sozinho.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7"/>
          <p:cNvSpPr/>
          <p:nvPr/>
        </p:nvSpPr>
        <p:spPr>
          <a:xfrm>
            <a:off x="827876" y="1061431"/>
            <a:ext cx="74874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Ajuste Econômico de Preço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ser gerente de projetos e vender contratos à preço fixo na época da superinflação. Lembram disso? Pois então, não ia dar! Este tipo de contrato estipula o preço fixo mas aceita que haja variação no valor do contrato com base em indicadores previamente acordados. Perfeito para contratos de longa duração ou para países onde a inflação e a má administração correm soltas.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8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/>
          <p:nvPr/>
        </p:nvSpPr>
        <p:spPr>
          <a:xfrm>
            <a:off x="827876" y="1061431"/>
            <a:ext cx="74874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0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Fixa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o comprador assume os riscos pelos custos;</a:t>
            </a:r>
            <a:endParaRPr sz="1600"/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para construir um banco de dados, estima-se um custo de 10 mil reais. Acorda-se, com o fornecedor, que o custo de desenvolvimento será coberto até 10 mil reais e acima disso terá de ser renegociado. O lucro, a remuneração do fornecedor, será fixa: 10% sobre o custo total. Acima de 10 mil reais o contrato terá de ser revisto, porque o comprador tem interesse direto sobre os custos do trabalho. Pode-se estabelecer que os 10% de remuneração serão com base nas estimativas iniciais, ou seja, os 10 mil reais. Isso significa que não muda a remuneração do fornecedor aumentando o valor do contrato.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9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9"/>
          <p:cNvSpPr/>
          <p:nvPr/>
        </p:nvSpPr>
        <p:spPr>
          <a:xfrm>
            <a:off x="827876" y="1061431"/>
            <a:ext cx="74874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de Incentivo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os custos estimados forem de 10 mil reais, acorda-se a remuneração do fornecedor em 10%. Se o custo for inferior, a diferença será dividida entre as partes conforme previamente acordado. Se o custo ficar acima de 10 mil reais, também será feito o rateio dos custos;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mais arriscado para o fornecedor mas, ao mesmo tempo, oferece uma grande oportunidade de ganhos.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0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0"/>
          <p:cNvSpPr/>
          <p:nvPr/>
        </p:nvSpPr>
        <p:spPr>
          <a:xfrm>
            <a:off x="827876" y="1061431"/>
            <a:ext cx="74874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0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Concedida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cobertos todos os custos do trabalho e é oferecida uma remuneração com base em critérios subjetivos, como a satisfação do cliente;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os usuários do serviço preencham um formulário de satisfação: acima de 50% no índice de satisfação o fornecedor recebe 10% do custo total, abaixo de 50%, um valor abaixo de acordo com a variação do índice.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1"/>
          <p:cNvSpPr/>
          <p:nvPr/>
        </p:nvSpPr>
        <p:spPr>
          <a:xfrm>
            <a:off x="827876" y="1061431"/>
            <a:ext cx="74874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 e Material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Estabelece-se um preço fixo por hora ou unidade, como metro quadrado, e deixa-se em aberto o projeto;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valor a ser cobrado é equivalente ao executado, nem mais nem menos. Neste caso acontece um compartilhamento entre o fornecedor e o contratante. Continue lendo os artigos do nosso site para ficar por dentro das melhores práticas de gestão de projetos.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/>
        </p:nvSpPr>
        <p:spPr>
          <a:xfrm>
            <a:off x="0" y="241270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345" name="Google Shape;34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2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2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348" name="Google Shape;348;p52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52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350" name="Google Shape;350;p52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52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495063" y="4470664"/>
            <a:ext cx="535200" cy="4113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102" y="1190734"/>
            <a:ext cx="2495700" cy="33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4"/>
          <p:cNvSpPr/>
          <p:nvPr/>
        </p:nvSpPr>
        <p:spPr>
          <a:xfrm>
            <a:off x="495063" y="4470664"/>
            <a:ext cx="535200" cy="4113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102" y="1110310"/>
            <a:ext cx="2495700" cy="3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196" y="1223835"/>
            <a:ext cx="4991700" cy="3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0" y="241279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212" name="Google Shape;2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grpSp>
        <p:nvGrpSpPr>
          <p:cNvPr id="215" name="Google Shape;215;p38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216" name="Google Shape;216;p38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38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8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/>
        </p:nvSpPr>
        <p:spPr>
          <a:xfrm>
            <a:off x="0" y="241267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377" name="Google Shape;37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6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6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380" name="Google Shape;380;p56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56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382" name="Google Shape;382;p56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5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7"/>
          <p:cNvSpPr/>
          <p:nvPr/>
        </p:nvSpPr>
        <p:spPr>
          <a:xfrm>
            <a:off x="661469" y="3089642"/>
            <a:ext cx="4991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 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documentação das decisões de compra do projeto, especificando a abordagem e identificando fornecedores em potencial – de acordo com o PMBOK®.</a:t>
            </a:r>
            <a:endParaRPr sz="1600"/>
          </a:p>
        </p:txBody>
      </p:sp>
      <p:sp>
        <p:nvSpPr>
          <p:cNvPr id="390" name="Google Shape;390;p5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259" y="1018106"/>
            <a:ext cx="6655500" cy="21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828290" y="1061431"/>
            <a:ext cx="74874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 para verificação de fazer ou comprar, além das demais linhas de base e planos de gerenciamento do projeto.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dos requisitos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Questões legais, técnicas, prazos e custos. Os requisitos nos apontam o que deve compor cada entrega e o que é preciso ser feito para satisfazer as partes interessadas.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9"/>
          <p:cNvSpPr/>
          <p:nvPr/>
        </p:nvSpPr>
        <p:spPr>
          <a:xfrm>
            <a:off x="828290" y="1061431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envolvidos no trabalho do projeto e de desenvolvimento do produto/entregas.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recursos das atividades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Talvez não existam recursos disponíveis para determinadas atividades, o que nos levará a terceirizar partes do projeto.</a:t>
            </a:r>
            <a:endParaRPr sz="1600"/>
          </a:p>
        </p:txBody>
      </p:sp>
      <p:pic>
        <p:nvPicPr>
          <p:cNvPr id="406" name="Google Shape;40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0"/>
          <p:cNvSpPr/>
          <p:nvPr/>
        </p:nvSpPr>
        <p:spPr>
          <a:xfrm>
            <a:off x="828290" y="1061431"/>
            <a:ext cx="74874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Precisamos saber quando devem ser feitas determinadas entregas – o que pode ser apresentado no cronograma ou em restrições/premissas.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de recursos das atividades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pessoal técnico?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 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 detalhes sobre os participantes no projeto e seus interesses no projeto;</a:t>
            </a:r>
            <a:endParaRPr sz="1600"/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Por, considerando-se a questão de ética, uma parte interessada que deseje vender algo para o projeto.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1"/>
          <p:cNvSpPr/>
          <p:nvPr/>
        </p:nvSpPr>
        <p:spPr>
          <a:xfrm>
            <a:off x="828290" y="1061431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empresa tem parceiros, tem a cultura de terceirização ou faz tudo? É verticalizada ou horizontalizada?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documentos padrão e modelos de contrato você pode utilizar que já estejam em vigor na organização?</a:t>
            </a:r>
            <a:endParaRPr sz="1600"/>
          </a:p>
        </p:txBody>
      </p:sp>
      <p:pic>
        <p:nvPicPr>
          <p:cNvPr id="422" name="Google Shape;4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2"/>
          <p:cNvSpPr/>
          <p:nvPr/>
        </p:nvSpPr>
        <p:spPr>
          <a:xfrm>
            <a:off x="828290" y="1061431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0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fazer ou comprar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Determinará a necessidade de compra ou terceirização de serviços no projeto.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Experts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pessoas da organização que podem ajudar a determinar a capacidade da empresa nas decisões de fazer ou comprar;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Além disso, a opinião legal também é consultada para auxiliar em questões, termos e condições exclusivos de aquisições.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3"/>
          <p:cNvSpPr/>
          <p:nvPr/>
        </p:nvSpPr>
        <p:spPr>
          <a:xfrm>
            <a:off x="828290" y="1061431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Pesquisa de mercado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determinar as melhores escolhas de fornecedores e entender impactos relacionados a decisões de aquisições.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Complementa a pesquisa de mercado, que pode não ser suficiente para formular uma estratégia de aquisições;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reuniões permitem maior troca de informações com os licitantes potenciais.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64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4"/>
          <p:cNvSpPr/>
          <p:nvPr/>
        </p:nvSpPr>
        <p:spPr>
          <a:xfrm>
            <a:off x="797778" y="1061431"/>
            <a:ext cx="74874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Fornecedores pré-selecionados, como serão selecionados e contratados os fornecedores, os contratos a serem utilizados, documentos padrão e como será feita a gestão das aquisições e seus processos subsequentes.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Especificação do trabalho das aquisições (ET)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Semelhante à declaração do trabalho do projeto, apresenta o trabalho a ser feito pelo contratado;</a:t>
            </a:r>
            <a:endParaRPr sz="1600"/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ET é revisada e refinada, conforme necessário, durante o processo da aquisição, até ser incorporada a um contrato assinado.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64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65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5"/>
          <p:cNvSpPr/>
          <p:nvPr/>
        </p:nvSpPr>
        <p:spPr>
          <a:xfrm>
            <a:off x="797778" y="1061431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Solicitação de informações (SDI), convite para licitação (CPL), solicitação de proposta (SDP), solicitação de cotação (SDC), aviso de oferta e convite para negociação e resposta inicial do vendedor são alguns dos documentos de aquisições.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para seleção de fontes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criar planilhas de pontuação, definir critérios de experiência e comprovação de trabalhos anteriores, por exemplo.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9"/>
          <p:cNvSpPr/>
          <p:nvPr/>
        </p:nvSpPr>
        <p:spPr>
          <a:xfrm>
            <a:off x="1493498" y="1535990"/>
            <a:ext cx="50754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" sz="2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" sz="2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66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6"/>
          <p:cNvSpPr/>
          <p:nvPr/>
        </p:nvSpPr>
        <p:spPr>
          <a:xfrm>
            <a:off x="797778" y="1061431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Decisões de fazer ou comprar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a declaração de escopo em mãos, incluindo a EAP, é possível determinar quais entregas, sub entregas e pacotes de trabalho serão feitos pela equipe do projeto e quais serão terceirizados.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Terceirizar um serviço pode mudar linhas de base do projeto, por exemplo.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6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67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7"/>
          <p:cNvSpPr/>
          <p:nvPr/>
        </p:nvSpPr>
        <p:spPr>
          <a:xfrm>
            <a:off x="797778" y="1061431"/>
            <a:ext cx="74874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de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de uma contratação, requisitos podem mudar, riscos podem mudar – e novos podem surgir – e ainda outros documentos podem ser atualizados neste processo.</a:t>
            </a:r>
            <a:endParaRPr sz="1600"/>
          </a:p>
        </p:txBody>
      </p:sp>
      <p:sp>
        <p:nvSpPr>
          <p:cNvPr id="471" name="Google Shape;471;p6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8"/>
          <p:cNvSpPr/>
          <p:nvPr/>
        </p:nvSpPr>
        <p:spPr>
          <a:xfrm>
            <a:off x="828290" y="1061431"/>
            <a:ext cx="7487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documentação das decisões de compra do projeto, especificando a abordagem e identificando fornecedores em potencial – de acordo com o PMBOK®.</a:t>
            </a:r>
            <a:endParaRPr sz="1600"/>
          </a:p>
        </p:txBody>
      </p:sp>
      <p:sp>
        <p:nvSpPr>
          <p:cNvPr id="478" name="Google Shape;478;p6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63" y="3089641"/>
            <a:ext cx="2417700" cy="18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 txBox="1"/>
          <p:nvPr/>
        </p:nvSpPr>
        <p:spPr>
          <a:xfrm>
            <a:off x="0" y="241266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Conduzir as aquisições</a:t>
            </a:r>
            <a:endParaRPr sz="1600"/>
          </a:p>
        </p:txBody>
      </p:sp>
      <p:pic>
        <p:nvPicPr>
          <p:cNvPr descr="https://www.caelum.com.br/apostila-html-css-javascript/anuncios/alura_2x.png" id="485" name="Google Shape;48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9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69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488" name="Google Shape;488;p69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69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490" name="Google Shape;490;p69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69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70"/>
          <p:cNvSpPr/>
          <p:nvPr/>
        </p:nvSpPr>
        <p:spPr>
          <a:xfrm>
            <a:off x="661469" y="3089642"/>
            <a:ext cx="49917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Conduzir as aquisições 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obtenção de respostas de fornecedores, seleção de um fornecedor e adjudicação de um contrato – de acordo com o PMBOK®.</a:t>
            </a:r>
            <a:endParaRPr sz="1600"/>
          </a:p>
        </p:txBody>
      </p:sp>
      <p:sp>
        <p:nvSpPr>
          <p:cNvPr id="498" name="Google Shape;498;p7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259" y="1104420"/>
            <a:ext cx="6655500" cy="19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71"/>
          <p:cNvSpPr/>
          <p:nvPr/>
        </p:nvSpPr>
        <p:spPr>
          <a:xfrm>
            <a:off x="828290" y="1061431"/>
            <a:ext cx="7487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Explica a aplicação do processo.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solicitações de proposta, informações e outros documentos de aquisição/contratação necessários e gerados anteriormente.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para seleção de fontes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será levado em conta na contratação?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72"/>
          <p:cNvSpPr/>
          <p:nvPr/>
        </p:nvSpPr>
        <p:spPr>
          <a:xfrm>
            <a:off x="828290" y="1061431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Propostas dos fornecedores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respostas para os documentos enviados de solicitação de informações e outros.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identificados, questões das partes interessadas, requisitos e todos que possam ser necessários.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3"/>
          <p:cNvSpPr/>
          <p:nvPr/>
        </p:nvSpPr>
        <p:spPr>
          <a:xfrm>
            <a:off x="828290" y="1061431"/>
            <a:ext cx="74874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Decisões de comprar ou fazer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de decidir por fazer ou adquirir, a organização analisa a necessidade, identifica os recursos e então compara as estratégias de aquisições quando decidem comprar;</a:t>
            </a:r>
            <a:endParaRPr sz="1600"/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dos fatores que influenciam as decisões de fazer ou comprar são as competências principais da organização, o valor entregue pelos vendedores que atenda às necessidades, os riscos associados com o atendimento da necessidade de uma maneira economicamente eficaz, e a capacidade internamente comparada com a comunidade do vendedor.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4"/>
          <p:cNvSpPr/>
          <p:nvPr/>
        </p:nvSpPr>
        <p:spPr>
          <a:xfrm>
            <a:off x="828290" y="1061431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Especificação do trabalho das aquisições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Semelhante a declaração do trabalho do projeto, apresenta o trabalho a ser feito pelo contratado.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tipos de contratos foram selecionados e onde estão armazenados, lista de fornecedores previamente qualificados, acordos anteriores, etc.</a:t>
            </a:r>
            <a:endParaRPr sz="1600"/>
          </a:p>
        </p:txBody>
      </p:sp>
      <p:pic>
        <p:nvPicPr>
          <p:cNvPr id="530" name="Google Shape;53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4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5"/>
          <p:cNvSpPr/>
          <p:nvPr/>
        </p:nvSpPr>
        <p:spPr>
          <a:xfrm>
            <a:off x="828290" y="1061431"/>
            <a:ext cx="74874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com licitantes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conhecidas como reuniões com fornecedores ou pré-licitação;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licitantes podem ter dúvidas, podem precisar de informações adicionais e ao mesmo tempo precisamos ser justos e oferecer informações para todos;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Garantem que todos os potenciais fornecedores tenham entendimento claro e comum do objeto de aquisição.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7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1493498" y="1535990"/>
            <a:ext cx="50754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en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en" sz="2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6"/>
          <p:cNvSpPr/>
          <p:nvPr/>
        </p:nvSpPr>
        <p:spPr>
          <a:xfrm>
            <a:off x="828290" y="1061431"/>
            <a:ext cx="74874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avaliação de propostas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escore ou nota relacionada a pontos de interesse do projeto aplicados as propostas.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independentes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Consultoria, não muito diferente da opinião especializada – mas externa à organização.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  <a:endParaRPr sz="1600"/>
          </a:p>
          <a:p>
            <a:pPr indent="-342900" lvl="2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Diversas técnicas para análise de fornecedores e propostas, que auxiliam na tomada de decisão.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7"/>
          <p:cNvSpPr/>
          <p:nvPr/>
        </p:nvSpPr>
        <p:spPr>
          <a:xfrm>
            <a:off x="828290" y="1061431"/>
            <a:ext cx="74874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que possam colaborar na gestão das contratações, no controle de qualidade do que for terceirizado e assim por diante;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incluir conhecimentos de disciplinas funcionais, como contratos, direito, finanças, contabilidade, planejamento, vendas, fabricação, etc. 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Publicidade</a:t>
            </a:r>
            <a:endParaRPr sz="1600"/>
          </a:p>
          <a:p>
            <a:pPr indent="-342900" lvl="2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Oferecer visibilidade para que os possíveis interessados possam, de maneira ética, oferecer suas propostas ou requerer informações sobre o processo seletivo.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8"/>
          <p:cNvSpPr/>
          <p:nvPr/>
        </p:nvSpPr>
        <p:spPr>
          <a:xfrm>
            <a:off x="828290" y="1061431"/>
            <a:ext cx="74874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Negociações das aquisições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Negociar com os proponentes as propostas ofertadas;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itens de aquisições complexas, a negociação do contrato pode ser um processo independente com entradas e saídas individuais. Já para os itens de aquisição simples, os termos e condições do contrato podem ser previamente definidos e não negociáveis e só precisam ser aceitos pelo fornecedor (neste caso, geralmente já existe um contrato </a:t>
            </a:r>
            <a:r>
              <a:rPr b="0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quando necessário, são feitos pedidos de compra, para requisitar entrega de material);</a:t>
            </a:r>
            <a:endParaRPr sz="1600"/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e a equipe de gerenciamento de projetos devem apenas participar das negociações, mas não conduzi-las.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9"/>
          <p:cNvSpPr/>
          <p:nvPr/>
        </p:nvSpPr>
        <p:spPr>
          <a:xfrm>
            <a:off x="797778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Fornecedores selecionados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com os fornecedores a ser contratados.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Contratos, por exemplo, incluindo documentos anexos relevantes, como a proposta aprovada.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Calendários dos recursos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 dos recursos contratados alinhados com os recursos próprios já mapeados.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79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80"/>
          <p:cNvSpPr/>
          <p:nvPr/>
        </p:nvSpPr>
        <p:spPr>
          <a:xfrm>
            <a:off x="797778" y="1061431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Aquisições podem representar mudanças no projeto de forma geral.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de custos;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cronograma;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comunicações; e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8" name="Google Shape;578;p80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8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81"/>
          <p:cNvSpPr/>
          <p:nvPr/>
        </p:nvSpPr>
        <p:spPr>
          <a:xfrm>
            <a:off x="797778" y="1061431"/>
            <a:ext cx="74874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dos documentos atualizados neste processo são: a documentação dos requisitos, a matriz de rastreabilidade de requisitos, o registro dos riscos, e o registro das partes interessadas.</a:t>
            </a:r>
            <a:endParaRPr sz="1600"/>
          </a:p>
        </p:txBody>
      </p:sp>
      <p:pic>
        <p:nvPicPr>
          <p:cNvPr id="586" name="Google Shape;586;p81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8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Conduzir as aquisições</a:t>
            </a:r>
            <a:endParaRPr sz="1600"/>
          </a:p>
        </p:txBody>
      </p:sp>
      <p:sp>
        <p:nvSpPr>
          <p:cNvPr id="593" name="Google Shape;593;p82"/>
          <p:cNvSpPr/>
          <p:nvPr/>
        </p:nvSpPr>
        <p:spPr>
          <a:xfrm>
            <a:off x="828290" y="1061431"/>
            <a:ext cx="7487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obtenção de respostas de fornecedores, seleção de um fornecedor e adjudicação de um contrato – de acordo com o PMBOK®.</a:t>
            </a:r>
            <a:endParaRPr sz="1600"/>
          </a:p>
        </p:txBody>
      </p:sp>
      <p:sp>
        <p:nvSpPr>
          <p:cNvPr id="594" name="Google Shape;594;p8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077" y="3175955"/>
            <a:ext cx="1828200" cy="15663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/>
          <p:nvPr/>
        </p:nvSpPr>
        <p:spPr>
          <a:xfrm>
            <a:off x="0" y="241263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as aquisições</a:t>
            </a:r>
            <a:endParaRPr sz="1600"/>
          </a:p>
        </p:txBody>
      </p:sp>
      <p:pic>
        <p:nvPicPr>
          <p:cNvPr descr="https://www.caelum.com.br/apostila-html-css-javascript/anuncios/alura_2x.png" id="601" name="Google Shape;60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83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83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604" name="Google Shape;604;p83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83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606" name="Google Shape;606;p83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83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4"/>
          <p:cNvSpPr/>
          <p:nvPr/>
        </p:nvSpPr>
        <p:spPr>
          <a:xfrm>
            <a:off x="661469" y="3089642"/>
            <a:ext cx="4991700" cy="1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as aquisições 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gerenciamento das relações de aquisição, monitoramento do desempenho do contrato e realização de mudanças e correções conforme necessário – de acordo com o PMBOK®.</a:t>
            </a:r>
            <a:endParaRPr sz="1600"/>
          </a:p>
        </p:txBody>
      </p:sp>
      <p:sp>
        <p:nvSpPr>
          <p:cNvPr id="614" name="Google Shape;614;p84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259" y="1190734"/>
            <a:ext cx="6655500" cy="17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5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de base e planos de gerenciamento de projeto auxiliares.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gerada nos processos anteriores, com registros completos de apoio para a administração dos processos de aquisição, incluindo adjudicações de contratos de aquisição e a especificação do trabalho.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 firmados e seus anexos.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1493498" y="1535990"/>
            <a:ext cx="50754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" sz="2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6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aprovadas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geradas no processo de condução de aquisições e aprovadas no controle integrado de mudanças.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com indicadores, informações para controle e documentação técnica desenvolvida pelo fornecedor.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Custos, prazos e dados de desempenho geral.</a:t>
            </a:r>
            <a:endParaRPr sz="1600"/>
          </a:p>
        </p:txBody>
      </p:sp>
      <p:pic>
        <p:nvPicPr>
          <p:cNvPr id="630" name="Google Shape;63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7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controle de mudanças no contrato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integrado ao sistema de gerenciamento de mudanças do projeto.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desempenho das aquisições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desempenho com base em modelos e relatórios da organização contratada ou estabelecidos para o projeto.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Inspeções e auditorias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de entregas e também auditoria de processos nas empresas contratadas.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8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5" name="Google Shape;64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8"/>
          <p:cNvSpPr/>
          <p:nvPr/>
        </p:nvSpPr>
        <p:spPr>
          <a:xfrm>
            <a:off x="828290" y="1061431"/>
            <a:ext cx="74874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de desempenho das entregas terceirizadas.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de pagamento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Entregas e cobranças devem ser geridas – incluindo os pagamentos, obviamente – por meio de um sistema.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8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89"/>
          <p:cNvSpPr/>
          <p:nvPr/>
        </p:nvSpPr>
        <p:spPr>
          <a:xfrm>
            <a:off x="828290" y="1061431"/>
            <a:ext cx="74874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Administração de reivindicações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contestadas podem ser questões das partes interessadas transformadas em reinvindicações contratuais, dificuldades, problemas com entregas e pagamentos;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acordo de todas as reinvindicações é o caminho preferível em todos os casos, mas quando não for possível, a reinvindicação terá que ser tratada em conformidade com métodos alternativos de resolução de disputas, conforme definido contratualmente.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gerenciamento de registros</a:t>
            </a:r>
            <a:endParaRPr sz="1600"/>
          </a:p>
          <a:p>
            <a:pPr indent="-342900" lvl="2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voltado para o controle documental e de modificações em acordos entre as partes.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8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90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90"/>
          <p:cNvSpPr/>
          <p:nvPr/>
        </p:nvSpPr>
        <p:spPr>
          <a:xfrm>
            <a:off x="828290" y="966942"/>
            <a:ext cx="74874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0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Consolidação dos dados acerca do desempenho do trabalho da empresa terceirizada.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no projeto a partir de resultados da terceirizada – como atraso em entregas.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de projeto</a:t>
            </a:r>
            <a:endParaRPr sz="1600"/>
          </a:p>
          <a:p>
            <a:pPr indent="-342900" lvl="2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aquisições, linha de base do cronograma e linha de base dos custos são alguns dos planos atualizados.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91"/>
          <p:cNvSpPr/>
          <p:nvPr/>
        </p:nvSpPr>
        <p:spPr>
          <a:xfrm>
            <a:off x="797778" y="1061431"/>
            <a:ext cx="74874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dos requisitos;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 de aquisição com todos os cronogramas de apoio, as mudanças no contrato solicitadas mas não aprovadas, e as solicitações de mudança aprovadas; e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técnica desenvolvida pelo fornecedor e outras informações sobre o desempenho do trabalho.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0" name="Google Shape;670;p91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9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92"/>
          <p:cNvSpPr/>
          <p:nvPr/>
        </p:nvSpPr>
        <p:spPr>
          <a:xfrm>
            <a:off x="797778" y="1061431"/>
            <a:ext cx="74874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como correspondências, cronogramas e solicitações de pagamento e documentação da avaliação do desempenho do fornecedor são atualizados neste processo.</a:t>
            </a:r>
            <a:endParaRPr sz="1600"/>
          </a:p>
        </p:txBody>
      </p:sp>
      <p:pic>
        <p:nvPicPr>
          <p:cNvPr id="678" name="Google Shape;678;p92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9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as aquisições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93"/>
          <p:cNvSpPr/>
          <p:nvPr/>
        </p:nvSpPr>
        <p:spPr>
          <a:xfrm>
            <a:off x="828290" y="1061431"/>
            <a:ext cx="74874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gerenciamento das relações de aquisição, monitoramento do desempenho do contrato e realização de mudanças e correções conforme necessário – de acordo com o PMBOK®.</a:t>
            </a:r>
            <a:endParaRPr sz="1600"/>
          </a:p>
        </p:txBody>
      </p:sp>
      <p:sp>
        <p:nvSpPr>
          <p:cNvPr id="686" name="Google Shape;686;p9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077" y="2485443"/>
            <a:ext cx="1688400" cy="21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4"/>
          <p:cNvSpPr txBox="1"/>
          <p:nvPr/>
        </p:nvSpPr>
        <p:spPr>
          <a:xfrm>
            <a:off x="0" y="241261"/>
            <a:ext cx="6651900" cy="15879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Encerrar as aquisições</a:t>
            </a:r>
            <a:endParaRPr sz="1600"/>
          </a:p>
        </p:txBody>
      </p:sp>
      <p:pic>
        <p:nvPicPr>
          <p:cNvPr descr="https://www.caelum.com.br/apostila-html-css-javascript/anuncios/alura_2x.png" id="693" name="Google Shape;69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94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94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696" name="Google Shape;696;p94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94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698" name="Google Shape;698;p94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94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95"/>
          <p:cNvSpPr/>
          <p:nvPr/>
        </p:nvSpPr>
        <p:spPr>
          <a:xfrm>
            <a:off x="661469" y="3089642"/>
            <a:ext cx="4991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as aquisições 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cada aquisição do projeto – de acordo com o PMBOK®.</a:t>
            </a:r>
            <a:endParaRPr sz="1600"/>
          </a:p>
        </p:txBody>
      </p:sp>
      <p:sp>
        <p:nvSpPr>
          <p:cNvPr id="706" name="Google Shape;706;p9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7" name="Google Shape;70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259" y="1190734"/>
            <a:ext cx="6655500" cy="17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0" y="241276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2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grpSp>
        <p:nvGrpSpPr>
          <p:cNvPr id="245" name="Google Shape;245;p42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246" name="Google Shape;246;p42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42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42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  <a:endParaRPr b="1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96"/>
          <p:cNvSpPr/>
          <p:nvPr/>
        </p:nvSpPr>
        <p:spPr>
          <a:xfrm>
            <a:off x="828290" y="1061431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 que irá orientar o encerramento das aquisições.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 desenvolvido pela empresa terceirizada;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Contratos, cronogramas, inspeções e auditorias;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Mudanças; e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Desempenho, faturas, pagamentos.</a:t>
            </a:r>
            <a:endParaRPr sz="1600"/>
          </a:p>
        </p:txBody>
      </p:sp>
      <p:pic>
        <p:nvPicPr>
          <p:cNvPr id="714" name="Google Shape;714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9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97"/>
          <p:cNvSpPr/>
          <p:nvPr/>
        </p:nvSpPr>
        <p:spPr>
          <a:xfrm>
            <a:off x="828290" y="1061431"/>
            <a:ext cx="74874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Auditorias de aquisições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estruturada dos processos de aquisição, com o objetivo de identificar sucesso e fracassos, para que possam se tornar lições aprendidas para projetos futuros.	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Negociações das aquisições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Encerramento das reinvindicações, preferencialmente por meio de negociações;</a:t>
            </a:r>
            <a:endParaRPr sz="1600"/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segunda instância, a mediação ou a arbitragem podem ser utilizadas;</a:t>
            </a:r>
            <a:endParaRPr sz="1600"/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resolução de disputas nos tribunais, através de processos judiciais, deve sempre ser a última opção, quando todas as outras falharem.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9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9" name="Google Shape;72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98"/>
          <p:cNvSpPr/>
          <p:nvPr/>
        </p:nvSpPr>
        <p:spPr>
          <a:xfrm>
            <a:off x="828290" y="1061431"/>
            <a:ext cx="7487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gerenciamento de registros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documentais referentes ao contrato e à aquisição.</a:t>
            </a:r>
            <a:endParaRPr sz="1600"/>
          </a:p>
        </p:txBody>
      </p:sp>
      <p:sp>
        <p:nvSpPr>
          <p:cNvPr id="731" name="Google Shape;731;p9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7" name="Google Shape;737;p99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99"/>
          <p:cNvSpPr/>
          <p:nvPr/>
        </p:nvSpPr>
        <p:spPr>
          <a:xfrm>
            <a:off x="828290" y="966942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Aquisições encerradas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encerramento a partir do que fora acordado por meio do contrato de aquisição de produtos ou prestação de serviços.</a:t>
            </a:r>
            <a:endParaRPr sz="1600"/>
          </a:p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aprendidas, arquivos de aquisições e aceitação da entrega são alguns dos ativos atualizados neste processo.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9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as aquisições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00"/>
          <p:cNvSpPr/>
          <p:nvPr/>
        </p:nvSpPr>
        <p:spPr>
          <a:xfrm>
            <a:off x="828290" y="1061431"/>
            <a:ext cx="7487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cada aquisição do projeto – de acordo com o PMBOK®.</a:t>
            </a:r>
            <a:endParaRPr sz="1600"/>
          </a:p>
        </p:txBody>
      </p:sp>
      <p:sp>
        <p:nvSpPr>
          <p:cNvPr id="746" name="Google Shape;746;p10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475" lIns="106950" spcFirstLastPara="1" rIns="106950" wrap="square" tIns="53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7" name="Google Shape;747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4734">
            <a:off x="809663" y="2727570"/>
            <a:ext cx="1937015" cy="19645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43"/>
          <p:cNvGrpSpPr/>
          <p:nvPr/>
        </p:nvGrpSpPr>
        <p:grpSpPr>
          <a:xfrm>
            <a:off x="1475976" y="1020134"/>
            <a:ext cx="6562487" cy="3793728"/>
            <a:chOff x="704896" y="1692"/>
            <a:chExt cx="5679348" cy="3164869"/>
          </a:xfrm>
        </p:grpSpPr>
        <p:sp>
          <p:nvSpPr>
            <p:cNvPr id="256" name="Google Shape;256;p43"/>
            <p:cNvSpPr/>
            <p:nvPr/>
          </p:nvSpPr>
          <p:spPr>
            <a:xfrm>
              <a:off x="3544610" y="475490"/>
              <a:ext cx="1959600" cy="198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" name="Google Shape;257;p43"/>
            <p:cNvSpPr/>
            <p:nvPr/>
          </p:nvSpPr>
          <p:spPr>
            <a:xfrm>
              <a:off x="2840418" y="1148282"/>
              <a:ext cx="108900" cy="1781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" name="Google Shape;258;p43"/>
            <p:cNvSpPr/>
            <p:nvPr/>
          </p:nvSpPr>
          <p:spPr>
            <a:xfrm>
              <a:off x="2840418" y="1148282"/>
              <a:ext cx="108900" cy="1108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" name="Google Shape;259;p43"/>
            <p:cNvSpPr/>
            <p:nvPr/>
          </p:nvSpPr>
          <p:spPr>
            <a:xfrm>
              <a:off x="2840418" y="1148282"/>
              <a:ext cx="108900" cy="435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" name="Google Shape;260;p43"/>
            <p:cNvSpPr/>
            <p:nvPr/>
          </p:nvSpPr>
          <p:spPr>
            <a:xfrm>
              <a:off x="3498890" y="475490"/>
              <a:ext cx="91500" cy="1989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" name="Google Shape;261;p43"/>
            <p:cNvSpPr/>
            <p:nvPr/>
          </p:nvSpPr>
          <p:spPr>
            <a:xfrm>
              <a:off x="880944" y="1148282"/>
              <a:ext cx="108900" cy="1781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" name="Google Shape;262;p43"/>
            <p:cNvSpPr/>
            <p:nvPr/>
          </p:nvSpPr>
          <p:spPr>
            <a:xfrm>
              <a:off x="880944" y="1148282"/>
              <a:ext cx="108900" cy="1108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" name="Google Shape;263;p43"/>
            <p:cNvSpPr/>
            <p:nvPr/>
          </p:nvSpPr>
          <p:spPr>
            <a:xfrm>
              <a:off x="880944" y="1148282"/>
              <a:ext cx="108900" cy="435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" name="Google Shape;264;p43"/>
            <p:cNvSpPr/>
            <p:nvPr/>
          </p:nvSpPr>
          <p:spPr>
            <a:xfrm>
              <a:off x="1585135" y="475490"/>
              <a:ext cx="1959600" cy="198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" name="Google Shape;265;p43"/>
            <p:cNvSpPr/>
            <p:nvPr/>
          </p:nvSpPr>
          <p:spPr>
            <a:xfrm>
              <a:off x="2876778" y="1692"/>
              <a:ext cx="13356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3"/>
            <p:cNvSpPr txBox="1"/>
            <p:nvPr/>
          </p:nvSpPr>
          <p:spPr>
            <a:xfrm>
              <a:off x="2876778" y="1692"/>
              <a:ext cx="13356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Tipos de contratos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704896" y="674485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3"/>
            <p:cNvSpPr txBox="1"/>
            <p:nvPr/>
          </p:nvSpPr>
          <p:spPr>
            <a:xfrm>
              <a:off x="704896" y="674485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de preço fixo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989923" y="1347277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3"/>
            <p:cNvSpPr txBox="1"/>
            <p:nvPr/>
          </p:nvSpPr>
          <p:spPr>
            <a:xfrm>
              <a:off x="989923" y="1347277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garantido (PFG)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989923" y="2020069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3"/>
            <p:cNvSpPr txBox="1"/>
            <p:nvPr/>
          </p:nvSpPr>
          <p:spPr>
            <a:xfrm>
              <a:off x="989923" y="2020069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com remuneração de incentivo (PFRI)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989923" y="2692861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3"/>
            <p:cNvSpPr txBox="1"/>
            <p:nvPr/>
          </p:nvSpPr>
          <p:spPr>
            <a:xfrm>
              <a:off x="989923" y="2692861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com ajuste econômico do preço (PF-AEP)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2664370" y="674485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3"/>
            <p:cNvSpPr txBox="1"/>
            <p:nvPr/>
          </p:nvSpPr>
          <p:spPr>
            <a:xfrm>
              <a:off x="2664370" y="674485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de custos reembolsáveis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2949406" y="1347277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3"/>
            <p:cNvSpPr txBox="1"/>
            <p:nvPr/>
          </p:nvSpPr>
          <p:spPr>
            <a:xfrm>
              <a:off x="2949406" y="1347277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fixa (CMRF)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2949406" y="2020069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3"/>
            <p:cNvSpPr txBox="1"/>
            <p:nvPr/>
          </p:nvSpPr>
          <p:spPr>
            <a:xfrm>
              <a:off x="2949406" y="2020069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de incentivo (CMRI)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2949406" y="2692861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3"/>
            <p:cNvSpPr txBox="1"/>
            <p:nvPr/>
          </p:nvSpPr>
          <p:spPr>
            <a:xfrm>
              <a:off x="2949406" y="2692861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concedida (CMRC)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4623844" y="674485"/>
              <a:ext cx="1760400" cy="473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106950" lIns="106950" spcFirstLastPara="1" rIns="106950" wrap="square" tIns="106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3"/>
            <p:cNvSpPr txBox="1"/>
            <p:nvPr/>
          </p:nvSpPr>
          <p:spPr>
            <a:xfrm>
              <a:off x="4623844" y="674485"/>
              <a:ext cx="1760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5" lIns="7425" spcFirstLastPara="1" rIns="7425" wrap="square" tIns="7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por tempo e material (T&amp;M)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4"/>
          <p:cNvSpPr/>
          <p:nvPr/>
        </p:nvSpPr>
        <p:spPr>
          <a:xfrm>
            <a:off x="827876" y="1061431"/>
            <a:ext cx="74874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0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Garantido 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contrato, você vai pagar um valor fixo por um serviço ou produto. Digamos que contratemos a construção de um banco de dados de uma terceira parte e, no meio do projeto, o mercado se aqueça muito e o valor dos salários suba. Pode cair o céu, o preço nunca vai subir!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747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é o contrato de Preço Fixo Garantido: maior risco para o fornecedor, menor para o comprador. Mas, não se engane: nem sempre é melhor trabalhar com Preço Fixo Garantido. Você vai receber um preço cheio de gordurinhas e se o valor do trabalho for menor do que o previsto, você não vai ter desconto. É preciso acessar a maturidade de sua organização e apetite a riscos antes de firmar qualquer contrato.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827876" y="1061431"/>
            <a:ext cx="74874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475" lIns="106950" spcFirstLastPara="1" rIns="106950" wrap="square" tIns="53475">
            <a:noAutofit/>
          </a:bodyPr>
          <a:lstStyle/>
          <a:p>
            <a:pPr indent="-323850" lvl="1" marL="330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Remuneração de Incentivo</a:t>
            </a:r>
            <a:endParaRPr sz="1600"/>
          </a:p>
          <a:p>
            <a:pPr indent="-342900" lvl="1" marL="774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tenhamos acordado 10 mil reais para a construção do banco de dados do exemplo anterior. Combinamos que eu irei pagar 1 mil reais para cada mês de antecedência na entrega final do projeto. Se o prazo inicial foi de 10 meses, se eu receber o serviço pronto em 5 meses o fornecedor receberá 15 mil reais. Porém… acordamos também que para cada mês de atraso seriam descontados 1 mil reais. Se o projeto atrasar 5 meses, o fornecedor receberá 5 mil reais no total. E aí, vai encarar?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