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3" r:id="rId2"/>
  </p:sldMasterIdLst>
  <p:notesMasterIdLst>
    <p:notesMasterId r:id="rId28"/>
  </p:notesMasterIdLst>
  <p:sldIdLst>
    <p:sldId id="261" r:id="rId3"/>
    <p:sldId id="262" r:id="rId4"/>
    <p:sldId id="327" r:id="rId5"/>
    <p:sldId id="319" r:id="rId6"/>
    <p:sldId id="314" r:id="rId7"/>
    <p:sldId id="317" r:id="rId8"/>
    <p:sldId id="315" r:id="rId9"/>
    <p:sldId id="316" r:id="rId10"/>
    <p:sldId id="321" r:id="rId11"/>
    <p:sldId id="277" r:id="rId12"/>
    <p:sldId id="278" r:id="rId13"/>
    <p:sldId id="281" r:id="rId14"/>
    <p:sldId id="286" r:id="rId15"/>
    <p:sldId id="322" r:id="rId16"/>
    <p:sldId id="290" r:id="rId17"/>
    <p:sldId id="323" r:id="rId18"/>
    <p:sldId id="294" r:id="rId19"/>
    <p:sldId id="298" r:id="rId20"/>
    <p:sldId id="324" r:id="rId21"/>
    <p:sldId id="326" r:id="rId22"/>
    <p:sldId id="304" r:id="rId23"/>
    <p:sldId id="328" r:id="rId24"/>
    <p:sldId id="306" r:id="rId25"/>
    <p:sldId id="309" r:id="rId26"/>
    <p:sldId id="31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9963" autoAdjust="0"/>
  </p:normalViewPr>
  <p:slideViewPr>
    <p:cSldViewPr>
      <p:cViewPr varScale="1">
        <p:scale>
          <a:sx n="76" d="100"/>
          <a:sy n="76" d="100"/>
        </p:scale>
        <p:origin x="125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5cca72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d95cca72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95cca72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g1d95cca72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95cca7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1d95cca7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95cca7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g1d95cca7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76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95cca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502" name="Google Shape;502;g1d95cca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95cca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502" name="Google Shape;502;g1d95cca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05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95cca72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g1d95cca72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95cca7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g1d95cca7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95cca7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g1d95cca7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4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95cca72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g1d95cca72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37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d95cca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g1d95cca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d95cca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g1d95cca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834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d95cca722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g1d95cca722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95cca72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g1d95cca72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d95cca722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1d95cca722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56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7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95cca72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4" name="Google Shape;394;g1d95cca72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62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95cca72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4" name="Google Shape;394;g1d95cca72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3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95cca7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g1d95cca7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91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6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d95cca72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g1d95cca72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2314" y="330518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722314" y="218004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2"/>
          </p:nvPr>
        </p:nvSpPr>
        <p:spPr>
          <a:xfrm>
            <a:off x="4648209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457200" y="115133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457200" y="1631162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3"/>
          </p:nvPr>
        </p:nvSpPr>
        <p:spPr>
          <a:xfrm>
            <a:off x="4645034" y="115133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"/>
          </p:nvPr>
        </p:nvSpPr>
        <p:spPr>
          <a:xfrm>
            <a:off x="4645034" y="1631162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457203" y="204789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575056" y="204788"/>
            <a:ext cx="51120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2"/>
          </p:nvPr>
        </p:nvSpPr>
        <p:spPr>
          <a:xfrm>
            <a:off x="457203" y="1076329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1792291" y="360046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4"/>
          <p:cNvSpPr>
            <a:spLocks noGrp="1"/>
          </p:cNvSpPr>
          <p:nvPr>
            <p:ph type="pic" idx="2"/>
          </p:nvPr>
        </p:nvSpPr>
        <p:spPr>
          <a:xfrm>
            <a:off x="1792291" y="459583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792291" y="402551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 rot="5400000">
            <a:off x="2874765" y="-1217396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 rot="5400000">
            <a:off x="5463765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 rot="5400000">
            <a:off x="127276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0" y="241276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  <a:endParaRPr sz="4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2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2"/>
          <p:cNvSpPr/>
          <p:nvPr/>
        </p:nvSpPr>
        <p:spPr>
          <a:xfrm>
            <a:off x="1906198" y="2023592"/>
            <a:ext cx="7234500" cy="1217233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3275855" y="2323396"/>
            <a:ext cx="5864851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lvl="0" algn="r">
              <a:buClr>
                <a:srgbClr val="0C0C0C"/>
              </a:buClr>
            </a:pPr>
            <a:r>
              <a:rPr lang="pt-BR" sz="19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Certificação PMP e CAPM parte 11: Gerenciamento de partes interessadas</a:t>
            </a:r>
            <a:endParaRPr sz="1600" dirty="0"/>
          </a:p>
        </p:txBody>
      </p:sp>
      <p:grpSp>
        <p:nvGrpSpPr>
          <p:cNvPr id="245" name="Google Shape;245;p4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46" name="Google Shape;246;p42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42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828290" y="1061430"/>
            <a:ext cx="7487400" cy="259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o documento que apresenta as orientações sobre como o projeto deve ser gerenciado, planejado e elaborado e sobre como devem ser tratados os processos da área que aborda as partes interessadas;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Essa é nossa Entrada mais importante, pois só com o registro já podemos traçar um plano de ação para o desenvolvimento do projeto de forma que satisfaça as requisições do cliente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B05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</a:t>
            </a: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828290" y="1061430"/>
            <a:ext cx="7487400" cy="273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Os fatores ambientais também vão impactar na análise das partes interessadas, como se dá a cultura dentro da sua empresa, ela é competitiva, é mais cooperativa?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Devemos entender o que a empresa tem a disposição do projeto, por exemplo: os ativos de processos frente as partes interessadas. Talvez a organização possua documentos padrão para lidar com os stakeholders ou termos de aceite de propostas,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  <p:pic>
        <p:nvPicPr>
          <p:cNvPr id="406" name="Google Shape;40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B05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828290" y="1061430"/>
            <a:ext cx="7487400" cy="309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b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Devemos 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entender qual é a posição das pessoas na organização frente ao projeto, o cliente, a sociedade, o mercado, enfim, todos aqueles que possam influenciar em nosso projeto;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en" sz="2100" b="1" dirty="0">
                <a:latin typeface="Calibri"/>
                <a:ea typeface="Calibri"/>
                <a:cs typeface="Calibri"/>
                <a:sym typeface="Calibri"/>
              </a:rPr>
              <a:t>Opinião especializad</a:t>
            </a: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</p:txBody>
      </p:sp>
      <p:pic>
        <p:nvPicPr>
          <p:cNvPr id="430" name="Google Shape;43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B05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67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B05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05;p59">
            <a:extLst>
              <a:ext uri="{FF2B5EF4-FFF2-40B4-BE49-F238E27FC236}">
                <a16:creationId xmlns:a16="http://schemas.microsoft.com/office/drawing/2014/main" id="{7EC220F7-9B77-4C40-B8F6-549936F20480}"/>
              </a:ext>
            </a:extLst>
          </p:cNvPr>
          <p:cNvSpPr/>
          <p:nvPr/>
        </p:nvSpPr>
        <p:spPr>
          <a:xfrm>
            <a:off x="828290" y="1061430"/>
            <a:ext cx="7487400" cy="273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Plano de gerenciamento das partes interessadas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Inicialmente o plano deverá explicar como se dá a organização das partes interessadas, como elas devem ser controladas. Esse plano deve ser continuamente atualizado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Atualizações nos documentos do projetos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Como no Registro de Riscos, as atualizações deverão ocorrer constantemente ao logo do ciclo de vida do projeto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628650" y="190047"/>
            <a:ext cx="7886700" cy="95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Capítulo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3 -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Gerenciar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o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engajamento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das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partes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interessadas</a:t>
            </a:r>
            <a:endParaRPr lang="en-US" sz="28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3391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628650" y="1858518"/>
            <a:ext cx="7886700" cy="277063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1" algn="just">
              <a:lnSpc>
                <a:spcPct val="90000"/>
              </a:lnSpc>
              <a:spcAft>
                <a:spcPts val="600"/>
              </a:spcAft>
              <a:buSzPts val="1600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É 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um processo de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execução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da área de partes interessadas que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comunica e interage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com as partes para atender suas necessidades e expectativas e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soluciona questões 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à medida que elas ocorrem. Também promove o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engajamento das partes interessadas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adequadas as diferentes atividades do projeto ao longo de seu ciclo de vida.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498;p70">
            <a:extLst>
              <a:ext uri="{FF2B5EF4-FFF2-40B4-BE49-F238E27FC236}">
                <a16:creationId xmlns:a16="http://schemas.microsoft.com/office/drawing/2014/main" id="{D7B58B05-CB3B-4345-BACA-B36862A67CDD}"/>
              </a:ext>
            </a:extLst>
          </p:cNvPr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lang="pt-BR"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33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1"/>
          <p:cNvSpPr/>
          <p:nvPr/>
        </p:nvSpPr>
        <p:spPr>
          <a:xfrm>
            <a:off x="828290" y="1061430"/>
            <a:ext cx="7487400" cy="27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</a:t>
            </a: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 o documento que explica como ocorre a organização das partes interessadas dentro da empresa e como elas são controladas e qual é a atuação delas nos projetos. Esse plano deve ser continuamente atualizado.</a:t>
            </a:r>
            <a:endParaRPr lang="en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</a:t>
            </a:r>
            <a:endParaRPr lang="en" sz="2100" b="1" dirty="0">
              <a:latin typeface="Calibri"/>
              <a:ea typeface="Calibri"/>
              <a:cs typeface="Calibri"/>
              <a:sym typeface="Calibri"/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onde constará a forma como ocorre o gerenciamento da comunicação entre as partes interessadas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1"/>
          <p:cNvSpPr/>
          <p:nvPr/>
        </p:nvSpPr>
        <p:spPr>
          <a:xfrm>
            <a:off x="828290" y="1061430"/>
            <a:ext cx="7487400" cy="27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das mudanças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um documento no qual consta o backlog das alterações que vão ocorrendo ao longo do projeto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lang="en" sz="2100" b="1" dirty="0">
              <a:latin typeface="Calibri"/>
              <a:ea typeface="Calibri"/>
              <a:cs typeface="Calibri"/>
              <a:sym typeface="Calibri"/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Aqui devemos entender o que a empresa tem a disposição do projeto, como os ativos de processos frente as partes interessadas. Talvez a organização possua documentos padrão para lidar com os stakeholders ou para os termos de aceite de propostas</a:t>
            </a:r>
            <a:endParaRPr lang="en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7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69;p79">
            <a:extLst>
              <a:ext uri="{FF2B5EF4-FFF2-40B4-BE49-F238E27FC236}">
                <a16:creationId xmlns:a16="http://schemas.microsoft.com/office/drawing/2014/main" id="{14ADE843-C509-495B-81FB-8A670B8E5C82}"/>
              </a:ext>
            </a:extLst>
          </p:cNvPr>
          <p:cNvSpPr/>
          <p:nvPr/>
        </p:nvSpPr>
        <p:spPr>
          <a:xfrm>
            <a:off x="797778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Métodos de comunicação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a forma com que se dará a comunicação, podendo ela ser a comunicação ativa, passiva, interativa...</a:t>
            </a: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interpessoais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Também conhecidas como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softskills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, são as habilidades que o gerente deve ter em se relacionar com as pessoas e mediar seus interesses. É necessário ter "jogo de cintura"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Habilidades de gerenciamento</a:t>
            </a:r>
            <a:endParaRPr lang="pt-BR"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9"/>
          <p:cNvSpPr/>
          <p:nvPr/>
        </p:nvSpPr>
        <p:spPr>
          <a:xfrm>
            <a:off x="797778" y="1061430"/>
            <a:ext cx="7487400" cy="408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cs typeface="Calibri"/>
                <a:sym typeface="Calibri"/>
              </a:rPr>
              <a:t>É o documento no qual estão listadas as "questões" das partes interessadas, elas podem ser conflitos de interesses ou outras dificuldades relacionadas, este documento deve ser mantido atualizado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>
              <a:latin typeface="Calibri"/>
              <a:cs typeface="Calibri"/>
              <a:sym typeface="Calibri"/>
            </a:endParaRPr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Se decidimos mudar o papel de alguma parte interessada no meio do projeto, temos que fazer um documento de solicitação de mudança para formalizar esta ação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571" name="Google Shape;571;p7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469;p67">
            <a:extLst>
              <a:ext uri="{FF2B5EF4-FFF2-40B4-BE49-F238E27FC236}">
                <a16:creationId xmlns:a16="http://schemas.microsoft.com/office/drawing/2014/main" id="{4314A016-F09C-414E-AB7F-2D0010D73F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pt-BR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69" name="Google Shape;569;p79"/>
          <p:cNvSpPr/>
          <p:nvPr/>
        </p:nvSpPr>
        <p:spPr>
          <a:xfrm>
            <a:off x="797778" y="1061430"/>
            <a:ext cx="7487400" cy="408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do Plano de gerenciamento de projetos</a:t>
            </a:r>
            <a:endParaRPr lang="pt-BR"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As atualizações se concretizam como resultados da aplicação dos itens anteriores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lang="pt-BR" sz="1600" dirty="0"/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Atualização nos documentos e projetos</a:t>
            </a:r>
            <a:endParaRPr lang="pt-BR"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cs typeface="Calibri"/>
                <a:sym typeface="Calibri"/>
              </a:rPr>
              <a:t>É a consequência das solicitações de mudança, assim, temos que alterar os documentos relativo ao que foi modificado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>
              <a:latin typeface="Calibri"/>
              <a:cs typeface="Calibri"/>
              <a:sym typeface="Calibri"/>
            </a:endParaRPr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cs typeface="Calibri"/>
                <a:sym typeface="Calibri"/>
              </a:rPr>
              <a:t>Atualizações nos ativos de processos organizacionais</a:t>
            </a:r>
            <a:endParaRPr lang="pt-BR"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Assim como a atualização dos documentos do projeto, a atualização dos ativos deve acontecer com frequência e nos casos de outras alterações no projeto.</a:t>
            </a:r>
            <a:endParaRPr lang="pt-BR"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" name="Google Shape;469;p67">
            <a:extLst>
              <a:ext uri="{FF2B5EF4-FFF2-40B4-BE49-F238E27FC236}">
                <a16:creationId xmlns:a16="http://schemas.microsoft.com/office/drawing/2014/main" id="{062D81B0-6F23-4413-8E82-C73F5A8C34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1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de Processos</a:t>
            </a:r>
            <a:endParaRPr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5064259" y="1548002"/>
            <a:ext cx="2748102" cy="3036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3"/>
          <p:cNvSpPr/>
          <p:nvPr/>
        </p:nvSpPr>
        <p:spPr>
          <a:xfrm>
            <a:off x="4278718" y="1674159"/>
            <a:ext cx="118495" cy="2495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3"/>
          <p:cNvSpPr/>
          <p:nvPr/>
        </p:nvSpPr>
        <p:spPr>
          <a:xfrm>
            <a:off x="1800356" y="1525827"/>
            <a:ext cx="3270243" cy="3383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3"/>
          <p:cNvSpPr/>
          <p:nvPr/>
        </p:nvSpPr>
        <p:spPr>
          <a:xfrm>
            <a:off x="4199442" y="913472"/>
            <a:ext cx="1729635" cy="594253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6950" tIns="106950" rIns="106950" bIns="106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3"/>
          <p:cNvSpPr txBox="1"/>
          <p:nvPr/>
        </p:nvSpPr>
        <p:spPr>
          <a:xfrm>
            <a:off x="4199441" y="938520"/>
            <a:ext cx="1729635" cy="59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" tIns="7425" rIns="7425" bIns="7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das Partes Interessadas</a:t>
            </a:r>
            <a:endParaRPr sz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1152077" y="1836739"/>
            <a:ext cx="1691730" cy="594253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6950" tIns="106950" rIns="106950" bIns="106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3"/>
          <p:cNvSpPr txBox="1"/>
          <p:nvPr/>
        </p:nvSpPr>
        <p:spPr>
          <a:xfrm>
            <a:off x="1161499" y="1847922"/>
            <a:ext cx="1594629" cy="49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" tIns="7425" rIns="7425" bIns="7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Identificar as Partes Interessadas</a:t>
            </a:r>
            <a:endParaRPr sz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3197994" y="1836740"/>
            <a:ext cx="1539620" cy="5942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6950" tIns="106950" rIns="106950" bIns="106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3197994" y="1836740"/>
            <a:ext cx="1421125" cy="54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" tIns="7425" rIns="7425" bIns="7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– </a:t>
            </a: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</a:t>
            </a:r>
            <a:endParaRPr sz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5379185" y="1857079"/>
            <a:ext cx="1397903" cy="594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6950" tIns="106950" rIns="106950" bIns="106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5267332" y="1857079"/>
            <a:ext cx="1621610" cy="51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5" tIns="7425" rIns="7425" bIns="7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Partes Interessadas</a:t>
            </a:r>
            <a:endParaRPr sz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5FD5CDE-22F9-468E-B59C-7B08590E66E0}"/>
              </a:ext>
            </a:extLst>
          </p:cNvPr>
          <p:cNvCxnSpPr>
            <a:cxnSpLocks/>
          </p:cNvCxnSpPr>
          <p:nvPr/>
        </p:nvCxnSpPr>
        <p:spPr>
          <a:xfrm>
            <a:off x="6078137" y="1671742"/>
            <a:ext cx="0" cy="2186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284;p43">
            <a:extLst>
              <a:ext uri="{FF2B5EF4-FFF2-40B4-BE49-F238E27FC236}">
                <a16:creationId xmlns:a16="http://schemas.microsoft.com/office/drawing/2014/main" id="{2D923386-6090-4535-8948-2286B4611A7E}"/>
              </a:ext>
            </a:extLst>
          </p:cNvPr>
          <p:cNvSpPr txBox="1"/>
          <p:nvPr/>
        </p:nvSpPr>
        <p:spPr>
          <a:xfrm>
            <a:off x="6949015" y="1866737"/>
            <a:ext cx="1621610" cy="584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7425" tIns="7425" rIns="7425" bIns="7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4- Controlar o Engajamento das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 Interessadas</a:t>
            </a:r>
            <a:endParaRPr sz="120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FCA42-76FE-4BD3-B34D-E35C4EF33C0A}"/>
              </a:ext>
            </a:extLst>
          </p:cNvPr>
          <p:cNvSpPr txBox="1"/>
          <p:nvPr/>
        </p:nvSpPr>
        <p:spPr>
          <a:xfrm>
            <a:off x="1513017" y="254377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Iniciação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C669621-C3FC-4EAD-AA52-8FD3CE3C641F}"/>
              </a:ext>
            </a:extLst>
          </p:cNvPr>
          <p:cNvSpPr txBox="1"/>
          <p:nvPr/>
        </p:nvSpPr>
        <p:spPr>
          <a:xfrm>
            <a:off x="3338902" y="258801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Planejamento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23CEBD8-540D-47F6-8FBC-8935E8AD519B}"/>
              </a:ext>
            </a:extLst>
          </p:cNvPr>
          <p:cNvSpPr txBox="1"/>
          <p:nvPr/>
        </p:nvSpPr>
        <p:spPr>
          <a:xfrm>
            <a:off x="5483940" y="261569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BFC4E80-7DA8-459C-9B8A-3E209079B5BB}"/>
              </a:ext>
            </a:extLst>
          </p:cNvPr>
          <p:cNvSpPr txBox="1"/>
          <p:nvPr/>
        </p:nvSpPr>
        <p:spPr>
          <a:xfrm>
            <a:off x="7095970" y="260851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Monitoramento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2" name="Rectangle 9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3" name="Freeform: Shape 9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4" name="Freeform: Shape 9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628650" y="190047"/>
            <a:ext cx="7886700" cy="95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Capítulo 4 - Controlar o Engajamento das Partes Interessadas</a:t>
            </a:r>
            <a:endParaRPr lang="en-US" sz="28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3391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628650" y="1858518"/>
            <a:ext cx="7886700" cy="277063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  <a:buSzPts val="1600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É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um processo que se encontra na etapa de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monitoramento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da área de partes interessadas, ela permite monitorar as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relações das partes interessadas 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do projeto e ajustá-las as estratégias e planos para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envolver as partes interessadas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oogle Shape;623;p85">
            <a:extLst>
              <a:ext uri="{FF2B5EF4-FFF2-40B4-BE49-F238E27FC236}">
                <a16:creationId xmlns:a16="http://schemas.microsoft.com/office/drawing/2014/main" id="{8B9B85BB-68AE-4C7C-95BA-4154CC77B2E1}"/>
              </a:ext>
            </a:extLst>
          </p:cNvPr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232283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5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o documento que apresenta as orientações sobre como o projeto deve ser gerenciado, planejado e elaborado e como devem ser tratados os processos da área que aborda as partes interessadas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o documento no qual estão listadas as "questões" das partes interessadas, elas podem ser conflitos de interesses ou outras dificuldades relacionadas, este documento que deve ser mantido atualizado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  <p:pic>
        <p:nvPicPr>
          <p:cNvPr id="622" name="Google Shape;62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5"/>
          <p:cNvSpPr/>
          <p:nvPr/>
        </p:nvSpPr>
        <p:spPr>
          <a:xfrm>
            <a:off x="828290" y="1061430"/>
            <a:ext cx="7487400" cy="302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 projeto andará melhor com o correto engajamento das partes interessadas, das informações e dados alocados que nos permitirão proporcionar maior engajamento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Outros documentos do projeto, por exemplo, o Registro dos Riscos, também devem ser considerados nas Entradas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  <p:pic>
        <p:nvPicPr>
          <p:cNvPr id="622" name="Google Shape;62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76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7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da informação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Utilizaremos sistemas de gerenciamento da informação como sistemas de apoio em nosso projeto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  <a:endParaRPr sz="1600" dirty="0"/>
          </a:p>
        </p:txBody>
      </p:sp>
      <p:pic>
        <p:nvPicPr>
          <p:cNvPr id="638" name="Google Shape;63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90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90"/>
          <p:cNvSpPr/>
          <p:nvPr/>
        </p:nvSpPr>
        <p:spPr>
          <a:xfrm>
            <a:off x="828290" y="966942"/>
            <a:ext cx="74874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São as informações frente sua análise crítica quanto ao envolvimento das partes interessadas no projeto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São mudanças em relação a estratégia de engajamento das partes interessadas conforme as relações se desenvolvem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0" name="Google Shape;670;p91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62;p90">
            <a:extLst>
              <a:ext uri="{FF2B5EF4-FFF2-40B4-BE49-F238E27FC236}">
                <a16:creationId xmlns:a16="http://schemas.microsoft.com/office/drawing/2014/main" id="{D7C6A001-3DB3-43F2-A3C7-9FB7F1F9E9BC}"/>
              </a:ext>
            </a:extLst>
          </p:cNvPr>
          <p:cNvSpPr/>
          <p:nvPr/>
        </p:nvSpPr>
        <p:spPr>
          <a:xfrm>
            <a:off x="828290" y="966942"/>
            <a:ext cx="74874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0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Atualizações de gerenciamento e documentos do projeto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São atualizações frente as mudanças que ocorrerão nas relações entre as partes interessadas durante o andamento do projeto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sz="1600" dirty="0"/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  <a:endParaRPr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As atualizações nos contratos e documentação também se darão da mesma forma que as atualizações citadas no item acima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628650" y="190047"/>
            <a:ext cx="6936378" cy="95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Capítulo 1- Identificar as partes interessadas</a:t>
            </a:r>
            <a:endParaRPr lang="en-US" sz="28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3391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628650" y="1858518"/>
            <a:ext cx="7886700" cy="277063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1" algn="just">
              <a:lnSpc>
                <a:spcPct val="90000"/>
              </a:lnSpc>
              <a:spcAft>
                <a:spcPts val="600"/>
              </a:spcAft>
              <a:buSzPts val="1600"/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É um processo da área de partes interessadas e constitui a fase de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iniciação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do projeto. Com ele podemos identificar as pessoas, grupos ou organizações que podem afetar ou serem afetadas pelo projeto e fazemos isso por meio da análise e documentação de informações relevantes ao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impacto potencial das partes interessadas no sucesso do projeto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Google Shape;471;p67">
            <a:extLst>
              <a:ext uri="{FF2B5EF4-FFF2-40B4-BE49-F238E27FC236}">
                <a16:creationId xmlns:a16="http://schemas.microsoft.com/office/drawing/2014/main" id="{93F76C14-A2DA-4FF5-8698-745F4D7B54FC}"/>
              </a:ext>
            </a:extLst>
          </p:cNvPr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lang="pt-BR"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475214"/>
            <a:ext cx="3209537" cy="4121944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630935" y="733964"/>
            <a:ext cx="2558034" cy="8298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9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Identificar as partes interessadas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878475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1570482"/>
            <a:ext cx="2496312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630936" y="1689652"/>
            <a:ext cx="2559164" cy="26701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Um mapa das partes interessadas é a ferramenta mais básica e simples possível, na etapa de identificação das partes interessadas.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Pode ser traçado por meio do gráfico de Poder x Influência, sendo capaz de ser modificado, mas a base da ferramenta é a que está retratada no desenho ao lado:</a:t>
            </a:r>
          </a:p>
        </p:txBody>
      </p:sp>
      <p:pic>
        <p:nvPicPr>
          <p:cNvPr id="1026" name="Picture 2" descr="Poder x influencia">
            <a:extLst>
              <a:ext uri="{FF2B5EF4-FFF2-40B4-BE49-F238E27FC236}">
                <a16:creationId xmlns:a16="http://schemas.microsoft.com/office/drawing/2014/main" id="{C416BC5B-1DB0-42E6-BE48-CC4E60EE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0480" y="842780"/>
            <a:ext cx="4992624" cy="33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" name="Google Shape;471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lang="pt-BR"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12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pt-BR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lang="pt-BR"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828290" y="1061431"/>
            <a:ext cx="74874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É o documento que fornece insumos para começar a identificação das partes interessadas, a partir dele é que começamos os esforços para definir os stakeholders;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cs typeface="Calibri"/>
                <a:sym typeface="Calibri"/>
              </a:rPr>
              <a:t>Documentos de identificação</a:t>
            </a:r>
            <a:endParaRPr lang="pt-BR" sz="2100" b="1" dirty="0">
              <a:latin typeface="Calibri"/>
              <a:cs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 para verificação 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as ações de interesse de cada parte interessada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além das demais linhas de base e planos de gerenciamento do projeto.</a:t>
            </a: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lang="pt-BR"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3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828290" y="1061431"/>
            <a:ext cx="74874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Os fatores ambientais também irão impactar na análise das partes interessadas, como se dá a cultura dentro da empresa, ela é competitiva ou cooperativa?;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cs typeface="Calibri"/>
                <a:sym typeface="Calibri"/>
              </a:rPr>
              <a:t>Ativos de processos organizacionais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Aqui devemos entender o que a empresa tem a disposição do nosso projeto, como os ativos de processos frente as partes interessadas. Talvez a organização possua documentos padrão para lidar com os stakeholders ou para termos de aceite de propostas, etc..</a:t>
            </a:r>
            <a:endParaRPr lang="pt-BR" sz="1600" dirty="0"/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3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7;p58">
            <a:extLst>
              <a:ext uri="{FF2B5EF4-FFF2-40B4-BE49-F238E27FC236}">
                <a16:creationId xmlns:a16="http://schemas.microsoft.com/office/drawing/2014/main" id="{CBB1A93A-99FA-47CC-8440-E56C1CCC687E}"/>
              </a:ext>
            </a:extLst>
          </p:cNvPr>
          <p:cNvSpPr/>
          <p:nvPr/>
        </p:nvSpPr>
        <p:spPr>
          <a:xfrm>
            <a:off x="539552" y="839461"/>
            <a:ext cx="74874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das partes interessadas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Documentar informações relevantes sobre os interesses, grau de envolvimento, interdependências, influência e impacto potencial no projeto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cs typeface="Calibri"/>
                <a:sym typeface="Calibri"/>
              </a:rPr>
              <a:t>Opinião Especializada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Abrir espaço para coleta de informações e alinhar entendimentos com partes interessadas</a:t>
            </a:r>
          </a:p>
          <a:p>
            <a:pPr marL="431800" lvl="1" algn="just">
              <a:buSzPts val="1600"/>
            </a:pP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330200" lvl="1" indent="-323850" algn="just">
              <a:buSzPts val="2100"/>
              <a:buFont typeface="Arial"/>
              <a:buChar char="•"/>
            </a:pPr>
            <a:r>
              <a:rPr lang="pt-BR" sz="2100" b="1" dirty="0">
                <a:latin typeface="Calibri"/>
                <a:cs typeface="Calibri"/>
                <a:sym typeface="Calibri"/>
              </a:rPr>
              <a:t>Reuniões</a:t>
            </a:r>
            <a:endParaRPr lang="pt-BR" sz="1600" dirty="0">
              <a:solidFill>
                <a:srgbClr val="FF0000"/>
              </a:solidFill>
            </a:endParaRP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Identificar, engajar e ajudar no direcionamento da atuação das partes interessadas no projeto.</a:t>
            </a:r>
            <a:endParaRPr lang="pt-BR" sz="1600" dirty="0"/>
          </a:p>
          <a:p>
            <a:pPr marL="774700" lvl="1" indent="-342900" algn="just">
              <a:buSzPts val="1600"/>
              <a:buFont typeface="Arial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149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pt-BR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lang="pt-BR" sz="2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67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7"/>
          <p:cNvSpPr/>
          <p:nvPr/>
        </p:nvSpPr>
        <p:spPr>
          <a:xfrm>
            <a:off x="797778" y="1061430"/>
            <a:ext cx="7487400" cy="20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marL="774700" lvl="1" indent="-342900" algn="just">
              <a:buSzPts val="1600"/>
              <a:buFont typeface="Arial"/>
              <a:buChar char="•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Registro das partes interessadas: isto é, ter os requisitos e premissas dos stakeholders documentados para que sejam levados em consideração durante todo o projeto. Tendo o registro das partes interessadas em mãos nós podemos priorizar as entregas conforme o que nosso cliente vê como de maior valor.</a:t>
            </a:r>
            <a:endParaRPr lang="pt-BR" sz="1600" dirty="0"/>
          </a:p>
        </p:txBody>
      </p:sp>
      <p:sp>
        <p:nvSpPr>
          <p:cNvPr id="471" name="Google Shape;471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70C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  <a:endParaRPr lang="pt-BR"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36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3" name="Rectangle 9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4" name="Freeform: Shape 9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628650" y="190047"/>
            <a:ext cx="7886700" cy="95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Capítulo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2 -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Planejar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o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Gerenciamento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das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partes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interessadas</a:t>
            </a:r>
            <a:endParaRPr lang="en-US" sz="28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3391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628650" y="1858518"/>
            <a:ext cx="7886700" cy="277063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03200" lvl="1">
              <a:lnSpc>
                <a:spcPct val="90000"/>
              </a:lnSpc>
              <a:spcAft>
                <a:spcPts val="600"/>
              </a:spcAft>
              <a:buSzPts val="1600"/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Faz parte do grupo de processos de planejamento da área de partes interessadas, ele é responsável por desenvolver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estratégias de gerenciamento 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adequadas para </a:t>
            </a:r>
            <a:r>
              <a:rPr lang="pt-B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envolver efetivamente as partes interessadas </a:t>
            </a: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durante todo o ciclo de vida do projeto.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1" name="Google Shape;471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rgbClr val="00B05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</a:pPr>
            <a:r>
              <a:rPr lang="pt-B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1242323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1472</Words>
  <Application>Microsoft Office PowerPoint</Application>
  <PresentationFormat>Apresentação na tela (16:9)</PresentationFormat>
  <Paragraphs>166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Simple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Melo</dc:creator>
  <cp:lastModifiedBy>Nico Steppat</cp:lastModifiedBy>
  <cp:revision>5</cp:revision>
  <dcterms:created xsi:type="dcterms:W3CDTF">2020-01-08T21:57:02Z</dcterms:created>
  <dcterms:modified xsi:type="dcterms:W3CDTF">2020-01-08T23:34:24Z</dcterms:modified>
</cp:coreProperties>
</file>