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2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6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7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D0090B7-8897-4975-A8C6-36CE4B39D080}">
  <a:tblStyle styleId="{1D0090B7-8897-4975-A8C6-36CE4B39D08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9567ca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d9567ca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1d9567ca8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d9567ca87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1d9567ca8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d9567ca8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1d9567ca8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d9567ca87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1d9567ca87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d9567ca8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1d9567ca8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d9567ca87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g1d9567ca87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d9567ca87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1d9567ca87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d9567ca8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g1d9567ca8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d9567ca87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1d9567ca87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d9567ca87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1d9567ca87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d9567ca87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1d9567ca87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9567ca8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1d9567ca8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d9567ca87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1d9567ca87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d9567ca87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g1d9567ca87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d9567ca87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g1d9567ca87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d9567ca87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1d9567ca87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d9567ca87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g1d9567ca87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d9567ca87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g1d9567ca87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d9567ca87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g1d9567ca87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d9567ca87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g1d9567ca87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d9567ca87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g1d9567ca87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d9567ca87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1d9567ca87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d9567ca8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1d9567ca8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d9567ca87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g1d9567ca87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d9567ca87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1d9567ca87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d9567ca87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g1d9567ca87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d9567ca87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g1d9567ca87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d9567ca87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g1d9567ca87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d9567ca87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g1d9567ca87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d9567ca87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g1d9567ca87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d9567ca87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g1d9567ca87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d9567ca87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g1d9567ca87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d9567ca87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g1d9567ca87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9567ca8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1d9567ca8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d9567ca87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g1d9567ca87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d9567ca87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g1d9567ca87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d9567ca87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g1d9567ca87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d9567ca87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g1d9567ca87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d9567ca87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g1d9567ca87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d9567ca87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g1d9567ca87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d9567ca87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g1d9567ca87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d9567ca87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g1d9567ca87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d9567ca87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g1d9567ca87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d9567ca87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g1d9567ca87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9567ca8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1d9567ca8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d9567ca87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g1d9567ca87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d9567ca87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g1d9567ca87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d9567ca87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g1d9567ca87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d9567ca87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g1d9567ca87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d9567ca87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g1d9567ca87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d9567ca87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g1d9567ca87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d9567ca87_0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g1d9567ca87_0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d9567ca87_0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g1d9567ca87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1d9567ca87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g1d9567ca87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d9567ca87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g1d9567ca87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d9567ca8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1d9567ca8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d9567ca87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g1d9567ca87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1d9567ca87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g1d9567ca87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1d9567ca87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g1d9567ca87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d9567ca87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g1d9567ca87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d9567ca87_0_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g1d9567ca87_0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1d9567ca87_0_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g1d9567ca87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1d9567ca87_0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g1d9567ca87_0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d9567ca87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g1d9567ca87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d9567ca87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g1d9567ca87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1d9567ca87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g1d9567ca87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d9567ca8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1d9567ca8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d9567ca87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g1d9567ca87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1d9567ca87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g1d9567ca87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1d9567ca87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g1d9567ca87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1d9567ca87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g1d9567ca87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1d9567ca87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g1d9567ca87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d9567ca8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1d9567ca8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d9567ca8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1d9567ca8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206" y="685800"/>
            <a:ext cx="609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850" tIns="43925" rIns="87850" bIns="43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685802" y="1597824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371602" y="2914659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0" marR="0" lvl="0" indent="0" algn="ctr" rtl="0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ctr" rtl="0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850" tIns="43925" rIns="87850" bIns="43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457201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57201" y="1200154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457200" marR="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46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850" tIns="43925" rIns="87850" bIns="43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22314" y="330518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3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722314" y="2180041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3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9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850" tIns="43925" rIns="87850" bIns="43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7201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457201" y="1200154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457200" marR="0" lvl="0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46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48209" y="1200154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457200" marR="0" lvl="0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46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850" tIns="43925" rIns="87850" bIns="43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457201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457200" y="1151339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b" anchorCtr="0"/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457200" y="1631162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457200" marR="0" lvl="0" indent="-3746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45034" y="1151339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b" anchorCtr="0"/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45034" y="1631162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457200" marR="0" lvl="0" indent="-3746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850" tIns="43925" rIns="87850" bIns="43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457201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850" tIns="43925" rIns="87850" bIns="43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3" y="204789"/>
            <a:ext cx="300810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6" y="204788"/>
            <a:ext cx="51120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457200" marR="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46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3" y="1076329"/>
            <a:ext cx="30081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850" tIns="43925" rIns="87850" bIns="43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91" y="360046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91" y="459583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91" y="4025516"/>
            <a:ext cx="54864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850" tIns="43925" rIns="87850" bIns="43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1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65" y="-1217396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457200" marR="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46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850" tIns="43925" rIns="87850" bIns="43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65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61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457200" marR="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46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850" tIns="43925" rIns="87850" bIns="43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sldNum" idx="12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129" name="Google Shape;129;p27"/>
          <p:cNvSpPr/>
          <p:nvPr/>
        </p:nvSpPr>
        <p:spPr>
          <a:xfrm>
            <a:off x="1826310" y="154967"/>
            <a:ext cx="7317600" cy="6042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4C004C">
                  <a:alpha val="9372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7" descr="https://www.caelum.com.br/apostila-html-css-javascript/anuncios/alura_2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34502" y="4125408"/>
            <a:ext cx="1414200" cy="6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7" descr="http://www.valit.com.br/fw-uploads/0df68964d7f69a99cae07c24f4190c45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251" y="68653"/>
            <a:ext cx="1581000" cy="8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7"/>
          <p:cNvSpPr/>
          <p:nvPr/>
        </p:nvSpPr>
        <p:spPr>
          <a:xfrm>
            <a:off x="6652082" y="241281"/>
            <a:ext cx="2163300" cy="1640100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CACACA"/>
              </a:gs>
              <a:gs pos="100000">
                <a:schemeClr val="dk1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7"/>
          <p:cNvSpPr/>
          <p:nvPr/>
        </p:nvSpPr>
        <p:spPr>
          <a:xfrm>
            <a:off x="6735284" y="327595"/>
            <a:ext cx="1997100" cy="1467300"/>
          </a:xfrm>
          <a:prstGeom prst="rect">
            <a:avLst/>
          </a:prstGeom>
          <a:gradFill>
            <a:gsLst>
              <a:gs pos="0">
                <a:srgbClr val="7C7C7C"/>
              </a:gs>
              <a:gs pos="50000">
                <a:srgbClr val="B4B4B4"/>
              </a:gs>
              <a:gs pos="100000">
                <a:srgbClr val="D8D8D8"/>
              </a:gs>
            </a:gsLst>
            <a:path path="circle">
              <a:fillToRect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1743107" y="241281"/>
            <a:ext cx="46740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para o Exame  ITIL® Foundation</a:t>
            </a:r>
            <a:endParaRPr sz="1900" b="1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7"/>
          <p:cNvSpPr/>
          <p:nvPr/>
        </p:nvSpPr>
        <p:spPr>
          <a:xfrm rot="10800000">
            <a:off x="-284" y="4384348"/>
            <a:ext cx="4821900" cy="6042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76923C"/>
              </a:gs>
            </a:gsLst>
            <a:lin ang="0" scaled="0"/>
          </a:gradFill>
          <a:ln>
            <a:noFill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457201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1"/>
          </p:nvPr>
        </p:nvSpPr>
        <p:spPr>
          <a:xfrm>
            <a:off x="457201" y="1200154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457200" marR="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46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dt" idx="10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ftr" idx="11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sldNum" idx="12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title"/>
          </p:nvPr>
        </p:nvSpPr>
        <p:spPr>
          <a:xfrm>
            <a:off x="722314" y="330518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3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body" idx="1"/>
          </p:nvPr>
        </p:nvSpPr>
        <p:spPr>
          <a:xfrm>
            <a:off x="722314" y="2180041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dt" idx="10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ftr" idx="11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sldNum" idx="12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457201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50" name="Google Shape;150;p30"/>
          <p:cNvSpPr txBox="1">
            <a:spLocks noGrp="1"/>
          </p:cNvSpPr>
          <p:nvPr>
            <p:ph type="body" idx="1"/>
          </p:nvPr>
        </p:nvSpPr>
        <p:spPr>
          <a:xfrm>
            <a:off x="457201" y="1200154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457200" marR="0" lvl="0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46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body" idx="2"/>
          </p:nvPr>
        </p:nvSpPr>
        <p:spPr>
          <a:xfrm>
            <a:off x="4648209" y="1200154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457200" marR="0" lvl="0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46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–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dt" idx="10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ftr" idx="11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sldNum" idx="12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title"/>
          </p:nvPr>
        </p:nvSpPr>
        <p:spPr>
          <a:xfrm>
            <a:off x="457201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body" idx="1"/>
          </p:nvPr>
        </p:nvSpPr>
        <p:spPr>
          <a:xfrm>
            <a:off x="457200" y="1151339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b" anchorCtr="0"/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body" idx="2"/>
          </p:nvPr>
        </p:nvSpPr>
        <p:spPr>
          <a:xfrm>
            <a:off x="457200" y="1631162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457200" marR="0" lvl="0" indent="-3746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body" idx="3"/>
          </p:nvPr>
        </p:nvSpPr>
        <p:spPr>
          <a:xfrm>
            <a:off x="4645034" y="1151339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b" anchorCtr="0"/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4"/>
          </p:nvPr>
        </p:nvSpPr>
        <p:spPr>
          <a:xfrm>
            <a:off x="4645034" y="1631162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457200" marR="0" lvl="0" indent="-3746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dt" idx="10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ftr" idx="11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sldNum" idx="12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title"/>
          </p:nvPr>
        </p:nvSpPr>
        <p:spPr>
          <a:xfrm>
            <a:off x="457201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66" name="Google Shape;166;p32"/>
          <p:cNvSpPr txBox="1">
            <a:spLocks noGrp="1"/>
          </p:cNvSpPr>
          <p:nvPr>
            <p:ph type="dt" idx="10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ftr" idx="11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sldNum" idx="12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>
            <a:spLocks noGrp="1"/>
          </p:cNvSpPr>
          <p:nvPr>
            <p:ph type="title"/>
          </p:nvPr>
        </p:nvSpPr>
        <p:spPr>
          <a:xfrm>
            <a:off x="457203" y="204789"/>
            <a:ext cx="3008100" cy="8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body" idx="1"/>
          </p:nvPr>
        </p:nvSpPr>
        <p:spPr>
          <a:xfrm>
            <a:off x="3575056" y="204788"/>
            <a:ext cx="51120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457200" marR="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46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33"/>
          <p:cNvSpPr txBox="1">
            <a:spLocks noGrp="1"/>
          </p:cNvSpPr>
          <p:nvPr>
            <p:ph type="body" idx="2"/>
          </p:nvPr>
        </p:nvSpPr>
        <p:spPr>
          <a:xfrm>
            <a:off x="457203" y="1076329"/>
            <a:ext cx="30081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dt" idx="10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ftr" idx="11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sldNum" idx="12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title"/>
          </p:nvPr>
        </p:nvSpPr>
        <p:spPr>
          <a:xfrm>
            <a:off x="1792291" y="360046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78" name="Google Shape;178;p34"/>
          <p:cNvSpPr>
            <a:spLocks noGrp="1"/>
          </p:cNvSpPr>
          <p:nvPr>
            <p:ph type="pic" idx="2"/>
          </p:nvPr>
        </p:nvSpPr>
        <p:spPr>
          <a:xfrm>
            <a:off x="1792291" y="459583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34"/>
          <p:cNvSpPr txBox="1">
            <a:spLocks noGrp="1"/>
          </p:cNvSpPr>
          <p:nvPr>
            <p:ph type="body" idx="1"/>
          </p:nvPr>
        </p:nvSpPr>
        <p:spPr>
          <a:xfrm>
            <a:off x="1792291" y="4025516"/>
            <a:ext cx="5486400" cy="6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0" name="Google Shape;180;p34"/>
          <p:cNvSpPr txBox="1">
            <a:spLocks noGrp="1"/>
          </p:cNvSpPr>
          <p:nvPr>
            <p:ph type="dt" idx="10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ftr" idx="11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sldNum" idx="12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>
            <a:spLocks noGrp="1"/>
          </p:cNvSpPr>
          <p:nvPr>
            <p:ph type="title"/>
          </p:nvPr>
        </p:nvSpPr>
        <p:spPr>
          <a:xfrm>
            <a:off x="457201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body" idx="1"/>
          </p:nvPr>
        </p:nvSpPr>
        <p:spPr>
          <a:xfrm rot="5400000">
            <a:off x="2874765" y="-1217396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457200" marR="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46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Google Shape;186;p35"/>
          <p:cNvSpPr txBox="1">
            <a:spLocks noGrp="1"/>
          </p:cNvSpPr>
          <p:nvPr>
            <p:ph type="dt" idx="10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35"/>
          <p:cNvSpPr txBox="1">
            <a:spLocks noGrp="1"/>
          </p:cNvSpPr>
          <p:nvPr>
            <p:ph type="ftr" idx="11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35"/>
          <p:cNvSpPr txBox="1">
            <a:spLocks noGrp="1"/>
          </p:cNvSpPr>
          <p:nvPr>
            <p:ph type="sldNum" idx="12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>
            <a:spLocks noGrp="1"/>
          </p:cNvSpPr>
          <p:nvPr>
            <p:ph type="title"/>
          </p:nvPr>
        </p:nvSpPr>
        <p:spPr>
          <a:xfrm rot="5400000">
            <a:off x="5463765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body" idx="1"/>
          </p:nvPr>
        </p:nvSpPr>
        <p:spPr>
          <a:xfrm rot="5400000">
            <a:off x="1272761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457200" marR="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46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dt" idx="10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ftr" idx="11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sldNum" idx="12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1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1" y="1200154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t" anchorCtr="0"/>
          <a:lstStyle>
            <a:lvl1pPr marL="457200" marR="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00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46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6" y="476727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106950" rIns="106950" bIns="106950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44500" marR="0" lvl="1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76300" marR="0" lvl="2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20800" marR="0" lvl="3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52600" marR="0" lvl="4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197100" marR="0" lvl="5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641600" marR="0" lvl="6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073400" marR="0" lvl="7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517900" marR="0" lvl="8" indent="-1270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11" y="476727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850" tIns="43925" rIns="87850" bIns="439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/>
        </p:nvSpPr>
        <p:spPr>
          <a:xfrm>
            <a:off x="0" y="413906"/>
            <a:ext cx="7484100" cy="15861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100" dist="1143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endParaRPr sz="51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4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Gerenciamento dos Riscos</a:t>
            </a:r>
            <a:endParaRPr sz="4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7"/>
          <p:cNvSpPr/>
          <p:nvPr/>
        </p:nvSpPr>
        <p:spPr>
          <a:xfrm>
            <a:off x="1906198" y="2023593"/>
            <a:ext cx="7234500" cy="9492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7"/>
          <p:cNvSpPr txBox="1"/>
          <p:nvPr/>
        </p:nvSpPr>
        <p:spPr>
          <a:xfrm>
            <a:off x="2155807" y="2323396"/>
            <a:ext cx="69849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</a:pPr>
            <a:r>
              <a:rPr lang="en" sz="19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  <a:endParaRPr sz="1600"/>
          </a:p>
        </p:txBody>
      </p:sp>
      <p:pic>
        <p:nvPicPr>
          <p:cNvPr id="203" name="Google Shape;203;p37" descr="https://www.caelum.com.br/apostila-html-css-javascript/anuncios/alura_2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860" y="4155619"/>
            <a:ext cx="1414200" cy="660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37"/>
          <p:cNvGrpSpPr/>
          <p:nvPr/>
        </p:nvGrpSpPr>
        <p:grpSpPr>
          <a:xfrm>
            <a:off x="1" y="2153065"/>
            <a:ext cx="3157657" cy="690534"/>
            <a:chOff x="-150191" y="1834343"/>
            <a:chExt cx="7482599" cy="1702500"/>
          </a:xfrm>
        </p:grpSpPr>
        <p:pic>
          <p:nvPicPr>
            <p:cNvPr id="205" name="Google Shape;205;p37"/>
            <p:cNvPicPr preferRelativeResize="0"/>
            <p:nvPr/>
          </p:nvPicPr>
          <p:blipFill rotWithShape="1">
            <a:blip r:embed="rId4">
              <a:alphaModFix/>
            </a:blip>
            <a:srcRect t="1451" r="49018" b="58667"/>
            <a:stretch/>
          </p:blipFill>
          <p:spPr>
            <a:xfrm>
              <a:off x="3593208" y="1857477"/>
              <a:ext cx="3739200" cy="165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37"/>
            <p:cNvPicPr preferRelativeResize="0"/>
            <p:nvPr/>
          </p:nvPicPr>
          <p:blipFill rotWithShape="1">
            <a:blip r:embed="rId5">
              <a:alphaModFix/>
            </a:blip>
            <a:srcRect l="48087" t="58670" r="907" b="336"/>
            <a:stretch/>
          </p:blipFill>
          <p:spPr>
            <a:xfrm>
              <a:off x="-150191" y="1834343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/>
          <p:nvPr/>
        </p:nvSpPr>
        <p:spPr>
          <a:xfrm rot="-1716214">
            <a:off x="6898867" y="4092531"/>
            <a:ext cx="1991450" cy="54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6"/>
          <p:cNvSpPr/>
          <p:nvPr/>
        </p:nvSpPr>
        <p:spPr>
          <a:xfrm>
            <a:off x="14377" y="327595"/>
            <a:ext cx="91155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Terminologia geral da área de conhecimento de riscos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3" name="Google Shape;313;p46"/>
          <p:cNvGrpSpPr/>
          <p:nvPr/>
        </p:nvGrpSpPr>
        <p:grpSpPr>
          <a:xfrm>
            <a:off x="940979" y="1746403"/>
            <a:ext cx="7262275" cy="1650772"/>
            <a:chOff x="97524" y="463560"/>
            <a:chExt cx="6284963" cy="1377135"/>
          </a:xfrm>
        </p:grpSpPr>
        <p:sp>
          <p:nvSpPr>
            <p:cNvPr id="314" name="Google Shape;314;p46"/>
            <p:cNvSpPr/>
            <p:nvPr/>
          </p:nvSpPr>
          <p:spPr>
            <a:xfrm>
              <a:off x="97524" y="463560"/>
              <a:ext cx="5832000" cy="2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6"/>
            <p:cNvSpPr txBox="1"/>
            <p:nvPr/>
          </p:nvSpPr>
          <p:spPr>
            <a:xfrm>
              <a:off x="97524" y="463560"/>
              <a:ext cx="5832000" cy="2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025" tIns="49025" rIns="49025" bIns="490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Risco Geral do Projeto</a:t>
              </a:r>
              <a:endParaRPr sz="13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46"/>
            <p:cNvSpPr/>
            <p:nvPr/>
          </p:nvSpPr>
          <p:spPr>
            <a:xfrm>
              <a:off x="97524" y="760695"/>
              <a:ext cx="1364700" cy="1080000"/>
            </a:xfrm>
            <a:prstGeom prst="chevron">
              <a:avLst>
                <a:gd name="adj" fmla="val 70610"/>
              </a:avLst>
            </a:prstGeom>
            <a:gradFill>
              <a:gsLst>
                <a:gs pos="0">
                  <a:srgbClr val="0A3366"/>
                </a:gs>
                <a:gs pos="80000">
                  <a:srgbClr val="0E4485"/>
                </a:gs>
                <a:gs pos="100000">
                  <a:srgbClr val="0B4489"/>
                </a:gs>
              </a:gsLst>
              <a:lin ang="16200038" scaled="0"/>
            </a:gradFill>
            <a:ln w="9525" cap="flat" cmpd="sng">
              <a:solidFill>
                <a:srgbClr val="1D497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6"/>
            <p:cNvSpPr/>
            <p:nvPr/>
          </p:nvSpPr>
          <p:spPr>
            <a:xfrm>
              <a:off x="917244" y="760695"/>
              <a:ext cx="1364700" cy="1080000"/>
            </a:xfrm>
            <a:prstGeom prst="chevron">
              <a:avLst>
                <a:gd name="adj" fmla="val 70610"/>
              </a:avLst>
            </a:prstGeom>
            <a:gradFill>
              <a:gsLst>
                <a:gs pos="0">
                  <a:srgbClr val="0A3366"/>
                </a:gs>
                <a:gs pos="80000">
                  <a:srgbClr val="0E4485"/>
                </a:gs>
                <a:gs pos="100000">
                  <a:srgbClr val="0B4489"/>
                </a:gs>
              </a:gsLst>
              <a:lin ang="16200038" scaled="0"/>
            </a:gradFill>
            <a:ln w="9525" cap="flat" cmpd="sng">
              <a:solidFill>
                <a:srgbClr val="1D497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6"/>
            <p:cNvSpPr/>
            <p:nvPr/>
          </p:nvSpPr>
          <p:spPr>
            <a:xfrm>
              <a:off x="1737612" y="760695"/>
              <a:ext cx="1364700" cy="1080000"/>
            </a:xfrm>
            <a:prstGeom prst="chevron">
              <a:avLst>
                <a:gd name="adj" fmla="val 70610"/>
              </a:avLst>
            </a:prstGeom>
            <a:gradFill>
              <a:gsLst>
                <a:gs pos="0">
                  <a:srgbClr val="0A3366"/>
                </a:gs>
                <a:gs pos="80000">
                  <a:srgbClr val="0E4485"/>
                </a:gs>
                <a:gs pos="100000">
                  <a:srgbClr val="0B4489"/>
                </a:gs>
              </a:gsLst>
              <a:lin ang="16200038" scaled="0"/>
            </a:gradFill>
            <a:ln w="9525" cap="flat" cmpd="sng">
              <a:solidFill>
                <a:srgbClr val="1D497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6"/>
            <p:cNvSpPr/>
            <p:nvPr/>
          </p:nvSpPr>
          <p:spPr>
            <a:xfrm>
              <a:off x="2557331" y="760695"/>
              <a:ext cx="1364700" cy="1080000"/>
            </a:xfrm>
            <a:prstGeom prst="chevron">
              <a:avLst>
                <a:gd name="adj" fmla="val 70610"/>
              </a:avLst>
            </a:prstGeom>
            <a:gradFill>
              <a:gsLst>
                <a:gs pos="0">
                  <a:srgbClr val="0A3366"/>
                </a:gs>
                <a:gs pos="80000">
                  <a:srgbClr val="0E4485"/>
                </a:gs>
                <a:gs pos="100000">
                  <a:srgbClr val="0B4489"/>
                </a:gs>
              </a:gsLst>
              <a:lin ang="16200038" scaled="0"/>
            </a:gradFill>
            <a:ln w="9525" cap="flat" cmpd="sng">
              <a:solidFill>
                <a:srgbClr val="1D497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6"/>
            <p:cNvSpPr/>
            <p:nvPr/>
          </p:nvSpPr>
          <p:spPr>
            <a:xfrm>
              <a:off x="3377700" y="760695"/>
              <a:ext cx="1364700" cy="1080000"/>
            </a:xfrm>
            <a:prstGeom prst="chevron">
              <a:avLst>
                <a:gd name="adj" fmla="val 70610"/>
              </a:avLst>
            </a:prstGeom>
            <a:gradFill>
              <a:gsLst>
                <a:gs pos="0">
                  <a:srgbClr val="0A3366"/>
                </a:gs>
                <a:gs pos="80000">
                  <a:srgbClr val="0E4485"/>
                </a:gs>
                <a:gs pos="100000">
                  <a:srgbClr val="0B4489"/>
                </a:gs>
              </a:gsLst>
              <a:lin ang="16200038" scaled="0"/>
            </a:gradFill>
            <a:ln w="9525" cap="flat" cmpd="sng">
              <a:solidFill>
                <a:srgbClr val="1D497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6"/>
            <p:cNvSpPr/>
            <p:nvPr/>
          </p:nvSpPr>
          <p:spPr>
            <a:xfrm>
              <a:off x="4197420" y="760695"/>
              <a:ext cx="1364700" cy="1080000"/>
            </a:xfrm>
            <a:prstGeom prst="chevron">
              <a:avLst>
                <a:gd name="adj" fmla="val 70610"/>
              </a:avLst>
            </a:prstGeom>
            <a:gradFill>
              <a:gsLst>
                <a:gs pos="0">
                  <a:srgbClr val="0A3366"/>
                </a:gs>
                <a:gs pos="80000">
                  <a:srgbClr val="0E4485"/>
                </a:gs>
                <a:gs pos="100000">
                  <a:srgbClr val="0B4489"/>
                </a:gs>
              </a:gsLst>
              <a:lin ang="16200038" scaled="0"/>
            </a:gradFill>
            <a:ln w="9525" cap="flat" cmpd="sng">
              <a:solidFill>
                <a:srgbClr val="1D497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6"/>
            <p:cNvSpPr/>
            <p:nvPr/>
          </p:nvSpPr>
          <p:spPr>
            <a:xfrm>
              <a:off x="5017787" y="760695"/>
              <a:ext cx="1364700" cy="1080000"/>
            </a:xfrm>
            <a:prstGeom prst="chevron">
              <a:avLst>
                <a:gd name="adj" fmla="val 70610"/>
              </a:avLst>
            </a:prstGeom>
            <a:gradFill>
              <a:gsLst>
                <a:gs pos="0">
                  <a:srgbClr val="0A3366"/>
                </a:gs>
                <a:gs pos="80000">
                  <a:srgbClr val="0E4485"/>
                </a:gs>
                <a:gs pos="100000">
                  <a:srgbClr val="0B4489"/>
                </a:gs>
              </a:gsLst>
              <a:lin ang="16200038" scaled="0"/>
            </a:gradFill>
            <a:ln w="9525" cap="flat" cmpd="sng">
              <a:solidFill>
                <a:srgbClr val="1D497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6"/>
            <p:cNvSpPr/>
            <p:nvPr/>
          </p:nvSpPr>
          <p:spPr>
            <a:xfrm>
              <a:off x="97524" y="868695"/>
              <a:ext cx="5907900" cy="864000"/>
            </a:xfrm>
            <a:prstGeom prst="rect">
              <a:avLst/>
            </a:prstGeom>
            <a:solidFill>
              <a:srgbClr val="EEECE0"/>
            </a:solidFill>
            <a:ln w="9525" cap="flat" cmpd="sng">
              <a:solidFill>
                <a:srgbClr val="1D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6"/>
            <p:cNvSpPr txBox="1"/>
            <p:nvPr/>
          </p:nvSpPr>
          <p:spPr>
            <a:xfrm>
              <a:off x="97524" y="868695"/>
              <a:ext cx="5907900" cy="8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675" tIns="32675" rIns="32675" bIns="326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Representa o efeito da incerteza no projeto como um todo;</a:t>
              </a:r>
              <a:endParaRPr sz="1600"/>
            </a:p>
            <a:p>
              <a:pPr marL="0" marR="0" lvl="0" indent="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13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Não se restringe à soma dos riscos individuais do projeto, mas inclui todas as fontes de incerteza no projeto;</a:t>
              </a:r>
              <a:endParaRPr sz="1600"/>
            </a:p>
            <a:p>
              <a:pPr marL="0" marR="0" lvl="0" indent="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13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Representa a exposição das partes interessadas às implicações das variações no resultado do projeto.</a:t>
              </a:r>
              <a:endParaRPr sz="13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7"/>
          <p:cNvSpPr txBox="1"/>
          <p:nvPr/>
        </p:nvSpPr>
        <p:spPr>
          <a:xfrm rot="-1716214">
            <a:off x="6898867" y="4092531"/>
            <a:ext cx="1991450" cy="54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7"/>
          <p:cNvSpPr/>
          <p:nvPr/>
        </p:nvSpPr>
        <p:spPr>
          <a:xfrm>
            <a:off x="14377" y="327595"/>
            <a:ext cx="91155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Terminologia geral da área de conhecimento de riscos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1" name="Google Shape;331;p47"/>
          <p:cNvGrpSpPr/>
          <p:nvPr/>
        </p:nvGrpSpPr>
        <p:grpSpPr>
          <a:xfrm>
            <a:off x="247950" y="1385657"/>
            <a:ext cx="7982787" cy="2631266"/>
            <a:chOff x="2160" y="18599"/>
            <a:chExt cx="6908513" cy="2195100"/>
          </a:xfrm>
        </p:grpSpPr>
        <p:sp>
          <p:nvSpPr>
            <p:cNvPr id="332" name="Google Shape;332;p47"/>
            <p:cNvSpPr/>
            <p:nvPr/>
          </p:nvSpPr>
          <p:spPr>
            <a:xfrm>
              <a:off x="2160" y="18599"/>
              <a:ext cx="2106300" cy="777600"/>
            </a:xfrm>
            <a:prstGeom prst="rect">
              <a:avLst/>
            </a:prstGeom>
            <a:gradFill>
              <a:gsLst>
                <a:gs pos="0">
                  <a:srgbClr val="275488"/>
                </a:gs>
                <a:gs pos="80000">
                  <a:srgbClr val="346EB2"/>
                </a:gs>
                <a:gs pos="100000">
                  <a:srgbClr val="336EB5"/>
                </a:gs>
              </a:gsLst>
              <a:lin ang="16200038" scaled="0"/>
            </a:gradFill>
            <a:ln w="9525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7"/>
            <p:cNvSpPr txBox="1"/>
            <p:nvPr/>
          </p:nvSpPr>
          <p:spPr>
            <a:xfrm>
              <a:off x="2160" y="18599"/>
              <a:ext cx="2106300" cy="77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525" tIns="52300" rIns="91525" bIns="52300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i="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Apetite a riscos</a:t>
              </a:r>
              <a:endParaRPr sz="1300" b="1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47"/>
            <p:cNvSpPr/>
            <p:nvPr/>
          </p:nvSpPr>
          <p:spPr>
            <a:xfrm>
              <a:off x="2160" y="796199"/>
              <a:ext cx="2106300" cy="1417500"/>
            </a:xfrm>
            <a:prstGeom prst="rect">
              <a:avLst/>
            </a:prstGeom>
            <a:solidFill>
              <a:srgbClr val="CFD7E7">
                <a:alpha val="89800"/>
              </a:srgbClr>
            </a:solidFill>
            <a:ln w="9525" cap="flat" cmpd="sng">
              <a:solidFill>
                <a:srgbClr val="CFD7E7">
                  <a:alpha val="89800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7"/>
            <p:cNvSpPr txBox="1"/>
            <p:nvPr/>
          </p:nvSpPr>
          <p:spPr>
            <a:xfrm>
              <a:off x="2160" y="796199"/>
              <a:ext cx="2106300" cy="141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625" tIns="68625" rIns="91525" bIns="102950" anchor="t" anchorCtr="0">
              <a:noAutofit/>
            </a:bodyPr>
            <a:lstStyle/>
            <a:p>
              <a:pPr marL="63500" marR="0" lvl="1" indent="-6985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lang="en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Grau de incerteza que uma entidade está disposta a aceitar, na expectativa de uma recompensa;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63500" marR="0" lvl="1" indent="-69850" algn="just" rtl="0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lang="en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 risco pode ser aceito, desde que a recompensa seja maior que seu impacto no projeto.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47"/>
            <p:cNvSpPr/>
            <p:nvPr/>
          </p:nvSpPr>
          <p:spPr>
            <a:xfrm>
              <a:off x="2403267" y="18599"/>
              <a:ext cx="2106300" cy="777600"/>
            </a:xfrm>
            <a:prstGeom prst="rect">
              <a:avLst/>
            </a:prstGeom>
            <a:gradFill>
              <a:gsLst>
                <a:gs pos="0">
                  <a:srgbClr val="476897"/>
                </a:gs>
                <a:gs pos="80000">
                  <a:srgbClr val="5F88C5"/>
                </a:gs>
                <a:gs pos="100000">
                  <a:srgbClr val="5D89C9"/>
                </a:gs>
              </a:gsLst>
              <a:lin ang="16200038" scaled="0"/>
            </a:gradFill>
            <a:ln w="9525" cap="flat" cmpd="sng">
              <a:solidFill>
                <a:srgbClr val="6F90C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7"/>
            <p:cNvSpPr txBox="1"/>
            <p:nvPr/>
          </p:nvSpPr>
          <p:spPr>
            <a:xfrm>
              <a:off x="2403267" y="18599"/>
              <a:ext cx="2106300" cy="77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525" tIns="52300" rIns="91525" bIns="52300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i="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Tolerância a riscos</a:t>
              </a:r>
              <a:endParaRPr sz="1300" b="1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47"/>
            <p:cNvSpPr/>
            <p:nvPr/>
          </p:nvSpPr>
          <p:spPr>
            <a:xfrm>
              <a:off x="2403267" y="796199"/>
              <a:ext cx="2106300" cy="1417500"/>
            </a:xfrm>
            <a:prstGeom prst="rect">
              <a:avLst/>
            </a:prstGeom>
            <a:solidFill>
              <a:srgbClr val="CFD7E7">
                <a:alpha val="89800"/>
              </a:srgbClr>
            </a:solidFill>
            <a:ln w="9525" cap="flat" cmpd="sng">
              <a:solidFill>
                <a:srgbClr val="CFD7E7">
                  <a:alpha val="89800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7"/>
            <p:cNvSpPr txBox="1"/>
            <p:nvPr/>
          </p:nvSpPr>
          <p:spPr>
            <a:xfrm>
              <a:off x="2403267" y="796199"/>
              <a:ext cx="2106300" cy="141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625" tIns="68625" rIns="91525" bIns="102950" anchor="t" anchorCtr="0">
              <a:noAutofit/>
            </a:bodyPr>
            <a:lstStyle/>
            <a:p>
              <a:pPr marL="63500" marR="0" lvl="1" indent="-6985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lang="en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Grau, quantidade ou volume de risco que uma organização ou um indivíduo está disposto a tolerar;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63500" marR="0" lvl="1" indent="-69850" algn="just" rtl="0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lang="en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 risco pode ser “suportado” pela organização até certo grau ou quantidade.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47"/>
            <p:cNvSpPr/>
            <p:nvPr/>
          </p:nvSpPr>
          <p:spPr>
            <a:xfrm>
              <a:off x="4804373" y="18599"/>
              <a:ext cx="2106300" cy="777600"/>
            </a:xfrm>
            <a:prstGeom prst="rect">
              <a:avLst/>
            </a:prstGeom>
            <a:gradFill>
              <a:gsLst>
                <a:gs pos="0">
                  <a:srgbClr val="6E819F"/>
                </a:gs>
                <a:gs pos="80000">
                  <a:srgbClr val="90AAD2"/>
                </a:gs>
                <a:gs pos="100000">
                  <a:srgbClr val="90ABD4"/>
                </a:gs>
              </a:gsLst>
              <a:lin ang="16200038" scaled="0"/>
            </a:gradFill>
            <a:ln w="9525" cap="flat" cmpd="sng">
              <a:solidFill>
                <a:srgbClr val="9EB2D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7"/>
            <p:cNvSpPr txBox="1"/>
            <p:nvPr/>
          </p:nvSpPr>
          <p:spPr>
            <a:xfrm>
              <a:off x="4804373" y="18599"/>
              <a:ext cx="2106300" cy="77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525" tIns="52300" rIns="91525" bIns="52300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i="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Limite de riscos</a:t>
              </a:r>
              <a:endParaRPr sz="1300" b="1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47"/>
            <p:cNvSpPr/>
            <p:nvPr/>
          </p:nvSpPr>
          <p:spPr>
            <a:xfrm>
              <a:off x="4804373" y="796199"/>
              <a:ext cx="2106300" cy="1417500"/>
            </a:xfrm>
            <a:prstGeom prst="rect">
              <a:avLst/>
            </a:prstGeom>
            <a:solidFill>
              <a:srgbClr val="CFD7E7">
                <a:alpha val="89800"/>
              </a:srgbClr>
            </a:solidFill>
            <a:ln w="9525" cap="flat" cmpd="sng">
              <a:solidFill>
                <a:srgbClr val="CFD7E7">
                  <a:alpha val="89800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7"/>
            <p:cNvSpPr txBox="1"/>
            <p:nvPr/>
          </p:nvSpPr>
          <p:spPr>
            <a:xfrm>
              <a:off x="4804373" y="796199"/>
              <a:ext cx="2106300" cy="141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625" tIns="68625" rIns="91525" bIns="102950" anchor="t" anchorCtr="0">
              <a:noAutofit/>
            </a:bodyPr>
            <a:lstStyle/>
            <a:p>
              <a:pPr marL="63500" marR="0" lvl="1" indent="-6985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lang="en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Medidas, ao longo do nível de incerteza ou nível de impacto, no qual uma parte interessada pode ter um interesse específico;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63500" marR="0" lvl="1" indent="-69850" algn="just" rtl="0">
                <a:lnSpc>
                  <a:spcPct val="9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lang="en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organização aceitará o risco abaixo daquele limite e não tolerará o risco acima daquele limite.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/>
        </p:nvSpPr>
        <p:spPr>
          <a:xfrm rot="-1716214">
            <a:off x="6898867" y="4092531"/>
            <a:ext cx="1991450" cy="54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8"/>
          <p:cNvSpPr/>
          <p:nvPr/>
        </p:nvSpPr>
        <p:spPr>
          <a:xfrm>
            <a:off x="14377" y="327595"/>
            <a:ext cx="91155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Terminologia geral da área de conhecimento de riscos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48"/>
          <p:cNvGrpSpPr/>
          <p:nvPr/>
        </p:nvGrpSpPr>
        <p:grpSpPr>
          <a:xfrm>
            <a:off x="1901238" y="1387517"/>
            <a:ext cx="5341960" cy="2989987"/>
            <a:chOff x="1989398" y="20151"/>
            <a:chExt cx="4623072" cy="2494358"/>
          </a:xfrm>
        </p:grpSpPr>
        <p:sp>
          <p:nvSpPr>
            <p:cNvPr id="351" name="Google Shape;351;p48"/>
            <p:cNvSpPr/>
            <p:nvPr/>
          </p:nvSpPr>
          <p:spPr>
            <a:xfrm>
              <a:off x="2405463" y="436109"/>
              <a:ext cx="4022100" cy="2078400"/>
            </a:xfrm>
            <a:prstGeom prst="rect">
              <a:avLst/>
            </a:prstGeom>
            <a:solidFill>
              <a:srgbClr val="C0CCE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8"/>
            <p:cNvSpPr/>
            <p:nvPr/>
          </p:nvSpPr>
          <p:spPr>
            <a:xfrm>
              <a:off x="2525660" y="679195"/>
              <a:ext cx="1867800" cy="17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8"/>
            <p:cNvSpPr txBox="1"/>
            <p:nvPr/>
          </p:nvSpPr>
          <p:spPr>
            <a:xfrm>
              <a:off x="2525660" y="679195"/>
              <a:ext cx="1867800" cy="17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500" tIns="24500" rIns="24500" bIns="245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i="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Riscos positivos</a:t>
              </a:r>
              <a:endParaRPr sz="1600"/>
            </a:p>
            <a:p>
              <a:pPr marL="0" marR="0" lvl="0" indent="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endParaRPr sz="13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13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Oportunidades;</a:t>
              </a:r>
              <a:endParaRPr sz="1600"/>
            </a:p>
            <a:p>
              <a:pPr marL="0" marR="0" lvl="0" indent="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13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Caso se concretizem, podem gerar valor para o projeto.</a:t>
              </a:r>
              <a:endParaRPr sz="1600"/>
            </a:p>
          </p:txBody>
        </p:sp>
        <p:sp>
          <p:nvSpPr>
            <p:cNvPr id="354" name="Google Shape;354;p48"/>
            <p:cNvSpPr/>
            <p:nvPr/>
          </p:nvSpPr>
          <p:spPr>
            <a:xfrm>
              <a:off x="4434935" y="679195"/>
              <a:ext cx="1867800" cy="17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8"/>
            <p:cNvSpPr txBox="1"/>
            <p:nvPr/>
          </p:nvSpPr>
          <p:spPr>
            <a:xfrm>
              <a:off x="4434935" y="679195"/>
              <a:ext cx="1867800" cy="17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500" tIns="24500" rIns="24500" bIns="245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i="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Riscos negativos</a:t>
              </a:r>
              <a:endParaRPr sz="1600"/>
            </a:p>
            <a:p>
              <a:pPr marL="0" marR="0" lvl="0" indent="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endParaRPr sz="13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13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Ameaças;</a:t>
              </a:r>
              <a:endParaRPr sz="1600"/>
            </a:p>
            <a:p>
              <a:pPr marL="0" marR="0" lvl="0" indent="0" algn="l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13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Caso se concretizem, podem gerar perdas para o projeto. </a:t>
              </a:r>
              <a:endParaRPr sz="13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48"/>
            <p:cNvSpPr/>
            <p:nvPr/>
          </p:nvSpPr>
          <p:spPr>
            <a:xfrm>
              <a:off x="1989398" y="20151"/>
              <a:ext cx="786000" cy="786000"/>
            </a:xfrm>
            <a:prstGeom prst="plus">
              <a:avLst>
                <a:gd name="adj" fmla="val 32810"/>
              </a:avLst>
            </a:prstGeom>
            <a:gradFill>
              <a:gsLst>
                <a:gs pos="0">
                  <a:srgbClr val="2D5C97">
                    <a:alpha val="89803"/>
                  </a:srgbClr>
                </a:gs>
                <a:gs pos="80000">
                  <a:srgbClr val="3C7AC5">
                    <a:alpha val="89803"/>
                  </a:srgbClr>
                </a:gs>
                <a:gs pos="100000">
                  <a:srgbClr val="397BC9">
                    <a:alpha val="89803"/>
                  </a:srgbClr>
                </a:gs>
              </a:gsLst>
              <a:lin ang="16200038" scaled="0"/>
            </a:gradFill>
            <a:ln w="9525" cap="flat" cmpd="sng">
              <a:solidFill>
                <a:schemeClr val="accent1">
                  <a:alpha val="898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8"/>
            <p:cNvSpPr/>
            <p:nvPr/>
          </p:nvSpPr>
          <p:spPr>
            <a:xfrm>
              <a:off x="5872670" y="302780"/>
              <a:ext cx="739800" cy="253500"/>
            </a:xfrm>
            <a:prstGeom prst="rect">
              <a:avLst/>
            </a:prstGeom>
            <a:gradFill>
              <a:gsLst>
                <a:gs pos="0">
                  <a:srgbClr val="2D5C97">
                    <a:alpha val="49803"/>
                  </a:srgbClr>
                </a:gs>
                <a:gs pos="80000">
                  <a:srgbClr val="3C7AC5">
                    <a:alpha val="49803"/>
                  </a:srgbClr>
                </a:gs>
                <a:gs pos="100000">
                  <a:srgbClr val="397BC9">
                    <a:alpha val="49803"/>
                  </a:srgbClr>
                </a:gs>
              </a:gsLst>
              <a:lin ang="16200038" scaled="0"/>
            </a:gradFill>
            <a:ln w="9525" cap="flat" cmpd="sng">
              <a:solidFill>
                <a:schemeClr val="accent1">
                  <a:alpha val="498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8" name="Google Shape;358;p48"/>
            <p:cNvCxnSpPr/>
            <p:nvPr/>
          </p:nvCxnSpPr>
          <p:spPr>
            <a:xfrm>
              <a:off x="4416443" y="682998"/>
              <a:ext cx="600" cy="1698300"/>
            </a:xfrm>
            <a:prstGeom prst="straightConnector1">
              <a:avLst/>
            </a:prstGeom>
            <a:noFill/>
            <a:ln w="9525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 txBox="1"/>
          <p:nvPr/>
        </p:nvSpPr>
        <p:spPr>
          <a:xfrm rot="-1716214">
            <a:off x="6898867" y="4092531"/>
            <a:ext cx="1991450" cy="54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9"/>
          <p:cNvSpPr/>
          <p:nvPr/>
        </p:nvSpPr>
        <p:spPr>
          <a:xfrm>
            <a:off x="14377" y="327595"/>
            <a:ext cx="91155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Terminologia geral da área de conhecimento de riscos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5" name="Google Shape;365;p49"/>
          <p:cNvGrpSpPr/>
          <p:nvPr/>
        </p:nvGrpSpPr>
        <p:grpSpPr>
          <a:xfrm>
            <a:off x="1112726" y="1242720"/>
            <a:ext cx="6918787" cy="3270149"/>
            <a:chOff x="0" y="36862"/>
            <a:chExt cx="5987700" cy="2728080"/>
          </a:xfrm>
        </p:grpSpPr>
        <p:sp>
          <p:nvSpPr>
            <p:cNvPr id="366" name="Google Shape;366;p49"/>
            <p:cNvSpPr/>
            <p:nvPr/>
          </p:nvSpPr>
          <p:spPr>
            <a:xfrm>
              <a:off x="0" y="391102"/>
              <a:ext cx="5987700" cy="945000"/>
            </a:xfrm>
            <a:prstGeom prst="rect">
              <a:avLst/>
            </a:prstGeom>
            <a:solidFill>
              <a:srgbClr val="EEECE0">
                <a:alpha val="89800"/>
              </a:srgbClr>
            </a:solidFill>
            <a:ln w="9525" cap="flat" cmpd="sng">
              <a:solidFill>
                <a:srgbClr val="1D497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9"/>
            <p:cNvSpPr txBox="1"/>
            <p:nvPr/>
          </p:nvSpPr>
          <p:spPr>
            <a:xfrm>
              <a:off x="0" y="391102"/>
              <a:ext cx="5987700" cy="9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3650" tIns="584750" rIns="543650" bIns="91525" anchor="t" anchorCtr="0">
              <a:noAutofit/>
            </a:bodyPr>
            <a:lstStyle/>
            <a:p>
              <a:pPr marL="63500" marR="0" lvl="1" indent="-69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lang="en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São os riscos resultantes da implementação de uma resposta;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63500" marR="0" lvl="1" indent="-69850" algn="l" rtl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lang="en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partir da tratativa de um risco, novos riscos podem ser gerados.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49"/>
            <p:cNvSpPr/>
            <p:nvPr/>
          </p:nvSpPr>
          <p:spPr>
            <a:xfrm>
              <a:off x="299383" y="36862"/>
              <a:ext cx="4191300" cy="708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0A3366"/>
                </a:gs>
                <a:gs pos="80000">
                  <a:srgbClr val="0E4485"/>
                </a:gs>
                <a:gs pos="100000">
                  <a:srgbClr val="0B448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9"/>
            <p:cNvSpPr txBox="1"/>
            <p:nvPr/>
          </p:nvSpPr>
          <p:spPr>
            <a:xfrm>
              <a:off x="333968" y="71447"/>
              <a:ext cx="4122300" cy="63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5300" tIns="0" rIns="18530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i="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Riscos secundários</a:t>
              </a:r>
              <a:endParaRPr sz="1300" b="1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49"/>
            <p:cNvSpPr/>
            <p:nvPr/>
          </p:nvSpPr>
          <p:spPr>
            <a:xfrm>
              <a:off x="0" y="1819942"/>
              <a:ext cx="5987700" cy="945000"/>
            </a:xfrm>
            <a:prstGeom prst="rect">
              <a:avLst/>
            </a:prstGeom>
            <a:solidFill>
              <a:srgbClr val="EEECE0">
                <a:alpha val="89800"/>
              </a:srgbClr>
            </a:solidFill>
            <a:ln w="9525" cap="flat" cmpd="sng">
              <a:solidFill>
                <a:srgbClr val="1D497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9"/>
            <p:cNvSpPr txBox="1"/>
            <p:nvPr/>
          </p:nvSpPr>
          <p:spPr>
            <a:xfrm>
              <a:off x="0" y="1819942"/>
              <a:ext cx="5987700" cy="9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3650" tIns="584750" rIns="543650" bIns="91525" anchor="t" anchorCtr="0">
              <a:noAutofit/>
            </a:bodyPr>
            <a:lstStyle/>
            <a:p>
              <a:pPr marL="63500" marR="0" lvl="1" indent="-698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lang="en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São as “sobras” dos riscos iniciais, após a adoção das respostas planejadas;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63500" marR="0" lvl="1" indent="-69850" algn="l" rtl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Char char="•"/>
              </a:pPr>
              <a:r>
                <a:rPr lang="en" sz="13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Podem, também, ser os resíduos dos riscos que foram deliberadamente aceitos.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49"/>
            <p:cNvSpPr/>
            <p:nvPr/>
          </p:nvSpPr>
          <p:spPr>
            <a:xfrm>
              <a:off x="299383" y="1465702"/>
              <a:ext cx="4191300" cy="708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0A3366"/>
                </a:gs>
                <a:gs pos="80000">
                  <a:srgbClr val="0E4485"/>
                </a:gs>
                <a:gs pos="100000">
                  <a:srgbClr val="0B448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9"/>
            <p:cNvSpPr txBox="1"/>
            <p:nvPr/>
          </p:nvSpPr>
          <p:spPr>
            <a:xfrm>
              <a:off x="333968" y="1500287"/>
              <a:ext cx="4122300" cy="63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5300" tIns="0" rIns="18530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i="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Riscos residuais</a:t>
              </a:r>
              <a:endParaRPr sz="1300" b="1" i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/>
          <p:nvPr/>
        </p:nvSpPr>
        <p:spPr>
          <a:xfrm>
            <a:off x="0" y="241267"/>
            <a:ext cx="6651900" cy="16614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100" dist="1143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4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dos riscos</a:t>
            </a:r>
            <a:endParaRPr sz="4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50" descr="https://www.caelum.com.br/apostila-html-css-javascript/anuncios/alura_2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860" y="4155619"/>
            <a:ext cx="1414200" cy="6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0"/>
          <p:cNvSpPr/>
          <p:nvPr/>
        </p:nvSpPr>
        <p:spPr>
          <a:xfrm>
            <a:off x="1906198" y="2023593"/>
            <a:ext cx="7234500" cy="9492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50"/>
          <p:cNvSpPr txBox="1"/>
          <p:nvPr/>
        </p:nvSpPr>
        <p:spPr>
          <a:xfrm>
            <a:off x="2155807" y="2323396"/>
            <a:ext cx="69849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</a:pPr>
            <a:r>
              <a:rPr lang="en" sz="19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  <a:endParaRPr sz="1600"/>
          </a:p>
        </p:txBody>
      </p:sp>
      <p:sp>
        <p:nvSpPr>
          <p:cNvPr id="382" name="Google Shape;382;p50"/>
          <p:cNvSpPr txBox="1"/>
          <p:nvPr/>
        </p:nvSpPr>
        <p:spPr>
          <a:xfrm>
            <a:off x="3240760" y="2798124"/>
            <a:ext cx="5903400" cy="4059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100" dist="1143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Gerenciamento dos Riscos</a:t>
            </a:r>
            <a:endParaRPr sz="19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3" name="Google Shape;383;p50"/>
          <p:cNvGrpSpPr/>
          <p:nvPr/>
        </p:nvGrpSpPr>
        <p:grpSpPr>
          <a:xfrm>
            <a:off x="1" y="2153065"/>
            <a:ext cx="3157657" cy="690534"/>
            <a:chOff x="-150191" y="1834343"/>
            <a:chExt cx="7482599" cy="1702500"/>
          </a:xfrm>
        </p:grpSpPr>
        <p:pic>
          <p:nvPicPr>
            <p:cNvPr id="384" name="Google Shape;384;p50"/>
            <p:cNvPicPr preferRelativeResize="0"/>
            <p:nvPr/>
          </p:nvPicPr>
          <p:blipFill rotWithShape="1">
            <a:blip r:embed="rId4">
              <a:alphaModFix/>
            </a:blip>
            <a:srcRect t="1451" r="49018" b="58667"/>
            <a:stretch/>
          </p:blipFill>
          <p:spPr>
            <a:xfrm>
              <a:off x="3593208" y="1857477"/>
              <a:ext cx="3739200" cy="165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50"/>
            <p:cNvPicPr preferRelativeResize="0"/>
            <p:nvPr/>
          </p:nvPicPr>
          <p:blipFill rotWithShape="1">
            <a:blip r:embed="rId5">
              <a:alphaModFix/>
            </a:blip>
            <a:srcRect l="48087" t="58670" r="907" b="336"/>
            <a:stretch/>
          </p:blipFill>
          <p:spPr>
            <a:xfrm>
              <a:off x="-150191" y="1834343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1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dos riscos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51"/>
          <p:cNvSpPr/>
          <p:nvPr/>
        </p:nvSpPr>
        <p:spPr>
          <a:xfrm>
            <a:off x="495063" y="4470664"/>
            <a:ext cx="535200" cy="411300"/>
          </a:xfrm>
          <a:prstGeom prst="rightArrow">
            <a:avLst>
              <a:gd name="adj1" fmla="val 50000"/>
              <a:gd name="adj2" fmla="val 57108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1124578"/>
            <a:ext cx="7487400" cy="33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2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Visão geral dos processos de gerenciamento dos riscos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1535990"/>
            <a:ext cx="7487400" cy="27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3"/>
          <p:cNvSpPr txBox="1"/>
          <p:nvPr/>
        </p:nvSpPr>
        <p:spPr>
          <a:xfrm>
            <a:off x="0" y="241265"/>
            <a:ext cx="6651900" cy="16614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100" dist="1143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4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Planejar o gerenciamento dos riscos</a:t>
            </a:r>
            <a:endParaRPr sz="1600"/>
          </a:p>
        </p:txBody>
      </p:sp>
      <p:pic>
        <p:nvPicPr>
          <p:cNvPr id="404" name="Google Shape;404;p53" descr="https://www.caelum.com.br/apostila-html-css-javascript/anuncios/alura_2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860" y="4155619"/>
            <a:ext cx="1414200" cy="6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53"/>
          <p:cNvSpPr/>
          <p:nvPr/>
        </p:nvSpPr>
        <p:spPr>
          <a:xfrm>
            <a:off x="1906198" y="2023593"/>
            <a:ext cx="7234500" cy="9492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53"/>
          <p:cNvSpPr txBox="1"/>
          <p:nvPr/>
        </p:nvSpPr>
        <p:spPr>
          <a:xfrm>
            <a:off x="2155807" y="2323396"/>
            <a:ext cx="69849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</a:pPr>
            <a:r>
              <a:rPr lang="en" sz="19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  <a:endParaRPr sz="1600"/>
          </a:p>
        </p:txBody>
      </p:sp>
      <p:sp>
        <p:nvSpPr>
          <p:cNvPr id="407" name="Google Shape;407;p53"/>
          <p:cNvSpPr txBox="1"/>
          <p:nvPr/>
        </p:nvSpPr>
        <p:spPr>
          <a:xfrm>
            <a:off x="3240760" y="2798124"/>
            <a:ext cx="5903400" cy="4059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100" dist="1143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Gerenciamento dos Riscos</a:t>
            </a:r>
            <a:endParaRPr sz="19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8" name="Google Shape;408;p53"/>
          <p:cNvGrpSpPr/>
          <p:nvPr/>
        </p:nvGrpSpPr>
        <p:grpSpPr>
          <a:xfrm>
            <a:off x="1" y="2153065"/>
            <a:ext cx="3157657" cy="690534"/>
            <a:chOff x="-150191" y="1834343"/>
            <a:chExt cx="7482599" cy="1702500"/>
          </a:xfrm>
        </p:grpSpPr>
        <p:pic>
          <p:nvPicPr>
            <p:cNvPr id="409" name="Google Shape;409;p53"/>
            <p:cNvPicPr preferRelativeResize="0"/>
            <p:nvPr/>
          </p:nvPicPr>
          <p:blipFill rotWithShape="1">
            <a:blip r:embed="rId4">
              <a:alphaModFix/>
            </a:blip>
            <a:srcRect t="1451" r="49018" b="58667"/>
            <a:stretch/>
          </p:blipFill>
          <p:spPr>
            <a:xfrm>
              <a:off x="3593208" y="1857477"/>
              <a:ext cx="3739200" cy="165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0" name="Google Shape;410;p53"/>
            <p:cNvPicPr preferRelativeResize="0"/>
            <p:nvPr/>
          </p:nvPicPr>
          <p:blipFill rotWithShape="1">
            <a:blip r:embed="rId5">
              <a:alphaModFix/>
            </a:blip>
            <a:srcRect l="48087" t="58670" r="907" b="336"/>
            <a:stretch/>
          </p:blipFill>
          <p:spPr>
            <a:xfrm>
              <a:off x="-150191" y="1834343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4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54"/>
          <p:cNvSpPr/>
          <p:nvPr/>
        </p:nvSpPr>
        <p:spPr>
          <a:xfrm>
            <a:off x="661469" y="3089642"/>
            <a:ext cx="54915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Planejar o gerenciamento dos riscos 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definição de como conduzir as atividades de gerenciamento dos riscos de um projeto – de acordo com o PMBOK®.</a:t>
            </a:r>
            <a:endParaRPr sz="1600"/>
          </a:p>
        </p:txBody>
      </p:sp>
      <p:sp>
        <p:nvSpPr>
          <p:cNvPr id="417" name="Google Shape;417;p54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8" name="Google Shape;41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4259" y="1104420"/>
            <a:ext cx="6655500" cy="18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5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55"/>
          <p:cNvSpPr/>
          <p:nvPr/>
        </p:nvSpPr>
        <p:spPr>
          <a:xfrm>
            <a:off x="828290" y="1061431"/>
            <a:ext cx="7487400" cy="26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projeto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Linhas de base do escopo, tempo e custos e processos de risco apontados para o projeto.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Termo de abertura do projeto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Riscos preliminares ou de alto nível, informações a respeito de restrições, premissas e partes interessadas.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das partes interessadas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Partes interessadas que podem afetar o projeto positiva e/ou negativamente, seus interesses e necessidades.</a:t>
            </a:r>
            <a:endParaRPr sz="1600"/>
          </a:p>
        </p:txBody>
      </p:sp>
      <p:pic>
        <p:nvPicPr>
          <p:cNvPr id="425" name="Google Shape;425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952780"/>
            <a:ext cx="930000" cy="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5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/>
        </p:nvSpPr>
        <p:spPr>
          <a:xfrm>
            <a:off x="0" y="241279"/>
            <a:ext cx="6651900" cy="16614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100" dist="1143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4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4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Avisos Importantes</a:t>
            </a:r>
            <a:endParaRPr sz="4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38" descr="https://www.caelum.com.br/apostila-html-css-javascript/anuncios/alura_2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860" y="4155619"/>
            <a:ext cx="1414200" cy="6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8"/>
          <p:cNvSpPr/>
          <p:nvPr/>
        </p:nvSpPr>
        <p:spPr>
          <a:xfrm>
            <a:off x="1906198" y="2023593"/>
            <a:ext cx="7234500" cy="9492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2155807" y="2323396"/>
            <a:ext cx="69849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</a:pPr>
            <a:r>
              <a:rPr lang="en" sz="19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  <a:endParaRPr sz="1600"/>
          </a:p>
        </p:txBody>
      </p:sp>
      <p:grpSp>
        <p:nvGrpSpPr>
          <p:cNvPr id="215" name="Google Shape;215;p38"/>
          <p:cNvGrpSpPr/>
          <p:nvPr/>
        </p:nvGrpSpPr>
        <p:grpSpPr>
          <a:xfrm>
            <a:off x="1" y="2153065"/>
            <a:ext cx="3157657" cy="690534"/>
            <a:chOff x="-150191" y="1834343"/>
            <a:chExt cx="7482599" cy="1702500"/>
          </a:xfrm>
        </p:grpSpPr>
        <p:pic>
          <p:nvPicPr>
            <p:cNvPr id="216" name="Google Shape;216;p38"/>
            <p:cNvPicPr preferRelativeResize="0"/>
            <p:nvPr/>
          </p:nvPicPr>
          <p:blipFill rotWithShape="1">
            <a:blip r:embed="rId4">
              <a:alphaModFix/>
            </a:blip>
            <a:srcRect t="1451" r="49018" b="58667"/>
            <a:stretch/>
          </p:blipFill>
          <p:spPr>
            <a:xfrm>
              <a:off x="3593208" y="1857477"/>
              <a:ext cx="3739200" cy="165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38"/>
            <p:cNvPicPr preferRelativeResize="0"/>
            <p:nvPr/>
          </p:nvPicPr>
          <p:blipFill rotWithShape="1">
            <a:blip r:embed="rId5">
              <a:alphaModFix/>
            </a:blip>
            <a:srcRect l="48087" t="58670" r="907" b="336"/>
            <a:stretch/>
          </p:blipFill>
          <p:spPr>
            <a:xfrm>
              <a:off x="-150191" y="1834343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8" name="Google Shape;218;p38"/>
          <p:cNvSpPr txBox="1"/>
          <p:nvPr/>
        </p:nvSpPr>
        <p:spPr>
          <a:xfrm>
            <a:off x="3240760" y="2798124"/>
            <a:ext cx="5903400" cy="4059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100" dist="1143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Gerenciamento dos Riscos</a:t>
            </a:r>
            <a:endParaRPr sz="19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6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6"/>
          <p:cNvSpPr/>
          <p:nvPr/>
        </p:nvSpPr>
        <p:spPr>
          <a:xfrm>
            <a:off x="828290" y="1061431"/>
            <a:ext cx="7487400" cy="18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Fatores ambientais da empresa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Apetite e tolerância ao risco, ambiente interno e externo.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Procedimentos de gerenciamento de riscos, documentos e padrões, papéis e responsabilidades, níveis de autoridade para tomada de decisões, e lições aprendidas.</a:t>
            </a:r>
            <a:endParaRPr sz="1600"/>
          </a:p>
        </p:txBody>
      </p:sp>
      <p:pic>
        <p:nvPicPr>
          <p:cNvPr id="433" name="Google Shape;43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952780"/>
            <a:ext cx="930000" cy="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6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7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57"/>
          <p:cNvSpPr/>
          <p:nvPr/>
        </p:nvSpPr>
        <p:spPr>
          <a:xfrm>
            <a:off x="828290" y="1061431"/>
            <a:ext cx="7487400" cy="23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Técnicas analíticas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Similares às análises dos fatores ambientais.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Especialistas em gerenciamento de riscos, gerentes sêniores e partes interessadas.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determinação do plano, seus componentes e processos de gerenciamento de riscos.</a:t>
            </a:r>
            <a:endParaRPr sz="1600"/>
          </a:p>
        </p:txBody>
      </p:sp>
      <p:pic>
        <p:nvPicPr>
          <p:cNvPr id="441" name="Google Shape;441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7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8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8" name="Google Shape;448;p58"/>
          <p:cNvPicPr preferRelativeResize="0"/>
          <p:nvPr/>
        </p:nvPicPr>
        <p:blipFill rotWithShape="1">
          <a:blip r:embed="rId3">
            <a:alphaModFix/>
          </a:blip>
          <a:srcRect t="6713" b="22249"/>
          <a:stretch/>
        </p:blipFill>
        <p:spPr>
          <a:xfrm>
            <a:off x="797778" y="3804507"/>
            <a:ext cx="1123200" cy="10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58"/>
          <p:cNvSpPr/>
          <p:nvPr/>
        </p:nvSpPr>
        <p:spPr>
          <a:xfrm>
            <a:off x="797778" y="1061431"/>
            <a:ext cx="7487400" cy="30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dos riscos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Metodologia, que inclui as abordagens e ferramentas que podem ser utilizadas no gerenciamento de riscos no projeto;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Papéis e responsabilidades, frente às atividades de gerenciamento dos riscos;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Categorias de riscos, que podem ser abordadas através da EAR – estrutura analítica de riscos – que categoriza os riscos de acordo com o trabalho do projeto e entregáveis;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Definições de probabilidade e impacto dos riscos, que fornecerão a base para futuros cálculos;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Matriz de probabilidade e impacto;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Tolerâncias/limites das partes interessadas.</a:t>
            </a:r>
            <a:endParaRPr sz="1600"/>
          </a:p>
        </p:txBody>
      </p:sp>
      <p:sp>
        <p:nvSpPr>
          <p:cNvPr id="450" name="Google Shape;450;p58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9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59"/>
          <p:cNvPicPr preferRelativeResize="0"/>
          <p:nvPr/>
        </p:nvPicPr>
        <p:blipFill rotWithShape="1">
          <a:blip r:embed="rId3">
            <a:alphaModFix/>
          </a:blip>
          <a:srcRect t="6713" b="22249"/>
          <a:stretch/>
        </p:blipFill>
        <p:spPr>
          <a:xfrm>
            <a:off x="797778" y="3804507"/>
            <a:ext cx="1123200" cy="10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9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8" name="Google Shape;458;p59"/>
          <p:cNvGrpSpPr/>
          <p:nvPr/>
        </p:nvGrpSpPr>
        <p:grpSpPr>
          <a:xfrm>
            <a:off x="2024459" y="1019409"/>
            <a:ext cx="5706467" cy="3795337"/>
            <a:chOff x="1323580" y="1087"/>
            <a:chExt cx="4938526" cy="3166211"/>
          </a:xfrm>
        </p:grpSpPr>
        <p:sp>
          <p:nvSpPr>
            <p:cNvPr id="459" name="Google Shape;459;p59"/>
            <p:cNvSpPr/>
            <p:nvPr/>
          </p:nvSpPr>
          <p:spPr>
            <a:xfrm>
              <a:off x="5071430" y="841546"/>
              <a:ext cx="161400" cy="1696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20000" y="119999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0" name="Google Shape;460;p59"/>
            <p:cNvSpPr/>
            <p:nvPr/>
          </p:nvSpPr>
          <p:spPr>
            <a:xfrm>
              <a:off x="5071430" y="841546"/>
              <a:ext cx="161400" cy="123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1" name="Google Shape;461;p59"/>
            <p:cNvSpPr/>
            <p:nvPr/>
          </p:nvSpPr>
          <p:spPr>
            <a:xfrm>
              <a:off x="5071430" y="841546"/>
              <a:ext cx="161400" cy="76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2" name="Google Shape;462;p59"/>
            <p:cNvSpPr/>
            <p:nvPr/>
          </p:nvSpPr>
          <p:spPr>
            <a:xfrm>
              <a:off x="5071430" y="841546"/>
              <a:ext cx="1614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3" name="Google Shape;463;p59"/>
            <p:cNvSpPr/>
            <p:nvPr/>
          </p:nvSpPr>
          <p:spPr>
            <a:xfrm>
              <a:off x="3681634" y="328653"/>
              <a:ext cx="1820100" cy="13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59999"/>
                  </a:lnTo>
                  <a:lnTo>
                    <a:pt x="120000" y="59999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3B6495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4" name="Google Shape;464;p59"/>
            <p:cNvSpPr/>
            <p:nvPr/>
          </p:nvSpPr>
          <p:spPr>
            <a:xfrm>
              <a:off x="3858008" y="841546"/>
              <a:ext cx="161400" cy="1696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20000" y="119999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5" name="Google Shape;465;p59"/>
            <p:cNvSpPr/>
            <p:nvPr/>
          </p:nvSpPr>
          <p:spPr>
            <a:xfrm>
              <a:off x="3858008" y="841546"/>
              <a:ext cx="161400" cy="123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6" name="Google Shape;466;p59"/>
            <p:cNvSpPr/>
            <p:nvPr/>
          </p:nvSpPr>
          <p:spPr>
            <a:xfrm>
              <a:off x="3858008" y="841546"/>
              <a:ext cx="161400" cy="76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7" name="Google Shape;467;p59"/>
            <p:cNvSpPr/>
            <p:nvPr/>
          </p:nvSpPr>
          <p:spPr>
            <a:xfrm>
              <a:off x="3858008" y="841546"/>
              <a:ext cx="1614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8" name="Google Shape;468;p59"/>
            <p:cNvSpPr/>
            <p:nvPr/>
          </p:nvSpPr>
          <p:spPr>
            <a:xfrm>
              <a:off x="3681634" y="328653"/>
              <a:ext cx="606600" cy="13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59999"/>
                  </a:lnTo>
                  <a:lnTo>
                    <a:pt x="120000" y="59999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3B6495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69" name="Google Shape;469;p59"/>
            <p:cNvSpPr/>
            <p:nvPr/>
          </p:nvSpPr>
          <p:spPr>
            <a:xfrm>
              <a:off x="2644586" y="841546"/>
              <a:ext cx="161400" cy="216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70" name="Google Shape;470;p59"/>
            <p:cNvSpPr/>
            <p:nvPr/>
          </p:nvSpPr>
          <p:spPr>
            <a:xfrm>
              <a:off x="2644586" y="841546"/>
              <a:ext cx="161400" cy="1696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20000" y="119999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71" name="Google Shape;471;p59"/>
            <p:cNvSpPr/>
            <p:nvPr/>
          </p:nvSpPr>
          <p:spPr>
            <a:xfrm>
              <a:off x="2644586" y="841546"/>
              <a:ext cx="161400" cy="123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72" name="Google Shape;472;p59"/>
            <p:cNvSpPr/>
            <p:nvPr/>
          </p:nvSpPr>
          <p:spPr>
            <a:xfrm>
              <a:off x="2644586" y="841546"/>
              <a:ext cx="161400" cy="76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73" name="Google Shape;473;p59"/>
            <p:cNvSpPr/>
            <p:nvPr/>
          </p:nvSpPr>
          <p:spPr>
            <a:xfrm>
              <a:off x="2644586" y="841546"/>
              <a:ext cx="1614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74" name="Google Shape;474;p59"/>
            <p:cNvSpPr/>
            <p:nvPr/>
          </p:nvSpPr>
          <p:spPr>
            <a:xfrm>
              <a:off x="3074924" y="328653"/>
              <a:ext cx="606600" cy="13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59999"/>
                  </a:lnTo>
                  <a:lnTo>
                    <a:pt x="0" y="59999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3B6495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75" name="Google Shape;475;p59"/>
            <p:cNvSpPr/>
            <p:nvPr/>
          </p:nvSpPr>
          <p:spPr>
            <a:xfrm>
              <a:off x="1431164" y="841546"/>
              <a:ext cx="161400" cy="216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76" name="Google Shape;476;p59"/>
            <p:cNvSpPr/>
            <p:nvPr/>
          </p:nvSpPr>
          <p:spPr>
            <a:xfrm>
              <a:off x="1431164" y="841546"/>
              <a:ext cx="161400" cy="1696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19999"/>
                  </a:lnTo>
                  <a:lnTo>
                    <a:pt x="120000" y="119999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77" name="Google Shape;477;p59"/>
            <p:cNvSpPr/>
            <p:nvPr/>
          </p:nvSpPr>
          <p:spPr>
            <a:xfrm>
              <a:off x="1431164" y="841546"/>
              <a:ext cx="161400" cy="123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78" name="Google Shape;478;p59"/>
            <p:cNvSpPr/>
            <p:nvPr/>
          </p:nvSpPr>
          <p:spPr>
            <a:xfrm>
              <a:off x="1431164" y="841546"/>
              <a:ext cx="161400" cy="766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79" name="Google Shape;479;p59"/>
            <p:cNvSpPr/>
            <p:nvPr/>
          </p:nvSpPr>
          <p:spPr>
            <a:xfrm>
              <a:off x="1431164" y="841546"/>
              <a:ext cx="1614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80" name="Google Shape;480;p59"/>
            <p:cNvSpPr/>
            <p:nvPr/>
          </p:nvSpPr>
          <p:spPr>
            <a:xfrm>
              <a:off x="1861502" y="328653"/>
              <a:ext cx="1820100" cy="13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59999"/>
                  </a:lnTo>
                  <a:lnTo>
                    <a:pt x="0" y="59999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3B6495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81" name="Google Shape;481;p59"/>
            <p:cNvSpPr/>
            <p:nvPr/>
          </p:nvSpPr>
          <p:spPr>
            <a:xfrm>
              <a:off x="3247223" y="1087"/>
              <a:ext cx="868800" cy="3276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9"/>
            <p:cNvSpPr txBox="1"/>
            <p:nvPr/>
          </p:nvSpPr>
          <p:spPr>
            <a:xfrm>
              <a:off x="3247223" y="1087"/>
              <a:ext cx="8688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5" tIns="7425" rIns="7425" bIns="7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u="non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Projeto</a:t>
              </a:r>
              <a:endParaRPr sz="1200" b="1" u="non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59"/>
            <p:cNvSpPr/>
            <p:nvPr/>
          </p:nvSpPr>
          <p:spPr>
            <a:xfrm>
              <a:off x="1323580" y="466231"/>
              <a:ext cx="1075800" cy="3753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9"/>
            <p:cNvSpPr txBox="1"/>
            <p:nvPr/>
          </p:nvSpPr>
          <p:spPr>
            <a:xfrm>
              <a:off x="1323580" y="466231"/>
              <a:ext cx="10758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5" tIns="7425" rIns="7425" bIns="7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u="non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 Técnico</a:t>
              </a:r>
              <a:endParaRPr sz="1200" b="1" u="non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59"/>
            <p:cNvSpPr/>
            <p:nvPr/>
          </p:nvSpPr>
          <p:spPr>
            <a:xfrm>
              <a:off x="1592541" y="979124"/>
              <a:ext cx="1029300" cy="3276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9"/>
            <p:cNvSpPr txBox="1"/>
            <p:nvPr/>
          </p:nvSpPr>
          <p:spPr>
            <a:xfrm>
              <a:off x="1592541" y="979124"/>
              <a:ext cx="10293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5" tIns="7425" rIns="7425" bIns="7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1.1. Requisitos</a:t>
              </a:r>
              <a:endPara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59"/>
            <p:cNvSpPr/>
            <p:nvPr/>
          </p:nvSpPr>
          <p:spPr>
            <a:xfrm>
              <a:off x="1592541" y="1444267"/>
              <a:ext cx="1029300" cy="3276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9"/>
            <p:cNvSpPr txBox="1"/>
            <p:nvPr/>
          </p:nvSpPr>
          <p:spPr>
            <a:xfrm>
              <a:off x="1592541" y="1444267"/>
              <a:ext cx="10293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5" tIns="7425" rIns="7425" bIns="7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1.2. Tecnologia</a:t>
              </a:r>
              <a:endPara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59"/>
            <p:cNvSpPr/>
            <p:nvPr/>
          </p:nvSpPr>
          <p:spPr>
            <a:xfrm>
              <a:off x="1592541" y="1909411"/>
              <a:ext cx="1029300" cy="3276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9"/>
            <p:cNvSpPr txBox="1"/>
            <p:nvPr/>
          </p:nvSpPr>
          <p:spPr>
            <a:xfrm>
              <a:off x="1592541" y="1909411"/>
              <a:ext cx="10293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5" tIns="7425" rIns="7425" bIns="7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1.3. Complexidade interfaces</a:t>
              </a:r>
              <a:endPara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59"/>
            <p:cNvSpPr/>
            <p:nvPr/>
          </p:nvSpPr>
          <p:spPr>
            <a:xfrm>
              <a:off x="1592541" y="2374554"/>
              <a:ext cx="1029300" cy="3276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9"/>
            <p:cNvSpPr txBox="1"/>
            <p:nvPr/>
          </p:nvSpPr>
          <p:spPr>
            <a:xfrm>
              <a:off x="1592541" y="2374554"/>
              <a:ext cx="10293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5" tIns="7425" rIns="7425" bIns="7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1.4. Desempenho e confiabilidade</a:t>
              </a:r>
              <a:endPara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59"/>
            <p:cNvSpPr/>
            <p:nvPr/>
          </p:nvSpPr>
          <p:spPr>
            <a:xfrm>
              <a:off x="1592541" y="2839698"/>
              <a:ext cx="1029300" cy="3276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9"/>
            <p:cNvSpPr txBox="1"/>
            <p:nvPr/>
          </p:nvSpPr>
          <p:spPr>
            <a:xfrm>
              <a:off x="1592541" y="2839698"/>
              <a:ext cx="10293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5" tIns="7425" rIns="7425" bIns="7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1.5. Qualidade</a:t>
              </a:r>
              <a:endPara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59"/>
            <p:cNvSpPr/>
            <p:nvPr/>
          </p:nvSpPr>
          <p:spPr>
            <a:xfrm>
              <a:off x="2537001" y="466231"/>
              <a:ext cx="1075800" cy="3753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9"/>
            <p:cNvSpPr txBox="1"/>
            <p:nvPr/>
          </p:nvSpPr>
          <p:spPr>
            <a:xfrm>
              <a:off x="2537001" y="466231"/>
              <a:ext cx="10758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5" tIns="7425" rIns="7425" bIns="7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u="non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 Externo</a:t>
              </a:r>
              <a:endParaRPr sz="1200" b="1" u="non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59"/>
            <p:cNvSpPr/>
            <p:nvPr/>
          </p:nvSpPr>
          <p:spPr>
            <a:xfrm>
              <a:off x="2805963" y="979124"/>
              <a:ext cx="1029300" cy="3276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9"/>
            <p:cNvSpPr txBox="1"/>
            <p:nvPr/>
          </p:nvSpPr>
          <p:spPr>
            <a:xfrm>
              <a:off x="2805963" y="979124"/>
              <a:ext cx="10293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5" tIns="7425" rIns="7425" bIns="7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2.1. Subcontratados</a:t>
              </a:r>
              <a:endPara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59"/>
            <p:cNvSpPr/>
            <p:nvPr/>
          </p:nvSpPr>
          <p:spPr>
            <a:xfrm>
              <a:off x="2805963" y="1444267"/>
              <a:ext cx="1029300" cy="3276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9"/>
            <p:cNvSpPr txBox="1"/>
            <p:nvPr/>
          </p:nvSpPr>
          <p:spPr>
            <a:xfrm>
              <a:off x="2805963" y="1444267"/>
              <a:ext cx="10293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5" tIns="7425" rIns="7425" bIns="7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2.2. Regulador</a:t>
              </a:r>
              <a:endPara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59"/>
            <p:cNvSpPr/>
            <p:nvPr/>
          </p:nvSpPr>
          <p:spPr>
            <a:xfrm>
              <a:off x="2805963" y="1909411"/>
              <a:ext cx="1029300" cy="3276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9"/>
            <p:cNvSpPr txBox="1"/>
            <p:nvPr/>
          </p:nvSpPr>
          <p:spPr>
            <a:xfrm>
              <a:off x="2805963" y="1909411"/>
              <a:ext cx="10293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5" tIns="7425" rIns="7425" bIns="7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2.3. Mercado</a:t>
              </a:r>
              <a:endPara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59"/>
            <p:cNvSpPr/>
            <p:nvPr/>
          </p:nvSpPr>
          <p:spPr>
            <a:xfrm>
              <a:off x="2805963" y="2374554"/>
              <a:ext cx="1029300" cy="3276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9"/>
            <p:cNvSpPr txBox="1"/>
            <p:nvPr/>
          </p:nvSpPr>
          <p:spPr>
            <a:xfrm>
              <a:off x="2805963" y="2374554"/>
              <a:ext cx="10293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5" tIns="7425" rIns="7425" bIns="7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2.4. Cliente</a:t>
              </a:r>
              <a:endPara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59"/>
            <p:cNvSpPr/>
            <p:nvPr/>
          </p:nvSpPr>
          <p:spPr>
            <a:xfrm>
              <a:off x="2805963" y="2839698"/>
              <a:ext cx="1029300" cy="3276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9"/>
            <p:cNvSpPr txBox="1"/>
            <p:nvPr/>
          </p:nvSpPr>
          <p:spPr>
            <a:xfrm>
              <a:off x="2805963" y="2839698"/>
              <a:ext cx="10293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5" tIns="7425" rIns="7425" bIns="7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2.5. Condições climáticas</a:t>
              </a:r>
              <a:endPara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59"/>
            <p:cNvSpPr/>
            <p:nvPr/>
          </p:nvSpPr>
          <p:spPr>
            <a:xfrm>
              <a:off x="3750423" y="466231"/>
              <a:ext cx="1075800" cy="3753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9"/>
            <p:cNvSpPr txBox="1"/>
            <p:nvPr/>
          </p:nvSpPr>
          <p:spPr>
            <a:xfrm>
              <a:off x="3750423" y="466231"/>
              <a:ext cx="10758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5" tIns="7425" rIns="7425" bIns="7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u="non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 Organizacional</a:t>
              </a:r>
              <a:endParaRPr sz="1200" b="1" u="non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59"/>
            <p:cNvSpPr/>
            <p:nvPr/>
          </p:nvSpPr>
          <p:spPr>
            <a:xfrm>
              <a:off x="4019384" y="979124"/>
              <a:ext cx="1029300" cy="3276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9"/>
            <p:cNvSpPr txBox="1"/>
            <p:nvPr/>
          </p:nvSpPr>
          <p:spPr>
            <a:xfrm>
              <a:off x="4019384" y="979124"/>
              <a:ext cx="10293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5" tIns="7425" rIns="7425" bIns="7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3.1. Dependências do projeto</a:t>
              </a:r>
              <a:endPara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59"/>
            <p:cNvSpPr/>
            <p:nvPr/>
          </p:nvSpPr>
          <p:spPr>
            <a:xfrm>
              <a:off x="4019384" y="1444267"/>
              <a:ext cx="1029300" cy="3276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9"/>
            <p:cNvSpPr txBox="1"/>
            <p:nvPr/>
          </p:nvSpPr>
          <p:spPr>
            <a:xfrm>
              <a:off x="4019384" y="1444267"/>
              <a:ext cx="10293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5" tIns="7425" rIns="7425" bIns="7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3.2. Recursos</a:t>
              </a:r>
              <a:endPara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59"/>
            <p:cNvSpPr/>
            <p:nvPr/>
          </p:nvSpPr>
          <p:spPr>
            <a:xfrm>
              <a:off x="4019384" y="1909411"/>
              <a:ext cx="1029300" cy="3276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9"/>
            <p:cNvSpPr txBox="1"/>
            <p:nvPr/>
          </p:nvSpPr>
          <p:spPr>
            <a:xfrm>
              <a:off x="4019384" y="1909411"/>
              <a:ext cx="10293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5" tIns="7425" rIns="7425" bIns="7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3.3. Financiamento</a:t>
              </a:r>
              <a:endPara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59"/>
            <p:cNvSpPr/>
            <p:nvPr/>
          </p:nvSpPr>
          <p:spPr>
            <a:xfrm>
              <a:off x="4019384" y="2374554"/>
              <a:ext cx="1029300" cy="3276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9"/>
            <p:cNvSpPr txBox="1"/>
            <p:nvPr/>
          </p:nvSpPr>
          <p:spPr>
            <a:xfrm>
              <a:off x="4019384" y="2374554"/>
              <a:ext cx="10293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5" tIns="7425" rIns="7425" bIns="7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3.4. Priorização</a:t>
              </a:r>
              <a:endPara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59"/>
            <p:cNvSpPr/>
            <p:nvPr/>
          </p:nvSpPr>
          <p:spPr>
            <a:xfrm>
              <a:off x="4963845" y="466231"/>
              <a:ext cx="1075800" cy="3753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9"/>
            <p:cNvSpPr txBox="1"/>
            <p:nvPr/>
          </p:nvSpPr>
          <p:spPr>
            <a:xfrm>
              <a:off x="4963845" y="466231"/>
              <a:ext cx="10758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5" tIns="7425" rIns="7425" bIns="7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u="non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 Gerenciamento de Projetos</a:t>
              </a:r>
              <a:endParaRPr sz="1200" b="1" u="non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59"/>
            <p:cNvSpPr/>
            <p:nvPr/>
          </p:nvSpPr>
          <p:spPr>
            <a:xfrm>
              <a:off x="5232806" y="979124"/>
              <a:ext cx="1029300" cy="3276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9"/>
            <p:cNvSpPr txBox="1"/>
            <p:nvPr/>
          </p:nvSpPr>
          <p:spPr>
            <a:xfrm>
              <a:off x="5232806" y="979124"/>
              <a:ext cx="10293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5" tIns="7425" rIns="7425" bIns="7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4.1. Estimativa</a:t>
              </a:r>
              <a:endParaRPr sz="12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59"/>
            <p:cNvSpPr/>
            <p:nvPr/>
          </p:nvSpPr>
          <p:spPr>
            <a:xfrm>
              <a:off x="5232806" y="1444267"/>
              <a:ext cx="1029300" cy="3276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9"/>
            <p:cNvSpPr txBox="1"/>
            <p:nvPr/>
          </p:nvSpPr>
          <p:spPr>
            <a:xfrm>
              <a:off x="5232806" y="1444267"/>
              <a:ext cx="10293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5" tIns="7425" rIns="7425" bIns="7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4.2. Planejamento</a:t>
              </a:r>
              <a:endPara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59"/>
            <p:cNvSpPr/>
            <p:nvPr/>
          </p:nvSpPr>
          <p:spPr>
            <a:xfrm>
              <a:off x="5232806" y="1909411"/>
              <a:ext cx="1029300" cy="3276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9"/>
            <p:cNvSpPr txBox="1"/>
            <p:nvPr/>
          </p:nvSpPr>
          <p:spPr>
            <a:xfrm>
              <a:off x="5232806" y="1909411"/>
              <a:ext cx="10293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5" tIns="7425" rIns="7425" bIns="7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4.3. Controle</a:t>
              </a:r>
              <a:endPara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59"/>
            <p:cNvSpPr/>
            <p:nvPr/>
          </p:nvSpPr>
          <p:spPr>
            <a:xfrm>
              <a:off x="5232806" y="2374554"/>
              <a:ext cx="1029300" cy="3276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9"/>
            <p:cNvSpPr txBox="1"/>
            <p:nvPr/>
          </p:nvSpPr>
          <p:spPr>
            <a:xfrm>
              <a:off x="5232806" y="2374554"/>
              <a:ext cx="1029300" cy="32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425" tIns="7425" rIns="7425" bIns="7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4.4. Comunicação</a:t>
              </a:r>
              <a:endParaRPr sz="12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7" name="Google Shape;527;p59"/>
          <p:cNvSpPr/>
          <p:nvPr/>
        </p:nvSpPr>
        <p:spPr>
          <a:xfrm>
            <a:off x="245454" y="931792"/>
            <a:ext cx="36561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 – Estrutura Analítica de Riscos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9476" y="1018106"/>
            <a:ext cx="7404900" cy="29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60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4" name="Google Shape;534;p60"/>
          <p:cNvPicPr preferRelativeResize="0"/>
          <p:nvPr/>
        </p:nvPicPr>
        <p:blipFill rotWithShape="1">
          <a:blip r:embed="rId4">
            <a:alphaModFix/>
          </a:blip>
          <a:srcRect t="6713" b="22249"/>
          <a:stretch/>
        </p:blipFill>
        <p:spPr>
          <a:xfrm>
            <a:off x="797778" y="3804507"/>
            <a:ext cx="1123200" cy="10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60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1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Planejar o gerenciamento dos riscos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61"/>
          <p:cNvSpPr/>
          <p:nvPr/>
        </p:nvSpPr>
        <p:spPr>
          <a:xfrm>
            <a:off x="828290" y="1061431"/>
            <a:ext cx="74874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definição de como conduzir as atividades de gerenciamento dos riscos de um projeto – de acordo com o PMBOK®.</a:t>
            </a:r>
            <a:endParaRPr sz="1600"/>
          </a:p>
        </p:txBody>
      </p:sp>
      <p:sp>
        <p:nvSpPr>
          <p:cNvPr id="542" name="Google Shape;542;p61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3" name="Google Shape;543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672" y="3175955"/>
            <a:ext cx="2196900" cy="16059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9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2"/>
          <p:cNvSpPr txBox="1"/>
          <p:nvPr/>
        </p:nvSpPr>
        <p:spPr>
          <a:xfrm>
            <a:off x="0" y="241264"/>
            <a:ext cx="6651900" cy="16614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100" dist="1143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4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Identificar os riscos</a:t>
            </a:r>
            <a:endParaRPr sz="4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9" name="Google Shape;549;p62" descr="https://www.caelum.com.br/apostila-html-css-javascript/anuncios/alura_2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860" y="4155619"/>
            <a:ext cx="1414200" cy="6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62"/>
          <p:cNvSpPr/>
          <p:nvPr/>
        </p:nvSpPr>
        <p:spPr>
          <a:xfrm>
            <a:off x="1906198" y="2023593"/>
            <a:ext cx="7234500" cy="9492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62"/>
          <p:cNvSpPr txBox="1"/>
          <p:nvPr/>
        </p:nvSpPr>
        <p:spPr>
          <a:xfrm>
            <a:off x="2155807" y="2323396"/>
            <a:ext cx="69849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</a:pPr>
            <a:r>
              <a:rPr lang="en" sz="19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  <a:endParaRPr sz="1600"/>
          </a:p>
        </p:txBody>
      </p:sp>
      <p:sp>
        <p:nvSpPr>
          <p:cNvPr id="552" name="Google Shape;552;p62"/>
          <p:cNvSpPr txBox="1"/>
          <p:nvPr/>
        </p:nvSpPr>
        <p:spPr>
          <a:xfrm>
            <a:off x="3240760" y="2798124"/>
            <a:ext cx="5903400" cy="4059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100" dist="1143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Gerenciamento dos Riscos</a:t>
            </a:r>
            <a:endParaRPr sz="19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3" name="Google Shape;553;p62"/>
          <p:cNvGrpSpPr/>
          <p:nvPr/>
        </p:nvGrpSpPr>
        <p:grpSpPr>
          <a:xfrm>
            <a:off x="1" y="2153065"/>
            <a:ext cx="3157657" cy="690534"/>
            <a:chOff x="-150191" y="1834343"/>
            <a:chExt cx="7482599" cy="1702500"/>
          </a:xfrm>
        </p:grpSpPr>
        <p:pic>
          <p:nvPicPr>
            <p:cNvPr id="554" name="Google Shape;554;p62"/>
            <p:cNvPicPr preferRelativeResize="0"/>
            <p:nvPr/>
          </p:nvPicPr>
          <p:blipFill rotWithShape="1">
            <a:blip r:embed="rId4">
              <a:alphaModFix/>
            </a:blip>
            <a:srcRect t="1451" r="49018" b="58667"/>
            <a:stretch/>
          </p:blipFill>
          <p:spPr>
            <a:xfrm>
              <a:off x="3593208" y="1857477"/>
              <a:ext cx="3739200" cy="165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5" name="Google Shape;555;p62"/>
            <p:cNvPicPr preferRelativeResize="0"/>
            <p:nvPr/>
          </p:nvPicPr>
          <p:blipFill rotWithShape="1">
            <a:blip r:embed="rId5">
              <a:alphaModFix/>
            </a:blip>
            <a:srcRect l="48087" t="58670" r="907" b="336"/>
            <a:stretch/>
          </p:blipFill>
          <p:spPr>
            <a:xfrm>
              <a:off x="-150191" y="1834343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3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63"/>
          <p:cNvSpPr/>
          <p:nvPr/>
        </p:nvSpPr>
        <p:spPr>
          <a:xfrm>
            <a:off x="661469" y="3521211"/>
            <a:ext cx="54084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Identificar os riscos 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determinação dos riscos que podem afetar o projeto e de documentação de suas características – de acordo com o PMBOK®.</a:t>
            </a:r>
            <a:endParaRPr sz="1600"/>
          </a:p>
        </p:txBody>
      </p:sp>
      <p:sp>
        <p:nvSpPr>
          <p:cNvPr id="562" name="Google Shape;562;p63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3" name="Google Shape;563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4259" y="1104420"/>
            <a:ext cx="6655500" cy="23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4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64"/>
          <p:cNvSpPr/>
          <p:nvPr/>
        </p:nvSpPr>
        <p:spPr>
          <a:xfrm>
            <a:off x="828290" y="1061431"/>
            <a:ext cx="7487400" cy="24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dos riscos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Atribuições de papéis e responsabilidades e categorias dos riscos (EAR).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dos custos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Processos e controles para identificar riscos.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cronograma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Expectativas de prazo e cronograma do projeto.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da qualidade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Medidas e métricas da qualidade.</a:t>
            </a:r>
            <a:endParaRPr sz="1600"/>
          </a:p>
        </p:txBody>
      </p:sp>
      <p:pic>
        <p:nvPicPr>
          <p:cNvPr id="570" name="Google Shape;570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952780"/>
            <a:ext cx="930000" cy="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64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5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65"/>
          <p:cNvSpPr/>
          <p:nvPr/>
        </p:nvSpPr>
        <p:spPr>
          <a:xfrm>
            <a:off x="828290" y="1061431"/>
            <a:ext cx="7487400" cy="27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dos recursos humanos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Como os recursos humanos devem ser identificados, mobilizados, gerenciados e liberados.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 de base do escopo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Premissas e estrutura analítica do projeto (EAP).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Estimativas de custos das atividades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Avaliação quantitativa do custo provável para concluir as atividades.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Estimativas de duração das atividades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Provisões de tempo para a atividade ou projeto.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8" name="Google Shape;578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952780"/>
            <a:ext cx="930000" cy="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65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/>
        </p:nvSpPr>
        <p:spPr>
          <a:xfrm rot="-1716214">
            <a:off x="6898867" y="4092531"/>
            <a:ext cx="1991450" cy="54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9"/>
          <p:cNvSpPr/>
          <p:nvPr/>
        </p:nvSpPr>
        <p:spPr>
          <a:xfrm>
            <a:off x="1493498" y="1535990"/>
            <a:ext cx="5075400" cy="16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lang="en" sz="2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Apresenta este curso: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lang="en"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Professor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Font typeface="Calibri"/>
              <a:buNone/>
            </a:pPr>
            <a:r>
              <a:rPr lang="en" sz="2800" b="1" i="0" u="none" strike="noStrike" cap="none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Frederico de Azevedo Aranha 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lang="en"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Gerente de Projetos, Esp., PMP®, ITIL® Expert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6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66"/>
          <p:cNvSpPr/>
          <p:nvPr/>
        </p:nvSpPr>
        <p:spPr>
          <a:xfrm>
            <a:off x="828290" y="1061431"/>
            <a:ext cx="7487400" cy="26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das partes interessadas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Informações sobre as partes interessadas serão utilizadas na solicitação de entradas para identificação dos riscos.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Documentos do projeto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Termo de abertura do projeto, cronograma do projeto, diagrama de rede do cronograma, registro das questões, lista de verificação da qualidade.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Documentos de aquisição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Devem refletir a complexidade e o nível de detalhe consistentes com o valor e o risco associado.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6" name="Google Shape;586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952780"/>
            <a:ext cx="930000" cy="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66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7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67"/>
          <p:cNvSpPr/>
          <p:nvPr/>
        </p:nvSpPr>
        <p:spPr>
          <a:xfrm>
            <a:off x="828290" y="1061431"/>
            <a:ext cx="74874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Fatores ambientais da empresa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Estudos acadêmicos, </a:t>
            </a:r>
            <a:r>
              <a:rPr lang="en" sz="16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benchmarking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estudos de setor.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Controles organizacionais e de processo do projeto, arquivos  do projeto e lições aprendidas.</a:t>
            </a:r>
            <a:endParaRPr sz="1600"/>
          </a:p>
        </p:txBody>
      </p:sp>
      <p:pic>
        <p:nvPicPr>
          <p:cNvPr id="594" name="Google Shape;594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952780"/>
            <a:ext cx="930000" cy="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67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8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68"/>
          <p:cNvSpPr/>
          <p:nvPr/>
        </p:nvSpPr>
        <p:spPr>
          <a:xfrm>
            <a:off x="828290" y="1061431"/>
            <a:ext cx="7487400" cy="23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Revisões de documentação 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Revisão dos documentos relacionados nas entradas do processo.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Técnicas de coleta de informações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Levantamento de  informações a partir de técnicas como: análise da causa-raiz, entrevistas,</a:t>
            </a:r>
            <a:r>
              <a:rPr lang="en" sz="16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brainstorming 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Técnica Delphi.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listas de verificação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Verificação de pontos específicos com base em projetos passados e sobressalentes.</a:t>
            </a:r>
            <a:endParaRPr sz="1600"/>
          </a:p>
        </p:txBody>
      </p:sp>
      <p:pic>
        <p:nvPicPr>
          <p:cNvPr id="602" name="Google Shape;602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68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9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9" name="Google Shape;609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9"/>
          <p:cNvSpPr/>
          <p:nvPr/>
        </p:nvSpPr>
        <p:spPr>
          <a:xfrm>
            <a:off x="828290" y="1061431"/>
            <a:ext cx="7487400" cy="18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premissas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Validação das premissas. Por exemplo, se é uma premissa ter 100 mil reais de orçamento, verificar se o dinheiro estará disponível.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Técnicas de diagramas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Diagramas de causa e efeito, diagrama de influência e digrama de sistemas (ou fluxogramas).</a:t>
            </a:r>
            <a:endParaRPr sz="1600"/>
          </a:p>
        </p:txBody>
      </p:sp>
      <p:sp>
        <p:nvSpPr>
          <p:cNvPr id="611" name="Google Shape;611;p69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0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7" name="Google Shape;617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70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9" name="Google Shape;619;p70"/>
          <p:cNvGrpSpPr/>
          <p:nvPr/>
        </p:nvGrpSpPr>
        <p:grpSpPr>
          <a:xfrm>
            <a:off x="2367501" y="1522624"/>
            <a:ext cx="5407591" cy="2775525"/>
            <a:chOff x="2199161" y="993378"/>
            <a:chExt cx="4679871" cy="2315446"/>
          </a:xfrm>
        </p:grpSpPr>
        <p:sp>
          <p:nvSpPr>
            <p:cNvPr id="620" name="Google Shape;620;p70"/>
            <p:cNvSpPr/>
            <p:nvPr/>
          </p:nvSpPr>
          <p:spPr>
            <a:xfrm>
              <a:off x="2199161" y="993378"/>
              <a:ext cx="1727700" cy="945300"/>
            </a:xfrm>
            <a:prstGeom prst="ellipse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38" scaled="0"/>
            </a:gradFill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  <p:txBody>
            <a:bodyPr spcFirstLastPara="1" wrap="square" lIns="106950" tIns="53475" rIns="106950" bIns="534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rPr lang="en" sz="13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Estimativas do projeto</a:t>
              </a:r>
              <a:endParaRPr sz="13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70"/>
            <p:cNvSpPr/>
            <p:nvPr/>
          </p:nvSpPr>
          <p:spPr>
            <a:xfrm>
              <a:off x="5151332" y="993378"/>
              <a:ext cx="1727700" cy="945300"/>
            </a:xfrm>
            <a:prstGeom prst="ellipse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53475" rIns="106950" bIns="534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" sz="13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Condições do risco</a:t>
              </a:r>
              <a:endParaRPr sz="1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70"/>
            <p:cNvSpPr/>
            <p:nvPr/>
          </p:nvSpPr>
          <p:spPr>
            <a:xfrm>
              <a:off x="2338502" y="2459524"/>
              <a:ext cx="1449000" cy="8493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53475" rIns="106950" bIns="534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" sz="13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Atividades do projeto</a:t>
              </a:r>
              <a:endParaRPr sz="1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70"/>
            <p:cNvSpPr/>
            <p:nvPr/>
          </p:nvSpPr>
          <p:spPr>
            <a:xfrm>
              <a:off x="5290674" y="2459524"/>
              <a:ext cx="1449000" cy="849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53475" rIns="106950" bIns="534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" sz="13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Entregas</a:t>
              </a:r>
              <a:endParaRPr sz="1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4" name="Google Shape;624;p70"/>
            <p:cNvCxnSpPr/>
            <p:nvPr/>
          </p:nvCxnSpPr>
          <p:spPr>
            <a:xfrm rot="10800000">
              <a:off x="3927033" y="1465966"/>
              <a:ext cx="1224300" cy="0"/>
            </a:xfrm>
            <a:prstGeom prst="straightConnector1">
              <a:avLst/>
            </a:prstGeom>
            <a:noFill/>
            <a:ln w="12700" cap="flat" cmpd="sng">
              <a:solidFill>
                <a:srgbClr val="538CD5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25" name="Google Shape;625;p70"/>
            <p:cNvCxnSpPr>
              <a:stCxn id="620" idx="4"/>
              <a:endCxn id="622" idx="0"/>
            </p:cNvCxnSpPr>
            <p:nvPr/>
          </p:nvCxnSpPr>
          <p:spPr>
            <a:xfrm>
              <a:off x="3063011" y="1938678"/>
              <a:ext cx="0" cy="520800"/>
            </a:xfrm>
            <a:prstGeom prst="straightConnector1">
              <a:avLst/>
            </a:prstGeom>
            <a:noFill/>
            <a:ln w="12700" cap="flat" cmpd="sng">
              <a:solidFill>
                <a:srgbClr val="538CD5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26" name="Google Shape;626;p70"/>
            <p:cNvCxnSpPr>
              <a:stCxn id="622" idx="3"/>
              <a:endCxn id="623" idx="1"/>
            </p:cNvCxnSpPr>
            <p:nvPr/>
          </p:nvCxnSpPr>
          <p:spPr>
            <a:xfrm>
              <a:off x="3787502" y="2884174"/>
              <a:ext cx="1503300" cy="0"/>
            </a:xfrm>
            <a:prstGeom prst="straightConnector1">
              <a:avLst/>
            </a:prstGeom>
            <a:noFill/>
            <a:ln w="12700" cap="flat" cmpd="sng">
              <a:solidFill>
                <a:srgbClr val="538CD5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27" name="Google Shape;627;p70"/>
            <p:cNvCxnSpPr>
              <a:stCxn id="621" idx="4"/>
            </p:cNvCxnSpPr>
            <p:nvPr/>
          </p:nvCxnSpPr>
          <p:spPr>
            <a:xfrm>
              <a:off x="6015182" y="1938678"/>
              <a:ext cx="0" cy="521100"/>
            </a:xfrm>
            <a:prstGeom prst="straightConnector1">
              <a:avLst/>
            </a:prstGeom>
            <a:noFill/>
            <a:ln w="12700" cap="flat" cmpd="sng">
              <a:solidFill>
                <a:srgbClr val="538CD5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628" name="Google Shape;628;p70"/>
          <p:cNvSpPr/>
          <p:nvPr/>
        </p:nvSpPr>
        <p:spPr>
          <a:xfrm>
            <a:off x="411860" y="1018106"/>
            <a:ext cx="21915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influência</a:t>
            </a:r>
            <a:endParaRPr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1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4" name="Google Shape;634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71"/>
          <p:cNvSpPr/>
          <p:nvPr/>
        </p:nvSpPr>
        <p:spPr>
          <a:xfrm>
            <a:off x="828290" y="1061431"/>
            <a:ext cx="7487400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forças, fraquezas, oportunidades e ameaças – SWOT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Exame do projeto nos âmbitos interno (forças e fraquezas) e externo (oportunidades e ameaças), a fim de aumentar a abrangência dos riscos identificados.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Especialistas com experiência relevante em projetos ou áreas de negócios semelhantes, para auxiliar na identificação de possíveis riscos, com base em experiências anteriores.</a:t>
            </a:r>
            <a:endParaRPr sz="1600"/>
          </a:p>
        </p:txBody>
      </p:sp>
      <p:sp>
        <p:nvSpPr>
          <p:cNvPr id="636" name="Google Shape;636;p71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2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2" name="Google Shape;642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72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4" name="Google Shape;644;p72"/>
          <p:cNvGrpSpPr/>
          <p:nvPr/>
        </p:nvGrpSpPr>
        <p:grpSpPr>
          <a:xfrm>
            <a:off x="2325651" y="1190619"/>
            <a:ext cx="4576040" cy="3361268"/>
            <a:chOff x="2869211" y="1711551"/>
            <a:chExt cx="3394940" cy="2730518"/>
          </a:xfrm>
        </p:grpSpPr>
        <p:sp>
          <p:nvSpPr>
            <p:cNvPr id="645" name="Google Shape;645;p72"/>
            <p:cNvSpPr/>
            <p:nvPr/>
          </p:nvSpPr>
          <p:spPr>
            <a:xfrm>
              <a:off x="3701713" y="3400077"/>
              <a:ext cx="1275900" cy="10419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53475" rIns="106950" bIns="534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rPr lang="en" sz="1300" b="1" smtClean="0">
                  <a:latin typeface="Calibri"/>
                  <a:ea typeface="Calibri"/>
                  <a:cs typeface="Calibri"/>
                  <a:sym typeface="Calibri"/>
                </a:rPr>
                <a:t>Oportunidades</a:t>
              </a:r>
              <a:endParaRPr sz="13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72"/>
            <p:cNvSpPr/>
            <p:nvPr/>
          </p:nvSpPr>
          <p:spPr>
            <a:xfrm>
              <a:off x="3701713" y="2347448"/>
              <a:ext cx="1275900" cy="10419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D427D"/>
                </a:gs>
                <a:gs pos="80000">
                  <a:srgbClr val="7A57A5"/>
                </a:gs>
                <a:gs pos="100000">
                  <a:srgbClr val="7A56A7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53475" rIns="106950" bIns="534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" sz="1300" b="1" dirty="0" smtClea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Forças</a:t>
              </a:r>
              <a:endParaRPr sz="1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72"/>
            <p:cNvSpPr/>
            <p:nvPr/>
          </p:nvSpPr>
          <p:spPr>
            <a:xfrm>
              <a:off x="4988251" y="3400077"/>
              <a:ext cx="1275900" cy="10419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9859E"/>
                </a:gs>
                <a:gs pos="80000">
                  <a:srgbClr val="36B0D0"/>
                </a:gs>
                <a:gs pos="100000">
                  <a:srgbClr val="33B3D5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53475" rIns="106950" bIns="534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rPr lang="en" sz="13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Ameaças</a:t>
              </a:r>
              <a:endParaRPr sz="13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72"/>
            <p:cNvSpPr/>
            <p:nvPr/>
          </p:nvSpPr>
          <p:spPr>
            <a:xfrm>
              <a:off x="4988251" y="2347448"/>
              <a:ext cx="1275900" cy="10419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92D2B"/>
                </a:gs>
                <a:gs pos="80000">
                  <a:srgbClr val="C93D39"/>
                </a:gs>
                <a:gs pos="100000">
                  <a:srgbClr val="CD3A36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53475" rIns="106950" bIns="534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" sz="13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Fraquezas</a:t>
              </a:r>
              <a:endParaRPr sz="1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72"/>
            <p:cNvSpPr txBox="1"/>
            <p:nvPr/>
          </p:nvSpPr>
          <p:spPr>
            <a:xfrm>
              <a:off x="3701713" y="2020330"/>
              <a:ext cx="1265400" cy="2547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106950" tIns="53475" rIns="106950" bIns="534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" sz="13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Ajuda</a:t>
              </a:r>
              <a:endParaRPr sz="1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72"/>
            <p:cNvSpPr txBox="1"/>
            <p:nvPr/>
          </p:nvSpPr>
          <p:spPr>
            <a:xfrm>
              <a:off x="4988251" y="2020330"/>
              <a:ext cx="1265400" cy="2547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106950" tIns="53475" rIns="106950" bIns="534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" sz="13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Atrapalha</a:t>
              </a:r>
              <a:endParaRPr sz="1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72"/>
            <p:cNvSpPr txBox="1"/>
            <p:nvPr/>
          </p:nvSpPr>
          <p:spPr>
            <a:xfrm rot="-5400000">
              <a:off x="2917747" y="2716840"/>
              <a:ext cx="1041900" cy="3033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106950" tIns="53475" rIns="106950" bIns="534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rPr lang="en" sz="13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Interna</a:t>
              </a:r>
              <a:endParaRPr sz="13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72"/>
            <p:cNvSpPr txBox="1"/>
            <p:nvPr/>
          </p:nvSpPr>
          <p:spPr>
            <a:xfrm rot="-5400000">
              <a:off x="2917747" y="3769469"/>
              <a:ext cx="1041900" cy="303300"/>
            </a:xfrm>
            <a:prstGeom prst="rect">
              <a:avLst/>
            </a:prstGeom>
            <a:solidFill>
              <a:srgbClr val="BCE9FB"/>
            </a:solidFill>
            <a:ln>
              <a:noFill/>
            </a:ln>
          </p:spPr>
          <p:txBody>
            <a:bodyPr spcFirstLastPara="1" wrap="square" lIns="106950" tIns="53475" rIns="106950" bIns="534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rPr lang="en" sz="13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Externa</a:t>
              </a:r>
              <a:endParaRPr sz="13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72"/>
            <p:cNvSpPr txBox="1"/>
            <p:nvPr/>
          </p:nvSpPr>
          <p:spPr>
            <a:xfrm>
              <a:off x="3701713" y="1711551"/>
              <a:ext cx="2551800" cy="25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950" tIns="53475" rIns="106950" bIns="534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rPr lang="en" sz="13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Na conquista do objetivo</a:t>
              </a:r>
              <a:endParaRPr sz="13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72"/>
            <p:cNvSpPr txBox="1"/>
            <p:nvPr/>
          </p:nvSpPr>
          <p:spPr>
            <a:xfrm rot="-5400000">
              <a:off x="1973561" y="3243119"/>
              <a:ext cx="2094600" cy="3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950" tIns="53475" rIns="106950" bIns="5347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r>
                <a:rPr lang="en" sz="13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Origem do fator</a:t>
              </a:r>
              <a:endParaRPr sz="13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5" name="Google Shape;655;p72"/>
          <p:cNvSpPr/>
          <p:nvPr/>
        </p:nvSpPr>
        <p:spPr>
          <a:xfrm>
            <a:off x="495063" y="1104420"/>
            <a:ext cx="14106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SWOT</a:t>
            </a:r>
            <a:endParaRPr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3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73"/>
          <p:cNvSpPr/>
          <p:nvPr/>
        </p:nvSpPr>
        <p:spPr>
          <a:xfrm>
            <a:off x="797778" y="1061431"/>
            <a:ext cx="74874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dos riscos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Eventos de risco, gatilhos que podem acionar os riscos, categoria de acordo com a EAR, causas, responsáveis, respostas possíveis, informações relacionadas e relevantes de acordo com os objetivos do projeto.</a:t>
            </a:r>
            <a:endParaRPr sz="1600"/>
          </a:p>
        </p:txBody>
      </p:sp>
      <p:pic>
        <p:nvPicPr>
          <p:cNvPr id="662" name="Google Shape;662;p73"/>
          <p:cNvPicPr preferRelativeResize="0"/>
          <p:nvPr/>
        </p:nvPicPr>
        <p:blipFill rotWithShape="1">
          <a:blip r:embed="rId3">
            <a:alphaModFix/>
          </a:blip>
          <a:srcRect t="6713" b="22249"/>
          <a:stretch/>
        </p:blipFill>
        <p:spPr>
          <a:xfrm>
            <a:off x="797778" y="3804507"/>
            <a:ext cx="1123200" cy="10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73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4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Identificar os riscos</a:t>
            </a:r>
            <a:endParaRPr sz="1600"/>
          </a:p>
        </p:txBody>
      </p:sp>
      <p:sp>
        <p:nvSpPr>
          <p:cNvPr id="669" name="Google Shape;669;p74"/>
          <p:cNvSpPr/>
          <p:nvPr/>
        </p:nvSpPr>
        <p:spPr>
          <a:xfrm>
            <a:off x="828290" y="1061431"/>
            <a:ext cx="74874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determinação dos riscos que podem afetar o projeto e de documentação de suas características – de acordo com o PMBOK®.</a:t>
            </a:r>
            <a:endParaRPr sz="1600"/>
          </a:p>
        </p:txBody>
      </p:sp>
      <p:sp>
        <p:nvSpPr>
          <p:cNvPr id="670" name="Google Shape;670;p74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1" name="Google Shape;671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874" y="2917013"/>
            <a:ext cx="1688400" cy="17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5"/>
          <p:cNvSpPr txBox="1"/>
          <p:nvPr/>
        </p:nvSpPr>
        <p:spPr>
          <a:xfrm>
            <a:off x="0" y="241260"/>
            <a:ext cx="6651900" cy="16614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100" dist="1143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4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Realizar a análise qualitativa dos riscos</a:t>
            </a:r>
            <a:endParaRPr sz="1600"/>
          </a:p>
        </p:txBody>
      </p:sp>
      <p:pic>
        <p:nvPicPr>
          <p:cNvPr id="677" name="Google Shape;677;p75" descr="https://www.caelum.com.br/apostila-html-css-javascript/anuncios/alura_2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860" y="4155619"/>
            <a:ext cx="1414200" cy="6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75"/>
          <p:cNvSpPr/>
          <p:nvPr/>
        </p:nvSpPr>
        <p:spPr>
          <a:xfrm>
            <a:off x="1906198" y="2023593"/>
            <a:ext cx="7234500" cy="9492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75"/>
          <p:cNvSpPr txBox="1"/>
          <p:nvPr/>
        </p:nvSpPr>
        <p:spPr>
          <a:xfrm>
            <a:off x="2155807" y="2323396"/>
            <a:ext cx="69849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</a:pPr>
            <a:r>
              <a:rPr lang="en" sz="19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  <a:endParaRPr sz="1600"/>
          </a:p>
        </p:txBody>
      </p:sp>
      <p:sp>
        <p:nvSpPr>
          <p:cNvPr id="680" name="Google Shape;680;p75"/>
          <p:cNvSpPr txBox="1"/>
          <p:nvPr/>
        </p:nvSpPr>
        <p:spPr>
          <a:xfrm>
            <a:off x="3240760" y="2798124"/>
            <a:ext cx="5903400" cy="4059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100" dist="1143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Gerenciamento dos Riscos</a:t>
            </a:r>
            <a:endParaRPr sz="19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1" name="Google Shape;681;p75"/>
          <p:cNvGrpSpPr/>
          <p:nvPr/>
        </p:nvGrpSpPr>
        <p:grpSpPr>
          <a:xfrm>
            <a:off x="1" y="2153065"/>
            <a:ext cx="3157657" cy="690534"/>
            <a:chOff x="-150191" y="1834343"/>
            <a:chExt cx="7482599" cy="1702500"/>
          </a:xfrm>
        </p:grpSpPr>
        <p:pic>
          <p:nvPicPr>
            <p:cNvPr id="682" name="Google Shape;682;p75"/>
            <p:cNvPicPr preferRelativeResize="0"/>
            <p:nvPr/>
          </p:nvPicPr>
          <p:blipFill rotWithShape="1">
            <a:blip r:embed="rId4">
              <a:alphaModFix/>
            </a:blip>
            <a:srcRect t="1451" r="49018" b="58667"/>
            <a:stretch/>
          </p:blipFill>
          <p:spPr>
            <a:xfrm>
              <a:off x="3593208" y="1857477"/>
              <a:ext cx="3739200" cy="165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3" name="Google Shape;683;p75"/>
            <p:cNvPicPr preferRelativeResize="0"/>
            <p:nvPr/>
          </p:nvPicPr>
          <p:blipFill rotWithShape="1">
            <a:blip r:embed="rId5">
              <a:alphaModFix/>
            </a:blip>
            <a:srcRect l="48087" t="58670" r="907" b="336"/>
            <a:stretch/>
          </p:blipFill>
          <p:spPr>
            <a:xfrm>
              <a:off x="-150191" y="1834343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/>
          <p:nvPr/>
        </p:nvSpPr>
        <p:spPr>
          <a:xfrm rot="-1716214">
            <a:off x="6898867" y="4092531"/>
            <a:ext cx="1991450" cy="54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40"/>
          <p:cNvSpPr/>
          <p:nvPr/>
        </p:nvSpPr>
        <p:spPr>
          <a:xfrm>
            <a:off x="1493498" y="1535990"/>
            <a:ext cx="50754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lang="en" sz="2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Marcas Registradas:</a:t>
            </a:r>
            <a:br>
              <a:rPr lang="en" sz="2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PMP ®, CAPM ®, PMI® e PMBOK® são marcas registradas do PMI®.</a:t>
            </a:r>
            <a:br>
              <a:rPr lang="en"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ITIL® é uma marca registrada Axelos®.</a:t>
            </a:r>
            <a:endParaRPr sz="1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6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76"/>
          <p:cNvSpPr/>
          <p:nvPr/>
        </p:nvSpPr>
        <p:spPr>
          <a:xfrm>
            <a:off x="661469" y="3089642"/>
            <a:ext cx="55746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Realizar a análise qualitativa dos riscos 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priorização de riscos para análise ou ação adicional através da avaliação e combinação de sua probabilidade de ocorrência e impacto – de acordo com o PMBOK®.</a:t>
            </a:r>
            <a:endParaRPr sz="1600"/>
          </a:p>
        </p:txBody>
      </p:sp>
      <p:sp>
        <p:nvSpPr>
          <p:cNvPr id="690" name="Google Shape;690;p76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1" name="Google Shape;691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4259" y="1123501"/>
            <a:ext cx="6655500" cy="18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7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77"/>
          <p:cNvSpPr/>
          <p:nvPr/>
        </p:nvSpPr>
        <p:spPr>
          <a:xfrm>
            <a:off x="828290" y="1061431"/>
            <a:ext cx="7487400" cy="23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dos riscos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Probabilidade e impacto, matriz de P&amp;I  e papéis e responsabilidades no gerenciamento dos riscos.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Linha de base do escopo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Verificação da EAP a fim de identificar os riscos embutidos nos pacotes de trabalho.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dos riscos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Todos os riscos identificados até dado momento no projeto.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8" name="Google Shape;698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952780"/>
            <a:ext cx="930000" cy="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77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8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78"/>
          <p:cNvSpPr/>
          <p:nvPr/>
        </p:nvSpPr>
        <p:spPr>
          <a:xfrm>
            <a:off x="828290" y="1061431"/>
            <a:ext cx="74874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Fatores ambientais da empresa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Bancos de dados de riscos e estudos do setor feitos por especialistas em riscos.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Informações de projetos semelhantes concluídos.</a:t>
            </a:r>
            <a:endParaRPr sz="1600"/>
          </a:p>
        </p:txBody>
      </p:sp>
      <p:pic>
        <p:nvPicPr>
          <p:cNvPr id="706" name="Google Shape;706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952780"/>
            <a:ext cx="930000" cy="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78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9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79"/>
          <p:cNvSpPr/>
          <p:nvPr/>
        </p:nvSpPr>
        <p:spPr>
          <a:xfrm>
            <a:off x="828290" y="1061431"/>
            <a:ext cx="7487400" cy="23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Avaliação de probabilidade e impacto dos riscos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 subjetiva de análise, realizada por meio da matriz de P&amp;I;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classificação dos riscos é feita através da equação ER = P*I 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Matriz de probabilidade e impacto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Aplicação da matriz aos riscos avaliados.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Avaliação de qualidade dos dados sobre riscos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Será que podemos confiar nos dados que temos para fazer um julgamento mais próximo do real/correto?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4" name="Google Shape;714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79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80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1" name="Google Shape;721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80"/>
          <p:cNvSpPr/>
          <p:nvPr/>
        </p:nvSpPr>
        <p:spPr>
          <a:xfrm>
            <a:off x="828290" y="1061431"/>
            <a:ext cx="74874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Categorização de riscos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Utilização de uma técnica de organização, como a EAR.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Avaliação da urgência dos riscos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Realizada por meio da equação ER= P*I*U 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Obtida através de oficinas de riscos ou entrevistas.</a:t>
            </a:r>
            <a:endParaRPr sz="1600"/>
          </a:p>
          <a:p>
            <a:pPr marL="774700" marR="0" lvl="1" indent="-241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80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81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9" name="Google Shape;729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81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1" name="Google Shape;731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2322" y="1881243"/>
            <a:ext cx="8319300" cy="16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81"/>
          <p:cNvSpPr/>
          <p:nvPr/>
        </p:nvSpPr>
        <p:spPr>
          <a:xfrm>
            <a:off x="578266" y="1190734"/>
            <a:ext cx="31836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 de probabilidade e impacto</a:t>
            </a:r>
            <a:endParaRPr sz="16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2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8" name="Google Shape;738;p82"/>
          <p:cNvPicPr preferRelativeResize="0"/>
          <p:nvPr/>
        </p:nvPicPr>
        <p:blipFill rotWithShape="1">
          <a:blip r:embed="rId3">
            <a:alphaModFix/>
          </a:blip>
          <a:srcRect t="6713" b="22249"/>
          <a:stretch/>
        </p:blipFill>
        <p:spPr>
          <a:xfrm>
            <a:off x="797778" y="3804507"/>
            <a:ext cx="1123200" cy="10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82"/>
          <p:cNvSpPr/>
          <p:nvPr/>
        </p:nvSpPr>
        <p:spPr>
          <a:xfrm>
            <a:off x="827874" y="966942"/>
            <a:ext cx="74874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do projeto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matriz de probabilidade e impacto, por exemplo, é um documento do projeto que vai ser atualizado, assim como o registro de riscos e ainda outros relacionados.</a:t>
            </a:r>
            <a:endParaRPr sz="1600"/>
          </a:p>
        </p:txBody>
      </p:sp>
      <p:sp>
        <p:nvSpPr>
          <p:cNvPr id="740" name="Google Shape;740;p82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3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Realizar a análise qualitativa dos riscos</a:t>
            </a:r>
            <a:endParaRPr sz="1600"/>
          </a:p>
        </p:txBody>
      </p:sp>
      <p:sp>
        <p:nvSpPr>
          <p:cNvPr id="746" name="Google Shape;746;p83"/>
          <p:cNvSpPr/>
          <p:nvPr/>
        </p:nvSpPr>
        <p:spPr>
          <a:xfrm>
            <a:off x="828290" y="1061431"/>
            <a:ext cx="74874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priorização de riscos para análise ou ação adicional através da avaliação e combinação de sua probabilidade de ocorrência e impacto – de acordo com o PMBOK®.</a:t>
            </a:r>
            <a:endParaRPr sz="1600"/>
          </a:p>
        </p:txBody>
      </p:sp>
      <p:sp>
        <p:nvSpPr>
          <p:cNvPr id="747" name="Google Shape;747;p83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8" name="Google Shape;748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672" y="3003327"/>
            <a:ext cx="2339400" cy="17103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9"/>
              </a:srgbClr>
            </a:outerShdw>
          </a:effec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84"/>
          <p:cNvSpPr txBox="1"/>
          <p:nvPr/>
        </p:nvSpPr>
        <p:spPr>
          <a:xfrm>
            <a:off x="0" y="241259"/>
            <a:ext cx="6651900" cy="16614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100" dist="1143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4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Realizar a análise quantitativa dos riscos</a:t>
            </a:r>
            <a:endParaRPr sz="1600"/>
          </a:p>
        </p:txBody>
      </p:sp>
      <p:pic>
        <p:nvPicPr>
          <p:cNvPr id="754" name="Google Shape;754;p84" descr="https://www.caelum.com.br/apostila-html-css-javascript/anuncios/alura_2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860" y="4155619"/>
            <a:ext cx="1414200" cy="6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84"/>
          <p:cNvSpPr/>
          <p:nvPr/>
        </p:nvSpPr>
        <p:spPr>
          <a:xfrm>
            <a:off x="1906198" y="2023593"/>
            <a:ext cx="7234500" cy="9492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84"/>
          <p:cNvSpPr txBox="1"/>
          <p:nvPr/>
        </p:nvSpPr>
        <p:spPr>
          <a:xfrm>
            <a:off x="2155807" y="2323396"/>
            <a:ext cx="69849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</a:pPr>
            <a:r>
              <a:rPr lang="en" sz="19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  <a:endParaRPr sz="1600"/>
          </a:p>
        </p:txBody>
      </p:sp>
      <p:sp>
        <p:nvSpPr>
          <p:cNvPr id="757" name="Google Shape;757;p84"/>
          <p:cNvSpPr txBox="1"/>
          <p:nvPr/>
        </p:nvSpPr>
        <p:spPr>
          <a:xfrm>
            <a:off x="3240760" y="2798124"/>
            <a:ext cx="5903400" cy="4059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100" dist="1143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Gerenciamento dos Riscos</a:t>
            </a:r>
            <a:endParaRPr sz="19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8" name="Google Shape;758;p84"/>
          <p:cNvGrpSpPr/>
          <p:nvPr/>
        </p:nvGrpSpPr>
        <p:grpSpPr>
          <a:xfrm>
            <a:off x="1" y="2153065"/>
            <a:ext cx="3157657" cy="690534"/>
            <a:chOff x="-150191" y="1834343"/>
            <a:chExt cx="7482599" cy="1702500"/>
          </a:xfrm>
        </p:grpSpPr>
        <p:pic>
          <p:nvPicPr>
            <p:cNvPr id="759" name="Google Shape;759;p84"/>
            <p:cNvPicPr preferRelativeResize="0"/>
            <p:nvPr/>
          </p:nvPicPr>
          <p:blipFill rotWithShape="1">
            <a:blip r:embed="rId4">
              <a:alphaModFix/>
            </a:blip>
            <a:srcRect t="1451" r="49018" b="58667"/>
            <a:stretch/>
          </p:blipFill>
          <p:spPr>
            <a:xfrm>
              <a:off x="3593208" y="1857477"/>
              <a:ext cx="3739200" cy="165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0" name="Google Shape;760;p84"/>
            <p:cNvPicPr preferRelativeResize="0"/>
            <p:nvPr/>
          </p:nvPicPr>
          <p:blipFill rotWithShape="1">
            <a:blip r:embed="rId5">
              <a:alphaModFix/>
            </a:blip>
            <a:srcRect l="48087" t="58670" r="907" b="336"/>
            <a:stretch/>
          </p:blipFill>
          <p:spPr>
            <a:xfrm>
              <a:off x="-150191" y="1834343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85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85"/>
          <p:cNvSpPr/>
          <p:nvPr/>
        </p:nvSpPr>
        <p:spPr>
          <a:xfrm>
            <a:off x="661469" y="3089642"/>
            <a:ext cx="55746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Realizar a análise quantitativa dos riscos 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analisar numericamente o efeito dos riscos identificados nos objetivos gerais do projeto – de acordo com o PMBOK®.</a:t>
            </a:r>
            <a:endParaRPr sz="1600"/>
          </a:p>
        </p:txBody>
      </p:sp>
      <p:sp>
        <p:nvSpPr>
          <p:cNvPr id="767" name="Google Shape;767;p85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8" name="Google Shape;768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4259" y="1123501"/>
            <a:ext cx="6655500" cy="18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/>
        </p:nvSpPr>
        <p:spPr>
          <a:xfrm rot="-1716214">
            <a:off x="6898867" y="4092531"/>
            <a:ext cx="1991450" cy="54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1"/>
          <p:cNvSpPr/>
          <p:nvPr/>
        </p:nvSpPr>
        <p:spPr>
          <a:xfrm>
            <a:off x="1493498" y="1535990"/>
            <a:ext cx="5075400" cy="16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lang="en" sz="2800" b="1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Posso imprimir, compartilhar e reutilizar este material?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Calibri"/>
              <a:buNone/>
            </a:pPr>
            <a:r>
              <a:rPr lang="en"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Sim, contanto que informe o nome do autor no material (CC – Atribuição).</a:t>
            </a:r>
            <a:endParaRPr sz="21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86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86"/>
          <p:cNvSpPr/>
          <p:nvPr/>
        </p:nvSpPr>
        <p:spPr>
          <a:xfrm>
            <a:off x="828290" y="1061431"/>
            <a:ext cx="7487400" cy="18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dos riscos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define os riscos que serão quantitativamente analisados? 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dos custos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Riscos geralmente significam custos…</a:t>
            </a:r>
            <a:endParaRPr sz="1600"/>
          </a:p>
          <a:p>
            <a:pPr marL="330200" marR="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cronograma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 e também prazos.</a:t>
            </a:r>
            <a:endParaRPr sz="1600"/>
          </a:p>
        </p:txBody>
      </p:sp>
      <p:pic>
        <p:nvPicPr>
          <p:cNvPr id="775" name="Google Shape;775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952780"/>
            <a:ext cx="930000" cy="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86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87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 (cont.)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87"/>
          <p:cNvSpPr/>
          <p:nvPr/>
        </p:nvSpPr>
        <p:spPr>
          <a:xfrm>
            <a:off x="828290" y="1061431"/>
            <a:ext cx="7487400" cy="18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dos riscos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Riscos identificados e registrados até o momento.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Fatores ambientais da empresa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Estudos do setor de projetos semelhantes e bancos de dados de riscos.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Ativos de processos organizacionais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Informações sobre projetos anteriores semelhantes.</a:t>
            </a:r>
            <a:endParaRPr sz="1600"/>
          </a:p>
        </p:txBody>
      </p:sp>
      <p:pic>
        <p:nvPicPr>
          <p:cNvPr id="783" name="Google Shape;783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952780"/>
            <a:ext cx="930000" cy="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87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88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88"/>
          <p:cNvSpPr/>
          <p:nvPr/>
        </p:nvSpPr>
        <p:spPr>
          <a:xfrm>
            <a:off x="828290" y="1061431"/>
            <a:ext cx="7487400" cy="26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Técnicas de coleta e apresentação de dados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Entrevistas e distribuições de probabilidade (beta ou triangular, por exemplo).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Técnicas de modelagem e análise quantitativa de riscos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sensibilidade, análise do valor monetário esperado (VME) e técnicas de modelagem e simulação (como a técnica de Monte Carlo, por exemplo).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Utilizada para identificar os impactos potenciais, avaliar probabilidades e interpretar dados.</a:t>
            </a:r>
            <a:endParaRPr sz="1600"/>
          </a:p>
        </p:txBody>
      </p:sp>
      <p:pic>
        <p:nvPicPr>
          <p:cNvPr id="791" name="Google Shape;791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88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89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8" name="Google Shape;798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89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00" name="Google Shape;800;p89"/>
          <p:cNvGraphicFramePr/>
          <p:nvPr/>
        </p:nvGraphicFramePr>
        <p:xfrm>
          <a:off x="692240" y="170861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{1D0090B7-8897-4975-A8C6-36CE4B39D080}</a:tableStyleId>
              </a:tblPr>
              <a:tblGrid>
                <a:gridCol w="1926775"/>
                <a:gridCol w="1926775"/>
                <a:gridCol w="1926775"/>
                <a:gridCol w="1926775"/>
              </a:tblGrid>
              <a:tr h="379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cap="none"/>
                        <a:t>Elemento da EAP</a:t>
                      </a:r>
                      <a:endParaRPr sz="1300" b="1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675" marR="105675" marT="54800" marB="54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cap="none"/>
                        <a:t>Baixo</a:t>
                      </a:r>
                      <a:endParaRPr sz="1300" b="1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675" marR="105675" marT="54800" marB="54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cap="none"/>
                        <a:t>Mais provável</a:t>
                      </a:r>
                      <a:endParaRPr sz="1300" b="1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675" marR="105675" marT="54800" marB="54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cap="none"/>
                        <a:t>Alto</a:t>
                      </a:r>
                      <a:endParaRPr sz="1300" b="1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675" marR="105675" marT="54800" marB="54800" anchor="ctr"/>
                </a:tc>
              </a:tr>
              <a:tr h="379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cap="none"/>
                        <a:t>Projetar</a:t>
                      </a:r>
                      <a:endParaRPr sz="1300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675" marR="105675" marT="54800" marB="54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cap="none"/>
                        <a:t>$ 4M</a:t>
                      </a:r>
                      <a:endParaRPr sz="1300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675" marR="105675" marT="54800" marB="54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cap="none"/>
                        <a:t>$ 6M</a:t>
                      </a:r>
                      <a:endParaRPr sz="1300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675" marR="105675" marT="54800" marB="54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cap="none"/>
                        <a:t>$ 10M</a:t>
                      </a:r>
                      <a:endParaRPr sz="1300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675" marR="105675" marT="54800" marB="54800" anchor="ctr"/>
                </a:tc>
              </a:tr>
              <a:tr h="379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cap="none"/>
                        <a:t>Construir</a:t>
                      </a:r>
                      <a:endParaRPr sz="1300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675" marR="105675" marT="54800" marB="54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cap="none"/>
                        <a:t>$ 16M</a:t>
                      </a:r>
                      <a:endParaRPr sz="1300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675" marR="105675" marT="54800" marB="54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cap="none"/>
                        <a:t>$ 20M</a:t>
                      </a:r>
                      <a:endParaRPr sz="1300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675" marR="105675" marT="54800" marB="54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cap="none"/>
                        <a:t>$ 35M</a:t>
                      </a:r>
                      <a:endParaRPr sz="1300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675" marR="105675" marT="54800" marB="54800" anchor="ctr"/>
                </a:tc>
              </a:tr>
              <a:tr h="379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cap="none"/>
                        <a:t>Teste</a:t>
                      </a:r>
                      <a:endParaRPr sz="1300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675" marR="105675" marT="54800" marB="54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cap="none"/>
                        <a:t>$ 11M</a:t>
                      </a:r>
                      <a:endParaRPr sz="1300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675" marR="105675" marT="54800" marB="54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cap="none"/>
                        <a:t>$ 15M</a:t>
                      </a:r>
                      <a:endParaRPr sz="1300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675" marR="105675" marT="54800" marB="54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cap="none"/>
                        <a:t>$ 23M</a:t>
                      </a:r>
                      <a:endParaRPr sz="1300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675" marR="105675" marT="54800" marB="54800" anchor="ctr"/>
                </a:tc>
              </a:tr>
              <a:tr h="379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cap="none"/>
                        <a:t>Total do Projeto</a:t>
                      </a:r>
                      <a:endParaRPr sz="1300" b="1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675" marR="105675" marT="54800" marB="54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cap="none"/>
                        <a:t>$ 31M</a:t>
                      </a:r>
                      <a:endParaRPr sz="1300" b="1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675" marR="105675" marT="54800" marB="54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cap="none"/>
                        <a:t>$ 41M</a:t>
                      </a:r>
                      <a:endParaRPr sz="1300" b="1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675" marR="105675" marT="54800" marB="54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cap="none"/>
                        <a:t>$ 68M</a:t>
                      </a:r>
                      <a:endParaRPr sz="1300" b="1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675" marR="105675" marT="54800" marB="54800" anchor="ctr"/>
                </a:tc>
              </a:tr>
            </a:tbl>
          </a:graphicData>
        </a:graphic>
      </p:graphicFrame>
      <p:sp>
        <p:nvSpPr>
          <p:cNvPr id="801" name="Google Shape;801;p89"/>
          <p:cNvSpPr txBox="1"/>
          <p:nvPr/>
        </p:nvSpPr>
        <p:spPr>
          <a:xfrm>
            <a:off x="1607475" y="3607525"/>
            <a:ext cx="6791700" cy="5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Entrevistar as partes interessadas relevantes ajuda a determinar as estimativas de três pontos para cada elemento da EAP, para distribuição triangular, beta ou outras.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89"/>
          <p:cNvSpPr/>
          <p:nvPr/>
        </p:nvSpPr>
        <p:spPr>
          <a:xfrm>
            <a:off x="245454" y="1104420"/>
            <a:ext cx="79044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Faixas de estimativas de custos do projeto coletadas durante a entrevista sobre riscos</a:t>
            </a:r>
            <a:endParaRPr sz="16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90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8" name="Google Shape;808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90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0" name="Google Shape;810;p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874" y="845478"/>
            <a:ext cx="6239400" cy="40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9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33719" y="4125408"/>
            <a:ext cx="1278900" cy="8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90"/>
          <p:cNvSpPr/>
          <p:nvPr/>
        </p:nvSpPr>
        <p:spPr>
          <a:xfrm>
            <a:off x="6735284" y="1622304"/>
            <a:ext cx="23298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do VME através da árvore de decisão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91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8" name="Google Shape;818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91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0" name="Google Shape;820;p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76701" y="1277048"/>
            <a:ext cx="648990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91"/>
          <p:cNvSpPr/>
          <p:nvPr/>
        </p:nvSpPr>
        <p:spPr>
          <a:xfrm>
            <a:off x="162251" y="931792"/>
            <a:ext cx="36366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 da Simulação de Monte Carlo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92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7" name="Google Shape;827;p92"/>
          <p:cNvPicPr preferRelativeResize="0"/>
          <p:nvPr/>
        </p:nvPicPr>
        <p:blipFill rotWithShape="1">
          <a:blip r:embed="rId3">
            <a:alphaModFix/>
          </a:blip>
          <a:srcRect t="6713" b="22249"/>
          <a:stretch/>
        </p:blipFill>
        <p:spPr>
          <a:xfrm>
            <a:off x="797778" y="3804507"/>
            <a:ext cx="1123200" cy="10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92"/>
          <p:cNvSpPr/>
          <p:nvPr/>
        </p:nvSpPr>
        <p:spPr>
          <a:xfrm>
            <a:off x="827874" y="966942"/>
            <a:ext cx="74874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do projeto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dos riscos com relacionamento entre os riscos e as análises correspondentes, novos riscos, novos valores e prazos encontrados, priorização dos riscos e outros.</a:t>
            </a:r>
            <a:endParaRPr sz="1600"/>
          </a:p>
        </p:txBody>
      </p:sp>
      <p:sp>
        <p:nvSpPr>
          <p:cNvPr id="829" name="Google Shape;829;p92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93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Realizar a análise quantitativa dos riscos</a:t>
            </a:r>
            <a:endParaRPr sz="1600"/>
          </a:p>
        </p:txBody>
      </p:sp>
      <p:sp>
        <p:nvSpPr>
          <p:cNvPr id="835" name="Google Shape;835;p93"/>
          <p:cNvSpPr/>
          <p:nvPr/>
        </p:nvSpPr>
        <p:spPr>
          <a:xfrm>
            <a:off x="828290" y="1061431"/>
            <a:ext cx="74874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analisar numericamente o efeito dos riscos identificados nos objetivos gerais do projeto – de acordo com o PMBOK®.</a:t>
            </a:r>
            <a:endParaRPr sz="1600"/>
          </a:p>
        </p:txBody>
      </p:sp>
      <p:sp>
        <p:nvSpPr>
          <p:cNvPr id="836" name="Google Shape;836;p93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7" name="Google Shape;837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077" y="3003327"/>
            <a:ext cx="2220900" cy="16272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9"/>
              </a:srgbClr>
            </a:outerShdw>
          </a:effec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94"/>
          <p:cNvSpPr txBox="1"/>
          <p:nvPr/>
        </p:nvSpPr>
        <p:spPr>
          <a:xfrm>
            <a:off x="0" y="241259"/>
            <a:ext cx="6651900" cy="16614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100" dist="1143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4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Planejar as respostas aos riscos</a:t>
            </a:r>
            <a:endParaRPr sz="1600"/>
          </a:p>
        </p:txBody>
      </p:sp>
      <p:pic>
        <p:nvPicPr>
          <p:cNvPr id="843" name="Google Shape;843;p94" descr="https://www.caelum.com.br/apostila-html-css-javascript/anuncios/alura_2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860" y="4155619"/>
            <a:ext cx="1414200" cy="6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94"/>
          <p:cNvSpPr/>
          <p:nvPr/>
        </p:nvSpPr>
        <p:spPr>
          <a:xfrm>
            <a:off x="1906198" y="2023593"/>
            <a:ext cx="7234500" cy="9492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94"/>
          <p:cNvSpPr txBox="1"/>
          <p:nvPr/>
        </p:nvSpPr>
        <p:spPr>
          <a:xfrm>
            <a:off x="2155807" y="2323396"/>
            <a:ext cx="69849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</a:pPr>
            <a:r>
              <a:rPr lang="en" sz="19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  <a:endParaRPr sz="1600"/>
          </a:p>
        </p:txBody>
      </p:sp>
      <p:sp>
        <p:nvSpPr>
          <p:cNvPr id="846" name="Google Shape;846;p94"/>
          <p:cNvSpPr txBox="1"/>
          <p:nvPr/>
        </p:nvSpPr>
        <p:spPr>
          <a:xfrm>
            <a:off x="3240760" y="2798124"/>
            <a:ext cx="5903400" cy="4059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100" dist="1143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Gerenciamento dos Riscos</a:t>
            </a:r>
            <a:endParaRPr sz="19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7" name="Google Shape;847;p94"/>
          <p:cNvGrpSpPr/>
          <p:nvPr/>
        </p:nvGrpSpPr>
        <p:grpSpPr>
          <a:xfrm>
            <a:off x="1" y="2153065"/>
            <a:ext cx="3157657" cy="690534"/>
            <a:chOff x="-150191" y="1834343"/>
            <a:chExt cx="7482599" cy="1702500"/>
          </a:xfrm>
        </p:grpSpPr>
        <p:pic>
          <p:nvPicPr>
            <p:cNvPr id="848" name="Google Shape;848;p94"/>
            <p:cNvPicPr preferRelativeResize="0"/>
            <p:nvPr/>
          </p:nvPicPr>
          <p:blipFill rotWithShape="1">
            <a:blip r:embed="rId4">
              <a:alphaModFix/>
            </a:blip>
            <a:srcRect t="1451" r="49018" b="58667"/>
            <a:stretch/>
          </p:blipFill>
          <p:spPr>
            <a:xfrm>
              <a:off x="3593208" y="1857477"/>
              <a:ext cx="3739200" cy="165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9" name="Google Shape;849;p94"/>
            <p:cNvPicPr preferRelativeResize="0"/>
            <p:nvPr/>
          </p:nvPicPr>
          <p:blipFill rotWithShape="1">
            <a:blip r:embed="rId5">
              <a:alphaModFix/>
            </a:blip>
            <a:srcRect l="48087" t="58670" r="907" b="336"/>
            <a:stretch/>
          </p:blipFill>
          <p:spPr>
            <a:xfrm>
              <a:off x="-150191" y="1834343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95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95"/>
          <p:cNvSpPr/>
          <p:nvPr/>
        </p:nvSpPr>
        <p:spPr>
          <a:xfrm>
            <a:off x="661469" y="3089642"/>
            <a:ext cx="55746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Planejar as respostas aos riscos 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desenvolvimento de opções e ações para aumentar as oportunidades e reduzir as ameaças aos objetivos do projeto – de acordo com o PMBOK®.</a:t>
            </a:r>
            <a:endParaRPr sz="1600"/>
          </a:p>
        </p:txBody>
      </p:sp>
      <p:sp>
        <p:nvSpPr>
          <p:cNvPr id="856" name="Google Shape;856;p95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7" name="Google Shape;857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4259" y="1123501"/>
            <a:ext cx="6655500" cy="18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/>
        </p:nvSpPr>
        <p:spPr>
          <a:xfrm>
            <a:off x="0" y="241276"/>
            <a:ext cx="6651900" cy="16614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100" dist="1143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4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4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Conceitos importantes</a:t>
            </a:r>
            <a:endParaRPr sz="4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42" descr="https://www.caelum.com.br/apostila-html-css-javascript/anuncios/alura_2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860" y="4155619"/>
            <a:ext cx="1414200" cy="6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2"/>
          <p:cNvSpPr/>
          <p:nvPr/>
        </p:nvSpPr>
        <p:spPr>
          <a:xfrm>
            <a:off x="1906198" y="2023593"/>
            <a:ext cx="7234500" cy="9492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2"/>
          <p:cNvSpPr txBox="1"/>
          <p:nvPr/>
        </p:nvSpPr>
        <p:spPr>
          <a:xfrm>
            <a:off x="2155807" y="2323396"/>
            <a:ext cx="69849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</a:pPr>
            <a:r>
              <a:rPr lang="en" sz="19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  <a:endParaRPr sz="1600"/>
          </a:p>
        </p:txBody>
      </p:sp>
      <p:grpSp>
        <p:nvGrpSpPr>
          <p:cNvPr id="245" name="Google Shape;245;p42"/>
          <p:cNvGrpSpPr/>
          <p:nvPr/>
        </p:nvGrpSpPr>
        <p:grpSpPr>
          <a:xfrm>
            <a:off x="1" y="2153065"/>
            <a:ext cx="3157657" cy="690534"/>
            <a:chOff x="-150191" y="1834343"/>
            <a:chExt cx="7482599" cy="1702500"/>
          </a:xfrm>
        </p:grpSpPr>
        <p:pic>
          <p:nvPicPr>
            <p:cNvPr id="246" name="Google Shape;246;p42"/>
            <p:cNvPicPr preferRelativeResize="0"/>
            <p:nvPr/>
          </p:nvPicPr>
          <p:blipFill rotWithShape="1">
            <a:blip r:embed="rId4">
              <a:alphaModFix/>
            </a:blip>
            <a:srcRect t="1451" r="49018" b="58667"/>
            <a:stretch/>
          </p:blipFill>
          <p:spPr>
            <a:xfrm>
              <a:off x="3593208" y="1857477"/>
              <a:ext cx="3739200" cy="165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42"/>
            <p:cNvPicPr preferRelativeResize="0"/>
            <p:nvPr/>
          </p:nvPicPr>
          <p:blipFill rotWithShape="1">
            <a:blip r:embed="rId5">
              <a:alphaModFix/>
            </a:blip>
            <a:srcRect l="48087" t="58670" r="907" b="336"/>
            <a:stretch/>
          </p:blipFill>
          <p:spPr>
            <a:xfrm>
              <a:off x="-150191" y="1834343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8" name="Google Shape;248;p42"/>
          <p:cNvSpPr txBox="1"/>
          <p:nvPr/>
        </p:nvSpPr>
        <p:spPr>
          <a:xfrm>
            <a:off x="3240760" y="2798124"/>
            <a:ext cx="5903400" cy="4059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100" dist="1143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Gerenciamento dos Riscos</a:t>
            </a:r>
            <a:endParaRPr sz="19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96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96"/>
          <p:cNvSpPr/>
          <p:nvPr/>
        </p:nvSpPr>
        <p:spPr>
          <a:xfrm>
            <a:off x="828290" y="1061431"/>
            <a:ext cx="7487400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dos riscos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forma de lidar com os riscos é descrita neste plano, bem como os limites para riscos altos, médios e baixos. Portanto, os riscos qualificados para análise e planejamento de respostas devem ser selecionados por meio dos limites estabelecidos.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dos riscos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riscos priorizados devem ser mantidos no registro dos riscos e, inclusive, algumas respostas iniciais podem já ter sido apresentadas.</a:t>
            </a:r>
            <a:endParaRPr sz="1600"/>
          </a:p>
        </p:txBody>
      </p:sp>
      <p:pic>
        <p:nvPicPr>
          <p:cNvPr id="864" name="Google Shape;864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952780"/>
            <a:ext cx="930000" cy="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96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97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97"/>
          <p:cNvSpPr/>
          <p:nvPr/>
        </p:nvSpPr>
        <p:spPr>
          <a:xfrm>
            <a:off x="828290" y="1061431"/>
            <a:ext cx="7487400" cy="29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Estratégias para riscos negativos ou ameaças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Prevenir, transferir, mitigar ou aceitar.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Estratégias para riscos positivos ou oportunidades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Explorar, compartilhar, melhorar ou aceitar.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Estratégias de respostas de contingência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Planos de contingência, reservas de contingência e planos de emergência em geral.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Opinião especializada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Fornecida por especialistas, auxiliam em relação às ações a serem adotadas para um risco específico e definido.</a:t>
            </a:r>
            <a:endParaRPr sz="1600"/>
          </a:p>
        </p:txBody>
      </p:sp>
      <p:pic>
        <p:nvPicPr>
          <p:cNvPr id="872" name="Google Shape;872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97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98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9" name="Google Shape;879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98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1" name="Google Shape;881;p98"/>
          <p:cNvGrpSpPr/>
          <p:nvPr/>
        </p:nvGrpSpPr>
        <p:grpSpPr>
          <a:xfrm>
            <a:off x="2260609" y="1299108"/>
            <a:ext cx="4622924" cy="3258065"/>
            <a:chOff x="-150" y="-100"/>
            <a:chExt cx="4000800" cy="2717999"/>
          </a:xfrm>
        </p:grpSpPr>
        <p:sp>
          <p:nvSpPr>
            <p:cNvPr id="882" name="Google Shape;882;p98"/>
            <p:cNvSpPr/>
            <p:nvPr/>
          </p:nvSpPr>
          <p:spPr>
            <a:xfrm rot="-5400000">
              <a:off x="320700" y="-320800"/>
              <a:ext cx="1359000" cy="2000400"/>
            </a:xfrm>
            <a:prstGeom prst="round1Rect">
              <a:avLst>
                <a:gd name="adj" fmla="val 16667"/>
              </a:avLst>
            </a:prstGeom>
            <a:gradFill>
              <a:gsLst>
                <a:gs pos="0">
                  <a:srgbClr val="8A2725"/>
                </a:gs>
                <a:gs pos="80000">
                  <a:srgbClr val="B63430"/>
                </a:gs>
                <a:gs pos="100000">
                  <a:srgbClr val="BA332E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98"/>
            <p:cNvSpPr txBox="1"/>
            <p:nvPr/>
          </p:nvSpPr>
          <p:spPr>
            <a:xfrm>
              <a:off x="0" y="0"/>
              <a:ext cx="2000400" cy="10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525" tIns="91525" rIns="91525" bIns="91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Prevenir</a:t>
              </a:r>
              <a:endParaRPr sz="1600"/>
            </a:p>
            <a:p>
              <a:pPr marL="0" marR="0" lvl="0" indent="0" algn="ctr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1300" b="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Eliminar a causa do risco.</a:t>
              </a:r>
              <a:endParaRPr sz="13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98"/>
            <p:cNvSpPr/>
            <p:nvPr/>
          </p:nvSpPr>
          <p:spPr>
            <a:xfrm>
              <a:off x="2000250" y="0"/>
              <a:ext cx="2000400" cy="1359000"/>
            </a:xfrm>
            <a:prstGeom prst="round1Rect">
              <a:avLst>
                <a:gd name="adj" fmla="val 16667"/>
              </a:avLst>
            </a:prstGeom>
            <a:gradFill>
              <a:gsLst>
                <a:gs pos="0">
                  <a:srgbClr val="953B39"/>
                </a:gs>
                <a:gs pos="80000">
                  <a:srgbClr val="C34E4B"/>
                </a:gs>
                <a:gs pos="100000">
                  <a:srgbClr val="C74D4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98"/>
            <p:cNvSpPr txBox="1"/>
            <p:nvPr/>
          </p:nvSpPr>
          <p:spPr>
            <a:xfrm>
              <a:off x="2000250" y="0"/>
              <a:ext cx="2000400" cy="10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525" tIns="91525" rIns="91525" bIns="91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Mitigar</a:t>
              </a:r>
              <a:endParaRPr sz="1600"/>
            </a:p>
            <a:p>
              <a:pPr marL="0" marR="0" lvl="0" indent="0" algn="ctr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1300" b="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Reduzir a probabilidade ou o impacto do risco.</a:t>
              </a:r>
              <a:endParaRPr sz="1300" b="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98"/>
            <p:cNvSpPr/>
            <p:nvPr/>
          </p:nvSpPr>
          <p:spPr>
            <a:xfrm rot="10800000">
              <a:off x="-150" y="1358800"/>
              <a:ext cx="2000400" cy="1359000"/>
            </a:xfrm>
            <a:prstGeom prst="round1Rect">
              <a:avLst>
                <a:gd name="adj" fmla="val 16667"/>
              </a:avLst>
            </a:prstGeom>
            <a:gradFill>
              <a:gsLst>
                <a:gs pos="0">
                  <a:srgbClr val="9B5653"/>
                </a:gs>
                <a:gs pos="80000">
                  <a:srgbClr val="CB706E"/>
                </a:gs>
                <a:gs pos="100000">
                  <a:srgbClr val="CE706D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98"/>
            <p:cNvSpPr txBox="1"/>
            <p:nvPr/>
          </p:nvSpPr>
          <p:spPr>
            <a:xfrm>
              <a:off x="0" y="1698624"/>
              <a:ext cx="2000400" cy="10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525" tIns="91525" rIns="91525" bIns="91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Aceitar</a:t>
              </a:r>
              <a:endParaRPr sz="1600"/>
            </a:p>
            <a:p>
              <a:pPr marL="0" marR="0" lvl="0" indent="0" algn="ctr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1300" b="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Elaborar planos de contingência para o risco.</a:t>
              </a:r>
              <a:endParaRPr sz="1600"/>
            </a:p>
            <a:p>
              <a:pPr marL="0" marR="0" lvl="0" indent="0" algn="ctr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endParaRPr sz="13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98"/>
            <p:cNvSpPr/>
            <p:nvPr/>
          </p:nvSpPr>
          <p:spPr>
            <a:xfrm rot="5400000">
              <a:off x="2320800" y="1038199"/>
              <a:ext cx="1359000" cy="2000400"/>
            </a:xfrm>
            <a:prstGeom prst="round1Rect">
              <a:avLst>
                <a:gd name="adj" fmla="val 16667"/>
              </a:avLst>
            </a:prstGeom>
            <a:gradFill>
              <a:gsLst>
                <a:gs pos="0">
                  <a:srgbClr val="A26E6C"/>
                </a:gs>
                <a:gs pos="80000">
                  <a:srgbClr val="D6908E"/>
                </a:gs>
                <a:gs pos="100000">
                  <a:srgbClr val="D88F8E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98"/>
            <p:cNvSpPr txBox="1"/>
            <p:nvPr/>
          </p:nvSpPr>
          <p:spPr>
            <a:xfrm>
              <a:off x="2000250" y="1698624"/>
              <a:ext cx="2000400" cy="10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525" tIns="91525" rIns="91525" bIns="91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Transferir</a:t>
              </a:r>
              <a:endParaRPr sz="1600"/>
            </a:p>
            <a:p>
              <a:pPr marL="0" marR="0" lvl="0" indent="0" algn="ctr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1300" b="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Passar a responsabilidade do risco para um terceiro.</a:t>
              </a:r>
              <a:endParaRPr sz="1600"/>
            </a:p>
            <a:p>
              <a:pPr marL="0" marR="0" lvl="0" indent="0" algn="ctr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endParaRPr sz="13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98"/>
            <p:cNvSpPr/>
            <p:nvPr/>
          </p:nvSpPr>
          <p:spPr>
            <a:xfrm>
              <a:off x="1400174" y="1019175"/>
              <a:ext cx="1200300" cy="6795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AC9595"/>
                </a:gs>
                <a:gs pos="80000">
                  <a:srgbClr val="E2C4C4"/>
                </a:gs>
                <a:gs pos="100000">
                  <a:srgbClr val="E4C4C4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98"/>
            <p:cNvSpPr txBox="1"/>
            <p:nvPr/>
          </p:nvSpPr>
          <p:spPr>
            <a:xfrm>
              <a:off x="1433342" y="1052343"/>
              <a:ext cx="1133700" cy="6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025" tIns="49025" rIns="49025" bIns="490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AMEAÇAS</a:t>
              </a:r>
              <a:endParaRPr sz="13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99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7" name="Google Shape;897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99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9" name="Google Shape;899;p99"/>
          <p:cNvGrpSpPr/>
          <p:nvPr/>
        </p:nvGrpSpPr>
        <p:grpSpPr>
          <a:xfrm>
            <a:off x="2260609" y="1299108"/>
            <a:ext cx="4622924" cy="3258065"/>
            <a:chOff x="-150" y="-100"/>
            <a:chExt cx="4000800" cy="2717999"/>
          </a:xfrm>
        </p:grpSpPr>
        <p:sp>
          <p:nvSpPr>
            <p:cNvPr id="900" name="Google Shape;900;p99"/>
            <p:cNvSpPr/>
            <p:nvPr/>
          </p:nvSpPr>
          <p:spPr>
            <a:xfrm rot="-5400000">
              <a:off x="320700" y="-320800"/>
              <a:ext cx="1359000" cy="2000400"/>
            </a:xfrm>
            <a:prstGeom prst="round1Rect">
              <a:avLst>
                <a:gd name="adj" fmla="val 16667"/>
              </a:avLst>
            </a:prstGeom>
            <a:gradFill>
              <a:gsLst>
                <a:gs pos="0">
                  <a:srgbClr val="6A842F"/>
                </a:gs>
                <a:gs pos="80000">
                  <a:srgbClr val="8BAF3D"/>
                </a:gs>
                <a:gs pos="100000">
                  <a:srgbClr val="8DB23B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99"/>
            <p:cNvSpPr txBox="1"/>
            <p:nvPr/>
          </p:nvSpPr>
          <p:spPr>
            <a:xfrm>
              <a:off x="0" y="0"/>
              <a:ext cx="2000400" cy="10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525" tIns="91525" rIns="91525" bIns="91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Explorar</a:t>
              </a:r>
              <a:endParaRPr sz="1600"/>
            </a:p>
            <a:p>
              <a:pPr marL="0" marR="0" lvl="0" indent="0" algn="ctr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1300" b="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Garantir que a oportunidade se concretize.</a:t>
              </a:r>
              <a:endParaRPr sz="13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99"/>
            <p:cNvSpPr/>
            <p:nvPr/>
          </p:nvSpPr>
          <p:spPr>
            <a:xfrm>
              <a:off x="2000250" y="0"/>
              <a:ext cx="2000400" cy="1359000"/>
            </a:xfrm>
            <a:prstGeom prst="round1Rect">
              <a:avLst>
                <a:gd name="adj" fmla="val 16667"/>
              </a:avLst>
            </a:prstGeom>
            <a:gradFill>
              <a:gsLst>
                <a:gs pos="0">
                  <a:srgbClr val="748E43"/>
                </a:gs>
                <a:gs pos="80000">
                  <a:srgbClr val="99BC58"/>
                </a:gs>
                <a:gs pos="100000">
                  <a:srgbClr val="9BBE57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99"/>
            <p:cNvSpPr txBox="1"/>
            <p:nvPr/>
          </p:nvSpPr>
          <p:spPr>
            <a:xfrm>
              <a:off x="2000250" y="0"/>
              <a:ext cx="2000400" cy="10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525" tIns="91525" rIns="91525" bIns="91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Melhorar</a:t>
              </a:r>
              <a:endParaRPr sz="1600"/>
            </a:p>
            <a:p>
              <a:pPr marL="0" marR="0" lvl="0" indent="0" algn="ctr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1300" b="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Aumentar a probabilidade ou o impacto da oportunidade.</a:t>
              </a:r>
              <a:endParaRPr sz="13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99"/>
            <p:cNvSpPr/>
            <p:nvPr/>
          </p:nvSpPr>
          <p:spPr>
            <a:xfrm rot="10800000">
              <a:off x="-150" y="1358800"/>
              <a:ext cx="2000400" cy="1359000"/>
            </a:xfrm>
            <a:prstGeom prst="round1Rect">
              <a:avLst>
                <a:gd name="adj" fmla="val 16667"/>
              </a:avLst>
            </a:prstGeom>
            <a:gradFill>
              <a:gsLst>
                <a:gs pos="0">
                  <a:srgbClr val="809759"/>
                </a:gs>
                <a:gs pos="80000">
                  <a:srgbClr val="A9C676"/>
                </a:gs>
                <a:gs pos="100000">
                  <a:srgbClr val="AAC876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99"/>
            <p:cNvSpPr txBox="1"/>
            <p:nvPr/>
          </p:nvSpPr>
          <p:spPr>
            <a:xfrm>
              <a:off x="0" y="1698624"/>
              <a:ext cx="2000400" cy="10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525" tIns="91525" rIns="91525" bIns="91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Aceitar</a:t>
              </a:r>
              <a:endParaRPr sz="1600"/>
            </a:p>
            <a:p>
              <a:pPr marL="0" marR="0" lvl="0" indent="0" algn="ctr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1300" b="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Aproveitar a oportunidade caso ela se concretize.</a:t>
              </a:r>
              <a:endParaRPr sz="1600"/>
            </a:p>
            <a:p>
              <a:pPr marL="0" marR="0" lvl="0" indent="0" algn="ctr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endParaRPr sz="13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99"/>
            <p:cNvSpPr/>
            <p:nvPr/>
          </p:nvSpPr>
          <p:spPr>
            <a:xfrm rot="5400000">
              <a:off x="2320800" y="1038199"/>
              <a:ext cx="1359000" cy="2000400"/>
            </a:xfrm>
            <a:prstGeom prst="round1Rect">
              <a:avLst>
                <a:gd name="adj" fmla="val 16667"/>
              </a:avLst>
            </a:prstGeom>
            <a:gradFill>
              <a:gsLst>
                <a:gs pos="0">
                  <a:srgbClr val="8D9E70"/>
                </a:gs>
                <a:gs pos="80000">
                  <a:srgbClr val="B9D193"/>
                </a:gs>
                <a:gs pos="100000">
                  <a:srgbClr val="BAD393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99"/>
            <p:cNvSpPr txBox="1"/>
            <p:nvPr/>
          </p:nvSpPr>
          <p:spPr>
            <a:xfrm>
              <a:off x="2000250" y="1698624"/>
              <a:ext cx="2000400" cy="101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525" tIns="91525" rIns="91525" bIns="91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Compartilhar</a:t>
              </a:r>
              <a:endParaRPr sz="1600"/>
            </a:p>
            <a:p>
              <a:pPr marL="0" marR="0" lvl="0" indent="0" algn="ctr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" sz="1300" b="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Dividir a responsabilidade da oportunidade com um terceiro.</a:t>
              </a:r>
              <a:endParaRPr sz="1600"/>
            </a:p>
            <a:p>
              <a:pPr marL="0" marR="0" lvl="0" indent="0" algn="ctr" rtl="0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endParaRPr sz="13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99"/>
            <p:cNvSpPr/>
            <p:nvPr/>
          </p:nvSpPr>
          <p:spPr>
            <a:xfrm>
              <a:off x="1400174" y="1019175"/>
              <a:ext cx="1200300" cy="6795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A2AA96"/>
                </a:gs>
                <a:gs pos="80000">
                  <a:srgbClr val="D5DFC6"/>
                </a:gs>
                <a:gs pos="100000">
                  <a:srgbClr val="D6E1C6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99"/>
            <p:cNvSpPr txBox="1"/>
            <p:nvPr/>
          </p:nvSpPr>
          <p:spPr>
            <a:xfrm>
              <a:off x="1433342" y="1052343"/>
              <a:ext cx="1133700" cy="61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025" tIns="49025" rIns="49025" bIns="490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OPORTUNIDADES</a:t>
              </a:r>
              <a:endParaRPr sz="1300" b="1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00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5" name="Google Shape;915;p100"/>
          <p:cNvPicPr preferRelativeResize="0"/>
          <p:nvPr/>
        </p:nvPicPr>
        <p:blipFill rotWithShape="1">
          <a:blip r:embed="rId3">
            <a:alphaModFix/>
          </a:blip>
          <a:srcRect t="6713" b="22249"/>
          <a:stretch/>
        </p:blipFill>
        <p:spPr>
          <a:xfrm>
            <a:off x="797778" y="3804507"/>
            <a:ext cx="1123200" cy="10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100"/>
          <p:cNvSpPr/>
          <p:nvPr/>
        </p:nvSpPr>
        <p:spPr>
          <a:xfrm>
            <a:off x="827874" y="966942"/>
            <a:ext cx="7487400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 plano de gerenciamento do projeto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Inclusive nos planos auxiliares e linhas de base que o compõe;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Estratégias e respostas aos riscos podem afetar diversos dos planos de gerenciamento do projeto.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do projeto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de riscos, planos de contingência, registro das premissas, documentação técnica, riscos residuais e secundários, solicitações de mudanças, entre outros.</a:t>
            </a:r>
            <a:endParaRPr sz="1600"/>
          </a:p>
        </p:txBody>
      </p:sp>
      <p:sp>
        <p:nvSpPr>
          <p:cNvPr id="917" name="Google Shape;917;p100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01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Planejar as respostas aos riscos</a:t>
            </a:r>
            <a:endParaRPr sz="1600"/>
          </a:p>
        </p:txBody>
      </p:sp>
      <p:sp>
        <p:nvSpPr>
          <p:cNvPr id="923" name="Google Shape;923;p101"/>
          <p:cNvSpPr/>
          <p:nvPr/>
        </p:nvSpPr>
        <p:spPr>
          <a:xfrm>
            <a:off x="828290" y="1061431"/>
            <a:ext cx="74874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desenvolvimento de opções e ações para aumentar as oportunidades e reduzir as ameaças aos objetivos do projeto – de acordo com o PMBOK®.</a:t>
            </a:r>
            <a:endParaRPr sz="1600"/>
          </a:p>
        </p:txBody>
      </p:sp>
      <p:sp>
        <p:nvSpPr>
          <p:cNvPr id="924" name="Google Shape;924;p101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Planejamento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5" name="Google Shape;925;p101"/>
          <p:cNvPicPr preferRelativeResize="0"/>
          <p:nvPr/>
        </p:nvPicPr>
        <p:blipFill rotWithShape="1">
          <a:blip r:embed="rId3">
            <a:alphaModFix/>
          </a:blip>
          <a:srcRect l="3641" t="3709" r="2028" b="2128"/>
          <a:stretch/>
        </p:blipFill>
        <p:spPr>
          <a:xfrm>
            <a:off x="661469" y="2874929"/>
            <a:ext cx="1795500" cy="17880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9"/>
              </a:srgbClr>
            </a:outerShdw>
          </a:effec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02"/>
          <p:cNvSpPr txBox="1"/>
          <p:nvPr/>
        </p:nvSpPr>
        <p:spPr>
          <a:xfrm>
            <a:off x="0" y="241259"/>
            <a:ext cx="6651900" cy="1661400"/>
          </a:xfrm>
          <a:prstGeom prst="rect">
            <a:avLst/>
          </a:prstGeom>
          <a:gradFill>
            <a:gsLst>
              <a:gs pos="0">
                <a:srgbClr val="9E7C00"/>
              </a:gs>
              <a:gs pos="50000">
                <a:srgbClr val="E4B300"/>
              </a:gs>
              <a:gs pos="100000">
                <a:srgbClr val="FFD700"/>
              </a:gs>
            </a:gsLst>
            <a:lin ang="2700006" scaled="0"/>
          </a:gradFill>
          <a:ln>
            <a:noFill/>
          </a:ln>
          <a:effectLst>
            <a:outerShdw blurRad="165100" dist="1143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4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Controlar os riscos</a:t>
            </a:r>
            <a:endParaRPr sz="1600"/>
          </a:p>
        </p:txBody>
      </p:sp>
      <p:pic>
        <p:nvPicPr>
          <p:cNvPr id="931" name="Google Shape;931;p102" descr="https://www.caelum.com.br/apostila-html-css-javascript/anuncios/alura_2x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860" y="4155619"/>
            <a:ext cx="1414200" cy="6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102"/>
          <p:cNvSpPr/>
          <p:nvPr/>
        </p:nvSpPr>
        <p:spPr>
          <a:xfrm>
            <a:off x="1906198" y="2023593"/>
            <a:ext cx="7234500" cy="949200"/>
          </a:xfrm>
          <a:prstGeom prst="rect">
            <a:avLst/>
          </a:prstGeom>
          <a:gradFill>
            <a:gsLst>
              <a:gs pos="0">
                <a:srgbClr val="CAC5D3">
                  <a:alpha val="0"/>
                </a:srgbClr>
              </a:gs>
              <a:gs pos="100000">
                <a:srgbClr val="538CD5"/>
              </a:gs>
            </a:gsLst>
            <a:lin ang="0" scaled="0"/>
          </a:gradFill>
          <a:ln>
            <a:noFill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102"/>
          <p:cNvSpPr txBox="1"/>
          <p:nvPr/>
        </p:nvSpPr>
        <p:spPr>
          <a:xfrm>
            <a:off x="2155807" y="2323396"/>
            <a:ext cx="69849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Font typeface="Calibri"/>
              <a:buNone/>
            </a:pPr>
            <a:r>
              <a:rPr lang="en" sz="1900" b="1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Preparatório CAPM® &amp; PMP®</a:t>
            </a:r>
            <a:endParaRPr sz="1600"/>
          </a:p>
        </p:txBody>
      </p:sp>
      <p:sp>
        <p:nvSpPr>
          <p:cNvPr id="934" name="Google Shape;934;p102"/>
          <p:cNvSpPr txBox="1"/>
          <p:nvPr/>
        </p:nvSpPr>
        <p:spPr>
          <a:xfrm>
            <a:off x="3240760" y="2798124"/>
            <a:ext cx="5903400" cy="405900"/>
          </a:xfrm>
          <a:prstGeom prst="rect">
            <a:avLst/>
          </a:prstGeom>
          <a:gradFill>
            <a:gsLst>
              <a:gs pos="0">
                <a:srgbClr val="006C2D"/>
              </a:gs>
              <a:gs pos="50000">
                <a:srgbClr val="009E40"/>
              </a:gs>
              <a:gs pos="100000">
                <a:srgbClr val="00BD4E"/>
              </a:gs>
            </a:gsLst>
            <a:lin ang="10800025" scaled="0"/>
          </a:gradFill>
          <a:ln>
            <a:noFill/>
          </a:ln>
          <a:effectLst>
            <a:outerShdw blurRad="165100" dist="1143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Gerenciamento dos Riscos</a:t>
            </a:r>
            <a:endParaRPr sz="19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5" name="Google Shape;935;p102"/>
          <p:cNvGrpSpPr/>
          <p:nvPr/>
        </p:nvGrpSpPr>
        <p:grpSpPr>
          <a:xfrm>
            <a:off x="1" y="2153065"/>
            <a:ext cx="3157657" cy="690534"/>
            <a:chOff x="-150191" y="1834343"/>
            <a:chExt cx="7482599" cy="1702500"/>
          </a:xfrm>
        </p:grpSpPr>
        <p:pic>
          <p:nvPicPr>
            <p:cNvPr id="936" name="Google Shape;936;p102"/>
            <p:cNvPicPr preferRelativeResize="0"/>
            <p:nvPr/>
          </p:nvPicPr>
          <p:blipFill rotWithShape="1">
            <a:blip r:embed="rId4">
              <a:alphaModFix/>
            </a:blip>
            <a:srcRect t="1451" r="49018" b="58667"/>
            <a:stretch/>
          </p:blipFill>
          <p:spPr>
            <a:xfrm>
              <a:off x="3593208" y="1857477"/>
              <a:ext cx="3739200" cy="165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7" name="Google Shape;937;p102"/>
            <p:cNvPicPr preferRelativeResize="0"/>
            <p:nvPr/>
          </p:nvPicPr>
          <p:blipFill rotWithShape="1">
            <a:blip r:embed="rId5">
              <a:alphaModFix/>
            </a:blip>
            <a:srcRect l="48087" t="58670" r="907" b="336"/>
            <a:stretch/>
          </p:blipFill>
          <p:spPr>
            <a:xfrm>
              <a:off x="-150191" y="1834343"/>
              <a:ext cx="3740700" cy="170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03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Entradas, ferramentas e técnicas e saídas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103"/>
          <p:cNvSpPr/>
          <p:nvPr/>
        </p:nvSpPr>
        <p:spPr>
          <a:xfrm>
            <a:off x="661469" y="3089642"/>
            <a:ext cx="5408400" cy="16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Controlar os riscos 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implementação dos planos de resposta aos riscos, acompanhamento dos riscos identificados, monitoramento dos riscos residuais, identificação de novos riscos e avaliação da eficácia do processo de riscos durante todo o projeto – de acordo com o PMBOK®.</a:t>
            </a:r>
            <a:endParaRPr sz="1600"/>
          </a:p>
        </p:txBody>
      </p:sp>
      <p:sp>
        <p:nvSpPr>
          <p:cNvPr id="944" name="Google Shape;944;p103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5" name="Google Shape;945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4259" y="1123502"/>
            <a:ext cx="6655500" cy="18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04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Entradas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104"/>
          <p:cNvSpPr/>
          <p:nvPr/>
        </p:nvSpPr>
        <p:spPr>
          <a:xfrm>
            <a:off x="828290" y="1061431"/>
            <a:ext cx="7487400" cy="27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gerenciamento do projeto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Inclui linhas de base e planos auxiliares de gerenciamento do projeto.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Registro dos riscos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Contendo as respostas aos riscos registradas.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Dados de desempenho do trabalho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Status de atividades em termos de entregas, tempo e custos.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Relatórios de desempenho do trabalho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Índices como IDC, IDP e outros relacionados a desempenho, podem ter um grande impacto no que tange ao controle dos riscos.</a:t>
            </a:r>
            <a:endParaRPr sz="1600"/>
          </a:p>
        </p:txBody>
      </p:sp>
      <p:pic>
        <p:nvPicPr>
          <p:cNvPr id="952" name="Google Shape;952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952780"/>
            <a:ext cx="930000" cy="8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104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05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105"/>
          <p:cNvSpPr/>
          <p:nvPr/>
        </p:nvSpPr>
        <p:spPr>
          <a:xfrm>
            <a:off x="828290" y="1061431"/>
            <a:ext cx="74874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Reavaliação de riscos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Manutenção do registro dos riscos.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Auditorias de riscos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Voltadas para os processos de gerenciamento de riscos.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Análises de variação e tendências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Acompanhamento de tendências para monitorar riscos e gatilhos, por meio de técnicas como a análise do valor agregado, por exemplo.</a:t>
            </a:r>
            <a:endParaRPr sz="1600"/>
          </a:p>
        </p:txBody>
      </p:sp>
      <p:pic>
        <p:nvPicPr>
          <p:cNvPr id="960" name="Google Shape;960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105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/>
        </p:nvSpPr>
        <p:spPr>
          <a:xfrm rot="-1716214">
            <a:off x="6898867" y="4092531"/>
            <a:ext cx="1991450" cy="54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43"/>
          <p:cNvSpPr/>
          <p:nvPr/>
        </p:nvSpPr>
        <p:spPr>
          <a:xfrm>
            <a:off x="14377" y="327595"/>
            <a:ext cx="91155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que é risco?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5" name="Google Shape;255;p43"/>
          <p:cNvGrpSpPr/>
          <p:nvPr/>
        </p:nvGrpSpPr>
        <p:grpSpPr>
          <a:xfrm>
            <a:off x="1743125" y="1581566"/>
            <a:ext cx="5357129" cy="1076672"/>
            <a:chOff x="579518" y="894467"/>
            <a:chExt cx="4636200" cy="898200"/>
          </a:xfrm>
        </p:grpSpPr>
        <p:sp>
          <p:nvSpPr>
            <p:cNvPr id="256" name="Google Shape;256;p43"/>
            <p:cNvSpPr/>
            <p:nvPr/>
          </p:nvSpPr>
          <p:spPr>
            <a:xfrm>
              <a:off x="579518" y="894467"/>
              <a:ext cx="4636200" cy="8982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3"/>
            <p:cNvSpPr txBox="1"/>
            <p:nvPr/>
          </p:nvSpPr>
          <p:spPr>
            <a:xfrm>
              <a:off x="605823" y="920772"/>
              <a:ext cx="4583400" cy="8454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32675" tIns="24500" rIns="32675" bIns="24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" sz="13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Evento ou condição incerta que, se ocorrer, provocará um efeito positivo ou negativo em um ou mais objetivos do projeto, tais como escopo, cronograma, custo e qualidade. </a:t>
              </a:r>
              <a:endParaRPr sz="1600"/>
            </a:p>
          </p:txBody>
        </p:sp>
      </p:grpSp>
      <p:grpSp>
        <p:nvGrpSpPr>
          <p:cNvPr id="258" name="Google Shape;258;p43"/>
          <p:cNvGrpSpPr/>
          <p:nvPr/>
        </p:nvGrpSpPr>
        <p:grpSpPr>
          <a:xfrm>
            <a:off x="1743125" y="3135246"/>
            <a:ext cx="5357129" cy="1076672"/>
            <a:chOff x="579518" y="1930739"/>
            <a:chExt cx="4636200" cy="898200"/>
          </a:xfrm>
        </p:grpSpPr>
        <p:sp>
          <p:nvSpPr>
            <p:cNvPr id="259" name="Google Shape;259;p43"/>
            <p:cNvSpPr/>
            <p:nvPr/>
          </p:nvSpPr>
          <p:spPr>
            <a:xfrm>
              <a:off x="579518" y="1930739"/>
              <a:ext cx="4636200" cy="8982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3"/>
            <p:cNvSpPr txBox="1"/>
            <p:nvPr/>
          </p:nvSpPr>
          <p:spPr>
            <a:xfrm>
              <a:off x="605823" y="1957044"/>
              <a:ext cx="4583400" cy="845400"/>
            </a:xfrm>
            <a:prstGeom prst="rect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32675" tIns="24500" rIns="32675" bIns="24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Calibri"/>
                <a:buNone/>
              </a:pPr>
              <a:r>
                <a:rPr lang="en" sz="13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Um risco pode ter uma ou mais causas e, se ocorrer, pode ter um ou mais impactos. Uma causa pode ser um requisito, premissa, restrição ou condição potencial que crie a possibilidade de resultados negativos ou positivos.</a:t>
              </a:r>
              <a:endPara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06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7" name="Google Shape;967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06"/>
          <p:cNvSpPr/>
          <p:nvPr/>
        </p:nvSpPr>
        <p:spPr>
          <a:xfrm>
            <a:off x="828290" y="1061431"/>
            <a:ext cx="7487400" cy="20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Medição de desempenho técnico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Comparação entre as realizações técnicas reais e o cronograma de realizações técnicas, por meio de medidas como ponderação, prazo das transações, capacidade de armazenamento, entre outras.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reservas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avaliar se, em dado momento do projeto, ainda é necessário manter reservas, por exemplo.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106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07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Ferramentas e técnicas (cont.)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5" name="Google Shape;975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290" y="3780152"/>
            <a:ext cx="935700" cy="9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p107"/>
          <p:cNvSpPr/>
          <p:nvPr/>
        </p:nvSpPr>
        <p:spPr>
          <a:xfrm>
            <a:off x="828290" y="1061431"/>
            <a:ext cx="7487400" cy="12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Reuniões periódicas de andamento do projeto;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Discussões frequentes sobre riscos aumentam a probabilidade de identificação de riscos e oportunidades.</a:t>
            </a:r>
            <a:endParaRPr sz="1600"/>
          </a:p>
        </p:txBody>
      </p:sp>
      <p:sp>
        <p:nvSpPr>
          <p:cNvPr id="977" name="Google Shape;977;p107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08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3" name="Google Shape;983;p108"/>
          <p:cNvPicPr preferRelativeResize="0"/>
          <p:nvPr/>
        </p:nvPicPr>
        <p:blipFill rotWithShape="1">
          <a:blip r:embed="rId3">
            <a:alphaModFix/>
          </a:blip>
          <a:srcRect t="6713" b="22249"/>
          <a:stretch/>
        </p:blipFill>
        <p:spPr>
          <a:xfrm>
            <a:off x="797778" y="3804507"/>
            <a:ext cx="1123200" cy="10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Google Shape;984;p108"/>
          <p:cNvSpPr/>
          <p:nvPr/>
        </p:nvSpPr>
        <p:spPr>
          <a:xfrm>
            <a:off x="828290" y="966942"/>
            <a:ext cx="7487400" cy="18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Informações sobre o desempenho do trabalho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Suporte ao processo decisório do projeto.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Solicitações de mudança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Podem resultar em ações corretivas e/ou preventivas recomendadas.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 plano de gerenciamento do projeto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Inclusive planos auxiliares e linhas de base que o compõe.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108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109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Saídas (cont.)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1" name="Google Shape;991;p109"/>
          <p:cNvPicPr preferRelativeResize="0"/>
          <p:nvPr/>
        </p:nvPicPr>
        <p:blipFill rotWithShape="1">
          <a:blip r:embed="rId3">
            <a:alphaModFix/>
          </a:blip>
          <a:srcRect t="6713" b="22249"/>
          <a:stretch/>
        </p:blipFill>
        <p:spPr>
          <a:xfrm>
            <a:off x="797778" y="3804507"/>
            <a:ext cx="1123200" cy="10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2" name="Google Shape;992;p109"/>
          <p:cNvSpPr/>
          <p:nvPr/>
        </p:nvSpPr>
        <p:spPr>
          <a:xfrm>
            <a:off x="828290" y="966942"/>
            <a:ext cx="7487400" cy="25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documentos do projeto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principal documento atualizado é o registro dos riscos, que recebe informações sobre reavaliação dos riscos, auditoria dos riscos, revisões periódicas dos riscos, resultados reais dos riscos e das respostas a eles aplicadas.</a:t>
            </a:r>
            <a:endParaRPr sz="1600"/>
          </a:p>
          <a:p>
            <a:pPr marL="330200" marR="0" lvl="1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Atualizações nos ativos de processos organizacionais</a:t>
            </a:r>
            <a:endParaRPr sz="1600"/>
          </a:p>
          <a:p>
            <a:pPr marL="7747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Modelos do plano de gerenciamento dos riscos, EAR e lições aprendidas são alguns dos ativos atualizados neste processo.</a:t>
            </a:r>
            <a:endParaRPr sz="1600"/>
          </a:p>
          <a:p>
            <a:pPr marL="774700" marR="0" lvl="1" indent="-241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109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110"/>
          <p:cNvSpPr/>
          <p:nvPr/>
        </p:nvSpPr>
        <p:spPr>
          <a:xfrm>
            <a:off x="1" y="327595"/>
            <a:ext cx="91440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Controlar os riscos</a:t>
            </a:r>
            <a:endParaRPr sz="1600"/>
          </a:p>
        </p:txBody>
      </p:sp>
      <p:sp>
        <p:nvSpPr>
          <p:cNvPr id="999" name="Google Shape;999;p110"/>
          <p:cNvSpPr/>
          <p:nvPr/>
        </p:nvSpPr>
        <p:spPr>
          <a:xfrm>
            <a:off x="828290" y="1061431"/>
            <a:ext cx="7487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o processo de implementação dos planos de resposta aos riscos, acompanhamento dos riscos identificados, monitoramento dos riscos residuais, identificação de novos riscos e avaliação da eficácia do processo de riscos durante todo o projeto – de acordo com o PMBOK®.</a:t>
            </a:r>
            <a:endParaRPr sz="1600"/>
          </a:p>
        </p:txBody>
      </p:sp>
      <p:sp>
        <p:nvSpPr>
          <p:cNvPr id="1000" name="Google Shape;1000;p110"/>
          <p:cNvSpPr/>
          <p:nvPr/>
        </p:nvSpPr>
        <p:spPr>
          <a:xfrm>
            <a:off x="7567314" y="660961"/>
            <a:ext cx="1576800" cy="3570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950" tIns="53475" rIns="106950" bIns="534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1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Monitoramento</a:t>
            </a:r>
            <a:endParaRPr sz="16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1" name="Google Shape;1001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266" y="3089641"/>
            <a:ext cx="2314800" cy="15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/>
        </p:nvSpPr>
        <p:spPr>
          <a:xfrm rot="-1716214">
            <a:off x="6898867" y="4092531"/>
            <a:ext cx="1991450" cy="54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4"/>
          <p:cNvSpPr/>
          <p:nvPr/>
        </p:nvSpPr>
        <p:spPr>
          <a:xfrm>
            <a:off x="14377" y="327595"/>
            <a:ext cx="91155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Terminologia geral da área de conhecimento de riscos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7" name="Google Shape;267;p44"/>
          <p:cNvGrpSpPr/>
          <p:nvPr/>
        </p:nvGrpSpPr>
        <p:grpSpPr>
          <a:xfrm>
            <a:off x="1744798" y="1190991"/>
            <a:ext cx="5654765" cy="2934205"/>
            <a:chOff x="514816" y="214"/>
            <a:chExt cx="4893782" cy="2447823"/>
          </a:xfrm>
        </p:grpSpPr>
        <p:sp>
          <p:nvSpPr>
            <p:cNvPr id="268" name="Google Shape;268;p44"/>
            <p:cNvSpPr/>
            <p:nvPr/>
          </p:nvSpPr>
          <p:spPr>
            <a:xfrm>
              <a:off x="1330423" y="408018"/>
              <a:ext cx="1529400" cy="1020000"/>
            </a:xfrm>
            <a:prstGeom prst="rect">
              <a:avLst/>
            </a:prstGeom>
            <a:solidFill>
              <a:srgbClr val="CFD7E7">
                <a:alpha val="89800"/>
              </a:srgbClr>
            </a:solidFill>
            <a:ln w="9525" cap="flat" cmpd="sng">
              <a:solidFill>
                <a:srgbClr val="CFD7E7">
                  <a:alpha val="89800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4"/>
            <p:cNvSpPr txBox="1"/>
            <p:nvPr/>
          </p:nvSpPr>
          <p:spPr>
            <a:xfrm>
              <a:off x="1575106" y="408018"/>
              <a:ext cx="1284600" cy="10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525" rIns="91525" bIns="91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Origina-se no campo das incertezas.</a:t>
              </a:r>
              <a:endParaRPr sz="13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44"/>
            <p:cNvSpPr/>
            <p:nvPr/>
          </p:nvSpPr>
          <p:spPr>
            <a:xfrm>
              <a:off x="1330423" y="1428037"/>
              <a:ext cx="1529400" cy="1020000"/>
            </a:xfrm>
            <a:prstGeom prst="rect">
              <a:avLst/>
            </a:prstGeom>
            <a:solidFill>
              <a:srgbClr val="CFD7E7">
                <a:alpha val="89800"/>
              </a:srgbClr>
            </a:solidFill>
            <a:ln w="9525" cap="flat" cmpd="sng">
              <a:solidFill>
                <a:srgbClr val="CFD7E7">
                  <a:alpha val="89800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4"/>
            <p:cNvSpPr txBox="1"/>
            <p:nvPr/>
          </p:nvSpPr>
          <p:spPr>
            <a:xfrm>
              <a:off x="1575106" y="1428037"/>
              <a:ext cx="1284600" cy="10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525" rIns="91525" bIns="91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Pode ser mensurado, através de probabilidades associadas, por exemplo.</a:t>
              </a:r>
              <a:endParaRPr sz="13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44"/>
            <p:cNvSpPr/>
            <p:nvPr/>
          </p:nvSpPr>
          <p:spPr>
            <a:xfrm>
              <a:off x="514816" y="214"/>
              <a:ext cx="1019400" cy="1019400"/>
            </a:xfrm>
            <a:prstGeom prst="ellipse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4"/>
            <p:cNvSpPr txBox="1"/>
            <p:nvPr/>
          </p:nvSpPr>
          <p:spPr>
            <a:xfrm>
              <a:off x="664120" y="149518"/>
              <a:ext cx="720900" cy="72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Risco</a:t>
              </a:r>
              <a:endParaRPr sz="1300" b="1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44"/>
            <p:cNvSpPr/>
            <p:nvPr/>
          </p:nvSpPr>
          <p:spPr>
            <a:xfrm>
              <a:off x="3879198" y="408018"/>
              <a:ext cx="1529400" cy="1020000"/>
            </a:xfrm>
            <a:prstGeom prst="rect">
              <a:avLst/>
            </a:prstGeom>
            <a:solidFill>
              <a:srgbClr val="CFD7E7">
                <a:alpha val="89800"/>
              </a:srgbClr>
            </a:solidFill>
            <a:ln w="9525" cap="flat" cmpd="sng">
              <a:solidFill>
                <a:srgbClr val="CFD7E7">
                  <a:alpha val="89800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4"/>
            <p:cNvSpPr txBox="1"/>
            <p:nvPr/>
          </p:nvSpPr>
          <p:spPr>
            <a:xfrm>
              <a:off x="4123880" y="408018"/>
              <a:ext cx="1284600" cy="10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525" rIns="91525" bIns="91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Situação em que não se pode prever o resultado de uma ação ou seu efeito.</a:t>
              </a:r>
              <a:endParaRPr sz="13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44"/>
            <p:cNvSpPr/>
            <p:nvPr/>
          </p:nvSpPr>
          <p:spPr>
            <a:xfrm>
              <a:off x="3879198" y="1428037"/>
              <a:ext cx="1529400" cy="1020000"/>
            </a:xfrm>
            <a:prstGeom prst="rect">
              <a:avLst/>
            </a:prstGeom>
            <a:solidFill>
              <a:srgbClr val="CFD7E7">
                <a:alpha val="89800"/>
              </a:srgbClr>
            </a:solidFill>
            <a:ln w="9525" cap="flat" cmpd="sng">
              <a:solidFill>
                <a:srgbClr val="CFD7E7">
                  <a:alpha val="89800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4"/>
            <p:cNvSpPr txBox="1"/>
            <p:nvPr/>
          </p:nvSpPr>
          <p:spPr>
            <a:xfrm>
              <a:off x="4123880" y="1428037"/>
              <a:ext cx="1284600" cy="10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525" rIns="91525" bIns="91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Não podem ser associadas probabilidades conhecidas.</a:t>
              </a:r>
              <a:endParaRPr sz="13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44"/>
            <p:cNvSpPr/>
            <p:nvPr/>
          </p:nvSpPr>
          <p:spPr>
            <a:xfrm>
              <a:off x="3063590" y="214"/>
              <a:ext cx="1019400" cy="1019400"/>
            </a:xfrm>
            <a:prstGeom prst="ellipse">
              <a:avLst/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38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4"/>
            <p:cNvSpPr txBox="1"/>
            <p:nvPr/>
          </p:nvSpPr>
          <p:spPr>
            <a:xfrm>
              <a:off x="3212894" y="149518"/>
              <a:ext cx="720900" cy="72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Incerteza</a:t>
              </a:r>
              <a:endParaRPr sz="1300" b="1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/>
        </p:nvSpPr>
        <p:spPr>
          <a:xfrm rot="-1716214">
            <a:off x="6898867" y="4092531"/>
            <a:ext cx="1991450" cy="549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EXEMLO</a:t>
            </a:r>
            <a:endParaRPr sz="28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5"/>
          <p:cNvSpPr/>
          <p:nvPr/>
        </p:nvSpPr>
        <p:spPr>
          <a:xfrm>
            <a:off x="14377" y="327595"/>
            <a:ext cx="91155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950" tIns="53475" rIns="106950" bIns="534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" sz="2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Terminologia geral da área de conhecimento de riscos</a:t>
            </a:r>
            <a:endParaRPr sz="21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6" name="Google Shape;286;p45"/>
          <p:cNvGrpSpPr/>
          <p:nvPr/>
        </p:nvGrpSpPr>
        <p:grpSpPr>
          <a:xfrm>
            <a:off x="957016" y="1018106"/>
            <a:ext cx="7230151" cy="2793678"/>
            <a:chOff x="3753" y="0"/>
            <a:chExt cx="6257162" cy="2330590"/>
          </a:xfrm>
        </p:grpSpPr>
        <p:sp>
          <p:nvSpPr>
            <p:cNvPr id="287" name="Google Shape;287;p45"/>
            <p:cNvSpPr/>
            <p:nvPr/>
          </p:nvSpPr>
          <p:spPr>
            <a:xfrm>
              <a:off x="3753" y="645081"/>
              <a:ext cx="3052200" cy="359100"/>
            </a:xfrm>
            <a:prstGeom prst="rect">
              <a:avLst/>
            </a:prstGeom>
            <a:gradFill>
              <a:gsLst>
                <a:gs pos="0">
                  <a:srgbClr val="275488"/>
                </a:gs>
                <a:gs pos="80000">
                  <a:srgbClr val="346EB2"/>
                </a:gs>
                <a:gs pos="100000">
                  <a:srgbClr val="336EB5"/>
                </a:gs>
              </a:gsLst>
              <a:lin ang="16200038" scaled="0"/>
            </a:gradFill>
            <a:ln w="9525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5"/>
            <p:cNvSpPr/>
            <p:nvPr/>
          </p:nvSpPr>
          <p:spPr>
            <a:xfrm>
              <a:off x="3753" y="779941"/>
              <a:ext cx="224100" cy="2241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w="9525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5"/>
            <p:cNvSpPr/>
            <p:nvPr/>
          </p:nvSpPr>
          <p:spPr>
            <a:xfrm>
              <a:off x="3753" y="0"/>
              <a:ext cx="3052200" cy="6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5"/>
            <p:cNvSpPr txBox="1"/>
            <p:nvPr/>
          </p:nvSpPr>
          <p:spPr>
            <a:xfrm>
              <a:off x="3753" y="0"/>
              <a:ext cx="3052200" cy="6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500" tIns="16325" rIns="24500" bIns="16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i="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Riscos Conhecidos</a:t>
              </a:r>
              <a:endParaRPr sz="1300" b="1" i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45"/>
            <p:cNvSpPr/>
            <p:nvPr/>
          </p:nvSpPr>
          <p:spPr>
            <a:xfrm>
              <a:off x="3753" y="1302620"/>
              <a:ext cx="224100" cy="224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4674A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5"/>
            <p:cNvSpPr/>
            <p:nvPr/>
          </p:nvSpPr>
          <p:spPr>
            <a:xfrm>
              <a:off x="217413" y="1153397"/>
              <a:ext cx="2838600" cy="52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5"/>
            <p:cNvSpPr txBox="1"/>
            <p:nvPr/>
          </p:nvSpPr>
          <p:spPr>
            <a:xfrm>
              <a:off x="217413" y="1153397"/>
              <a:ext cx="2838600" cy="52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525" tIns="91525" rIns="91525" bIns="91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Foram previamente identificados e analisados, portanto, podem ter respostas planejadas;</a:t>
              </a:r>
              <a:endParaRPr sz="13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45"/>
            <p:cNvSpPr/>
            <p:nvPr/>
          </p:nvSpPr>
          <p:spPr>
            <a:xfrm>
              <a:off x="3753" y="1832563"/>
              <a:ext cx="224100" cy="224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5F87B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5"/>
            <p:cNvSpPr/>
            <p:nvPr/>
          </p:nvSpPr>
          <p:spPr>
            <a:xfrm>
              <a:off x="217413" y="1728190"/>
              <a:ext cx="2838600" cy="5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5"/>
            <p:cNvSpPr txBox="1"/>
            <p:nvPr/>
          </p:nvSpPr>
          <p:spPr>
            <a:xfrm>
              <a:off x="217413" y="1728190"/>
              <a:ext cx="2838600" cy="53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525" tIns="91525" rIns="91525" bIns="91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Riscos conhecidos, que não podem ser gerenciados de forma proativa, devem ter uma reserva de contingência atrelada.</a:t>
              </a:r>
              <a:endParaRPr sz="13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45"/>
            <p:cNvSpPr/>
            <p:nvPr/>
          </p:nvSpPr>
          <p:spPr>
            <a:xfrm>
              <a:off x="3208655" y="645081"/>
              <a:ext cx="3052200" cy="359100"/>
            </a:xfrm>
            <a:prstGeom prst="rect">
              <a:avLst/>
            </a:prstGeom>
            <a:gradFill>
              <a:gsLst>
                <a:gs pos="0">
                  <a:srgbClr val="6E819F"/>
                </a:gs>
                <a:gs pos="80000">
                  <a:srgbClr val="90AAD2"/>
                </a:gs>
                <a:gs pos="100000">
                  <a:srgbClr val="90ABD4"/>
                </a:gs>
              </a:gsLst>
              <a:lin ang="16200038" scaled="0"/>
            </a:gradFill>
            <a:ln w="9525" cap="flat" cmpd="sng">
              <a:solidFill>
                <a:srgbClr val="9EB2D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5"/>
            <p:cNvSpPr/>
            <p:nvPr/>
          </p:nvSpPr>
          <p:spPr>
            <a:xfrm>
              <a:off x="3208655" y="779941"/>
              <a:ext cx="224100" cy="224100"/>
            </a:xfrm>
            <a:prstGeom prst="rect">
              <a:avLst/>
            </a:prstGeom>
            <a:solidFill>
              <a:schemeClr val="lt1">
                <a:alpha val="89800"/>
              </a:schemeClr>
            </a:solidFill>
            <a:ln w="9525" cap="flat" cmpd="sng">
              <a:solidFill>
                <a:srgbClr val="9EB2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5"/>
            <p:cNvSpPr/>
            <p:nvPr/>
          </p:nvSpPr>
          <p:spPr>
            <a:xfrm>
              <a:off x="3208655" y="0"/>
              <a:ext cx="3052200" cy="6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5"/>
            <p:cNvSpPr txBox="1"/>
            <p:nvPr/>
          </p:nvSpPr>
          <p:spPr>
            <a:xfrm>
              <a:off x="3208655" y="0"/>
              <a:ext cx="3052200" cy="64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500" tIns="16325" rIns="24500" bIns="163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i="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Riscos desconhecidos</a:t>
              </a:r>
              <a:endParaRPr sz="1300" b="1" i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45"/>
            <p:cNvSpPr/>
            <p:nvPr/>
          </p:nvSpPr>
          <p:spPr>
            <a:xfrm>
              <a:off x="3208655" y="1302620"/>
              <a:ext cx="224100" cy="224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7F9B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5"/>
            <p:cNvSpPr/>
            <p:nvPr/>
          </p:nvSpPr>
          <p:spPr>
            <a:xfrm>
              <a:off x="3422315" y="1153397"/>
              <a:ext cx="2838600" cy="52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5"/>
            <p:cNvSpPr txBox="1"/>
            <p:nvPr/>
          </p:nvSpPr>
          <p:spPr>
            <a:xfrm>
              <a:off x="3422315" y="1153397"/>
              <a:ext cx="2838600" cy="52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525" tIns="91525" rIns="91525" bIns="91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Não podem ser gerenciados de forma proativa e, desta forma, podem ter uma reserva gerencial;</a:t>
              </a:r>
              <a:endParaRPr sz="13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45"/>
            <p:cNvSpPr/>
            <p:nvPr/>
          </p:nvSpPr>
          <p:spPr>
            <a:xfrm>
              <a:off x="3208655" y="1865125"/>
              <a:ext cx="224100" cy="224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EB2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5"/>
            <p:cNvSpPr/>
            <p:nvPr/>
          </p:nvSpPr>
          <p:spPr>
            <a:xfrm>
              <a:off x="3422315" y="1728190"/>
              <a:ext cx="2838600" cy="60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950" tIns="106950" rIns="106950" bIns="106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5"/>
            <p:cNvSpPr txBox="1"/>
            <p:nvPr/>
          </p:nvSpPr>
          <p:spPr>
            <a:xfrm>
              <a:off x="3422315" y="1728190"/>
              <a:ext cx="2838600" cy="60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525" tIns="91525" rIns="91525" bIns="91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Um risco negativo do projeto que já ocorreu também é considerado uma questão de projeto (problema).</a:t>
              </a:r>
              <a:endParaRPr sz="13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3241</Words>
  <PresentationFormat>Apresentação na tela (16:9)</PresentationFormat>
  <Paragraphs>457</Paragraphs>
  <Slides>74</Slides>
  <Notes>74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74</vt:i4>
      </vt:variant>
    </vt:vector>
  </HeadingPairs>
  <TitlesOfParts>
    <vt:vector size="77" baseType="lpstr">
      <vt:lpstr>Simple Light</vt:lpstr>
      <vt:lpstr>2_Tema do Office</vt:lpstr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Nando &amp; Carol</dc:creator>
  <cp:lastModifiedBy>Nando &amp; Carol</cp:lastModifiedBy>
  <cp:revision>2</cp:revision>
  <dcterms:modified xsi:type="dcterms:W3CDTF">2019-04-01T14:52:59Z</dcterms:modified>
</cp:coreProperties>
</file>