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9"/>
  </p:notesMasterIdLst>
  <p:sldIdLst>
    <p:sldId id="256" r:id="rId3"/>
    <p:sldId id="277" r:id="rId4"/>
    <p:sldId id="300" r:id="rId5"/>
    <p:sldId id="322" r:id="rId6"/>
    <p:sldId id="323" r:id="rId7"/>
    <p:sldId id="324" r:id="rId8"/>
    <p:sldId id="325" r:id="rId9"/>
    <p:sldId id="329" r:id="rId10"/>
    <p:sldId id="331" r:id="rId11"/>
    <p:sldId id="332" r:id="rId12"/>
    <p:sldId id="333" r:id="rId13"/>
    <p:sldId id="336" r:id="rId14"/>
    <p:sldId id="337" r:id="rId15"/>
    <p:sldId id="335" r:id="rId16"/>
    <p:sldId id="338" r:id="rId17"/>
    <p:sldId id="340" r:id="rId18"/>
    <p:sldId id="341" r:id="rId19"/>
    <p:sldId id="339" r:id="rId20"/>
    <p:sldId id="342" r:id="rId21"/>
    <p:sldId id="326" r:id="rId22"/>
    <p:sldId id="343" r:id="rId23"/>
    <p:sldId id="345" r:id="rId24"/>
    <p:sldId id="327" r:id="rId25"/>
    <p:sldId id="347" r:id="rId26"/>
    <p:sldId id="348" r:id="rId27"/>
    <p:sldId id="349" r:id="rId28"/>
    <p:sldId id="350" r:id="rId29"/>
    <p:sldId id="351" r:id="rId30"/>
    <p:sldId id="352" r:id="rId31"/>
    <p:sldId id="354" r:id="rId32"/>
    <p:sldId id="355" r:id="rId33"/>
    <p:sldId id="353" r:id="rId34"/>
    <p:sldId id="356" r:id="rId35"/>
    <p:sldId id="357" r:id="rId36"/>
    <p:sldId id="359" r:id="rId37"/>
    <p:sldId id="360" r:id="rId3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kern="1200">
        <a:solidFill>
          <a:schemeClr val="tx1"/>
        </a:solidFill>
        <a:latin typeface="Times New Roman" panose="02020603050405020304" pitchFamily="18"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41" autoAdjust="0"/>
    <p:restoredTop sz="98046" autoAdjust="0"/>
  </p:normalViewPr>
  <p:slideViewPr>
    <p:cSldViewPr>
      <p:cViewPr>
        <p:scale>
          <a:sx n="80" d="100"/>
          <a:sy n="80" d="100"/>
        </p:scale>
        <p:origin x="-1092" y="22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 Target="slides/slide2.xml"/><Relationship Id="rId39" Type="http://schemas.openxmlformats.org/officeDocument/2006/relationships/notesMaster" Target="notesMasters/notesMaster1.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600EC0D4-D284-405E-B944-06AFC85F1A00}" type="doc">
      <dgm:prSet loTypeId="urn:microsoft.com/office/officeart/2005/8/layout/hProcess9" loCatId="process" qsTypeId="urn:microsoft.com/office/officeart/2005/8/quickstyle/simple1" qsCatId="simple" csTypeId="urn:microsoft.com/office/officeart/2005/8/colors/accent1_2" csCatId="accent1" phldr="1"/>
      <dgm:spPr/>
    </dgm:pt>
    <dgm:pt modelId="{4CDFB180-0CB9-4E43-8F88-0FCC32C2C6CA}">
      <dgm:prSet phldrT="[Text]" custT="1"/>
      <dgm:spPr>
        <a:solidFill>
          <a:srgbClr val="FFB014"/>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sz="2400" b="1" dirty="0">
              <a:solidFill>
                <a:schemeClr val="bg1"/>
              </a:solidFill>
              <a:latin typeface="Arial" panose="020B0604020202020204" pitchFamily="34" charset="0"/>
              <a:cs typeface="Arial" panose="020B0604020202020204" pitchFamily="34" charset="0"/>
            </a:rPr>
            <a:t>1</a:t>
          </a:r>
        </a:p>
        <a:p>
          <a:r>
            <a:rPr lang="en-US" sz="2400" b="1" dirty="0" err="1">
              <a:solidFill>
                <a:schemeClr val="bg1"/>
              </a:solidFill>
              <a:latin typeface="Arial" panose="020B0604020202020204" pitchFamily="34" charset="0"/>
              <a:cs typeface="Arial" panose="020B0604020202020204" pitchFamily="34" charset="0"/>
            </a:rPr>
            <a:t>Khởi</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kiện</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thụ</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lý</a:t>
          </a:r>
          <a:endParaRPr lang="en-US" sz="2400" b="1" dirty="0">
            <a:solidFill>
              <a:schemeClr val="bg1"/>
            </a:solidFill>
            <a:latin typeface="Arial" panose="020B0604020202020204" pitchFamily="34" charset="0"/>
            <a:cs typeface="Arial" panose="020B0604020202020204" pitchFamily="34" charset="0"/>
          </a:endParaRPr>
        </a:p>
      </dgm:t>
    </dgm:pt>
    <dgm:pt modelId="{6706429B-1CA8-4B19-957D-DBA4B0EC16E7}" cxnId="{EAB3BC9F-529B-4900-AEF9-3DE8A1400184}" type="parTrans">
      <dgm:prSet/>
      <dgm:spPr/>
      <dgm:t>
        <a:bodyPr/>
        <a:lstStyle/>
        <a:p>
          <a:endParaRPr lang="en-US" sz="2400">
            <a:solidFill>
              <a:schemeClr val="bg1"/>
            </a:solidFill>
            <a:latin typeface="Arial" panose="020B0604020202020204" pitchFamily="34" charset="0"/>
            <a:cs typeface="Arial" panose="020B0604020202020204" pitchFamily="34" charset="0"/>
          </a:endParaRPr>
        </a:p>
      </dgm:t>
    </dgm:pt>
    <dgm:pt modelId="{7F2E208C-E3EC-428D-9540-A6DC5A9B62FA}" cxnId="{EAB3BC9F-529B-4900-AEF9-3DE8A1400184}" type="sibTrans">
      <dgm:prSet/>
      <dgm:spPr/>
      <dgm:t>
        <a:bodyPr/>
        <a:lstStyle/>
        <a:p>
          <a:endParaRPr lang="en-US" sz="2400">
            <a:solidFill>
              <a:schemeClr val="bg1"/>
            </a:solidFill>
            <a:latin typeface="Arial" panose="020B0604020202020204" pitchFamily="34" charset="0"/>
            <a:cs typeface="Arial" panose="020B0604020202020204" pitchFamily="34" charset="0"/>
          </a:endParaRPr>
        </a:p>
      </dgm:t>
    </dgm:pt>
    <dgm:pt modelId="{AFB9A893-BE6E-420F-9FB4-194AD631DB33}">
      <dgm:prSet phldrT="[Text]" custT="1"/>
      <dgm:spPr>
        <a:solidFill>
          <a:srgbClr val="009284"/>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sz="2400" b="1" dirty="0">
              <a:solidFill>
                <a:schemeClr val="bg1"/>
              </a:solidFill>
              <a:latin typeface="Arial" panose="020B0604020202020204" pitchFamily="34" charset="0"/>
              <a:cs typeface="Arial" panose="020B0604020202020204" pitchFamily="34" charset="0"/>
            </a:rPr>
            <a:t>2</a:t>
          </a:r>
        </a:p>
        <a:p>
          <a:r>
            <a:rPr lang="en-US" sz="2400" b="1" dirty="0" err="1">
              <a:solidFill>
                <a:schemeClr val="bg1"/>
              </a:solidFill>
              <a:latin typeface="Arial" panose="020B0604020202020204" pitchFamily="34" charset="0"/>
              <a:cs typeface="Arial" panose="020B0604020202020204" pitchFamily="34" charset="0"/>
            </a:rPr>
            <a:t>Đối</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thoại</a:t>
          </a:r>
          <a:endParaRPr lang="en-US" sz="2400" b="1" dirty="0">
            <a:solidFill>
              <a:schemeClr val="bg1"/>
            </a:solidFill>
            <a:latin typeface="Arial" panose="020B0604020202020204" pitchFamily="34" charset="0"/>
            <a:cs typeface="Arial" panose="020B0604020202020204" pitchFamily="34" charset="0"/>
          </a:endParaRPr>
        </a:p>
      </dgm:t>
    </dgm:pt>
    <dgm:pt modelId="{CA4EF53C-21F8-4C40-8780-F1C4063AD89E}" cxnId="{842C45C9-AF8D-4AC6-BCE2-05EBE40B5180}" type="parTrans">
      <dgm:prSet/>
      <dgm:spPr/>
      <dgm:t>
        <a:bodyPr/>
        <a:lstStyle/>
        <a:p>
          <a:endParaRPr lang="en-US" sz="2400">
            <a:solidFill>
              <a:schemeClr val="bg1"/>
            </a:solidFill>
            <a:latin typeface="Arial" panose="020B0604020202020204" pitchFamily="34" charset="0"/>
            <a:cs typeface="Arial" panose="020B0604020202020204" pitchFamily="34" charset="0"/>
          </a:endParaRPr>
        </a:p>
      </dgm:t>
    </dgm:pt>
    <dgm:pt modelId="{DC0813F8-FF4B-4682-A8C6-5E0EE26433A4}" cxnId="{842C45C9-AF8D-4AC6-BCE2-05EBE40B5180}" type="sibTrans">
      <dgm:prSet/>
      <dgm:spPr/>
      <dgm:t>
        <a:bodyPr/>
        <a:lstStyle/>
        <a:p>
          <a:endParaRPr lang="en-US" sz="2400">
            <a:solidFill>
              <a:schemeClr val="bg1"/>
            </a:solidFill>
            <a:latin typeface="Arial" panose="020B0604020202020204" pitchFamily="34" charset="0"/>
            <a:cs typeface="Arial" panose="020B0604020202020204" pitchFamily="34" charset="0"/>
          </a:endParaRPr>
        </a:p>
      </dgm:t>
    </dgm:pt>
    <dgm:pt modelId="{069E25CE-8660-43C6-A6D8-9BC8BF14D860}">
      <dgm:prSet phldrT="[Text]" custT="1"/>
      <dgm:spPr>
        <a:solidFill>
          <a:srgbClr val="ED1C24"/>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sz="2400" b="1" dirty="0">
              <a:solidFill>
                <a:schemeClr val="bg1"/>
              </a:solidFill>
              <a:latin typeface="Arial" panose="020B0604020202020204" pitchFamily="34" charset="0"/>
              <a:cs typeface="Arial" panose="020B0604020202020204" pitchFamily="34" charset="0"/>
            </a:rPr>
            <a:t>3</a:t>
          </a:r>
        </a:p>
        <a:p>
          <a:r>
            <a:rPr lang="en-US" sz="2400" b="1" dirty="0" err="1">
              <a:solidFill>
                <a:schemeClr val="bg1"/>
              </a:solidFill>
              <a:latin typeface="Arial" panose="020B0604020202020204" pitchFamily="34" charset="0"/>
              <a:cs typeface="Arial" panose="020B0604020202020204" pitchFamily="34" charset="0"/>
            </a:rPr>
            <a:t>Xét</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xử</a:t>
          </a:r>
          <a:endParaRPr lang="en-US" sz="2400" b="1" dirty="0">
            <a:solidFill>
              <a:schemeClr val="bg1"/>
            </a:solidFill>
            <a:latin typeface="Arial" panose="020B0604020202020204" pitchFamily="34" charset="0"/>
            <a:cs typeface="Arial" panose="020B0604020202020204" pitchFamily="34" charset="0"/>
          </a:endParaRPr>
        </a:p>
        <a:p>
          <a:r>
            <a:rPr lang="en-US" sz="2400" b="1" dirty="0">
              <a:solidFill>
                <a:schemeClr val="bg1"/>
              </a:solidFill>
              <a:latin typeface="Arial" panose="020B0604020202020204" pitchFamily="34" charset="0"/>
              <a:cs typeface="Arial" panose="020B0604020202020204" pitchFamily="34" charset="0"/>
            </a:rPr>
            <a:t>(ST/PT)</a:t>
          </a:r>
        </a:p>
      </dgm:t>
    </dgm:pt>
    <dgm:pt modelId="{406630A2-4260-44F4-BF1B-DE4B9C23EC99}" cxnId="{7AB35E5D-5107-4A4F-B9A5-0D76D77A8060}" type="parTrans">
      <dgm:prSet/>
      <dgm:spPr/>
      <dgm:t>
        <a:bodyPr/>
        <a:lstStyle/>
        <a:p>
          <a:endParaRPr lang="en-US" sz="2400">
            <a:solidFill>
              <a:schemeClr val="bg1"/>
            </a:solidFill>
            <a:latin typeface="Arial" panose="020B0604020202020204" pitchFamily="34" charset="0"/>
            <a:cs typeface="Arial" panose="020B0604020202020204" pitchFamily="34" charset="0"/>
          </a:endParaRPr>
        </a:p>
      </dgm:t>
    </dgm:pt>
    <dgm:pt modelId="{6133838D-9731-4BD5-80D1-7819678B8CB4}" cxnId="{7AB35E5D-5107-4A4F-B9A5-0D76D77A8060}" type="sibTrans">
      <dgm:prSet/>
      <dgm:spPr/>
      <dgm:t>
        <a:bodyPr/>
        <a:lstStyle/>
        <a:p>
          <a:endParaRPr lang="en-US" sz="2400">
            <a:solidFill>
              <a:schemeClr val="bg1"/>
            </a:solidFill>
            <a:latin typeface="Arial" panose="020B0604020202020204" pitchFamily="34" charset="0"/>
            <a:cs typeface="Arial" panose="020B0604020202020204" pitchFamily="34" charset="0"/>
          </a:endParaRPr>
        </a:p>
      </dgm:t>
    </dgm:pt>
    <dgm:pt modelId="{D07064DE-239F-4E95-8006-34373943665D}">
      <dgm:prSet custT="1"/>
      <dgm:spPr>
        <a:solidFill>
          <a:srgbClr val="0066B3"/>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sz="2400" b="1" dirty="0">
              <a:solidFill>
                <a:schemeClr val="bg1"/>
              </a:solidFill>
              <a:latin typeface="Arial" panose="020B0604020202020204" pitchFamily="34" charset="0"/>
              <a:cs typeface="Arial" panose="020B0604020202020204" pitchFamily="34" charset="0"/>
            </a:rPr>
            <a:t>4</a:t>
          </a:r>
        </a:p>
        <a:p>
          <a:r>
            <a:rPr lang="en-US" sz="2400" b="1" dirty="0" err="1">
              <a:solidFill>
                <a:schemeClr val="bg1"/>
              </a:solidFill>
              <a:latin typeface="Arial" panose="020B0604020202020204" pitchFamily="34" charset="0"/>
              <a:cs typeface="Arial" panose="020B0604020202020204" pitchFamily="34" charset="0"/>
            </a:rPr>
            <a:t>Thi</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hành</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án</a:t>
          </a:r>
          <a:endParaRPr lang="en-US" sz="2400" b="1" dirty="0">
            <a:solidFill>
              <a:schemeClr val="bg1"/>
            </a:solidFill>
            <a:latin typeface="Arial" panose="020B0604020202020204" pitchFamily="34" charset="0"/>
            <a:cs typeface="Arial" panose="020B0604020202020204" pitchFamily="34" charset="0"/>
          </a:endParaRPr>
        </a:p>
      </dgm:t>
    </dgm:pt>
    <dgm:pt modelId="{417EE3E3-336C-444C-A037-140ECE5FF386}" cxnId="{39F4B514-566E-46EE-A386-80382C6D1F75}" type="parTrans">
      <dgm:prSet/>
      <dgm:spPr/>
      <dgm:t>
        <a:bodyPr/>
        <a:lstStyle/>
        <a:p>
          <a:endParaRPr lang="en-US" sz="2400">
            <a:solidFill>
              <a:schemeClr val="bg1"/>
            </a:solidFill>
            <a:latin typeface="Arial" panose="020B0604020202020204" pitchFamily="34" charset="0"/>
            <a:cs typeface="Arial" panose="020B0604020202020204" pitchFamily="34" charset="0"/>
          </a:endParaRPr>
        </a:p>
      </dgm:t>
    </dgm:pt>
    <dgm:pt modelId="{CF419D88-18BC-4D57-B716-8BDD0C194D5E}" cxnId="{39F4B514-566E-46EE-A386-80382C6D1F75}" type="sibTrans">
      <dgm:prSet/>
      <dgm:spPr/>
      <dgm:t>
        <a:bodyPr/>
        <a:lstStyle/>
        <a:p>
          <a:endParaRPr lang="en-US" sz="2400">
            <a:solidFill>
              <a:schemeClr val="bg1"/>
            </a:solidFill>
            <a:latin typeface="Arial" panose="020B0604020202020204" pitchFamily="34" charset="0"/>
            <a:cs typeface="Arial" panose="020B0604020202020204" pitchFamily="34" charset="0"/>
          </a:endParaRPr>
        </a:p>
      </dgm:t>
    </dgm:pt>
    <dgm:pt modelId="{9886EEE9-6749-498E-8B43-3E9CB127AE2C}" type="pres">
      <dgm:prSet presAssocID="{600EC0D4-D284-405E-B944-06AFC85F1A00}" presName="CompostProcess" presStyleCnt="0">
        <dgm:presLayoutVars>
          <dgm:dir/>
          <dgm:resizeHandles val="exact"/>
        </dgm:presLayoutVars>
      </dgm:prSet>
      <dgm:spPr/>
    </dgm:pt>
    <dgm:pt modelId="{19AFF42C-1602-4F12-9153-608D1063B489}" type="pres">
      <dgm:prSet presAssocID="{600EC0D4-D284-405E-B944-06AFC85F1A00}" presName="arrow" presStyleLbl="bgShp" presStyleIdx="0" presStyleCnt="1"/>
      <dgm:spPr>
        <a:solidFill>
          <a:schemeClr val="accent4">
            <a:lumMod val="40000"/>
            <a:lumOff val="60000"/>
          </a:schemeClr>
        </a:solidFill>
      </dgm:spPr>
    </dgm:pt>
    <dgm:pt modelId="{C214E77D-E6CB-47E7-9939-D19A6E7EAF1C}" type="pres">
      <dgm:prSet presAssocID="{600EC0D4-D284-405E-B944-06AFC85F1A00}" presName="linearProcess" presStyleCnt="0"/>
      <dgm:spPr/>
    </dgm:pt>
    <dgm:pt modelId="{DE323C43-ACEA-4981-BB87-79A823F7B6D9}" type="pres">
      <dgm:prSet presAssocID="{4CDFB180-0CB9-4E43-8F88-0FCC32C2C6CA}" presName="textNode" presStyleLbl="node1" presStyleIdx="0" presStyleCnt="4">
        <dgm:presLayoutVars>
          <dgm:bulletEnabled val="1"/>
        </dgm:presLayoutVars>
      </dgm:prSet>
      <dgm:spPr/>
      <dgm:t>
        <a:bodyPr/>
        <a:lstStyle/>
        <a:p>
          <a:endParaRPr lang="en-US"/>
        </a:p>
      </dgm:t>
    </dgm:pt>
    <dgm:pt modelId="{3D15E299-7E1D-4A8E-BF2F-944E546F8177}" type="pres">
      <dgm:prSet presAssocID="{7F2E208C-E3EC-428D-9540-A6DC5A9B62FA}" presName="sibTrans" presStyleCnt="0"/>
      <dgm:spPr/>
    </dgm:pt>
    <dgm:pt modelId="{609C7B63-2EBA-46D9-8D03-2BB568B41C55}" type="pres">
      <dgm:prSet presAssocID="{AFB9A893-BE6E-420F-9FB4-194AD631DB33}" presName="textNode" presStyleLbl="node1" presStyleIdx="1" presStyleCnt="4">
        <dgm:presLayoutVars>
          <dgm:bulletEnabled val="1"/>
        </dgm:presLayoutVars>
      </dgm:prSet>
      <dgm:spPr/>
      <dgm:t>
        <a:bodyPr/>
        <a:lstStyle/>
        <a:p>
          <a:endParaRPr lang="en-US"/>
        </a:p>
      </dgm:t>
    </dgm:pt>
    <dgm:pt modelId="{80E796B3-DA16-486C-9797-1854AE9DC777}" type="pres">
      <dgm:prSet presAssocID="{DC0813F8-FF4B-4682-A8C6-5E0EE26433A4}" presName="sibTrans" presStyleCnt="0"/>
      <dgm:spPr/>
    </dgm:pt>
    <dgm:pt modelId="{8710CEB6-AC0F-478F-ADD4-FC6D95768118}" type="pres">
      <dgm:prSet presAssocID="{069E25CE-8660-43C6-A6D8-9BC8BF14D860}" presName="textNode" presStyleLbl="node1" presStyleIdx="2" presStyleCnt="4">
        <dgm:presLayoutVars>
          <dgm:bulletEnabled val="1"/>
        </dgm:presLayoutVars>
      </dgm:prSet>
      <dgm:spPr/>
      <dgm:t>
        <a:bodyPr/>
        <a:lstStyle/>
        <a:p>
          <a:endParaRPr lang="en-US"/>
        </a:p>
      </dgm:t>
    </dgm:pt>
    <dgm:pt modelId="{9C387663-9D6C-44EB-AA01-DC18B828EA5B}" type="pres">
      <dgm:prSet presAssocID="{6133838D-9731-4BD5-80D1-7819678B8CB4}" presName="sibTrans" presStyleCnt="0"/>
      <dgm:spPr/>
    </dgm:pt>
    <dgm:pt modelId="{31AB659E-B83E-4E29-B8B5-303A5BD4773B}" type="pres">
      <dgm:prSet presAssocID="{D07064DE-239F-4E95-8006-34373943665D}" presName="textNode" presStyleLbl="node1" presStyleIdx="3" presStyleCnt="4">
        <dgm:presLayoutVars>
          <dgm:bulletEnabled val="1"/>
        </dgm:presLayoutVars>
      </dgm:prSet>
      <dgm:spPr/>
      <dgm:t>
        <a:bodyPr/>
        <a:lstStyle/>
        <a:p>
          <a:endParaRPr lang="en-US"/>
        </a:p>
      </dgm:t>
    </dgm:pt>
  </dgm:ptLst>
  <dgm:cxnLst>
    <dgm:cxn modelId="{842C45C9-AF8D-4AC6-BCE2-05EBE40B5180}" srcId="{600EC0D4-D284-405E-B944-06AFC85F1A00}" destId="{AFB9A893-BE6E-420F-9FB4-194AD631DB33}" srcOrd="1" destOrd="0" parTransId="{CA4EF53C-21F8-4C40-8780-F1C4063AD89E}" sibTransId="{DC0813F8-FF4B-4682-A8C6-5E0EE26433A4}"/>
    <dgm:cxn modelId="{EAB3BC9F-529B-4900-AEF9-3DE8A1400184}" srcId="{600EC0D4-D284-405E-B944-06AFC85F1A00}" destId="{4CDFB180-0CB9-4E43-8F88-0FCC32C2C6CA}" srcOrd="0" destOrd="0" parTransId="{6706429B-1CA8-4B19-957D-DBA4B0EC16E7}" sibTransId="{7F2E208C-E3EC-428D-9540-A6DC5A9B62FA}"/>
    <dgm:cxn modelId="{39F4B514-566E-46EE-A386-80382C6D1F75}" srcId="{600EC0D4-D284-405E-B944-06AFC85F1A00}" destId="{D07064DE-239F-4E95-8006-34373943665D}" srcOrd="3" destOrd="0" parTransId="{417EE3E3-336C-444C-A037-140ECE5FF386}" sibTransId="{CF419D88-18BC-4D57-B716-8BDD0C194D5E}"/>
    <dgm:cxn modelId="{E44333A2-BFF2-4645-ABF9-845B3F4CE1A8}" type="presOf" srcId="{AFB9A893-BE6E-420F-9FB4-194AD631DB33}" destId="{609C7B63-2EBA-46D9-8D03-2BB568B41C55}" srcOrd="0" destOrd="0" presId="urn:microsoft.com/office/officeart/2005/8/layout/hProcess9"/>
    <dgm:cxn modelId="{577FBC3D-E970-4E79-A4F5-0D85D9957179}" type="presOf" srcId="{4CDFB180-0CB9-4E43-8F88-0FCC32C2C6CA}" destId="{DE323C43-ACEA-4981-BB87-79A823F7B6D9}" srcOrd="0" destOrd="0" presId="urn:microsoft.com/office/officeart/2005/8/layout/hProcess9"/>
    <dgm:cxn modelId="{4A6A9DD3-62B0-4247-84B8-3C8A35BB48F9}" type="presOf" srcId="{069E25CE-8660-43C6-A6D8-9BC8BF14D860}" destId="{8710CEB6-AC0F-478F-ADD4-FC6D95768118}" srcOrd="0" destOrd="0" presId="urn:microsoft.com/office/officeart/2005/8/layout/hProcess9"/>
    <dgm:cxn modelId="{19CE170D-BE37-4815-98F3-D3F6B09CB3C5}" type="presOf" srcId="{600EC0D4-D284-405E-B944-06AFC85F1A00}" destId="{9886EEE9-6749-498E-8B43-3E9CB127AE2C}" srcOrd="0" destOrd="0" presId="urn:microsoft.com/office/officeart/2005/8/layout/hProcess9"/>
    <dgm:cxn modelId="{7AB35E5D-5107-4A4F-B9A5-0D76D77A8060}" srcId="{600EC0D4-D284-405E-B944-06AFC85F1A00}" destId="{069E25CE-8660-43C6-A6D8-9BC8BF14D860}" srcOrd="2" destOrd="0" parTransId="{406630A2-4260-44F4-BF1B-DE4B9C23EC99}" sibTransId="{6133838D-9731-4BD5-80D1-7819678B8CB4}"/>
    <dgm:cxn modelId="{947FDF02-8418-4502-9FA4-B10B92EA04C2}" type="presOf" srcId="{D07064DE-239F-4E95-8006-34373943665D}" destId="{31AB659E-B83E-4E29-B8B5-303A5BD4773B}" srcOrd="0" destOrd="0" presId="urn:microsoft.com/office/officeart/2005/8/layout/hProcess9"/>
    <dgm:cxn modelId="{7A6C0B23-7A7B-4B3B-9167-25D6F5CD6D33}" type="presParOf" srcId="{9886EEE9-6749-498E-8B43-3E9CB127AE2C}" destId="{19AFF42C-1602-4F12-9153-608D1063B489}" srcOrd="0" destOrd="0" presId="urn:microsoft.com/office/officeart/2005/8/layout/hProcess9"/>
    <dgm:cxn modelId="{FB7FC658-2E29-4D1B-A8BA-D24971C04E9C}" type="presParOf" srcId="{9886EEE9-6749-498E-8B43-3E9CB127AE2C}" destId="{C214E77D-E6CB-47E7-9939-D19A6E7EAF1C}" srcOrd="1" destOrd="0" presId="urn:microsoft.com/office/officeart/2005/8/layout/hProcess9"/>
    <dgm:cxn modelId="{6549C50D-411A-4DC2-A589-5338FAA3548B}" type="presParOf" srcId="{C214E77D-E6CB-47E7-9939-D19A6E7EAF1C}" destId="{DE323C43-ACEA-4981-BB87-79A823F7B6D9}" srcOrd="0" destOrd="0" presId="urn:microsoft.com/office/officeart/2005/8/layout/hProcess9"/>
    <dgm:cxn modelId="{E93E3C7A-C67D-432E-BE03-2F9B18175778}" type="presParOf" srcId="{C214E77D-E6CB-47E7-9939-D19A6E7EAF1C}" destId="{3D15E299-7E1D-4A8E-BF2F-944E546F8177}" srcOrd="1" destOrd="0" presId="urn:microsoft.com/office/officeart/2005/8/layout/hProcess9"/>
    <dgm:cxn modelId="{C8316ADD-85EA-4BE4-AED1-E1C4A6AE9BC5}" type="presParOf" srcId="{C214E77D-E6CB-47E7-9939-D19A6E7EAF1C}" destId="{609C7B63-2EBA-46D9-8D03-2BB568B41C55}" srcOrd="2" destOrd="0" presId="urn:microsoft.com/office/officeart/2005/8/layout/hProcess9"/>
    <dgm:cxn modelId="{2470A1EE-1D54-4B05-BA56-AEA8036E5184}" type="presParOf" srcId="{C214E77D-E6CB-47E7-9939-D19A6E7EAF1C}" destId="{80E796B3-DA16-486C-9797-1854AE9DC777}" srcOrd="3" destOrd="0" presId="urn:microsoft.com/office/officeart/2005/8/layout/hProcess9"/>
    <dgm:cxn modelId="{B4E547B2-7F10-47FE-886C-A51214CBE08D}" type="presParOf" srcId="{C214E77D-E6CB-47E7-9939-D19A6E7EAF1C}" destId="{8710CEB6-AC0F-478F-ADD4-FC6D95768118}" srcOrd="4" destOrd="0" presId="urn:microsoft.com/office/officeart/2005/8/layout/hProcess9"/>
    <dgm:cxn modelId="{9363947D-DD6A-4BA3-81D2-42F379230BFA}" type="presParOf" srcId="{C214E77D-E6CB-47E7-9939-D19A6E7EAF1C}" destId="{9C387663-9D6C-44EB-AA01-DC18B828EA5B}" srcOrd="5" destOrd="0" presId="urn:microsoft.com/office/officeart/2005/8/layout/hProcess9"/>
    <dgm:cxn modelId="{53122C7B-E963-43AD-90D5-8FA66129A1EB}" type="presParOf" srcId="{C214E77D-E6CB-47E7-9939-D19A6E7EAF1C}" destId="{31AB659E-B83E-4E29-B8B5-303A5BD4773B}" srcOrd="6" destOrd="0" presId="urn:microsoft.com/office/officeart/2005/8/layout/hProcess9"/>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00EC0D4-D284-405E-B944-06AFC85F1A00}" type="doc">
      <dgm:prSet loTypeId="urn:microsoft.com/office/officeart/2005/8/layout/hProcess9" loCatId="process" qsTypeId="urn:microsoft.com/office/officeart/2005/8/quickstyle/simple1" qsCatId="simple" csTypeId="urn:microsoft.com/office/officeart/2005/8/colors/accent1_2" csCatId="accent1" phldr="1"/>
      <dgm:spPr/>
    </dgm:pt>
    <dgm:pt modelId="{4CDFB180-0CB9-4E43-8F88-0FCC32C2C6CA}">
      <dgm:prSet phldrT="[Text]" custT="1"/>
      <dgm:spPr>
        <a:solidFill>
          <a:srgbClr val="FFB014"/>
        </a:solidFill>
      </dgm:spPr>
      <dgm:t>
        <a:bodyPr/>
        <a:lstStyle/>
        <a:p>
          <a:r>
            <a:rPr lang="en-US" sz="2400" b="1" dirty="0">
              <a:solidFill>
                <a:schemeClr val="bg1"/>
              </a:solidFill>
              <a:latin typeface="Arial" panose="020B0604020202020204" pitchFamily="34" charset="0"/>
              <a:cs typeface="Arial" panose="020B0604020202020204" pitchFamily="34" charset="0"/>
            </a:rPr>
            <a:t>1</a:t>
          </a:r>
        </a:p>
        <a:p>
          <a:r>
            <a:rPr lang="en-US" sz="2400" b="1" dirty="0" err="1">
              <a:solidFill>
                <a:schemeClr val="bg1"/>
              </a:solidFill>
              <a:latin typeface="Arial" panose="020B0604020202020204" pitchFamily="34" charset="0"/>
              <a:cs typeface="Arial" panose="020B0604020202020204" pitchFamily="34" charset="0"/>
            </a:rPr>
            <a:t>Khởi</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kiện</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thụ</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lý</a:t>
          </a:r>
          <a:endParaRPr lang="en-US" sz="2400" b="1" dirty="0">
            <a:solidFill>
              <a:schemeClr val="bg1"/>
            </a:solidFill>
            <a:latin typeface="Arial" panose="020B0604020202020204" pitchFamily="34" charset="0"/>
            <a:cs typeface="Arial" panose="020B0604020202020204" pitchFamily="34" charset="0"/>
          </a:endParaRPr>
        </a:p>
      </dgm:t>
    </dgm:pt>
    <dgm:pt modelId="{6706429B-1CA8-4B19-957D-DBA4B0EC16E7}" cxnId="{1BE96BF1-497F-4AEF-8327-25517372B12B}" type="parTrans">
      <dgm:prSet/>
      <dgm:spPr/>
      <dgm:t>
        <a:bodyPr/>
        <a:lstStyle/>
        <a:p>
          <a:endParaRPr lang="en-US" sz="2400">
            <a:solidFill>
              <a:schemeClr val="bg1"/>
            </a:solidFill>
            <a:latin typeface="Arial" panose="020B0604020202020204" pitchFamily="34" charset="0"/>
            <a:cs typeface="Arial" panose="020B0604020202020204" pitchFamily="34" charset="0"/>
          </a:endParaRPr>
        </a:p>
      </dgm:t>
    </dgm:pt>
    <dgm:pt modelId="{7F2E208C-E3EC-428D-9540-A6DC5A9B62FA}" cxnId="{1BE96BF1-497F-4AEF-8327-25517372B12B}" type="sibTrans">
      <dgm:prSet/>
      <dgm:spPr/>
      <dgm:t>
        <a:bodyPr/>
        <a:lstStyle/>
        <a:p>
          <a:endParaRPr lang="en-US" sz="2400">
            <a:solidFill>
              <a:schemeClr val="bg1"/>
            </a:solidFill>
            <a:latin typeface="Arial" panose="020B0604020202020204" pitchFamily="34" charset="0"/>
            <a:cs typeface="Arial" panose="020B0604020202020204" pitchFamily="34" charset="0"/>
          </a:endParaRPr>
        </a:p>
      </dgm:t>
    </dgm:pt>
    <dgm:pt modelId="{AFB9A893-BE6E-420F-9FB4-194AD631DB33}">
      <dgm:prSet phldrT="[Text]" phldr="0" custT="1"/>
      <dgm:spPr>
        <a:solidFill>
          <a:srgbClr val="009284"/>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vert="horz" wrap="square"/>
        <a:p>
          <a:pPr>
            <a:lnSpc>
              <a:spcPct val="100000"/>
            </a:lnSpc>
            <a:spcBef>
              <a:spcPct val="0"/>
            </a:spcBef>
            <a:spcAft>
              <a:spcPct val="35000"/>
            </a:spcAft>
          </a:pPr>
          <a:r>
            <a:rPr lang="en-US" sz="2400" b="1" dirty="0">
              <a:solidFill>
                <a:schemeClr val="bg1"/>
              </a:solidFill>
              <a:latin typeface="Arial" panose="020B0604020202020204" pitchFamily="34" charset="0"/>
              <a:cs typeface="Arial" panose="020B0604020202020204" pitchFamily="34" charset="0"/>
            </a:rPr>
            <a:t>2</a:t>
          </a:r>
          <a:r>
            <a:rPr lang="en-US" sz="2400" b="1" dirty="0">
              <a:solidFill>
                <a:schemeClr val="bg1"/>
              </a:solidFill>
              <a:latin typeface="Arial" panose="020B0604020202020204" pitchFamily="34" charset="0"/>
              <a:cs typeface="Arial" panose="020B0604020202020204" pitchFamily="34" charset="0"/>
            </a:rPr>
            <a:t/>
          </a:r>
          <a:endParaRPr lang="en-US" sz="2400" b="1" dirty="0">
            <a:solidFill>
              <a:schemeClr val="bg1"/>
            </a:solidFill>
            <a:latin typeface="Arial" panose="020B0604020202020204" pitchFamily="34" charset="0"/>
            <a:cs typeface="Arial" panose="020B0604020202020204" pitchFamily="34" charset="0"/>
          </a:endParaRPr>
        </a:p>
        <a:p>
          <a:pPr>
            <a:lnSpc>
              <a:spcPct val="100000"/>
            </a:lnSpc>
            <a:spcBef>
              <a:spcPct val="0"/>
            </a:spcBef>
            <a:spcAft>
              <a:spcPct val="35000"/>
            </a:spcAft>
          </a:pPr>
          <a:r>
            <a:rPr lang="vi-VN" altLang="en-US" sz="2400" b="1" dirty="0" err="1">
              <a:solidFill>
                <a:schemeClr val="bg1"/>
              </a:solidFill>
              <a:latin typeface="Arial" panose="020B0604020202020204" pitchFamily="34" charset="0"/>
              <a:cs typeface="Arial" panose="020B0604020202020204" pitchFamily="34" charset="0"/>
            </a:rPr>
            <a:t>H</a:t>
          </a:r>
          <a:r>
            <a:rPr lang="vi-VN" altLang="en-US" sz="2400" b="1" dirty="0" err="1">
              <a:solidFill>
                <a:schemeClr val="bg1"/>
              </a:solidFill>
              <a:latin typeface="Arial" panose="020B0604020202020204" pitchFamily="34" charset="0"/>
              <a:cs typeface="Arial" panose="020B0604020202020204" pitchFamily="34" charset="0"/>
            </a:rPr>
            <a:t>òa </a:t>
          </a:r>
          <a:r>
            <a:rPr lang="vi-VN" altLang="en-US" sz="2400" b="1" dirty="0" err="1">
              <a:solidFill>
                <a:schemeClr val="bg1"/>
              </a:solidFill>
              <a:latin typeface="Arial" panose="020B0604020202020204" pitchFamily="34" charset="0"/>
              <a:cs typeface="Arial" panose="020B0604020202020204" pitchFamily="34" charset="0"/>
            </a:rPr>
            <a:t>giải</a:t>
          </a:r>
          <a:r>
            <a:rPr lang="vi-VN" altLang="en-US" sz="2400" b="1" dirty="0" err="1">
              <a:solidFill>
                <a:schemeClr val="bg1"/>
              </a:solidFill>
              <a:latin typeface="Arial" panose="020B0604020202020204" pitchFamily="34" charset="0"/>
              <a:cs typeface="Arial" panose="020B0604020202020204" pitchFamily="34" charset="0"/>
            </a:rPr>
            <a:t/>
          </a:r>
          <a:endParaRPr lang="vi-VN" altLang="en-US" sz="2400" b="1" dirty="0" err="1">
            <a:solidFill>
              <a:schemeClr val="bg1"/>
            </a:solidFill>
            <a:latin typeface="Arial" panose="020B0604020202020204" pitchFamily="34" charset="0"/>
            <a:cs typeface="Arial" panose="020B0604020202020204" pitchFamily="34" charset="0"/>
          </a:endParaRPr>
        </a:p>
      </dgm:t>
    </dgm:pt>
    <dgm:pt modelId="{CA4EF53C-21F8-4C40-8780-F1C4063AD89E}" cxnId="{8C606CD3-B03A-482B-A9DF-2DD672A3B84B}" type="parTrans">
      <dgm:prSet/>
      <dgm:spPr/>
      <dgm:t>
        <a:bodyPr/>
        <a:lstStyle/>
        <a:p>
          <a:endParaRPr lang="en-US" sz="2400">
            <a:solidFill>
              <a:schemeClr val="bg1"/>
            </a:solidFill>
            <a:latin typeface="Arial" panose="020B0604020202020204" pitchFamily="34" charset="0"/>
            <a:cs typeface="Arial" panose="020B0604020202020204" pitchFamily="34" charset="0"/>
          </a:endParaRPr>
        </a:p>
      </dgm:t>
    </dgm:pt>
    <dgm:pt modelId="{DC0813F8-FF4B-4682-A8C6-5E0EE26433A4}" cxnId="{8C606CD3-B03A-482B-A9DF-2DD672A3B84B}" type="sibTrans">
      <dgm:prSet/>
      <dgm:spPr/>
      <dgm:t>
        <a:bodyPr/>
        <a:lstStyle/>
        <a:p>
          <a:endParaRPr lang="en-US" sz="2400">
            <a:solidFill>
              <a:schemeClr val="bg1"/>
            </a:solidFill>
            <a:latin typeface="Arial" panose="020B0604020202020204" pitchFamily="34" charset="0"/>
            <a:cs typeface="Arial" panose="020B0604020202020204" pitchFamily="34" charset="0"/>
          </a:endParaRPr>
        </a:p>
      </dgm:t>
    </dgm:pt>
    <dgm:pt modelId="{069E25CE-8660-43C6-A6D8-9BC8BF14D860}">
      <dgm:prSet phldrT="[Text]" custT="1"/>
      <dgm:spPr>
        <a:solidFill>
          <a:srgbClr val="ED1C24"/>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sz="2400" b="1" dirty="0">
              <a:solidFill>
                <a:schemeClr val="bg1"/>
              </a:solidFill>
              <a:latin typeface="Arial" panose="020B0604020202020204" pitchFamily="34" charset="0"/>
              <a:cs typeface="Arial" panose="020B0604020202020204" pitchFamily="34" charset="0"/>
            </a:rPr>
            <a:t>3</a:t>
          </a:r>
        </a:p>
        <a:p>
          <a:r>
            <a:rPr lang="en-US" sz="2400" b="1">
              <a:solidFill>
                <a:schemeClr val="bg1"/>
              </a:solidFill>
              <a:latin typeface="Arial" panose="020B0604020202020204" pitchFamily="34" charset="0"/>
              <a:cs typeface="Arial" panose="020B0604020202020204" pitchFamily="34" charset="0"/>
            </a:rPr>
            <a:t>Phiên tòa</a:t>
          </a:r>
          <a:endParaRPr lang="en-US" sz="2400" b="1" dirty="0">
            <a:solidFill>
              <a:schemeClr val="bg1"/>
            </a:solidFill>
            <a:latin typeface="Arial" panose="020B0604020202020204" pitchFamily="34" charset="0"/>
            <a:cs typeface="Arial" panose="020B0604020202020204" pitchFamily="34" charset="0"/>
          </a:endParaRPr>
        </a:p>
        <a:p>
          <a:r>
            <a:rPr lang="en-US" sz="2400" b="1" dirty="0">
              <a:solidFill>
                <a:schemeClr val="bg1"/>
              </a:solidFill>
              <a:latin typeface="Arial" panose="020B0604020202020204" pitchFamily="34" charset="0"/>
              <a:cs typeface="Arial" panose="020B0604020202020204" pitchFamily="34" charset="0"/>
            </a:rPr>
            <a:t>(ST/PT)</a:t>
          </a:r>
        </a:p>
      </dgm:t>
    </dgm:pt>
    <dgm:pt modelId="{406630A2-4260-44F4-BF1B-DE4B9C23EC99}" cxnId="{E17430FC-3B69-420E-91D3-6C8F3406959C}" type="parTrans">
      <dgm:prSet/>
      <dgm:spPr/>
      <dgm:t>
        <a:bodyPr/>
        <a:lstStyle/>
        <a:p>
          <a:endParaRPr lang="en-US" sz="2400">
            <a:solidFill>
              <a:schemeClr val="bg1"/>
            </a:solidFill>
            <a:latin typeface="Arial" panose="020B0604020202020204" pitchFamily="34" charset="0"/>
            <a:cs typeface="Arial" panose="020B0604020202020204" pitchFamily="34" charset="0"/>
          </a:endParaRPr>
        </a:p>
      </dgm:t>
    </dgm:pt>
    <dgm:pt modelId="{6133838D-9731-4BD5-80D1-7819678B8CB4}" cxnId="{E17430FC-3B69-420E-91D3-6C8F3406959C}" type="sibTrans">
      <dgm:prSet/>
      <dgm:spPr/>
      <dgm:t>
        <a:bodyPr/>
        <a:lstStyle/>
        <a:p>
          <a:endParaRPr lang="en-US" sz="2400">
            <a:solidFill>
              <a:schemeClr val="bg1"/>
            </a:solidFill>
            <a:latin typeface="Arial" panose="020B0604020202020204" pitchFamily="34" charset="0"/>
            <a:cs typeface="Arial" panose="020B0604020202020204" pitchFamily="34" charset="0"/>
          </a:endParaRPr>
        </a:p>
      </dgm:t>
    </dgm:pt>
    <dgm:pt modelId="{D07064DE-239F-4E95-8006-34373943665D}">
      <dgm:prSet custT="1"/>
      <dgm:spPr>
        <a:solidFill>
          <a:srgbClr val="0066B3"/>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sz="2400" b="1" dirty="0">
              <a:solidFill>
                <a:schemeClr val="bg1"/>
              </a:solidFill>
              <a:latin typeface="Arial" panose="020B0604020202020204" pitchFamily="34" charset="0"/>
              <a:cs typeface="Arial" panose="020B0604020202020204" pitchFamily="34" charset="0"/>
            </a:rPr>
            <a:t>4</a:t>
          </a:r>
        </a:p>
        <a:p>
          <a:r>
            <a:rPr lang="en-US" sz="2400" b="1" dirty="0" err="1">
              <a:solidFill>
                <a:schemeClr val="bg1"/>
              </a:solidFill>
              <a:latin typeface="Arial" panose="020B0604020202020204" pitchFamily="34" charset="0"/>
              <a:cs typeface="Arial" panose="020B0604020202020204" pitchFamily="34" charset="0"/>
            </a:rPr>
            <a:t>Thi</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hành</a:t>
          </a:r>
          <a:r>
            <a:rPr lang="en-US" sz="2400" b="1" dirty="0">
              <a:solidFill>
                <a:schemeClr val="bg1"/>
              </a:solidFill>
              <a:latin typeface="Arial" panose="020B0604020202020204" pitchFamily="34" charset="0"/>
              <a:cs typeface="Arial" panose="020B0604020202020204" pitchFamily="34" charset="0"/>
            </a:rPr>
            <a:t> </a:t>
          </a:r>
          <a:r>
            <a:rPr lang="en-US" sz="2400" b="1" dirty="0" err="1" smtClean="0">
              <a:solidFill>
                <a:schemeClr val="bg1"/>
              </a:solidFill>
              <a:latin typeface="Arial" panose="020B0604020202020204" pitchFamily="34" charset="0"/>
              <a:cs typeface="Arial" panose="020B0604020202020204" pitchFamily="34" charset="0"/>
            </a:rPr>
            <a:t>án</a:t>
          </a:r>
          <a:r>
            <a:rPr lang="en-US" sz="2400" b="1" dirty="0" smtClean="0">
              <a:solidFill>
                <a:schemeClr val="bg1"/>
              </a:solidFill>
              <a:latin typeface="Arial" panose="020B0604020202020204" pitchFamily="34" charset="0"/>
              <a:cs typeface="Arial" panose="020B0604020202020204" pitchFamily="34" charset="0"/>
            </a:rPr>
            <a:t> DS</a:t>
          </a:r>
          <a:endParaRPr lang="en-US" sz="2400" b="1" dirty="0">
            <a:solidFill>
              <a:schemeClr val="bg1"/>
            </a:solidFill>
            <a:latin typeface="Arial" panose="020B0604020202020204" pitchFamily="34" charset="0"/>
            <a:cs typeface="Arial" panose="020B0604020202020204" pitchFamily="34" charset="0"/>
          </a:endParaRPr>
        </a:p>
      </dgm:t>
    </dgm:pt>
    <dgm:pt modelId="{417EE3E3-336C-444C-A037-140ECE5FF386}" cxnId="{30A3A214-1AA3-418A-A21C-D025F1785FCA}" type="parTrans">
      <dgm:prSet/>
      <dgm:spPr/>
      <dgm:t>
        <a:bodyPr/>
        <a:lstStyle/>
        <a:p>
          <a:endParaRPr lang="en-US" sz="2400">
            <a:solidFill>
              <a:schemeClr val="bg1"/>
            </a:solidFill>
            <a:latin typeface="Arial" panose="020B0604020202020204" pitchFamily="34" charset="0"/>
            <a:cs typeface="Arial" panose="020B0604020202020204" pitchFamily="34" charset="0"/>
          </a:endParaRPr>
        </a:p>
      </dgm:t>
    </dgm:pt>
    <dgm:pt modelId="{CF419D88-18BC-4D57-B716-8BDD0C194D5E}" cxnId="{30A3A214-1AA3-418A-A21C-D025F1785FCA}" type="sibTrans">
      <dgm:prSet/>
      <dgm:spPr/>
      <dgm:t>
        <a:bodyPr/>
        <a:lstStyle/>
        <a:p>
          <a:endParaRPr lang="en-US" sz="2400">
            <a:solidFill>
              <a:schemeClr val="bg1"/>
            </a:solidFill>
            <a:latin typeface="Arial" panose="020B0604020202020204" pitchFamily="34" charset="0"/>
            <a:cs typeface="Arial" panose="020B0604020202020204" pitchFamily="34" charset="0"/>
          </a:endParaRPr>
        </a:p>
      </dgm:t>
    </dgm:pt>
    <dgm:pt modelId="{9886EEE9-6749-498E-8B43-3E9CB127AE2C}" type="pres">
      <dgm:prSet presAssocID="{600EC0D4-D284-405E-B944-06AFC85F1A00}" presName="CompostProcess" presStyleCnt="0">
        <dgm:presLayoutVars>
          <dgm:dir/>
          <dgm:resizeHandles val="exact"/>
        </dgm:presLayoutVars>
      </dgm:prSet>
      <dgm:spPr/>
    </dgm:pt>
    <dgm:pt modelId="{19AFF42C-1602-4F12-9153-608D1063B489}" type="pres">
      <dgm:prSet presAssocID="{600EC0D4-D284-405E-B944-06AFC85F1A00}" presName="arrow" presStyleLbl="bgShp" presStyleIdx="0" presStyleCnt="1"/>
      <dgm:spPr>
        <a:solidFill>
          <a:schemeClr val="accent4">
            <a:lumMod val="40000"/>
            <a:lumOff val="60000"/>
          </a:schemeClr>
        </a:solidFill>
      </dgm:spPr>
    </dgm:pt>
    <dgm:pt modelId="{C214E77D-E6CB-47E7-9939-D19A6E7EAF1C}" type="pres">
      <dgm:prSet presAssocID="{600EC0D4-D284-405E-B944-06AFC85F1A00}" presName="linearProcess" presStyleCnt="0"/>
      <dgm:spPr/>
    </dgm:pt>
    <dgm:pt modelId="{DE323C43-ACEA-4981-BB87-79A823F7B6D9}" type="pres">
      <dgm:prSet presAssocID="{4CDFB180-0CB9-4E43-8F88-0FCC32C2C6CA}" presName="textNode" presStyleLbl="node1" presStyleIdx="0" presStyleCnt="4">
        <dgm:presLayoutVars>
          <dgm:bulletEnabled val="1"/>
        </dgm:presLayoutVars>
      </dgm:prSet>
      <dgm:spPr/>
      <dgm:t>
        <a:bodyPr/>
        <a:lstStyle/>
        <a:p>
          <a:endParaRPr lang="en-US"/>
        </a:p>
      </dgm:t>
    </dgm:pt>
    <dgm:pt modelId="{3D15E299-7E1D-4A8E-BF2F-944E546F8177}" type="pres">
      <dgm:prSet presAssocID="{7F2E208C-E3EC-428D-9540-A6DC5A9B62FA}" presName="sibTrans" presStyleCnt="0"/>
      <dgm:spPr/>
    </dgm:pt>
    <dgm:pt modelId="{609C7B63-2EBA-46D9-8D03-2BB568B41C55}" type="pres">
      <dgm:prSet presAssocID="{AFB9A893-BE6E-420F-9FB4-194AD631DB33}" presName="textNode" presStyleLbl="node1" presStyleIdx="1" presStyleCnt="4">
        <dgm:presLayoutVars>
          <dgm:bulletEnabled val="1"/>
        </dgm:presLayoutVars>
      </dgm:prSet>
      <dgm:spPr/>
      <dgm:t>
        <a:bodyPr/>
        <a:lstStyle/>
        <a:p>
          <a:endParaRPr lang="en-US"/>
        </a:p>
      </dgm:t>
    </dgm:pt>
    <dgm:pt modelId="{80E796B3-DA16-486C-9797-1854AE9DC777}" type="pres">
      <dgm:prSet presAssocID="{DC0813F8-FF4B-4682-A8C6-5E0EE26433A4}" presName="sibTrans" presStyleCnt="0"/>
      <dgm:spPr/>
    </dgm:pt>
    <dgm:pt modelId="{8710CEB6-AC0F-478F-ADD4-FC6D95768118}" type="pres">
      <dgm:prSet presAssocID="{069E25CE-8660-43C6-A6D8-9BC8BF14D860}" presName="textNode" presStyleLbl="node1" presStyleIdx="2" presStyleCnt="4" custScaleX="108447">
        <dgm:presLayoutVars>
          <dgm:bulletEnabled val="1"/>
        </dgm:presLayoutVars>
      </dgm:prSet>
      <dgm:spPr/>
      <dgm:t>
        <a:bodyPr/>
        <a:lstStyle/>
        <a:p>
          <a:endParaRPr lang="en-US"/>
        </a:p>
      </dgm:t>
    </dgm:pt>
    <dgm:pt modelId="{9C387663-9D6C-44EB-AA01-DC18B828EA5B}" type="pres">
      <dgm:prSet presAssocID="{6133838D-9731-4BD5-80D1-7819678B8CB4}" presName="sibTrans" presStyleCnt="0"/>
      <dgm:spPr/>
    </dgm:pt>
    <dgm:pt modelId="{31AB659E-B83E-4E29-B8B5-303A5BD4773B}" type="pres">
      <dgm:prSet presAssocID="{D07064DE-239F-4E95-8006-34373943665D}" presName="textNode" presStyleLbl="node1" presStyleIdx="3" presStyleCnt="4">
        <dgm:presLayoutVars>
          <dgm:bulletEnabled val="1"/>
        </dgm:presLayoutVars>
      </dgm:prSet>
      <dgm:spPr/>
      <dgm:t>
        <a:bodyPr/>
        <a:lstStyle/>
        <a:p>
          <a:endParaRPr lang="en-US"/>
        </a:p>
      </dgm:t>
    </dgm:pt>
  </dgm:ptLst>
  <dgm:cxnLst>
    <dgm:cxn modelId="{1BE96BF1-497F-4AEF-8327-25517372B12B}" srcId="{600EC0D4-D284-405E-B944-06AFC85F1A00}" destId="{4CDFB180-0CB9-4E43-8F88-0FCC32C2C6CA}" srcOrd="0" destOrd="0" parTransId="{6706429B-1CA8-4B19-957D-DBA4B0EC16E7}" sibTransId="{7F2E208C-E3EC-428D-9540-A6DC5A9B62FA}"/>
    <dgm:cxn modelId="{8C606CD3-B03A-482B-A9DF-2DD672A3B84B}" srcId="{600EC0D4-D284-405E-B944-06AFC85F1A00}" destId="{AFB9A893-BE6E-420F-9FB4-194AD631DB33}" srcOrd="1" destOrd="0" parTransId="{CA4EF53C-21F8-4C40-8780-F1C4063AD89E}" sibTransId="{DC0813F8-FF4B-4682-A8C6-5E0EE26433A4}"/>
    <dgm:cxn modelId="{E17430FC-3B69-420E-91D3-6C8F3406959C}" srcId="{600EC0D4-D284-405E-B944-06AFC85F1A00}" destId="{069E25CE-8660-43C6-A6D8-9BC8BF14D860}" srcOrd="2" destOrd="0" parTransId="{406630A2-4260-44F4-BF1B-DE4B9C23EC99}" sibTransId="{6133838D-9731-4BD5-80D1-7819678B8CB4}"/>
    <dgm:cxn modelId="{30A3A214-1AA3-418A-A21C-D025F1785FCA}" srcId="{600EC0D4-D284-405E-B944-06AFC85F1A00}" destId="{D07064DE-239F-4E95-8006-34373943665D}" srcOrd="3" destOrd="0" parTransId="{417EE3E3-336C-444C-A037-140ECE5FF386}" sibTransId="{CF419D88-18BC-4D57-B716-8BDD0C194D5E}"/>
    <dgm:cxn modelId="{1411225C-03F1-4DCB-8AFC-4BE9D9611358}" type="presOf" srcId="{600EC0D4-D284-405E-B944-06AFC85F1A00}" destId="{9886EEE9-6749-498E-8B43-3E9CB127AE2C}" srcOrd="0" destOrd="0" presId="urn:microsoft.com/office/officeart/2005/8/layout/hProcess9"/>
    <dgm:cxn modelId="{EA1DF34C-ECC6-4A72-AA6E-8556F83B6BB4}" type="presParOf" srcId="{9886EEE9-6749-498E-8B43-3E9CB127AE2C}" destId="{19AFF42C-1602-4F12-9153-608D1063B489}" srcOrd="0" destOrd="0" presId="urn:microsoft.com/office/officeart/2005/8/layout/hProcess9"/>
    <dgm:cxn modelId="{333414AA-A6D3-491D-86BC-B365877D88E6}" type="presParOf" srcId="{9886EEE9-6749-498E-8B43-3E9CB127AE2C}" destId="{C214E77D-E6CB-47E7-9939-D19A6E7EAF1C}" srcOrd="1" destOrd="0" presId="urn:microsoft.com/office/officeart/2005/8/layout/hProcess9"/>
    <dgm:cxn modelId="{EE5D56F7-BFEE-4530-AD35-DF68A2E4ECC0}" type="presParOf" srcId="{C214E77D-E6CB-47E7-9939-D19A6E7EAF1C}" destId="{DE323C43-ACEA-4981-BB87-79A823F7B6D9}" srcOrd="0" destOrd="1" presId="urn:microsoft.com/office/officeart/2005/8/layout/hProcess9"/>
    <dgm:cxn modelId="{AEA0ABC5-ED6E-4C1B-80D3-01AB2F07D51C}" type="presOf" srcId="{4CDFB180-0CB9-4E43-8F88-0FCC32C2C6CA}" destId="{DE323C43-ACEA-4981-BB87-79A823F7B6D9}" srcOrd="0" destOrd="0" presId="urn:microsoft.com/office/officeart/2005/8/layout/hProcess9"/>
    <dgm:cxn modelId="{F2831FAD-080C-41DE-AEA1-AA10B20C267C}" type="presParOf" srcId="{C214E77D-E6CB-47E7-9939-D19A6E7EAF1C}" destId="{3D15E299-7E1D-4A8E-BF2F-944E546F8177}" srcOrd="1" destOrd="1" presId="urn:microsoft.com/office/officeart/2005/8/layout/hProcess9"/>
    <dgm:cxn modelId="{A8C7D414-3B71-4A26-837C-5C6E31FCF48B}" type="presParOf" srcId="{C214E77D-E6CB-47E7-9939-D19A6E7EAF1C}" destId="{609C7B63-2EBA-46D9-8D03-2BB568B41C55}" srcOrd="2" destOrd="1" presId="urn:microsoft.com/office/officeart/2005/8/layout/hProcess9"/>
    <dgm:cxn modelId="{F4307A68-78F5-4FC6-8AA0-2992194C2D3D}" type="presOf" srcId="{AFB9A893-BE6E-420F-9FB4-194AD631DB33}" destId="{609C7B63-2EBA-46D9-8D03-2BB568B41C55}" srcOrd="0" destOrd="0" presId="urn:microsoft.com/office/officeart/2005/8/layout/hProcess9"/>
    <dgm:cxn modelId="{1F0AECDC-105F-4616-BD56-F2FC1B53C8B3}" type="presParOf" srcId="{C214E77D-E6CB-47E7-9939-D19A6E7EAF1C}" destId="{80E796B3-DA16-486C-9797-1854AE9DC777}" srcOrd="3" destOrd="1" presId="urn:microsoft.com/office/officeart/2005/8/layout/hProcess9"/>
    <dgm:cxn modelId="{46997AC4-D8A2-458B-B360-F179390AA719}" type="presParOf" srcId="{C214E77D-E6CB-47E7-9939-D19A6E7EAF1C}" destId="{8710CEB6-AC0F-478F-ADD4-FC6D95768118}" srcOrd="4" destOrd="1" presId="urn:microsoft.com/office/officeart/2005/8/layout/hProcess9"/>
    <dgm:cxn modelId="{D6392A38-375E-4B18-92E7-BA653E7C4104}" type="presOf" srcId="{069E25CE-8660-43C6-A6D8-9BC8BF14D860}" destId="{8710CEB6-AC0F-478F-ADD4-FC6D95768118}" srcOrd="0" destOrd="0" presId="urn:microsoft.com/office/officeart/2005/8/layout/hProcess9"/>
    <dgm:cxn modelId="{FF8DDB6D-C5A2-49BE-A754-03267A583129}" type="presParOf" srcId="{C214E77D-E6CB-47E7-9939-D19A6E7EAF1C}" destId="{9C387663-9D6C-44EB-AA01-DC18B828EA5B}" srcOrd="5" destOrd="1" presId="urn:microsoft.com/office/officeart/2005/8/layout/hProcess9"/>
    <dgm:cxn modelId="{0D58BF5D-EC80-4FB2-898F-C8B9989B2AEA}" type="presParOf" srcId="{C214E77D-E6CB-47E7-9939-D19A6E7EAF1C}" destId="{31AB659E-B83E-4E29-B8B5-303A5BD4773B}" srcOrd="6" destOrd="1" presId="urn:microsoft.com/office/officeart/2005/8/layout/hProcess9"/>
    <dgm:cxn modelId="{A67D2A1C-23E5-4932-8F1A-EB4948D51701}" type="presOf" srcId="{D07064DE-239F-4E95-8006-34373943665D}" destId="{31AB659E-B83E-4E29-B8B5-303A5BD4773B}" srcOrd="0" destOrd="0" presId="urn:microsoft.com/office/officeart/2005/8/layout/hProcess9"/>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00EC0D4-D284-405E-B944-06AFC85F1A00}" type="doc">
      <dgm:prSet loTypeId="urn:microsoft.com/office/officeart/2005/8/layout/hProcess9" loCatId="process" qsTypeId="urn:microsoft.com/office/officeart/2005/8/quickstyle/simple1" qsCatId="simple" csTypeId="urn:microsoft.com/office/officeart/2005/8/colors/accent1_2" csCatId="accent1" phldr="1"/>
      <dgm:spPr/>
    </dgm:pt>
    <dgm:pt modelId="{4CDFB180-0CB9-4E43-8F88-0FCC32C2C6CA}">
      <dgm:prSet phldrT="[Text]" custT="1"/>
      <dgm:spPr>
        <a:solidFill>
          <a:srgbClr val="FFB014"/>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sz="2800" b="1" dirty="0">
              <a:solidFill>
                <a:schemeClr val="bg1"/>
              </a:solidFill>
              <a:latin typeface="Arial" panose="020B0604020202020204" pitchFamily="34" charset="0"/>
              <a:cs typeface="Arial" panose="020B0604020202020204" pitchFamily="34" charset="0"/>
            </a:rPr>
            <a:t>1</a:t>
          </a:r>
        </a:p>
        <a:p>
          <a:r>
            <a:rPr lang="en-US" sz="2800" b="1" dirty="0" err="1">
              <a:solidFill>
                <a:schemeClr val="bg1"/>
              </a:solidFill>
              <a:latin typeface="Arial" panose="020B0604020202020204" pitchFamily="34" charset="0"/>
              <a:cs typeface="Arial" panose="020B0604020202020204" pitchFamily="34" charset="0"/>
            </a:rPr>
            <a:t>Khởi</a:t>
          </a:r>
          <a:r>
            <a:rPr lang="en-US" sz="2800" b="1" dirty="0">
              <a:solidFill>
                <a:schemeClr val="bg1"/>
              </a:solidFill>
              <a:latin typeface="Arial" panose="020B0604020202020204" pitchFamily="34" charset="0"/>
              <a:cs typeface="Arial" panose="020B0604020202020204" pitchFamily="34" charset="0"/>
            </a:rPr>
            <a:t> </a:t>
          </a:r>
          <a:r>
            <a:rPr lang="en-US" sz="2800" b="1" dirty="0" err="1">
              <a:solidFill>
                <a:schemeClr val="bg1"/>
              </a:solidFill>
              <a:latin typeface="Arial" panose="020B0604020202020204" pitchFamily="34" charset="0"/>
              <a:cs typeface="Arial" panose="020B0604020202020204" pitchFamily="34" charset="0"/>
            </a:rPr>
            <a:t>tố</a:t>
          </a:r>
          <a:endParaRPr lang="en-US" sz="2800" b="1" dirty="0">
            <a:solidFill>
              <a:schemeClr val="bg1"/>
            </a:solidFill>
            <a:latin typeface="Arial" panose="020B0604020202020204" pitchFamily="34" charset="0"/>
            <a:cs typeface="Arial" panose="020B0604020202020204" pitchFamily="34" charset="0"/>
          </a:endParaRPr>
        </a:p>
      </dgm:t>
    </dgm:pt>
    <dgm:pt modelId="{6706429B-1CA8-4B19-957D-DBA4B0EC16E7}" cxnId="{EAB3BC9F-529B-4900-AEF9-3DE8A1400184}" type="parTrans">
      <dgm:prSet/>
      <dgm:spPr/>
      <dgm:t>
        <a:bodyPr/>
        <a:lstStyle/>
        <a:p>
          <a:endParaRPr lang="en-US" sz="2800">
            <a:solidFill>
              <a:schemeClr val="bg1"/>
            </a:solidFill>
            <a:latin typeface="Arial" panose="020B0604020202020204" pitchFamily="34" charset="0"/>
            <a:cs typeface="Arial" panose="020B0604020202020204" pitchFamily="34" charset="0"/>
          </a:endParaRPr>
        </a:p>
      </dgm:t>
    </dgm:pt>
    <dgm:pt modelId="{7F2E208C-E3EC-428D-9540-A6DC5A9B62FA}" cxnId="{EAB3BC9F-529B-4900-AEF9-3DE8A1400184}" type="sibTrans">
      <dgm:prSet/>
      <dgm:spPr/>
      <dgm:t>
        <a:bodyPr/>
        <a:lstStyle/>
        <a:p>
          <a:endParaRPr lang="en-US" sz="2800">
            <a:solidFill>
              <a:schemeClr val="bg1"/>
            </a:solidFill>
            <a:latin typeface="Arial" panose="020B0604020202020204" pitchFamily="34" charset="0"/>
            <a:cs typeface="Arial" panose="020B0604020202020204" pitchFamily="34" charset="0"/>
          </a:endParaRPr>
        </a:p>
      </dgm:t>
    </dgm:pt>
    <dgm:pt modelId="{AFB9A893-BE6E-420F-9FB4-194AD631DB33}">
      <dgm:prSet phldrT="[Text]" custT="1"/>
      <dgm:spPr>
        <a:solidFill>
          <a:srgbClr val="ED1C24"/>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sz="2800" b="1">
              <a:solidFill>
                <a:schemeClr val="bg1"/>
              </a:solidFill>
              <a:latin typeface="Arial" panose="020B0604020202020204" pitchFamily="34" charset="0"/>
              <a:cs typeface="Arial" panose="020B0604020202020204" pitchFamily="34" charset="0"/>
            </a:rPr>
            <a:t>3</a:t>
          </a:r>
          <a:endParaRPr lang="en-US" sz="2800" b="1" dirty="0">
            <a:solidFill>
              <a:schemeClr val="bg1"/>
            </a:solidFill>
            <a:latin typeface="Arial" panose="020B0604020202020204" pitchFamily="34" charset="0"/>
            <a:cs typeface="Arial" panose="020B0604020202020204" pitchFamily="34" charset="0"/>
          </a:endParaRPr>
        </a:p>
        <a:p>
          <a:r>
            <a:rPr lang="en-US" sz="2800" b="1" dirty="0" err="1">
              <a:solidFill>
                <a:schemeClr val="bg1"/>
              </a:solidFill>
              <a:latin typeface="Arial" panose="020B0604020202020204" pitchFamily="34" charset="0"/>
              <a:cs typeface="Arial" panose="020B0604020202020204" pitchFamily="34" charset="0"/>
            </a:rPr>
            <a:t>Truy</a:t>
          </a:r>
          <a:r>
            <a:rPr lang="en-US" sz="2800" b="1" dirty="0">
              <a:solidFill>
                <a:schemeClr val="bg1"/>
              </a:solidFill>
              <a:latin typeface="Arial" panose="020B0604020202020204" pitchFamily="34" charset="0"/>
              <a:cs typeface="Arial" panose="020B0604020202020204" pitchFamily="34" charset="0"/>
            </a:rPr>
            <a:t> </a:t>
          </a:r>
          <a:r>
            <a:rPr lang="en-US" sz="2800" b="1" dirty="0" err="1">
              <a:solidFill>
                <a:schemeClr val="bg1"/>
              </a:solidFill>
              <a:latin typeface="Arial" panose="020B0604020202020204" pitchFamily="34" charset="0"/>
              <a:cs typeface="Arial" panose="020B0604020202020204" pitchFamily="34" charset="0"/>
            </a:rPr>
            <a:t>tố</a:t>
          </a:r>
          <a:endParaRPr lang="en-US" sz="2800" b="1" dirty="0">
            <a:solidFill>
              <a:schemeClr val="bg1"/>
            </a:solidFill>
            <a:latin typeface="Arial" panose="020B0604020202020204" pitchFamily="34" charset="0"/>
            <a:cs typeface="Arial" panose="020B0604020202020204" pitchFamily="34" charset="0"/>
          </a:endParaRPr>
        </a:p>
      </dgm:t>
    </dgm:pt>
    <dgm:pt modelId="{CA4EF53C-21F8-4C40-8780-F1C4063AD89E}" cxnId="{842C45C9-AF8D-4AC6-BCE2-05EBE40B5180}" type="parTrans">
      <dgm:prSet/>
      <dgm:spPr/>
      <dgm:t>
        <a:bodyPr/>
        <a:lstStyle/>
        <a:p>
          <a:endParaRPr lang="en-US" sz="2800">
            <a:solidFill>
              <a:schemeClr val="bg1"/>
            </a:solidFill>
            <a:latin typeface="Arial" panose="020B0604020202020204" pitchFamily="34" charset="0"/>
            <a:cs typeface="Arial" panose="020B0604020202020204" pitchFamily="34" charset="0"/>
          </a:endParaRPr>
        </a:p>
      </dgm:t>
    </dgm:pt>
    <dgm:pt modelId="{DC0813F8-FF4B-4682-A8C6-5E0EE26433A4}" cxnId="{842C45C9-AF8D-4AC6-BCE2-05EBE40B5180}" type="sibTrans">
      <dgm:prSet/>
      <dgm:spPr/>
      <dgm:t>
        <a:bodyPr/>
        <a:lstStyle/>
        <a:p>
          <a:endParaRPr lang="en-US" sz="2800">
            <a:solidFill>
              <a:schemeClr val="bg1"/>
            </a:solidFill>
            <a:latin typeface="Arial" panose="020B0604020202020204" pitchFamily="34" charset="0"/>
            <a:cs typeface="Arial" panose="020B0604020202020204" pitchFamily="34" charset="0"/>
          </a:endParaRPr>
        </a:p>
      </dgm:t>
    </dgm:pt>
    <dgm:pt modelId="{069E25CE-8660-43C6-A6D8-9BC8BF14D860}">
      <dgm:prSet phldrT="[Text]" custT="1"/>
      <dgm:spPr>
        <a:solidFill>
          <a:srgbClr val="0066B3"/>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sz="2800" b="1">
              <a:solidFill>
                <a:schemeClr val="bg1"/>
              </a:solidFill>
              <a:latin typeface="Arial" panose="020B0604020202020204" pitchFamily="34" charset="0"/>
              <a:cs typeface="Arial" panose="020B0604020202020204" pitchFamily="34" charset="0"/>
            </a:rPr>
            <a:t>4</a:t>
          </a:r>
          <a:endParaRPr lang="en-US" sz="2800" b="1" dirty="0">
            <a:solidFill>
              <a:schemeClr val="bg1"/>
            </a:solidFill>
            <a:latin typeface="Arial" panose="020B0604020202020204" pitchFamily="34" charset="0"/>
            <a:cs typeface="Arial" panose="020B0604020202020204" pitchFamily="34" charset="0"/>
          </a:endParaRPr>
        </a:p>
        <a:p>
          <a:r>
            <a:rPr lang="en-US" sz="2800" b="1" err="1">
              <a:solidFill>
                <a:schemeClr val="bg1"/>
              </a:solidFill>
              <a:latin typeface="Arial" panose="020B0604020202020204" pitchFamily="34" charset="0"/>
              <a:cs typeface="Arial" panose="020B0604020202020204" pitchFamily="34" charset="0"/>
            </a:rPr>
            <a:t>Xét</a:t>
          </a:r>
          <a:r>
            <a:rPr lang="en-US" sz="2800" b="1">
              <a:solidFill>
                <a:schemeClr val="bg1"/>
              </a:solidFill>
              <a:latin typeface="Arial" panose="020B0604020202020204" pitchFamily="34" charset="0"/>
              <a:cs typeface="Arial" panose="020B0604020202020204" pitchFamily="34" charset="0"/>
            </a:rPr>
            <a:t> xử ST/PT</a:t>
          </a:r>
          <a:endParaRPr lang="en-US" sz="2800" b="1" dirty="0">
            <a:solidFill>
              <a:schemeClr val="bg1"/>
            </a:solidFill>
            <a:latin typeface="Arial" panose="020B0604020202020204" pitchFamily="34" charset="0"/>
            <a:cs typeface="Arial" panose="020B0604020202020204" pitchFamily="34" charset="0"/>
          </a:endParaRPr>
        </a:p>
      </dgm:t>
    </dgm:pt>
    <dgm:pt modelId="{406630A2-4260-44F4-BF1B-DE4B9C23EC99}" cxnId="{7AB35E5D-5107-4A4F-B9A5-0D76D77A8060}" type="parTrans">
      <dgm:prSet/>
      <dgm:spPr/>
      <dgm:t>
        <a:bodyPr/>
        <a:lstStyle/>
        <a:p>
          <a:endParaRPr lang="en-US" sz="2800">
            <a:solidFill>
              <a:schemeClr val="bg1"/>
            </a:solidFill>
            <a:latin typeface="Arial" panose="020B0604020202020204" pitchFamily="34" charset="0"/>
            <a:cs typeface="Arial" panose="020B0604020202020204" pitchFamily="34" charset="0"/>
          </a:endParaRPr>
        </a:p>
      </dgm:t>
    </dgm:pt>
    <dgm:pt modelId="{6133838D-9731-4BD5-80D1-7819678B8CB4}" cxnId="{7AB35E5D-5107-4A4F-B9A5-0D76D77A8060}" type="sibTrans">
      <dgm:prSet/>
      <dgm:spPr/>
      <dgm:t>
        <a:bodyPr/>
        <a:lstStyle/>
        <a:p>
          <a:endParaRPr lang="en-US" sz="2800">
            <a:solidFill>
              <a:schemeClr val="bg1"/>
            </a:solidFill>
            <a:latin typeface="Arial" panose="020B0604020202020204" pitchFamily="34" charset="0"/>
            <a:cs typeface="Arial" panose="020B0604020202020204" pitchFamily="34" charset="0"/>
          </a:endParaRPr>
        </a:p>
      </dgm:t>
    </dgm:pt>
    <dgm:pt modelId="{D1103296-879C-44F6-9D2C-9AFB9FEA5106}">
      <dgm:prSet phldrT="[Text]" custT="1"/>
      <dgm:spPr>
        <a:solidFill>
          <a:srgbClr val="009284"/>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sz="2800" b="1">
              <a:solidFill>
                <a:schemeClr val="bg1"/>
              </a:solidFill>
              <a:latin typeface="Arial" panose="020B0604020202020204" pitchFamily="34" charset="0"/>
              <a:cs typeface="Arial" panose="020B0604020202020204" pitchFamily="34" charset="0"/>
            </a:rPr>
            <a:t>2</a:t>
          </a:r>
          <a:br>
            <a:rPr lang="en-US" sz="2800" b="1">
              <a:solidFill>
                <a:schemeClr val="bg1"/>
              </a:solidFill>
              <a:latin typeface="Arial" panose="020B0604020202020204" pitchFamily="34" charset="0"/>
              <a:cs typeface="Arial" panose="020B0604020202020204" pitchFamily="34" charset="0"/>
            </a:rPr>
          </a:br>
          <a:r>
            <a:rPr lang="en-US" sz="2800" b="1">
              <a:solidFill>
                <a:schemeClr val="bg1"/>
              </a:solidFill>
              <a:latin typeface="Arial" panose="020B0604020202020204" pitchFamily="34" charset="0"/>
              <a:cs typeface="Arial" panose="020B0604020202020204" pitchFamily="34" charset="0"/>
            </a:rPr>
            <a:t>Điều tra</a:t>
          </a:r>
          <a:endParaRPr lang="en-US" sz="2800" b="1" dirty="0">
            <a:solidFill>
              <a:schemeClr val="bg1"/>
            </a:solidFill>
            <a:latin typeface="Arial" panose="020B0604020202020204" pitchFamily="34" charset="0"/>
            <a:cs typeface="Arial" panose="020B0604020202020204" pitchFamily="34" charset="0"/>
          </a:endParaRPr>
        </a:p>
      </dgm:t>
    </dgm:pt>
    <dgm:pt modelId="{1B791859-D560-4EFB-A251-60B4665B710E}" cxnId="{80C1D2E5-6DA7-4CE6-8676-21731736C6A9}" type="parTrans">
      <dgm:prSet/>
      <dgm:spPr/>
      <dgm:t>
        <a:bodyPr/>
        <a:lstStyle/>
        <a:p>
          <a:endParaRPr lang="en-US" sz="2800">
            <a:solidFill>
              <a:schemeClr val="bg1"/>
            </a:solidFill>
            <a:latin typeface="Arial" panose="020B0604020202020204" pitchFamily="34" charset="0"/>
            <a:cs typeface="Arial" panose="020B0604020202020204" pitchFamily="34" charset="0"/>
          </a:endParaRPr>
        </a:p>
      </dgm:t>
    </dgm:pt>
    <dgm:pt modelId="{49DA3F79-78DB-488B-AEF8-47C75EFB71A6}" cxnId="{80C1D2E5-6DA7-4CE6-8676-21731736C6A9}" type="sibTrans">
      <dgm:prSet/>
      <dgm:spPr/>
      <dgm:t>
        <a:bodyPr/>
        <a:lstStyle/>
        <a:p>
          <a:endParaRPr lang="en-US" sz="2800">
            <a:solidFill>
              <a:schemeClr val="bg1"/>
            </a:solidFill>
            <a:latin typeface="Arial" panose="020B0604020202020204" pitchFamily="34" charset="0"/>
            <a:cs typeface="Arial" panose="020B0604020202020204" pitchFamily="34" charset="0"/>
          </a:endParaRPr>
        </a:p>
      </dgm:t>
    </dgm:pt>
    <dgm:pt modelId="{18AE4476-0B14-40B8-BCCF-F965034C426A}">
      <dgm:prSet phldrT="[Text]" custT="1"/>
      <dgm:spPr>
        <a:solidFill>
          <a:srgbClr val="7F7F7F"/>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sz="2400" b="1" dirty="0">
              <a:solidFill>
                <a:schemeClr val="bg1"/>
              </a:solidFill>
              <a:latin typeface="Arial" panose="020B0604020202020204" pitchFamily="34" charset="0"/>
              <a:cs typeface="Arial" panose="020B0604020202020204" pitchFamily="34" charset="0"/>
            </a:rPr>
            <a:t>5</a:t>
          </a:r>
        </a:p>
        <a:p>
          <a:r>
            <a:rPr lang="en-US" sz="2400" b="1" dirty="0" err="1">
              <a:solidFill>
                <a:schemeClr val="bg1"/>
              </a:solidFill>
              <a:latin typeface="Arial" panose="020B0604020202020204" pitchFamily="34" charset="0"/>
              <a:cs typeface="Arial" panose="020B0604020202020204" pitchFamily="34" charset="0"/>
            </a:rPr>
            <a:t>Thi</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hành</a:t>
          </a:r>
          <a:r>
            <a:rPr lang="en-US" sz="2400" b="1" dirty="0">
              <a:solidFill>
                <a:schemeClr val="bg1"/>
              </a:solidFill>
              <a:latin typeface="Arial" panose="020B0604020202020204" pitchFamily="34" charset="0"/>
              <a:cs typeface="Arial" panose="020B0604020202020204" pitchFamily="34" charset="0"/>
            </a:rPr>
            <a:t> </a:t>
          </a:r>
          <a:r>
            <a:rPr lang="en-US" sz="2400" b="1" dirty="0" err="1" smtClean="0">
              <a:solidFill>
                <a:schemeClr val="bg1"/>
              </a:solidFill>
              <a:latin typeface="Arial" panose="020B0604020202020204" pitchFamily="34" charset="0"/>
              <a:cs typeface="Arial" panose="020B0604020202020204" pitchFamily="34" charset="0"/>
            </a:rPr>
            <a:t>án</a:t>
          </a:r>
          <a:r>
            <a:rPr lang="en-US" sz="2400" b="1" dirty="0" smtClean="0">
              <a:solidFill>
                <a:schemeClr val="bg1"/>
              </a:solidFill>
              <a:latin typeface="Arial" panose="020B0604020202020204" pitchFamily="34" charset="0"/>
              <a:cs typeface="Arial" panose="020B0604020202020204" pitchFamily="34" charset="0"/>
            </a:rPr>
            <a:t> HS</a:t>
          </a:r>
          <a:endParaRPr lang="en-US" sz="2400" b="1" dirty="0">
            <a:solidFill>
              <a:schemeClr val="bg1"/>
            </a:solidFill>
            <a:latin typeface="Arial" panose="020B0604020202020204" pitchFamily="34" charset="0"/>
            <a:cs typeface="Arial" panose="020B0604020202020204" pitchFamily="34" charset="0"/>
          </a:endParaRPr>
        </a:p>
      </dgm:t>
    </dgm:pt>
    <dgm:pt modelId="{7577F0B8-7D8B-4CC6-AF10-A4003ECD0958}" cxnId="{D0D284AF-7A9B-4A8E-9FC6-EB11C2FA0C91}" type="parTrans">
      <dgm:prSet/>
      <dgm:spPr/>
      <dgm:t>
        <a:bodyPr/>
        <a:lstStyle/>
        <a:p>
          <a:endParaRPr lang="en-US" sz="2800">
            <a:latin typeface="Arial" panose="020B0604020202020204" pitchFamily="34" charset="0"/>
            <a:cs typeface="Arial" panose="020B0604020202020204" pitchFamily="34" charset="0"/>
          </a:endParaRPr>
        </a:p>
      </dgm:t>
    </dgm:pt>
    <dgm:pt modelId="{51103524-074B-4F01-905B-19BACBD7216C}" cxnId="{D0D284AF-7A9B-4A8E-9FC6-EB11C2FA0C91}" type="sibTrans">
      <dgm:prSet/>
      <dgm:spPr/>
      <dgm:t>
        <a:bodyPr/>
        <a:lstStyle/>
        <a:p>
          <a:endParaRPr lang="en-US" sz="2800">
            <a:latin typeface="Arial" panose="020B0604020202020204" pitchFamily="34" charset="0"/>
            <a:cs typeface="Arial" panose="020B0604020202020204" pitchFamily="34" charset="0"/>
          </a:endParaRPr>
        </a:p>
      </dgm:t>
    </dgm:pt>
    <dgm:pt modelId="{9886EEE9-6749-498E-8B43-3E9CB127AE2C}" type="pres">
      <dgm:prSet presAssocID="{600EC0D4-D284-405E-B944-06AFC85F1A00}" presName="CompostProcess" presStyleCnt="0">
        <dgm:presLayoutVars>
          <dgm:dir/>
          <dgm:resizeHandles val="exact"/>
        </dgm:presLayoutVars>
      </dgm:prSet>
      <dgm:spPr/>
    </dgm:pt>
    <dgm:pt modelId="{19AFF42C-1602-4F12-9153-608D1063B489}" type="pres">
      <dgm:prSet presAssocID="{600EC0D4-D284-405E-B944-06AFC85F1A00}" presName="arrow" presStyleLbl="bgShp" presStyleIdx="0" presStyleCnt="1"/>
      <dgm:spPr>
        <a:solidFill>
          <a:schemeClr val="accent4">
            <a:lumMod val="40000"/>
            <a:lumOff val="60000"/>
          </a:schemeClr>
        </a:solidFill>
      </dgm:spPr>
    </dgm:pt>
    <dgm:pt modelId="{C214E77D-E6CB-47E7-9939-D19A6E7EAF1C}" type="pres">
      <dgm:prSet presAssocID="{600EC0D4-D284-405E-B944-06AFC85F1A00}" presName="linearProcess" presStyleCnt="0"/>
      <dgm:spPr/>
    </dgm:pt>
    <dgm:pt modelId="{DE323C43-ACEA-4981-BB87-79A823F7B6D9}" type="pres">
      <dgm:prSet presAssocID="{4CDFB180-0CB9-4E43-8F88-0FCC32C2C6CA}" presName="textNode" presStyleLbl="node1" presStyleIdx="0" presStyleCnt="5">
        <dgm:presLayoutVars>
          <dgm:bulletEnabled val="1"/>
        </dgm:presLayoutVars>
      </dgm:prSet>
      <dgm:spPr/>
      <dgm:t>
        <a:bodyPr/>
        <a:lstStyle/>
        <a:p>
          <a:endParaRPr lang="en-US"/>
        </a:p>
      </dgm:t>
    </dgm:pt>
    <dgm:pt modelId="{3D15E299-7E1D-4A8E-BF2F-944E546F8177}" type="pres">
      <dgm:prSet presAssocID="{7F2E208C-E3EC-428D-9540-A6DC5A9B62FA}" presName="sibTrans" presStyleCnt="0"/>
      <dgm:spPr/>
    </dgm:pt>
    <dgm:pt modelId="{CDD153D2-8702-4394-9BF0-FD3DC2378047}" type="pres">
      <dgm:prSet presAssocID="{D1103296-879C-44F6-9D2C-9AFB9FEA5106}" presName="textNode" presStyleLbl="node1" presStyleIdx="1" presStyleCnt="5">
        <dgm:presLayoutVars>
          <dgm:bulletEnabled val="1"/>
        </dgm:presLayoutVars>
      </dgm:prSet>
      <dgm:spPr/>
      <dgm:t>
        <a:bodyPr/>
        <a:lstStyle/>
        <a:p>
          <a:endParaRPr lang="en-US"/>
        </a:p>
      </dgm:t>
    </dgm:pt>
    <dgm:pt modelId="{2013EB74-3727-4DF7-9AF4-632A9B4BC16C}" type="pres">
      <dgm:prSet presAssocID="{49DA3F79-78DB-488B-AEF8-47C75EFB71A6}" presName="sibTrans" presStyleCnt="0"/>
      <dgm:spPr/>
    </dgm:pt>
    <dgm:pt modelId="{609C7B63-2EBA-46D9-8D03-2BB568B41C55}" type="pres">
      <dgm:prSet presAssocID="{AFB9A893-BE6E-420F-9FB4-194AD631DB33}" presName="textNode" presStyleLbl="node1" presStyleIdx="2" presStyleCnt="5">
        <dgm:presLayoutVars>
          <dgm:bulletEnabled val="1"/>
        </dgm:presLayoutVars>
      </dgm:prSet>
      <dgm:spPr/>
      <dgm:t>
        <a:bodyPr/>
        <a:lstStyle/>
        <a:p>
          <a:endParaRPr lang="en-US"/>
        </a:p>
      </dgm:t>
    </dgm:pt>
    <dgm:pt modelId="{80E796B3-DA16-486C-9797-1854AE9DC777}" type="pres">
      <dgm:prSet presAssocID="{DC0813F8-FF4B-4682-A8C6-5E0EE26433A4}" presName="sibTrans" presStyleCnt="0"/>
      <dgm:spPr/>
    </dgm:pt>
    <dgm:pt modelId="{8710CEB6-AC0F-478F-ADD4-FC6D95768118}" type="pres">
      <dgm:prSet presAssocID="{069E25CE-8660-43C6-A6D8-9BC8BF14D860}" presName="textNode" presStyleLbl="node1" presStyleIdx="3" presStyleCnt="5">
        <dgm:presLayoutVars>
          <dgm:bulletEnabled val="1"/>
        </dgm:presLayoutVars>
      </dgm:prSet>
      <dgm:spPr/>
      <dgm:t>
        <a:bodyPr/>
        <a:lstStyle/>
        <a:p>
          <a:endParaRPr lang="en-US"/>
        </a:p>
      </dgm:t>
    </dgm:pt>
    <dgm:pt modelId="{0749B94F-4B1D-40CC-91C8-8E6ACBE43285}" type="pres">
      <dgm:prSet presAssocID="{6133838D-9731-4BD5-80D1-7819678B8CB4}" presName="sibTrans" presStyleCnt="0"/>
      <dgm:spPr/>
    </dgm:pt>
    <dgm:pt modelId="{F34EE282-E2D1-4739-913D-3281827BA682}" type="pres">
      <dgm:prSet presAssocID="{18AE4476-0B14-40B8-BCCF-F965034C426A}" presName="textNode" presStyleLbl="node1" presStyleIdx="4" presStyleCnt="5" custScaleX="110208">
        <dgm:presLayoutVars>
          <dgm:bulletEnabled val="1"/>
        </dgm:presLayoutVars>
      </dgm:prSet>
      <dgm:spPr/>
      <dgm:t>
        <a:bodyPr/>
        <a:lstStyle/>
        <a:p>
          <a:endParaRPr lang="en-US"/>
        </a:p>
      </dgm:t>
    </dgm:pt>
  </dgm:ptLst>
  <dgm:cxnLst>
    <dgm:cxn modelId="{842C45C9-AF8D-4AC6-BCE2-05EBE40B5180}" srcId="{600EC0D4-D284-405E-B944-06AFC85F1A00}" destId="{AFB9A893-BE6E-420F-9FB4-194AD631DB33}" srcOrd="2" destOrd="0" parTransId="{CA4EF53C-21F8-4C40-8780-F1C4063AD89E}" sibTransId="{DC0813F8-FF4B-4682-A8C6-5E0EE26433A4}"/>
    <dgm:cxn modelId="{EAB3BC9F-529B-4900-AEF9-3DE8A1400184}" srcId="{600EC0D4-D284-405E-B944-06AFC85F1A00}" destId="{4CDFB180-0CB9-4E43-8F88-0FCC32C2C6CA}" srcOrd="0" destOrd="0" parTransId="{6706429B-1CA8-4B19-957D-DBA4B0EC16E7}" sibTransId="{7F2E208C-E3EC-428D-9540-A6DC5A9B62FA}"/>
    <dgm:cxn modelId="{93AC1393-C396-4ACE-A00B-BB93DA6AC03D}" type="presOf" srcId="{D1103296-879C-44F6-9D2C-9AFB9FEA5106}" destId="{CDD153D2-8702-4394-9BF0-FD3DC2378047}" srcOrd="0" destOrd="0" presId="urn:microsoft.com/office/officeart/2005/8/layout/hProcess9"/>
    <dgm:cxn modelId="{1A2FA491-84F1-44F9-A6B7-AF8139B2A43A}" type="presOf" srcId="{AFB9A893-BE6E-420F-9FB4-194AD631DB33}" destId="{609C7B63-2EBA-46D9-8D03-2BB568B41C55}" srcOrd="0" destOrd="0" presId="urn:microsoft.com/office/officeart/2005/8/layout/hProcess9"/>
    <dgm:cxn modelId="{59BA157C-81FA-4B52-909E-7D9B96D2C973}" type="presOf" srcId="{18AE4476-0B14-40B8-BCCF-F965034C426A}" destId="{F34EE282-E2D1-4739-913D-3281827BA682}" srcOrd="0" destOrd="0" presId="urn:microsoft.com/office/officeart/2005/8/layout/hProcess9"/>
    <dgm:cxn modelId="{80C1D2E5-6DA7-4CE6-8676-21731736C6A9}" srcId="{600EC0D4-D284-405E-B944-06AFC85F1A00}" destId="{D1103296-879C-44F6-9D2C-9AFB9FEA5106}" srcOrd="1" destOrd="0" parTransId="{1B791859-D560-4EFB-A251-60B4665B710E}" sibTransId="{49DA3F79-78DB-488B-AEF8-47C75EFB71A6}"/>
    <dgm:cxn modelId="{7AB35E5D-5107-4A4F-B9A5-0D76D77A8060}" srcId="{600EC0D4-D284-405E-B944-06AFC85F1A00}" destId="{069E25CE-8660-43C6-A6D8-9BC8BF14D860}" srcOrd="3" destOrd="0" parTransId="{406630A2-4260-44F4-BF1B-DE4B9C23EC99}" sibTransId="{6133838D-9731-4BD5-80D1-7819678B8CB4}"/>
    <dgm:cxn modelId="{D0D284AF-7A9B-4A8E-9FC6-EB11C2FA0C91}" srcId="{600EC0D4-D284-405E-B944-06AFC85F1A00}" destId="{18AE4476-0B14-40B8-BCCF-F965034C426A}" srcOrd="4" destOrd="0" parTransId="{7577F0B8-7D8B-4CC6-AF10-A4003ECD0958}" sibTransId="{51103524-074B-4F01-905B-19BACBD7216C}"/>
    <dgm:cxn modelId="{623DA787-8A3F-453C-8812-3786D3A14495}" type="presOf" srcId="{4CDFB180-0CB9-4E43-8F88-0FCC32C2C6CA}" destId="{DE323C43-ACEA-4981-BB87-79A823F7B6D9}" srcOrd="0" destOrd="0" presId="urn:microsoft.com/office/officeart/2005/8/layout/hProcess9"/>
    <dgm:cxn modelId="{205F890D-498F-42CA-8EA0-8D4132053447}" type="presOf" srcId="{069E25CE-8660-43C6-A6D8-9BC8BF14D860}" destId="{8710CEB6-AC0F-478F-ADD4-FC6D95768118}" srcOrd="0" destOrd="0" presId="urn:microsoft.com/office/officeart/2005/8/layout/hProcess9"/>
    <dgm:cxn modelId="{A501991E-5215-4D24-9FF0-5B42C535F3F2}" type="presOf" srcId="{600EC0D4-D284-405E-B944-06AFC85F1A00}" destId="{9886EEE9-6749-498E-8B43-3E9CB127AE2C}" srcOrd="0" destOrd="0" presId="urn:microsoft.com/office/officeart/2005/8/layout/hProcess9"/>
    <dgm:cxn modelId="{A0AD0E21-2C33-43A4-B20B-74C56A82F5E3}" type="presParOf" srcId="{9886EEE9-6749-498E-8B43-3E9CB127AE2C}" destId="{19AFF42C-1602-4F12-9153-608D1063B489}" srcOrd="0" destOrd="0" presId="urn:microsoft.com/office/officeart/2005/8/layout/hProcess9"/>
    <dgm:cxn modelId="{84FA093C-9277-48D1-A4D7-BC3BE21715AC}" type="presParOf" srcId="{9886EEE9-6749-498E-8B43-3E9CB127AE2C}" destId="{C214E77D-E6CB-47E7-9939-D19A6E7EAF1C}" srcOrd="1" destOrd="0" presId="urn:microsoft.com/office/officeart/2005/8/layout/hProcess9"/>
    <dgm:cxn modelId="{4EAF2264-2CE8-47E7-882A-096358EE5A8B}" type="presParOf" srcId="{C214E77D-E6CB-47E7-9939-D19A6E7EAF1C}" destId="{DE323C43-ACEA-4981-BB87-79A823F7B6D9}" srcOrd="0" destOrd="0" presId="urn:microsoft.com/office/officeart/2005/8/layout/hProcess9"/>
    <dgm:cxn modelId="{6C63940C-675A-4AB7-83B0-B680242F4FC4}" type="presParOf" srcId="{C214E77D-E6CB-47E7-9939-D19A6E7EAF1C}" destId="{3D15E299-7E1D-4A8E-BF2F-944E546F8177}" srcOrd="1" destOrd="0" presId="urn:microsoft.com/office/officeart/2005/8/layout/hProcess9"/>
    <dgm:cxn modelId="{DF7F4970-E453-48B7-9347-7964338A34FE}" type="presParOf" srcId="{C214E77D-E6CB-47E7-9939-D19A6E7EAF1C}" destId="{CDD153D2-8702-4394-9BF0-FD3DC2378047}" srcOrd="2" destOrd="0" presId="urn:microsoft.com/office/officeart/2005/8/layout/hProcess9"/>
    <dgm:cxn modelId="{96EF0FC5-E765-43F0-88FC-D40F1F48B0C5}" type="presParOf" srcId="{C214E77D-E6CB-47E7-9939-D19A6E7EAF1C}" destId="{2013EB74-3727-4DF7-9AF4-632A9B4BC16C}" srcOrd="3" destOrd="0" presId="urn:microsoft.com/office/officeart/2005/8/layout/hProcess9"/>
    <dgm:cxn modelId="{8C661CF5-FACA-45B8-9842-70930028B75A}" type="presParOf" srcId="{C214E77D-E6CB-47E7-9939-D19A6E7EAF1C}" destId="{609C7B63-2EBA-46D9-8D03-2BB568B41C55}" srcOrd="4" destOrd="0" presId="urn:microsoft.com/office/officeart/2005/8/layout/hProcess9"/>
    <dgm:cxn modelId="{B1D93BAA-CB4D-44F5-B28A-97D5A4560531}" type="presParOf" srcId="{C214E77D-E6CB-47E7-9939-D19A6E7EAF1C}" destId="{80E796B3-DA16-486C-9797-1854AE9DC777}" srcOrd="5" destOrd="0" presId="urn:microsoft.com/office/officeart/2005/8/layout/hProcess9"/>
    <dgm:cxn modelId="{AEB96D0A-C765-4BD5-913B-3B2CD5FC4889}" type="presParOf" srcId="{C214E77D-E6CB-47E7-9939-D19A6E7EAF1C}" destId="{8710CEB6-AC0F-478F-ADD4-FC6D95768118}" srcOrd="6" destOrd="0" presId="urn:microsoft.com/office/officeart/2005/8/layout/hProcess9"/>
    <dgm:cxn modelId="{591D13F0-FA5B-4138-AB72-53998A96954E}" type="presParOf" srcId="{C214E77D-E6CB-47E7-9939-D19A6E7EAF1C}" destId="{0749B94F-4B1D-40CC-91C8-8E6ACBE43285}" srcOrd="7" destOrd="0" presId="urn:microsoft.com/office/officeart/2005/8/layout/hProcess9"/>
    <dgm:cxn modelId="{0A06EDF7-8CCC-44C0-8180-C9E5D566F095}" type="presParOf" srcId="{C214E77D-E6CB-47E7-9939-D19A6E7EAF1C}" destId="{F34EE282-E2D1-4739-913D-3281827BA682}" srcOrd="8" destOrd="0" presId="urn:microsoft.com/office/officeart/2005/8/layout/hProcess9"/>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7476564" cy="3977063"/>
        <a:chOff x="0" y="0"/>
        <a:chExt cx="7476564" cy="3977063"/>
      </a:xfrm>
    </dsp:grpSpPr>
    <dsp:sp modelId="{19AFF42C-1602-4F12-9153-608D1063B489}">
      <dsp:nvSpPr>
        <dsp:cNvPr id="3" name="Right Arrow 2"/>
        <dsp:cNvSpPr/>
      </dsp:nvSpPr>
      <dsp:spPr bwMode="white">
        <a:xfrm>
          <a:off x="560742" y="0"/>
          <a:ext cx="6355079" cy="3977063"/>
        </a:xfrm>
        <a:prstGeom prst="rightArrow">
          <a:avLst/>
        </a:prstGeom>
        <a:solidFill>
          <a:schemeClr val="accent4">
            <a:lumMod val="40000"/>
            <a:lumOff val="60000"/>
          </a:schemeClr>
        </a:solidFill>
      </dsp:spPr>
      <dsp:style>
        <a:lnRef idx="0">
          <a:schemeClr val="accent1"/>
        </a:lnRef>
        <a:fillRef idx="1">
          <a:schemeClr val="accent1">
            <a:tint val="40000"/>
          </a:schemeClr>
        </a:fillRef>
        <a:effectRef idx="0">
          <a:scrgbClr r="0" g="0" b="0"/>
        </a:effectRef>
        <a:fontRef idx="minor"/>
      </dsp:style>
      <dsp:txXfrm>
        <a:off x="560742" y="0"/>
        <a:ext cx="6355079" cy="3977063"/>
      </dsp:txXfrm>
    </dsp:sp>
    <dsp:sp modelId="{DE323C43-ACEA-4981-BB87-79A823F7B6D9}">
      <dsp:nvSpPr>
        <dsp:cNvPr id="4" name="Rounded Rectangle 3"/>
        <dsp:cNvSpPr/>
      </dsp:nvSpPr>
      <dsp:spPr bwMode="white">
        <a:xfrm>
          <a:off x="0" y="1193119"/>
          <a:ext cx="1661459" cy="1590825"/>
        </a:xfrm>
        <a:prstGeom prst="roundRect">
          <a:avLst/>
        </a:prstGeom>
        <a:solidFill>
          <a:srgbClr val="FFB014"/>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hemeClr val="lt1"/>
        </a:lnRef>
        <a:fillRef idx="1">
          <a:schemeClr val="accent1"/>
        </a:fillRef>
        <a:effectRef idx="0">
          <a:scrgbClr r="0" g="0" b="0"/>
        </a:effectRef>
        <a:fontRef idx="minor">
          <a:schemeClr val="lt1"/>
        </a:fontRef>
      </dsp:style>
      <dsp:txBody>
        <a:bodyPr lIns="91439" tIns="91439" rIns="91439" bIns="91439"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2400" b="1" dirty="0">
              <a:solidFill>
                <a:schemeClr val="bg1"/>
              </a:solidFill>
              <a:latin typeface="Arial" panose="020B0604020202020204" pitchFamily="34" charset="0"/>
              <a:cs typeface="Arial" panose="020B0604020202020204" pitchFamily="34" charset="0"/>
            </a:rPr>
            <a:t>1</a:t>
          </a:r>
          <a:endParaRPr lang="en-US" sz="2400" b="1" dirty="0">
            <a:solidFill>
              <a:schemeClr val="bg1"/>
            </a:solidFill>
            <a:latin typeface="Arial" panose="020B0604020202020204" pitchFamily="34" charset="0"/>
            <a:cs typeface="Arial" panose="020B0604020202020204" pitchFamily="34" charset="0"/>
          </a:endParaRPr>
        </a:p>
        <a:p>
          <a:pPr lvl="0">
            <a:lnSpc>
              <a:spcPct val="100000"/>
            </a:lnSpc>
            <a:spcBef>
              <a:spcPct val="0"/>
            </a:spcBef>
            <a:spcAft>
              <a:spcPct val="35000"/>
            </a:spcAft>
          </a:pPr>
          <a:r>
            <a:rPr lang="en-US" sz="2400" b="1" dirty="0" err="1">
              <a:solidFill>
                <a:schemeClr val="bg1"/>
              </a:solidFill>
              <a:latin typeface="Arial" panose="020B0604020202020204" pitchFamily="34" charset="0"/>
              <a:cs typeface="Arial" panose="020B0604020202020204" pitchFamily="34" charset="0"/>
            </a:rPr>
            <a:t>Khởi</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kiện</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thụ</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lý</a:t>
          </a:r>
          <a:endParaRPr lang="en-US" sz="2400" b="1" dirty="0">
            <a:solidFill>
              <a:schemeClr val="bg1"/>
            </a:solidFill>
            <a:latin typeface="Arial" panose="020B0604020202020204" pitchFamily="34" charset="0"/>
            <a:cs typeface="Arial" panose="020B0604020202020204" pitchFamily="34" charset="0"/>
          </a:endParaRPr>
        </a:p>
      </dsp:txBody>
      <dsp:txXfrm>
        <a:off x="0" y="1193119"/>
        <a:ext cx="1661459" cy="1590825"/>
      </dsp:txXfrm>
    </dsp:sp>
    <dsp:sp modelId="{609C7B63-2EBA-46D9-8D03-2BB568B41C55}">
      <dsp:nvSpPr>
        <dsp:cNvPr id="5" name="Rounded Rectangle 4"/>
        <dsp:cNvSpPr/>
      </dsp:nvSpPr>
      <dsp:spPr bwMode="white">
        <a:xfrm>
          <a:off x="1938368" y="1193119"/>
          <a:ext cx="1661459" cy="1590825"/>
        </a:xfrm>
        <a:prstGeom prst="roundRect">
          <a:avLst/>
        </a:prstGeom>
        <a:solidFill>
          <a:srgbClr val="009284"/>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hemeClr val="lt1"/>
        </a:lnRef>
        <a:fillRef idx="1">
          <a:schemeClr val="accent1"/>
        </a:fillRef>
        <a:effectRef idx="0">
          <a:scrgbClr r="0" g="0" b="0"/>
        </a:effectRef>
        <a:fontRef idx="minor">
          <a:schemeClr val="lt1"/>
        </a:fontRef>
      </dsp:style>
      <dsp:txBody>
        <a:bodyPr lIns="91439" tIns="91439" rIns="91439" bIns="91439"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2400" b="1" dirty="0">
              <a:solidFill>
                <a:schemeClr val="bg1"/>
              </a:solidFill>
              <a:latin typeface="Arial" panose="020B0604020202020204" pitchFamily="34" charset="0"/>
              <a:cs typeface="Arial" panose="020B0604020202020204" pitchFamily="34" charset="0"/>
            </a:rPr>
            <a:t>2</a:t>
          </a:r>
          <a:endParaRPr lang="en-US" sz="2400" b="1" dirty="0">
            <a:solidFill>
              <a:schemeClr val="bg1"/>
            </a:solidFill>
            <a:latin typeface="Arial" panose="020B0604020202020204" pitchFamily="34" charset="0"/>
            <a:cs typeface="Arial" panose="020B0604020202020204" pitchFamily="34" charset="0"/>
          </a:endParaRPr>
        </a:p>
        <a:p>
          <a:pPr lvl="0">
            <a:lnSpc>
              <a:spcPct val="100000"/>
            </a:lnSpc>
            <a:spcBef>
              <a:spcPct val="0"/>
            </a:spcBef>
            <a:spcAft>
              <a:spcPct val="35000"/>
            </a:spcAft>
          </a:pPr>
          <a:r>
            <a:rPr lang="en-US" sz="2400" b="1" dirty="0" err="1">
              <a:solidFill>
                <a:schemeClr val="bg1"/>
              </a:solidFill>
              <a:latin typeface="Arial" panose="020B0604020202020204" pitchFamily="34" charset="0"/>
              <a:cs typeface="Arial" panose="020B0604020202020204" pitchFamily="34" charset="0"/>
            </a:rPr>
            <a:t>Đối</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thoại</a:t>
          </a:r>
          <a:endParaRPr lang="en-US" sz="2400" b="1" dirty="0">
            <a:solidFill>
              <a:schemeClr val="bg1"/>
            </a:solidFill>
            <a:latin typeface="Arial" panose="020B0604020202020204" pitchFamily="34" charset="0"/>
            <a:cs typeface="Arial" panose="020B0604020202020204" pitchFamily="34" charset="0"/>
          </a:endParaRPr>
        </a:p>
      </dsp:txBody>
      <dsp:txXfrm>
        <a:off x="1938368" y="1193119"/>
        <a:ext cx="1661459" cy="1590825"/>
      </dsp:txXfrm>
    </dsp:sp>
    <dsp:sp modelId="{8710CEB6-AC0F-478F-ADD4-FC6D95768118}">
      <dsp:nvSpPr>
        <dsp:cNvPr id="6" name="Rounded Rectangle 5"/>
        <dsp:cNvSpPr/>
      </dsp:nvSpPr>
      <dsp:spPr bwMode="white">
        <a:xfrm>
          <a:off x="3876737" y="1193119"/>
          <a:ext cx="1661459" cy="1590825"/>
        </a:xfrm>
        <a:prstGeom prst="roundRect">
          <a:avLst/>
        </a:prstGeom>
        <a:solidFill>
          <a:srgbClr val="ED1C24"/>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hemeClr val="lt1"/>
        </a:lnRef>
        <a:fillRef idx="1">
          <a:schemeClr val="accent1"/>
        </a:fillRef>
        <a:effectRef idx="0">
          <a:scrgbClr r="0" g="0" b="0"/>
        </a:effectRef>
        <a:fontRef idx="minor">
          <a:schemeClr val="lt1"/>
        </a:fontRef>
      </dsp:style>
      <dsp:txBody>
        <a:bodyPr lIns="91439" tIns="91439" rIns="91439" bIns="91439"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2400" b="1" dirty="0">
              <a:solidFill>
                <a:schemeClr val="bg1"/>
              </a:solidFill>
              <a:latin typeface="Arial" panose="020B0604020202020204" pitchFamily="34" charset="0"/>
              <a:cs typeface="Arial" panose="020B0604020202020204" pitchFamily="34" charset="0"/>
            </a:rPr>
            <a:t>3</a:t>
          </a:r>
          <a:endParaRPr lang="en-US" sz="2400" b="1" dirty="0">
            <a:solidFill>
              <a:schemeClr val="bg1"/>
            </a:solidFill>
            <a:latin typeface="Arial" panose="020B0604020202020204" pitchFamily="34" charset="0"/>
            <a:cs typeface="Arial" panose="020B0604020202020204" pitchFamily="34" charset="0"/>
          </a:endParaRPr>
        </a:p>
        <a:p>
          <a:pPr lvl="0">
            <a:lnSpc>
              <a:spcPct val="100000"/>
            </a:lnSpc>
            <a:spcBef>
              <a:spcPct val="0"/>
            </a:spcBef>
            <a:spcAft>
              <a:spcPct val="35000"/>
            </a:spcAft>
          </a:pPr>
          <a:r>
            <a:rPr lang="en-US" sz="2400" b="1" dirty="0" err="1">
              <a:solidFill>
                <a:schemeClr val="bg1"/>
              </a:solidFill>
              <a:latin typeface="Arial" panose="020B0604020202020204" pitchFamily="34" charset="0"/>
              <a:cs typeface="Arial" panose="020B0604020202020204" pitchFamily="34" charset="0"/>
            </a:rPr>
            <a:t>Xét</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xử</a:t>
          </a:r>
          <a:endParaRPr lang="en-US" sz="2400" b="1" dirty="0">
            <a:solidFill>
              <a:schemeClr val="bg1"/>
            </a:solidFill>
            <a:latin typeface="Arial" panose="020B0604020202020204" pitchFamily="34" charset="0"/>
            <a:cs typeface="Arial" panose="020B0604020202020204" pitchFamily="34" charset="0"/>
          </a:endParaRPr>
        </a:p>
        <a:p>
          <a:pPr lvl="0">
            <a:lnSpc>
              <a:spcPct val="100000"/>
            </a:lnSpc>
            <a:spcBef>
              <a:spcPct val="0"/>
            </a:spcBef>
            <a:spcAft>
              <a:spcPct val="35000"/>
            </a:spcAft>
          </a:pPr>
          <a:r>
            <a:rPr lang="en-US" sz="2400" b="1" dirty="0">
              <a:solidFill>
                <a:schemeClr val="bg1"/>
              </a:solidFill>
              <a:latin typeface="Arial" panose="020B0604020202020204" pitchFamily="34" charset="0"/>
              <a:cs typeface="Arial" panose="020B0604020202020204" pitchFamily="34" charset="0"/>
            </a:rPr>
            <a:t>(ST/PT)</a:t>
          </a:r>
        </a:p>
      </dsp:txBody>
      <dsp:txXfrm>
        <a:off x="3876737" y="1193119"/>
        <a:ext cx="1661459" cy="1590825"/>
      </dsp:txXfrm>
    </dsp:sp>
    <dsp:sp modelId="{31AB659E-B83E-4E29-B8B5-303A5BD4773B}">
      <dsp:nvSpPr>
        <dsp:cNvPr id="7" name="Rounded Rectangle 6"/>
        <dsp:cNvSpPr/>
      </dsp:nvSpPr>
      <dsp:spPr bwMode="white">
        <a:xfrm>
          <a:off x="5815105" y="1193119"/>
          <a:ext cx="1661459" cy="1590825"/>
        </a:xfrm>
        <a:prstGeom prst="roundRect">
          <a:avLst/>
        </a:prstGeom>
        <a:solidFill>
          <a:srgbClr val="0066B3"/>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hemeClr val="lt1"/>
        </a:lnRef>
        <a:fillRef idx="1">
          <a:schemeClr val="accent1"/>
        </a:fillRef>
        <a:effectRef idx="0">
          <a:scrgbClr r="0" g="0" b="0"/>
        </a:effectRef>
        <a:fontRef idx="minor">
          <a:schemeClr val="lt1"/>
        </a:fontRef>
      </dsp:style>
      <dsp:txBody>
        <a:bodyPr lIns="91439" tIns="91439" rIns="91439" bIns="91439"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2400" b="1" dirty="0">
              <a:solidFill>
                <a:schemeClr val="bg1"/>
              </a:solidFill>
              <a:latin typeface="Arial" panose="020B0604020202020204" pitchFamily="34" charset="0"/>
              <a:cs typeface="Arial" panose="020B0604020202020204" pitchFamily="34" charset="0"/>
            </a:rPr>
            <a:t>4</a:t>
          </a:r>
          <a:endParaRPr lang="en-US" sz="2400" b="1" dirty="0">
            <a:solidFill>
              <a:schemeClr val="bg1"/>
            </a:solidFill>
            <a:latin typeface="Arial" panose="020B0604020202020204" pitchFamily="34" charset="0"/>
            <a:cs typeface="Arial" panose="020B0604020202020204" pitchFamily="34" charset="0"/>
          </a:endParaRPr>
        </a:p>
        <a:p>
          <a:pPr lvl="0">
            <a:lnSpc>
              <a:spcPct val="100000"/>
            </a:lnSpc>
            <a:spcBef>
              <a:spcPct val="0"/>
            </a:spcBef>
            <a:spcAft>
              <a:spcPct val="35000"/>
            </a:spcAft>
          </a:pPr>
          <a:r>
            <a:rPr lang="en-US" sz="2400" b="1" dirty="0" err="1">
              <a:solidFill>
                <a:schemeClr val="bg1"/>
              </a:solidFill>
              <a:latin typeface="Arial" panose="020B0604020202020204" pitchFamily="34" charset="0"/>
              <a:cs typeface="Arial" panose="020B0604020202020204" pitchFamily="34" charset="0"/>
            </a:rPr>
            <a:t>Thi</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hành</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án</a:t>
          </a:r>
          <a:endParaRPr lang="en-US" sz="2400" b="1" dirty="0">
            <a:solidFill>
              <a:schemeClr val="bg1"/>
            </a:solidFill>
            <a:latin typeface="Arial" panose="020B0604020202020204" pitchFamily="34" charset="0"/>
            <a:cs typeface="Arial" panose="020B0604020202020204" pitchFamily="34" charset="0"/>
          </a:endParaRPr>
        </a:p>
      </dsp:txBody>
      <dsp:txXfrm>
        <a:off x="5815105" y="1193119"/>
        <a:ext cx="1661459" cy="1590825"/>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7476564" cy="3977063"/>
        <a:chOff x="0" y="0"/>
        <a:chExt cx="7476564" cy="3977063"/>
      </a:xfrm>
    </dsp:grpSpPr>
    <dsp:sp modelId="{19AFF42C-1602-4F12-9153-608D1063B489}">
      <dsp:nvSpPr>
        <dsp:cNvPr id="3" name="Right Arrow 2"/>
        <dsp:cNvSpPr/>
      </dsp:nvSpPr>
      <dsp:spPr bwMode="white">
        <a:xfrm>
          <a:off x="560742" y="0"/>
          <a:ext cx="6355079" cy="3977063"/>
        </a:xfrm>
        <a:prstGeom prst="rightArrow">
          <a:avLst/>
        </a:prstGeom>
        <a:solidFill>
          <a:schemeClr val="accent4">
            <a:lumMod val="40000"/>
            <a:lumOff val="60000"/>
          </a:schemeClr>
        </a:solidFill>
      </dsp:spPr>
      <dsp:style>
        <a:lnRef idx="0">
          <a:schemeClr val="accent1"/>
        </a:lnRef>
        <a:fillRef idx="1">
          <a:schemeClr val="accent1">
            <a:tint val="40000"/>
          </a:schemeClr>
        </a:fillRef>
        <a:effectRef idx="0">
          <a:scrgbClr r="0" g="0" b="0"/>
        </a:effectRef>
        <a:fontRef idx="minor"/>
      </dsp:style>
      <dsp:txXfrm>
        <a:off x="560742" y="0"/>
        <a:ext cx="6355079" cy="3977063"/>
      </dsp:txXfrm>
    </dsp:sp>
    <dsp:sp modelId="{DE323C43-ACEA-4981-BB87-79A823F7B6D9}">
      <dsp:nvSpPr>
        <dsp:cNvPr id="4" name="Rounded Rectangle 3"/>
        <dsp:cNvSpPr/>
      </dsp:nvSpPr>
      <dsp:spPr bwMode="white">
        <a:xfrm>
          <a:off x="0" y="1193119"/>
          <a:ext cx="1661459" cy="1590825"/>
        </a:xfrm>
        <a:prstGeom prst="roundRect">
          <a:avLst/>
        </a:prstGeom>
        <a:solidFill>
          <a:srgbClr val="FFB014"/>
        </a:solidFill>
      </dsp:spPr>
      <dsp:style>
        <a:lnRef idx="2">
          <a:schemeClr val="lt1"/>
        </a:lnRef>
        <a:fillRef idx="1">
          <a:schemeClr val="accent1"/>
        </a:fillRef>
        <a:effectRef idx="0">
          <a:scrgbClr r="0" g="0" b="0"/>
        </a:effectRef>
        <a:fontRef idx="minor">
          <a:schemeClr val="lt1"/>
        </a:fontRef>
      </dsp:style>
      <dsp:txBody>
        <a:bodyPr lIns="91439" tIns="91439" rIns="91439" bIns="91439"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2400" b="1" dirty="0">
              <a:solidFill>
                <a:schemeClr val="bg1"/>
              </a:solidFill>
              <a:latin typeface="Arial" panose="020B0604020202020204" pitchFamily="34" charset="0"/>
              <a:cs typeface="Arial" panose="020B0604020202020204" pitchFamily="34" charset="0"/>
            </a:rPr>
            <a:t>1</a:t>
          </a:r>
          <a:endParaRPr lang="en-US" sz="2400" b="1" dirty="0">
            <a:solidFill>
              <a:schemeClr val="bg1"/>
            </a:solidFill>
            <a:latin typeface="Arial" panose="020B0604020202020204" pitchFamily="34" charset="0"/>
            <a:cs typeface="Arial" panose="020B0604020202020204" pitchFamily="34" charset="0"/>
          </a:endParaRPr>
        </a:p>
        <a:p>
          <a:pPr lvl="0">
            <a:lnSpc>
              <a:spcPct val="100000"/>
            </a:lnSpc>
            <a:spcBef>
              <a:spcPct val="0"/>
            </a:spcBef>
            <a:spcAft>
              <a:spcPct val="35000"/>
            </a:spcAft>
          </a:pPr>
          <a:r>
            <a:rPr lang="en-US" sz="2400" b="1" dirty="0" err="1">
              <a:solidFill>
                <a:schemeClr val="bg1"/>
              </a:solidFill>
              <a:latin typeface="Arial" panose="020B0604020202020204" pitchFamily="34" charset="0"/>
              <a:cs typeface="Arial" panose="020B0604020202020204" pitchFamily="34" charset="0"/>
            </a:rPr>
            <a:t>Khởi</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kiện</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thụ</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lý</a:t>
          </a:r>
          <a:endParaRPr lang="en-US" sz="2400" b="1" dirty="0">
            <a:solidFill>
              <a:schemeClr val="bg1"/>
            </a:solidFill>
            <a:latin typeface="Arial" panose="020B0604020202020204" pitchFamily="34" charset="0"/>
            <a:cs typeface="Arial" panose="020B0604020202020204" pitchFamily="34" charset="0"/>
          </a:endParaRPr>
        </a:p>
      </dsp:txBody>
      <dsp:txXfrm>
        <a:off x="0" y="1193119"/>
        <a:ext cx="1661459" cy="1590825"/>
      </dsp:txXfrm>
    </dsp:sp>
    <dsp:sp modelId="{609C7B63-2EBA-46D9-8D03-2BB568B41C55}">
      <dsp:nvSpPr>
        <dsp:cNvPr id="5" name="Rounded Rectangle 4"/>
        <dsp:cNvSpPr/>
      </dsp:nvSpPr>
      <dsp:spPr bwMode="white">
        <a:xfrm>
          <a:off x="1938368" y="1193119"/>
          <a:ext cx="1661459" cy="1590825"/>
        </a:xfrm>
        <a:prstGeom prst="roundRect">
          <a:avLst/>
        </a:prstGeom>
        <a:solidFill>
          <a:srgbClr val="009284"/>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hemeClr val="lt1"/>
        </a:lnRef>
        <a:fillRef idx="1">
          <a:schemeClr val="accent1"/>
        </a:fillRef>
        <a:effectRef idx="0">
          <a:scrgbClr r="0" g="0" b="0"/>
        </a:effectRef>
        <a:fontRef idx="minor">
          <a:schemeClr val="lt1"/>
        </a:fontRef>
      </dsp:style>
      <dsp:txBody>
        <a:bodyPr vert="horz" wrap="square" lIns="91439" tIns="91439" rIns="91439" bIns="91439"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2400" b="1" dirty="0">
              <a:solidFill>
                <a:schemeClr val="bg1"/>
              </a:solidFill>
              <a:latin typeface="Arial" panose="020B0604020202020204" pitchFamily="34" charset="0"/>
              <a:cs typeface="Arial" panose="020B0604020202020204" pitchFamily="34" charset="0"/>
            </a:rPr>
            <a:t>2</a:t>
          </a:r>
          <a:endParaRPr lang="en-US" sz="2400" b="1" dirty="0">
            <a:solidFill>
              <a:schemeClr val="bg1"/>
            </a:solidFill>
            <a:latin typeface="Arial" panose="020B0604020202020204" pitchFamily="34" charset="0"/>
            <a:cs typeface="Arial" panose="020B0604020202020204" pitchFamily="34" charset="0"/>
          </a:endParaRPr>
        </a:p>
        <a:p>
          <a:pPr lvl="0">
            <a:lnSpc>
              <a:spcPct val="100000"/>
            </a:lnSpc>
            <a:spcBef>
              <a:spcPct val="0"/>
            </a:spcBef>
            <a:spcAft>
              <a:spcPct val="35000"/>
            </a:spcAft>
          </a:pPr>
          <a:r>
            <a:rPr lang="vi-VN" altLang="en-US" sz="2400" b="1" dirty="0" err="1">
              <a:solidFill>
                <a:schemeClr val="bg1"/>
              </a:solidFill>
              <a:latin typeface="Arial" panose="020B0604020202020204" pitchFamily="34" charset="0"/>
              <a:cs typeface="Arial" panose="020B0604020202020204" pitchFamily="34" charset="0"/>
            </a:rPr>
            <a:t>H</a:t>
          </a:r>
          <a:r>
            <a:rPr lang="vi-VN" altLang="en-US" sz="2400" b="1" dirty="0" err="1">
              <a:solidFill>
                <a:schemeClr val="bg1"/>
              </a:solidFill>
              <a:latin typeface="Arial" panose="020B0604020202020204" pitchFamily="34" charset="0"/>
              <a:cs typeface="Arial" panose="020B0604020202020204" pitchFamily="34" charset="0"/>
            </a:rPr>
            <a:t>òa </a:t>
          </a:r>
          <a:r>
            <a:rPr lang="vi-VN" altLang="en-US" sz="2400" b="1" dirty="0" err="1">
              <a:solidFill>
                <a:schemeClr val="bg1"/>
              </a:solidFill>
              <a:latin typeface="Arial" panose="020B0604020202020204" pitchFamily="34" charset="0"/>
              <a:cs typeface="Arial" panose="020B0604020202020204" pitchFamily="34" charset="0"/>
            </a:rPr>
            <a:t>giải</a:t>
          </a:r>
          <a:endParaRPr lang="vi-VN" altLang="en-US" sz="2400" b="1" dirty="0" err="1">
            <a:solidFill>
              <a:schemeClr val="bg1"/>
            </a:solidFill>
            <a:latin typeface="Arial" panose="020B0604020202020204" pitchFamily="34" charset="0"/>
            <a:cs typeface="Arial" panose="020B0604020202020204" pitchFamily="34" charset="0"/>
          </a:endParaRPr>
        </a:p>
      </dsp:txBody>
      <dsp:txXfrm>
        <a:off x="1938368" y="1193119"/>
        <a:ext cx="1661459" cy="1590825"/>
      </dsp:txXfrm>
    </dsp:sp>
    <dsp:sp modelId="{8710CEB6-AC0F-478F-ADD4-FC6D95768118}">
      <dsp:nvSpPr>
        <dsp:cNvPr id="6" name="Rounded Rectangle 5"/>
        <dsp:cNvSpPr/>
      </dsp:nvSpPr>
      <dsp:spPr bwMode="white">
        <a:xfrm>
          <a:off x="3876737" y="1193119"/>
          <a:ext cx="1661459" cy="1590825"/>
        </a:xfrm>
        <a:prstGeom prst="roundRect">
          <a:avLst/>
        </a:prstGeom>
        <a:solidFill>
          <a:srgbClr val="ED1C24"/>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hemeClr val="lt1"/>
        </a:lnRef>
        <a:fillRef idx="1">
          <a:schemeClr val="accent1"/>
        </a:fillRef>
        <a:effectRef idx="0">
          <a:scrgbClr r="0" g="0" b="0"/>
        </a:effectRef>
        <a:fontRef idx="minor">
          <a:schemeClr val="lt1"/>
        </a:fontRef>
      </dsp:style>
      <dsp:txBody>
        <a:bodyPr lIns="91439" tIns="91439" rIns="91439" bIns="91439"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2400" b="1" dirty="0">
              <a:solidFill>
                <a:schemeClr val="bg1"/>
              </a:solidFill>
              <a:latin typeface="Arial" panose="020B0604020202020204" pitchFamily="34" charset="0"/>
              <a:cs typeface="Arial" panose="020B0604020202020204" pitchFamily="34" charset="0"/>
            </a:rPr>
            <a:t>3</a:t>
          </a:r>
          <a:endParaRPr lang="en-US" sz="2400" b="1" dirty="0">
            <a:solidFill>
              <a:schemeClr val="bg1"/>
            </a:solidFill>
            <a:latin typeface="Arial" panose="020B0604020202020204" pitchFamily="34" charset="0"/>
            <a:cs typeface="Arial" panose="020B0604020202020204" pitchFamily="34" charset="0"/>
          </a:endParaRPr>
        </a:p>
        <a:p>
          <a:pPr lvl="0">
            <a:lnSpc>
              <a:spcPct val="100000"/>
            </a:lnSpc>
            <a:spcBef>
              <a:spcPct val="0"/>
            </a:spcBef>
            <a:spcAft>
              <a:spcPct val="35000"/>
            </a:spcAft>
          </a:pPr>
          <a:r>
            <a:rPr lang="en-US" sz="2400" b="1">
              <a:solidFill>
                <a:schemeClr val="bg1"/>
              </a:solidFill>
              <a:latin typeface="Arial" panose="020B0604020202020204" pitchFamily="34" charset="0"/>
              <a:cs typeface="Arial" panose="020B0604020202020204" pitchFamily="34" charset="0"/>
            </a:rPr>
            <a:t>Phiên tòa</a:t>
          </a:r>
          <a:endParaRPr lang="en-US" sz="2400" b="1" dirty="0">
            <a:solidFill>
              <a:schemeClr val="bg1"/>
            </a:solidFill>
            <a:latin typeface="Arial" panose="020B0604020202020204" pitchFamily="34" charset="0"/>
            <a:cs typeface="Arial" panose="020B0604020202020204" pitchFamily="34" charset="0"/>
          </a:endParaRPr>
        </a:p>
        <a:p>
          <a:pPr lvl="0">
            <a:lnSpc>
              <a:spcPct val="100000"/>
            </a:lnSpc>
            <a:spcBef>
              <a:spcPct val="0"/>
            </a:spcBef>
            <a:spcAft>
              <a:spcPct val="35000"/>
            </a:spcAft>
          </a:pPr>
          <a:r>
            <a:rPr lang="en-US" sz="2400" b="1" dirty="0">
              <a:solidFill>
                <a:schemeClr val="bg1"/>
              </a:solidFill>
              <a:latin typeface="Arial" panose="020B0604020202020204" pitchFamily="34" charset="0"/>
              <a:cs typeface="Arial" panose="020B0604020202020204" pitchFamily="34" charset="0"/>
            </a:rPr>
            <a:t>(ST/PT)</a:t>
          </a:r>
        </a:p>
      </dsp:txBody>
      <dsp:txXfrm>
        <a:off x="3876737" y="1193119"/>
        <a:ext cx="1661459" cy="1590825"/>
      </dsp:txXfrm>
    </dsp:sp>
    <dsp:sp modelId="{31AB659E-B83E-4E29-B8B5-303A5BD4773B}">
      <dsp:nvSpPr>
        <dsp:cNvPr id="7" name="Rounded Rectangle 6"/>
        <dsp:cNvSpPr/>
      </dsp:nvSpPr>
      <dsp:spPr bwMode="white">
        <a:xfrm>
          <a:off x="5815105" y="1193119"/>
          <a:ext cx="1661459" cy="1590825"/>
        </a:xfrm>
        <a:prstGeom prst="roundRect">
          <a:avLst/>
        </a:prstGeom>
        <a:solidFill>
          <a:srgbClr val="0066B3"/>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hemeClr val="lt1"/>
        </a:lnRef>
        <a:fillRef idx="1">
          <a:schemeClr val="accent1"/>
        </a:fillRef>
        <a:effectRef idx="0">
          <a:scrgbClr r="0" g="0" b="0"/>
        </a:effectRef>
        <a:fontRef idx="minor">
          <a:schemeClr val="lt1"/>
        </a:fontRef>
      </dsp:style>
      <dsp:txBody>
        <a:bodyPr lIns="91439" tIns="91439" rIns="91439" bIns="91439"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2400" b="1" dirty="0">
              <a:solidFill>
                <a:schemeClr val="bg1"/>
              </a:solidFill>
              <a:latin typeface="Arial" panose="020B0604020202020204" pitchFamily="34" charset="0"/>
              <a:cs typeface="Arial" panose="020B0604020202020204" pitchFamily="34" charset="0"/>
            </a:rPr>
            <a:t>4</a:t>
          </a:r>
          <a:endParaRPr lang="en-US" sz="2400" b="1" dirty="0">
            <a:solidFill>
              <a:schemeClr val="bg1"/>
            </a:solidFill>
            <a:latin typeface="Arial" panose="020B0604020202020204" pitchFamily="34" charset="0"/>
            <a:cs typeface="Arial" panose="020B0604020202020204" pitchFamily="34" charset="0"/>
          </a:endParaRPr>
        </a:p>
        <a:p>
          <a:pPr lvl="0">
            <a:lnSpc>
              <a:spcPct val="100000"/>
            </a:lnSpc>
            <a:spcBef>
              <a:spcPct val="0"/>
            </a:spcBef>
            <a:spcAft>
              <a:spcPct val="35000"/>
            </a:spcAft>
          </a:pPr>
          <a:r>
            <a:rPr lang="en-US" sz="2400" b="1" dirty="0" err="1">
              <a:solidFill>
                <a:schemeClr val="bg1"/>
              </a:solidFill>
              <a:latin typeface="Arial" panose="020B0604020202020204" pitchFamily="34" charset="0"/>
              <a:cs typeface="Arial" panose="020B0604020202020204" pitchFamily="34" charset="0"/>
            </a:rPr>
            <a:t>Thi</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hành</a:t>
          </a:r>
          <a:r>
            <a:rPr lang="en-US" sz="2400" b="1" dirty="0">
              <a:solidFill>
                <a:schemeClr val="bg1"/>
              </a:solidFill>
              <a:latin typeface="Arial" panose="020B0604020202020204" pitchFamily="34" charset="0"/>
              <a:cs typeface="Arial" panose="020B0604020202020204" pitchFamily="34" charset="0"/>
            </a:rPr>
            <a:t> </a:t>
          </a:r>
          <a:r>
            <a:rPr lang="en-US" sz="2400" b="1" dirty="0" err="1" smtClean="0">
              <a:solidFill>
                <a:schemeClr val="bg1"/>
              </a:solidFill>
              <a:latin typeface="Arial" panose="020B0604020202020204" pitchFamily="34" charset="0"/>
              <a:cs typeface="Arial" panose="020B0604020202020204" pitchFamily="34" charset="0"/>
            </a:rPr>
            <a:t>án</a:t>
          </a:r>
          <a:r>
            <a:rPr lang="en-US" sz="2400" b="1" dirty="0" smtClean="0">
              <a:solidFill>
                <a:schemeClr val="bg1"/>
              </a:solidFill>
              <a:latin typeface="Arial" panose="020B0604020202020204" pitchFamily="34" charset="0"/>
              <a:cs typeface="Arial" panose="020B0604020202020204" pitchFamily="34" charset="0"/>
            </a:rPr>
            <a:t> DS</a:t>
          </a:r>
          <a:endParaRPr lang="en-US" sz="2400" b="1" dirty="0">
            <a:solidFill>
              <a:schemeClr val="bg1"/>
            </a:solidFill>
            <a:latin typeface="Arial" panose="020B0604020202020204" pitchFamily="34" charset="0"/>
            <a:cs typeface="Arial" panose="020B0604020202020204" pitchFamily="34" charset="0"/>
          </a:endParaRPr>
        </a:p>
      </dsp:txBody>
      <dsp:txXfrm>
        <a:off x="5815105" y="1193119"/>
        <a:ext cx="1661459" cy="1590825"/>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401054" cy="3944661"/>
        <a:chOff x="0" y="0"/>
        <a:chExt cx="8401054" cy="3944661"/>
      </a:xfrm>
    </dsp:grpSpPr>
    <dsp:sp modelId="{19AFF42C-1602-4F12-9153-608D1063B489}">
      <dsp:nvSpPr>
        <dsp:cNvPr id="3" name="Right Arrow 2"/>
        <dsp:cNvSpPr/>
      </dsp:nvSpPr>
      <dsp:spPr bwMode="white">
        <a:xfrm>
          <a:off x="630079" y="0"/>
          <a:ext cx="7140896" cy="3944661"/>
        </a:xfrm>
        <a:prstGeom prst="rightArrow">
          <a:avLst/>
        </a:prstGeom>
        <a:solidFill>
          <a:schemeClr val="accent4">
            <a:lumMod val="40000"/>
            <a:lumOff val="60000"/>
          </a:schemeClr>
        </a:solidFill>
      </dsp:spPr>
      <dsp:style>
        <a:lnRef idx="0">
          <a:schemeClr val="accent1"/>
        </a:lnRef>
        <a:fillRef idx="1">
          <a:schemeClr val="accent1">
            <a:tint val="40000"/>
          </a:schemeClr>
        </a:fillRef>
        <a:effectRef idx="0">
          <a:scrgbClr r="0" g="0" b="0"/>
        </a:effectRef>
        <a:fontRef idx="minor"/>
      </dsp:style>
      <dsp:txXfrm>
        <a:off x="630079" y="0"/>
        <a:ext cx="7140896" cy="3944661"/>
      </dsp:txXfrm>
    </dsp:sp>
    <dsp:sp modelId="{DE323C43-ACEA-4981-BB87-79A823F7B6D9}">
      <dsp:nvSpPr>
        <dsp:cNvPr id="4" name="Rounded Rectangle 3"/>
        <dsp:cNvSpPr/>
      </dsp:nvSpPr>
      <dsp:spPr bwMode="white">
        <a:xfrm>
          <a:off x="0" y="1183398"/>
          <a:ext cx="1482539" cy="1577864"/>
        </a:xfrm>
        <a:prstGeom prst="roundRect">
          <a:avLst/>
        </a:prstGeom>
        <a:solidFill>
          <a:srgbClr val="FFB014"/>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hemeClr val="lt1"/>
        </a:lnRef>
        <a:fillRef idx="1">
          <a:schemeClr val="accent1"/>
        </a:fillRef>
        <a:effectRef idx="0">
          <a:scrgbClr r="0" g="0" b="0"/>
        </a:effectRef>
        <a:fontRef idx="minor">
          <a:schemeClr val="lt1"/>
        </a:fontRef>
      </dsp:style>
      <dsp:txBody>
        <a:bodyPr lIns="106680" tIns="106680" rIns="106680" bIns="1066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2800" b="1" dirty="0">
              <a:solidFill>
                <a:schemeClr val="bg1"/>
              </a:solidFill>
              <a:latin typeface="Arial" panose="020B0604020202020204" pitchFamily="34" charset="0"/>
              <a:cs typeface="Arial" panose="020B0604020202020204" pitchFamily="34" charset="0"/>
            </a:rPr>
            <a:t>1</a:t>
          </a:r>
          <a:endParaRPr lang="en-US" sz="2800" b="1" dirty="0">
            <a:solidFill>
              <a:schemeClr val="bg1"/>
            </a:solidFill>
            <a:latin typeface="Arial" panose="020B0604020202020204" pitchFamily="34" charset="0"/>
            <a:cs typeface="Arial" panose="020B0604020202020204" pitchFamily="34" charset="0"/>
          </a:endParaRPr>
        </a:p>
        <a:p>
          <a:pPr lvl="0">
            <a:lnSpc>
              <a:spcPct val="100000"/>
            </a:lnSpc>
            <a:spcBef>
              <a:spcPct val="0"/>
            </a:spcBef>
            <a:spcAft>
              <a:spcPct val="35000"/>
            </a:spcAft>
          </a:pPr>
          <a:r>
            <a:rPr lang="en-US" sz="2800" b="1" dirty="0" err="1">
              <a:solidFill>
                <a:schemeClr val="bg1"/>
              </a:solidFill>
              <a:latin typeface="Arial" panose="020B0604020202020204" pitchFamily="34" charset="0"/>
              <a:cs typeface="Arial" panose="020B0604020202020204" pitchFamily="34" charset="0"/>
            </a:rPr>
            <a:t>Khởi</a:t>
          </a:r>
          <a:r>
            <a:rPr lang="en-US" sz="2800" b="1" dirty="0">
              <a:solidFill>
                <a:schemeClr val="bg1"/>
              </a:solidFill>
              <a:latin typeface="Arial" panose="020B0604020202020204" pitchFamily="34" charset="0"/>
              <a:cs typeface="Arial" panose="020B0604020202020204" pitchFamily="34" charset="0"/>
            </a:rPr>
            <a:t> </a:t>
          </a:r>
          <a:r>
            <a:rPr lang="en-US" sz="2800" b="1" dirty="0" err="1">
              <a:solidFill>
                <a:schemeClr val="bg1"/>
              </a:solidFill>
              <a:latin typeface="Arial" panose="020B0604020202020204" pitchFamily="34" charset="0"/>
              <a:cs typeface="Arial" panose="020B0604020202020204" pitchFamily="34" charset="0"/>
            </a:rPr>
            <a:t>tố</a:t>
          </a:r>
          <a:endParaRPr lang="en-US" sz="2800" b="1" dirty="0">
            <a:solidFill>
              <a:schemeClr val="bg1"/>
            </a:solidFill>
            <a:latin typeface="Arial" panose="020B0604020202020204" pitchFamily="34" charset="0"/>
            <a:cs typeface="Arial" panose="020B0604020202020204" pitchFamily="34" charset="0"/>
          </a:endParaRPr>
        </a:p>
      </dsp:txBody>
      <dsp:txXfrm>
        <a:off x="0" y="1183398"/>
        <a:ext cx="1482539" cy="1577864"/>
      </dsp:txXfrm>
    </dsp:sp>
    <dsp:sp modelId="{CDD153D2-8702-4394-9BF0-FD3DC2378047}">
      <dsp:nvSpPr>
        <dsp:cNvPr id="5" name="Rounded Rectangle 4"/>
        <dsp:cNvSpPr/>
      </dsp:nvSpPr>
      <dsp:spPr bwMode="white">
        <a:xfrm>
          <a:off x="1729629" y="1183398"/>
          <a:ext cx="1482539" cy="1577864"/>
        </a:xfrm>
        <a:prstGeom prst="roundRect">
          <a:avLst/>
        </a:prstGeom>
        <a:solidFill>
          <a:srgbClr val="009284"/>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hemeClr val="lt1"/>
        </a:lnRef>
        <a:fillRef idx="1">
          <a:schemeClr val="accent1"/>
        </a:fillRef>
        <a:effectRef idx="0">
          <a:scrgbClr r="0" g="0" b="0"/>
        </a:effectRef>
        <a:fontRef idx="minor">
          <a:schemeClr val="lt1"/>
        </a:fontRef>
      </dsp:style>
      <dsp:txBody>
        <a:bodyPr lIns="106680" tIns="106680" rIns="106680" bIns="1066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2800" b="1">
              <a:solidFill>
                <a:schemeClr val="bg1"/>
              </a:solidFill>
              <a:latin typeface="Arial" panose="020B0604020202020204" pitchFamily="34" charset="0"/>
              <a:cs typeface="Arial" panose="020B0604020202020204" pitchFamily="34" charset="0"/>
            </a:rPr>
            <a:t>2</a:t>
          </a:r>
          <a:br>
            <a:rPr lang="en-US" sz="2800" b="1">
              <a:solidFill>
                <a:schemeClr val="bg1"/>
              </a:solidFill>
              <a:latin typeface="Arial" panose="020B0604020202020204" pitchFamily="34" charset="0"/>
              <a:cs typeface="Arial" panose="020B0604020202020204" pitchFamily="34" charset="0"/>
            </a:rPr>
          </a:br>
          <a:r>
            <a:rPr lang="en-US" sz="2800" b="1">
              <a:solidFill>
                <a:schemeClr val="bg1"/>
              </a:solidFill>
              <a:latin typeface="Arial" panose="020B0604020202020204" pitchFamily="34" charset="0"/>
              <a:cs typeface="Arial" panose="020B0604020202020204" pitchFamily="34" charset="0"/>
            </a:rPr>
            <a:t>Điều tra</a:t>
          </a:r>
          <a:endParaRPr lang="en-US" sz="2800" b="1" dirty="0">
            <a:solidFill>
              <a:schemeClr val="bg1"/>
            </a:solidFill>
            <a:latin typeface="Arial" panose="020B0604020202020204" pitchFamily="34" charset="0"/>
            <a:cs typeface="Arial" panose="020B0604020202020204" pitchFamily="34" charset="0"/>
          </a:endParaRPr>
        </a:p>
      </dsp:txBody>
      <dsp:txXfrm>
        <a:off x="1729629" y="1183398"/>
        <a:ext cx="1482539" cy="1577864"/>
      </dsp:txXfrm>
    </dsp:sp>
    <dsp:sp modelId="{609C7B63-2EBA-46D9-8D03-2BB568B41C55}">
      <dsp:nvSpPr>
        <dsp:cNvPr id="6" name="Rounded Rectangle 5"/>
        <dsp:cNvSpPr/>
      </dsp:nvSpPr>
      <dsp:spPr bwMode="white">
        <a:xfrm>
          <a:off x="3459258" y="1183398"/>
          <a:ext cx="1482539" cy="1577864"/>
        </a:xfrm>
        <a:prstGeom prst="roundRect">
          <a:avLst/>
        </a:prstGeom>
        <a:solidFill>
          <a:srgbClr val="ED1C24"/>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hemeClr val="lt1"/>
        </a:lnRef>
        <a:fillRef idx="1">
          <a:schemeClr val="accent1"/>
        </a:fillRef>
        <a:effectRef idx="0">
          <a:scrgbClr r="0" g="0" b="0"/>
        </a:effectRef>
        <a:fontRef idx="minor">
          <a:schemeClr val="lt1"/>
        </a:fontRef>
      </dsp:style>
      <dsp:txBody>
        <a:bodyPr lIns="106680" tIns="106680" rIns="106680" bIns="1066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2800" b="1">
              <a:solidFill>
                <a:schemeClr val="bg1"/>
              </a:solidFill>
              <a:latin typeface="Arial" panose="020B0604020202020204" pitchFamily="34" charset="0"/>
              <a:cs typeface="Arial" panose="020B0604020202020204" pitchFamily="34" charset="0"/>
            </a:rPr>
            <a:t>3</a:t>
          </a:r>
          <a:endParaRPr lang="en-US" sz="2800" b="1" dirty="0">
            <a:solidFill>
              <a:schemeClr val="bg1"/>
            </a:solidFill>
            <a:latin typeface="Arial" panose="020B0604020202020204" pitchFamily="34" charset="0"/>
            <a:cs typeface="Arial" panose="020B0604020202020204" pitchFamily="34" charset="0"/>
          </a:endParaRPr>
        </a:p>
        <a:p>
          <a:pPr lvl="0">
            <a:lnSpc>
              <a:spcPct val="100000"/>
            </a:lnSpc>
            <a:spcBef>
              <a:spcPct val="0"/>
            </a:spcBef>
            <a:spcAft>
              <a:spcPct val="35000"/>
            </a:spcAft>
          </a:pPr>
          <a:r>
            <a:rPr lang="en-US" sz="2800" b="1" dirty="0" err="1">
              <a:solidFill>
                <a:schemeClr val="bg1"/>
              </a:solidFill>
              <a:latin typeface="Arial" panose="020B0604020202020204" pitchFamily="34" charset="0"/>
              <a:cs typeface="Arial" panose="020B0604020202020204" pitchFamily="34" charset="0"/>
            </a:rPr>
            <a:t>Truy</a:t>
          </a:r>
          <a:r>
            <a:rPr lang="en-US" sz="2800" b="1" dirty="0">
              <a:solidFill>
                <a:schemeClr val="bg1"/>
              </a:solidFill>
              <a:latin typeface="Arial" panose="020B0604020202020204" pitchFamily="34" charset="0"/>
              <a:cs typeface="Arial" panose="020B0604020202020204" pitchFamily="34" charset="0"/>
            </a:rPr>
            <a:t> </a:t>
          </a:r>
          <a:r>
            <a:rPr lang="en-US" sz="2800" b="1" dirty="0" err="1">
              <a:solidFill>
                <a:schemeClr val="bg1"/>
              </a:solidFill>
              <a:latin typeface="Arial" panose="020B0604020202020204" pitchFamily="34" charset="0"/>
              <a:cs typeface="Arial" panose="020B0604020202020204" pitchFamily="34" charset="0"/>
            </a:rPr>
            <a:t>tố</a:t>
          </a:r>
          <a:endParaRPr lang="en-US" sz="2800" b="1" dirty="0">
            <a:solidFill>
              <a:schemeClr val="bg1"/>
            </a:solidFill>
            <a:latin typeface="Arial" panose="020B0604020202020204" pitchFamily="34" charset="0"/>
            <a:cs typeface="Arial" panose="020B0604020202020204" pitchFamily="34" charset="0"/>
          </a:endParaRPr>
        </a:p>
      </dsp:txBody>
      <dsp:txXfrm>
        <a:off x="3459258" y="1183398"/>
        <a:ext cx="1482539" cy="1577864"/>
      </dsp:txXfrm>
    </dsp:sp>
    <dsp:sp modelId="{8710CEB6-AC0F-478F-ADD4-FC6D95768118}">
      <dsp:nvSpPr>
        <dsp:cNvPr id="7" name="Rounded Rectangle 6"/>
        <dsp:cNvSpPr/>
      </dsp:nvSpPr>
      <dsp:spPr bwMode="white">
        <a:xfrm>
          <a:off x="5188886" y="1183398"/>
          <a:ext cx="1482539" cy="1577864"/>
        </a:xfrm>
        <a:prstGeom prst="roundRect">
          <a:avLst/>
        </a:prstGeom>
        <a:solidFill>
          <a:srgbClr val="0066B3"/>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hemeClr val="lt1"/>
        </a:lnRef>
        <a:fillRef idx="1">
          <a:schemeClr val="accent1"/>
        </a:fillRef>
        <a:effectRef idx="0">
          <a:scrgbClr r="0" g="0" b="0"/>
        </a:effectRef>
        <a:fontRef idx="minor">
          <a:schemeClr val="lt1"/>
        </a:fontRef>
      </dsp:style>
      <dsp:txBody>
        <a:bodyPr lIns="106680" tIns="106680" rIns="106680" bIns="1066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2800" b="1">
              <a:solidFill>
                <a:schemeClr val="bg1"/>
              </a:solidFill>
              <a:latin typeface="Arial" panose="020B0604020202020204" pitchFamily="34" charset="0"/>
              <a:cs typeface="Arial" panose="020B0604020202020204" pitchFamily="34" charset="0"/>
            </a:rPr>
            <a:t>4</a:t>
          </a:r>
          <a:endParaRPr lang="en-US" sz="2800" b="1" dirty="0">
            <a:solidFill>
              <a:schemeClr val="bg1"/>
            </a:solidFill>
            <a:latin typeface="Arial" panose="020B0604020202020204" pitchFamily="34" charset="0"/>
            <a:cs typeface="Arial" panose="020B0604020202020204" pitchFamily="34" charset="0"/>
          </a:endParaRPr>
        </a:p>
        <a:p>
          <a:pPr lvl="0">
            <a:lnSpc>
              <a:spcPct val="100000"/>
            </a:lnSpc>
            <a:spcBef>
              <a:spcPct val="0"/>
            </a:spcBef>
            <a:spcAft>
              <a:spcPct val="35000"/>
            </a:spcAft>
          </a:pPr>
          <a:r>
            <a:rPr lang="en-US" sz="2800" b="1" err="1">
              <a:solidFill>
                <a:schemeClr val="bg1"/>
              </a:solidFill>
              <a:latin typeface="Arial" panose="020B0604020202020204" pitchFamily="34" charset="0"/>
              <a:cs typeface="Arial" panose="020B0604020202020204" pitchFamily="34" charset="0"/>
            </a:rPr>
            <a:t>Xét</a:t>
          </a:r>
          <a:r>
            <a:rPr lang="en-US" sz="2800" b="1">
              <a:solidFill>
                <a:schemeClr val="bg1"/>
              </a:solidFill>
              <a:latin typeface="Arial" panose="020B0604020202020204" pitchFamily="34" charset="0"/>
              <a:cs typeface="Arial" panose="020B0604020202020204" pitchFamily="34" charset="0"/>
            </a:rPr>
            <a:t> xử ST/PT</a:t>
          </a:r>
          <a:endParaRPr lang="en-US" sz="2800" b="1" dirty="0">
            <a:solidFill>
              <a:schemeClr val="bg1"/>
            </a:solidFill>
            <a:latin typeface="Arial" panose="020B0604020202020204" pitchFamily="34" charset="0"/>
            <a:cs typeface="Arial" panose="020B0604020202020204" pitchFamily="34" charset="0"/>
          </a:endParaRPr>
        </a:p>
      </dsp:txBody>
      <dsp:txXfrm>
        <a:off x="5188886" y="1183398"/>
        <a:ext cx="1482539" cy="1577864"/>
      </dsp:txXfrm>
    </dsp:sp>
    <dsp:sp modelId="{F34EE282-E2D1-4739-913D-3281827BA682}">
      <dsp:nvSpPr>
        <dsp:cNvPr id="8" name="Rounded Rectangle 7"/>
        <dsp:cNvSpPr/>
      </dsp:nvSpPr>
      <dsp:spPr bwMode="white">
        <a:xfrm>
          <a:off x="6918515" y="1183398"/>
          <a:ext cx="1482539" cy="1577864"/>
        </a:xfrm>
        <a:prstGeom prst="roundRect">
          <a:avLst/>
        </a:prstGeom>
        <a:solidFill>
          <a:srgbClr val="7F7F7F"/>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hemeClr val="lt1"/>
        </a:lnRef>
        <a:fillRef idx="1">
          <a:schemeClr val="accent1"/>
        </a:fillRef>
        <a:effectRef idx="0">
          <a:scrgbClr r="0" g="0" b="0"/>
        </a:effectRef>
        <a:fontRef idx="minor">
          <a:schemeClr val="lt1"/>
        </a:fontRef>
      </dsp:style>
      <dsp:txBody>
        <a:bodyPr lIns="91439" tIns="91439" rIns="91439" bIns="91439"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2400" b="1" dirty="0">
              <a:solidFill>
                <a:schemeClr val="bg1"/>
              </a:solidFill>
              <a:latin typeface="Arial" panose="020B0604020202020204" pitchFamily="34" charset="0"/>
              <a:cs typeface="Arial" panose="020B0604020202020204" pitchFamily="34" charset="0"/>
            </a:rPr>
            <a:t>5</a:t>
          </a:r>
          <a:endParaRPr lang="en-US" sz="2400" b="1" dirty="0">
            <a:solidFill>
              <a:schemeClr val="bg1"/>
            </a:solidFill>
            <a:latin typeface="Arial" panose="020B0604020202020204" pitchFamily="34" charset="0"/>
            <a:cs typeface="Arial" panose="020B0604020202020204" pitchFamily="34" charset="0"/>
          </a:endParaRPr>
        </a:p>
        <a:p>
          <a:pPr lvl="0">
            <a:lnSpc>
              <a:spcPct val="100000"/>
            </a:lnSpc>
            <a:spcBef>
              <a:spcPct val="0"/>
            </a:spcBef>
            <a:spcAft>
              <a:spcPct val="35000"/>
            </a:spcAft>
          </a:pPr>
          <a:r>
            <a:rPr lang="en-US" sz="2400" b="1" dirty="0" err="1">
              <a:solidFill>
                <a:schemeClr val="bg1"/>
              </a:solidFill>
              <a:latin typeface="Arial" panose="020B0604020202020204" pitchFamily="34" charset="0"/>
              <a:cs typeface="Arial" panose="020B0604020202020204" pitchFamily="34" charset="0"/>
            </a:rPr>
            <a:t>Thi</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hành</a:t>
          </a:r>
          <a:r>
            <a:rPr lang="en-US" sz="2400" b="1" dirty="0">
              <a:solidFill>
                <a:schemeClr val="bg1"/>
              </a:solidFill>
              <a:latin typeface="Arial" panose="020B0604020202020204" pitchFamily="34" charset="0"/>
              <a:cs typeface="Arial" panose="020B0604020202020204" pitchFamily="34" charset="0"/>
            </a:rPr>
            <a:t> </a:t>
          </a:r>
          <a:r>
            <a:rPr lang="en-US" sz="2400" b="1" dirty="0" err="1" smtClean="0">
              <a:solidFill>
                <a:schemeClr val="bg1"/>
              </a:solidFill>
              <a:latin typeface="Arial" panose="020B0604020202020204" pitchFamily="34" charset="0"/>
              <a:cs typeface="Arial" panose="020B0604020202020204" pitchFamily="34" charset="0"/>
            </a:rPr>
            <a:t>án</a:t>
          </a:r>
          <a:r>
            <a:rPr lang="en-US" sz="2400" b="1" dirty="0" smtClean="0">
              <a:solidFill>
                <a:schemeClr val="bg1"/>
              </a:solidFill>
              <a:latin typeface="Arial" panose="020B0604020202020204" pitchFamily="34" charset="0"/>
              <a:cs typeface="Arial" panose="020B0604020202020204" pitchFamily="34" charset="0"/>
            </a:rPr>
            <a:t> HS</a:t>
          </a:r>
          <a:endParaRPr lang="en-US" sz="2400" b="1" dirty="0">
            <a:solidFill>
              <a:schemeClr val="bg1"/>
            </a:solidFill>
            <a:latin typeface="Arial" panose="020B0604020202020204" pitchFamily="34" charset="0"/>
            <a:cs typeface="Arial" panose="020B0604020202020204" pitchFamily="34" charset="0"/>
          </a:endParaRPr>
        </a:p>
      </dsp:txBody>
      <dsp:txXfrm>
        <a:off x="6918515" y="1183398"/>
        <a:ext cx="1482539" cy="157786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vertAlign" val="mid"/>
      <dgm:param type="horzAlign" val="ctr"/>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vertAlign" val="mid"/>
      <dgm:param type="horzAlign" val="ctr"/>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vertAlign" val="mid"/>
      <dgm:param type="horzAlign" val="ctr"/>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2298C64E-D9CE-4066-9619-C2D15C62426A}" type="datetimeFigureOut">
              <a:rPr lang="en-US"/>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BE01CE90-FCC8-4AB4-8E4E-16406613837F}" type="slidenum">
              <a:rPr lang="en-US"/>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themeOverride" Target="../theme/themeOverr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Ref idx="1001">
        <a:schemeClr val="bg2"/>
      </p:bgRef>
    </p:bg>
    <p:spTree>
      <p:nvGrpSpPr>
        <p:cNvPr id="1" name=""/>
        <p:cNvGrpSpPr/>
        <p:nvPr/>
      </p:nvGrpSpPr>
      <p:grpSpPr>
        <a:xfrm>
          <a:off x="0" y="0"/>
          <a:ext cx="0" cy="0"/>
          <a:chOff x="0" y="0"/>
          <a:chExt cx="0" cy="0"/>
        </a:xfrm>
      </p:grpSpPr>
      <p:sp>
        <p:nvSpPr>
          <p:cNvPr id="4" name="Rectangle 3"/>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000">
                <a:solidFill>
                  <a:srgbClr val="FFFFFF"/>
                </a:solidFill>
              </a:defRPr>
            </a:lvl1pPr>
          </a:lstStyle>
          <a:p>
            <a:pPr>
              <a:defRPr/>
            </a:pPr>
            <a:fld id="{842AC88C-43CD-46F0-BF31-BCF02CEFB50B}" type="datetimeFigureOut">
              <a:rPr lang="en-US"/>
            </a:fld>
            <a:endParaRPr lang="en-US"/>
          </a:p>
        </p:txBody>
      </p:sp>
      <p:sp>
        <p:nvSpPr>
          <p:cNvPr id="10" name="Footer Placeholder 16"/>
          <p:cNvSpPr>
            <a:spLocks noGrp="1"/>
          </p:cNvSpPr>
          <p:nvPr>
            <p:ph type="ftr" sz="quarter" idx="11"/>
          </p:nvPr>
        </p:nvSpPr>
        <p:spPr>
          <a:xfrm>
            <a:off x="2085975" y="236538"/>
            <a:ext cx="5867400" cy="365125"/>
          </a:xfrm>
        </p:spPr>
        <p:txBody>
          <a:bodyPr/>
          <a:lstStyle>
            <a:lvl1pPr algn="r">
              <a:defRPr>
                <a:solidFill>
                  <a:schemeClr val="tx2"/>
                </a:solidFill>
              </a:defRPr>
            </a:lvl1pPr>
          </a:lstStyle>
          <a:p>
            <a:pPr>
              <a:defRPr/>
            </a:pPr>
            <a:endParaRPr lang="en-US"/>
          </a:p>
        </p:txBody>
      </p:sp>
      <p:sp>
        <p:nvSpPr>
          <p:cNvPr id="11"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pPr>
              <a:defRPr/>
            </a:pPr>
            <a:fld id="{03F1D0E3-B08F-45E9-B63C-323AF8E30F25}" type="slidenum">
              <a:rPr lang="en-US"/>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85C482F8-49F5-4D3D-8667-D402AF9F8B43}" type="datetimeFigureOut">
              <a:rPr lang="en-US"/>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8763789E-38A9-458F-A694-4D5BEA106310}"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4" name="Rectangle 3"/>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3"/>
          <p:cNvSpPr>
            <a:spLocks noGrp="1"/>
          </p:cNvSpPr>
          <p:nvPr>
            <p:ph type="dt" sz="half" idx="10"/>
          </p:nvPr>
        </p:nvSpPr>
        <p:spPr>
          <a:xfrm>
            <a:off x="6553200" y="6248400"/>
            <a:ext cx="2209800" cy="365125"/>
          </a:xfrm>
        </p:spPr>
        <p:txBody>
          <a:bodyPr/>
          <a:lstStyle>
            <a:lvl1pPr>
              <a:defRPr/>
            </a:lvl1pPr>
          </a:lstStyle>
          <a:p>
            <a:pPr>
              <a:defRPr/>
            </a:pPr>
            <a:fld id="{0B957063-5ED2-4EA4-89AA-59950A6C7FFF}" type="datetimeFigureOut">
              <a:rPr lang="en-US"/>
            </a:fld>
            <a:endParaRPr lang="en-US"/>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pPr>
              <a:defRPr/>
            </a:pPr>
            <a:endParaRPr lang="en-US"/>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pPr>
              <a:defRPr/>
            </a:pPr>
            <a:fld id="{DE33BC69-B988-4028-813E-F2710FAE79F8}" type="slidenum">
              <a:rPr lang="en-US"/>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06FE9605-5CD2-49BD-8A3E-0CDB64B97343}" type="datetimeFigureOut">
              <a:rPr lang="en-US"/>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22"/>
          <p:cNvSpPr>
            <a:spLocks noGrp="1"/>
          </p:cNvSpPr>
          <p:nvPr>
            <p:ph type="sldNum" sz="quarter" idx="12"/>
          </p:nvPr>
        </p:nvSpPr>
        <p:spPr/>
        <p:txBody>
          <a:bodyPr/>
          <a:lstStyle>
            <a:lvl1pPr>
              <a:defRPr/>
            </a:lvl1pPr>
          </a:lstStyle>
          <a:p>
            <a:pPr>
              <a:defRPr/>
            </a:pPr>
            <a:fld id="{3427BFC9-EECB-40F1-991C-17746B1000E7}"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smtClean="0"/>
              <a:t>Click to edit Master title style</a:t>
            </a:r>
            <a:endParaRPr lang="en-US"/>
          </a:p>
        </p:txBody>
      </p:sp>
      <p:sp>
        <p:nvSpPr>
          <p:cNvPr id="8" name="Content Placeholder 7"/>
          <p:cNvSpPr>
            <a:spLocks noGrp="1"/>
          </p:cNvSpPr>
          <p:nvPr>
            <p:ph sz="quarter" idx="1"/>
          </p:nvPr>
        </p:nvSpPr>
        <p:spPr>
          <a:xfrm>
            <a:off x="612648" y="1600200"/>
            <a:ext cx="8153400" cy="44958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739F2152-541D-479D-9182-BD62BB15B72B}" type="datetimeFigureOut">
              <a:rPr lang="en-US"/>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7D5648C6-A0A8-4579-9121-981D353D27A9}"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endParaRPr lang="en-US" smtClean="0"/>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smtClean="0"/>
              <a:t>Click to edit Master title style</a:t>
            </a:r>
            <a:endParaRPr lang="en-US"/>
          </a:p>
        </p:txBody>
      </p:sp>
      <p:sp>
        <p:nvSpPr>
          <p:cNvPr id="7" name="Date Placeholder 11"/>
          <p:cNvSpPr>
            <a:spLocks noGrp="1"/>
          </p:cNvSpPr>
          <p:nvPr>
            <p:ph type="dt" sz="half" idx="10"/>
          </p:nvPr>
        </p:nvSpPr>
        <p:spPr/>
        <p:txBody>
          <a:bodyPr/>
          <a:lstStyle>
            <a:lvl1pPr>
              <a:defRPr/>
            </a:lvl1pPr>
          </a:lstStyle>
          <a:p>
            <a:pPr>
              <a:defRPr/>
            </a:pPr>
            <a:fld id="{4FCCE834-582D-43C5-B9EC-480760E57E3F}" type="datetimeFigureOut">
              <a:rPr lang="en-US"/>
            </a:fld>
            <a:endParaRPr lang="en-US"/>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a:solidFill>
                  <a:srgbClr val="FFFFFF"/>
                </a:solidFill>
              </a:defRPr>
            </a:lvl1pPr>
          </a:lstStyle>
          <a:p>
            <a:pPr>
              <a:defRPr/>
            </a:pPr>
            <a:fld id="{03908718-919C-4F02-AE83-4E2321D38F69}" type="slidenum">
              <a:rPr lang="en-US"/>
            </a:fld>
            <a:endParaRPr lang="en-US"/>
          </a:p>
        </p:txBody>
      </p:sp>
      <p:sp>
        <p:nvSpPr>
          <p:cNvPr id="9" name="Footer Placeholder 13"/>
          <p:cNvSpPr>
            <a:spLocks noGrp="1"/>
          </p:cNvSpPr>
          <p:nvPr>
            <p:ph type="ftr" sz="quarter" idx="12"/>
          </p:nvPr>
        </p:nvSpPr>
        <p:spPr/>
        <p:txBody>
          <a:bodyPr/>
          <a:lstStyle>
            <a:lvl1pPr>
              <a:defRPr/>
            </a:lvl1p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7"/>
          <p:cNvSpPr>
            <a:spLocks noGrp="1"/>
          </p:cNvSpPr>
          <p:nvPr>
            <p:ph type="dt" sz="half" idx="10"/>
          </p:nvPr>
        </p:nvSpPr>
        <p:spPr/>
        <p:txBody>
          <a:bodyPr rtlCol="0"/>
          <a:lstStyle>
            <a:lvl1pPr>
              <a:defRPr/>
            </a:lvl1pPr>
          </a:lstStyle>
          <a:p>
            <a:pPr>
              <a:defRPr/>
            </a:pPr>
            <a:fld id="{9F67B782-80E6-416A-BED6-A2A8B55A7734}" type="datetimeFigureOut">
              <a:rPr lang="en-US"/>
            </a:fld>
            <a:endParaRPr lang="en-US"/>
          </a:p>
        </p:txBody>
      </p:sp>
      <p:sp>
        <p:nvSpPr>
          <p:cNvPr id="6" name="Slide Number Placeholder 9"/>
          <p:cNvSpPr>
            <a:spLocks noGrp="1"/>
          </p:cNvSpPr>
          <p:nvPr>
            <p:ph type="sldNum" sz="quarter" idx="11"/>
          </p:nvPr>
        </p:nvSpPr>
        <p:spPr/>
        <p:txBody>
          <a:bodyPr rtlCol="0"/>
          <a:lstStyle>
            <a:lvl1pPr>
              <a:defRPr/>
            </a:lvl1pPr>
          </a:lstStyle>
          <a:p>
            <a:pPr>
              <a:defRPr/>
            </a:pPr>
            <a:fld id="{AB641C8D-1D2B-4216-B694-B09E0F087818}" type="slidenum">
              <a:rPr lang="en-US"/>
            </a:fld>
            <a:endParaRPr lang="en-US"/>
          </a:p>
        </p:txBody>
      </p:sp>
      <p:sp>
        <p:nvSpPr>
          <p:cNvPr id="7" name="Footer Placeholder 11"/>
          <p:cNvSpPr>
            <a:spLocks noGrp="1"/>
          </p:cNvSpPr>
          <p:nvPr>
            <p:ph type="ftr" sz="quarter" idx="12"/>
          </p:nvPr>
        </p:nvSpPr>
        <p:spPr/>
        <p:txBody>
          <a:bodyPr rtlCol="0"/>
          <a:lstStyle>
            <a:lvl1pPr>
              <a:defRPr/>
            </a:lvl1pPr>
          </a:lstStyle>
          <a:p>
            <a:pPr>
              <a:defRPr/>
            </a:pP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609600" y="2438400"/>
            <a:ext cx="3886200" cy="35814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3" name="Content Placeholder 12"/>
          <p:cNvSpPr>
            <a:spLocks noGrp="1"/>
          </p:cNvSpPr>
          <p:nvPr>
            <p:ph sz="quarter" idx="4"/>
          </p:nvPr>
        </p:nvSpPr>
        <p:spPr>
          <a:xfrm>
            <a:off x="4800600" y="2438400"/>
            <a:ext cx="3886200" cy="35814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endParaRPr lang="en-US" smtClean="0"/>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endParaRPr lang="en-US" smtClean="0"/>
          </a:p>
        </p:txBody>
      </p:sp>
      <p:sp>
        <p:nvSpPr>
          <p:cNvPr id="7" name="Date Placeholder 9"/>
          <p:cNvSpPr>
            <a:spLocks noGrp="1"/>
          </p:cNvSpPr>
          <p:nvPr>
            <p:ph type="dt" sz="half" idx="10"/>
          </p:nvPr>
        </p:nvSpPr>
        <p:spPr/>
        <p:txBody>
          <a:bodyPr rtlCol="0"/>
          <a:lstStyle>
            <a:lvl1pPr>
              <a:defRPr/>
            </a:lvl1pPr>
          </a:lstStyle>
          <a:p>
            <a:pPr>
              <a:defRPr/>
            </a:pPr>
            <a:fld id="{3C3BD6D4-21B2-4196-91A6-1F8E653BD635}" type="datetimeFigureOut">
              <a:rPr lang="en-US"/>
            </a:fld>
            <a:endParaRPr lang="en-US"/>
          </a:p>
        </p:txBody>
      </p:sp>
      <p:sp>
        <p:nvSpPr>
          <p:cNvPr id="8" name="Slide Number Placeholder 11"/>
          <p:cNvSpPr>
            <a:spLocks noGrp="1"/>
          </p:cNvSpPr>
          <p:nvPr>
            <p:ph type="sldNum" sz="quarter" idx="11"/>
          </p:nvPr>
        </p:nvSpPr>
        <p:spPr/>
        <p:txBody>
          <a:bodyPr rtlCol="0"/>
          <a:lstStyle>
            <a:lvl1pPr>
              <a:defRPr/>
            </a:lvl1pPr>
          </a:lstStyle>
          <a:p>
            <a:pPr>
              <a:defRPr/>
            </a:pPr>
            <a:fld id="{BB04E161-BE08-4C08-9AF5-8D9CD909A298}" type="slidenum">
              <a:rPr lang="en-US"/>
            </a:fld>
            <a:endParaRPr lang="en-US"/>
          </a:p>
        </p:txBody>
      </p:sp>
      <p:sp>
        <p:nvSpPr>
          <p:cNvPr id="9" name="Footer Placeholder 13"/>
          <p:cNvSpPr>
            <a:spLocks noGrp="1"/>
          </p:cNvSpPr>
          <p:nvPr>
            <p:ph type="ftr" sz="quarter" idx="12"/>
          </p:nvPr>
        </p:nvSpPr>
        <p:spPr/>
        <p:txBody>
          <a:bodyPr rtlCol="0"/>
          <a:lstStyle>
            <a:lvl1pPr>
              <a:defRPr/>
            </a:lvl1pPr>
          </a:lstStyle>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fld id="{26882604-4AF1-4AC9-906D-67A27DC13125}" type="datetimeFigureOut">
              <a:rPr lang="en-US"/>
            </a:fld>
            <a:endParaRPr lang="en-US"/>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22"/>
          <p:cNvSpPr>
            <a:spLocks noGrp="1"/>
          </p:cNvSpPr>
          <p:nvPr>
            <p:ph type="sldNum" sz="quarter" idx="12"/>
          </p:nvPr>
        </p:nvSpPr>
        <p:spPr/>
        <p:txBody>
          <a:bodyPr/>
          <a:lstStyle>
            <a:lvl1pPr>
              <a:defRPr/>
            </a:lvl1pPr>
          </a:lstStyle>
          <a:p>
            <a:pPr>
              <a:defRPr/>
            </a:pPr>
            <a:fld id="{D3AE93FC-50F0-426B-82CF-66BBD95FF46D}"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1A873017-1914-414C-BB72-903BFF891195}" type="datetimeFigureOut">
              <a:rPr lang="en-US"/>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pPr>
              <a:defRPr/>
            </a:pPr>
            <a:fld id="{9F090E3E-FCDA-44AB-9502-B05C81C3F96B}"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smtClean="0"/>
              <a:t>Click to edit Master title style</a:t>
            </a:r>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endParaRPr lang="en-US" smtClean="0"/>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6B873ACD-536B-4814-A661-762F9C71FA1B}" type="datetimeFigureOut">
              <a:rPr lang="en-US"/>
            </a:fld>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FE6E6DDD-A795-4FF7-A9CA-600B8643C85E}"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bg>
      <p:bgRef idx="1003">
        <a:schemeClr val="bg2"/>
      </p:bgRef>
    </p:bg>
    <p:spTree>
      <p:nvGrpSpPr>
        <p:cNvPr id="1" name=""/>
        <p:cNvGrpSpPr/>
        <p:nvPr/>
      </p:nvGrpSpPr>
      <p:grpSpPr>
        <a:xfrm>
          <a:off x="0" y="0"/>
          <a:ext cx="0" cy="0"/>
          <a:chOff x="0" y="0"/>
          <a:chExt cx="0" cy="0"/>
        </a:xfrm>
      </p:grpSpPr>
      <p:sp>
        <p:nvSpPr>
          <p:cNvPr id="5" name="Rectangle 4"/>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endParaRPr lang="en-US" smtClean="0"/>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11"/>
          <p:cNvSpPr>
            <a:spLocks noGrp="1"/>
          </p:cNvSpPr>
          <p:nvPr>
            <p:ph type="dt" sz="half" idx="10"/>
          </p:nvPr>
        </p:nvSpPr>
        <p:spPr>
          <a:xfrm>
            <a:off x="6248400" y="6248400"/>
            <a:ext cx="2667000" cy="365125"/>
          </a:xfrm>
        </p:spPr>
        <p:txBody>
          <a:bodyPr rtlCol="0"/>
          <a:lstStyle>
            <a:lvl1pPr>
              <a:defRPr/>
            </a:lvl1pPr>
          </a:lstStyle>
          <a:p>
            <a:pPr>
              <a:defRPr/>
            </a:pPr>
            <a:fld id="{EE93BB1C-BEEE-4BDA-8CFE-38F67863B4F8}" type="datetimeFigureOut">
              <a:rPr lang="en-US"/>
            </a:fld>
            <a:endParaRPr lang="en-US"/>
          </a:p>
        </p:txBody>
      </p:sp>
      <p:sp>
        <p:nvSpPr>
          <p:cNvPr id="10" name="Slide Number Placeholder 12"/>
          <p:cNvSpPr>
            <a:spLocks noGrp="1"/>
          </p:cNvSpPr>
          <p:nvPr>
            <p:ph type="sldNum" sz="quarter" idx="11"/>
          </p:nvPr>
        </p:nvSpPr>
        <p:spPr>
          <a:xfrm>
            <a:off x="0" y="4667250"/>
            <a:ext cx="1447800" cy="663575"/>
          </a:xfrm>
        </p:spPr>
        <p:txBody>
          <a:bodyPr rtlCol="0"/>
          <a:lstStyle>
            <a:lvl1pPr>
              <a:defRPr sz="2800"/>
            </a:lvl1pPr>
          </a:lstStyle>
          <a:p>
            <a:pPr>
              <a:defRPr/>
            </a:pPr>
            <a:fld id="{9DD99F3C-98F3-461F-A296-DE1E67C9C4C1}" type="slidenum">
              <a:rPr lang="en-US"/>
            </a:fld>
            <a:endParaRPr lang="en-US"/>
          </a:p>
        </p:txBody>
      </p:sp>
      <p:sp>
        <p:nvSpPr>
          <p:cNvPr id="11" name="Footer Placeholder 13"/>
          <p:cNvSpPr>
            <a:spLocks noGrp="1"/>
          </p:cNvSpPr>
          <p:nvPr>
            <p:ph type="ftr" sz="quarter" idx="12"/>
          </p:nvPr>
        </p:nvSpPr>
        <p:spPr>
          <a:xfrm>
            <a:off x="1600200" y="6248400"/>
            <a:ext cx="4572000" cy="365125"/>
          </a:xfrm>
        </p:spPr>
        <p:txBody>
          <a:bodyPr rtlCol="0"/>
          <a:lstStyle>
            <a:lvl1pPr>
              <a:defRPr/>
            </a:lvl1p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smtClean="0"/>
              <a:t>Click to edit Master title style</a:t>
            </a:r>
            <a:endParaRPr lang="en-US" smtClean="0"/>
          </a:p>
        </p:txBody>
      </p:sp>
      <p:sp>
        <p:nvSpPr>
          <p:cNvPr id="1027" name="Text Placeholder 12"/>
          <p:cNvSpPr>
            <a:spLocks noGrp="1"/>
          </p:cNvSpPr>
          <p:nvPr>
            <p:ph type="body" idx="1"/>
          </p:nvPr>
        </p:nvSpPr>
        <p:spPr bwMode="auto">
          <a:xfrm>
            <a:off x="612775" y="1600200"/>
            <a:ext cx="81534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fontAlgn="auto" latinLnBrk="0" hangingPunct="1">
              <a:spcBef>
                <a:spcPts val="0"/>
              </a:spcBef>
              <a:spcAft>
                <a:spcPts val="0"/>
              </a:spcAft>
              <a:defRPr kumimoji="0" sz="1400">
                <a:solidFill>
                  <a:schemeClr val="tx2"/>
                </a:solidFill>
                <a:latin typeface="+mn-lt"/>
                <a:cs typeface="+mn-cs"/>
              </a:defRPr>
            </a:lvl1pPr>
          </a:lstStyle>
          <a:p>
            <a:pPr>
              <a:defRPr/>
            </a:pPr>
            <a:fld id="{C80CEBFA-5396-4EBC-9E75-471646A2C7DC}" type="datetimeFigureOut">
              <a:rPr lang="en-US"/>
            </a:fld>
            <a:endParaRPr lang="en-US"/>
          </a:p>
        </p:txBody>
      </p:sp>
      <p:sp>
        <p:nvSpPr>
          <p:cNvPr id="3" name="Footer Placeholder 2"/>
          <p:cNvSpPr>
            <a:spLocks noGrp="1"/>
          </p:cNvSpPr>
          <p:nvPr>
            <p:ph type="ftr" sz="quarter" idx="3"/>
          </p:nvPr>
        </p:nvSpPr>
        <p:spPr>
          <a:xfrm>
            <a:off x="609600" y="6248400"/>
            <a:ext cx="5421313" cy="365125"/>
          </a:xfrm>
          <a:prstGeom prst="rect">
            <a:avLst/>
          </a:prstGeom>
        </p:spPr>
        <p:txBody>
          <a:bodyPr vert="horz" anchor="ctr"/>
          <a:lstStyle>
            <a:lvl1pPr algn="r" eaLnBrk="1" fontAlgn="auto" latinLnBrk="0" hangingPunct="1">
              <a:spcBef>
                <a:spcPts val="0"/>
              </a:spcBef>
              <a:spcAft>
                <a:spcPts val="0"/>
              </a:spcAft>
              <a:defRPr kumimoji="0" sz="1400">
                <a:solidFill>
                  <a:schemeClr val="tx2"/>
                </a:solidFill>
                <a:latin typeface="+mn-lt"/>
                <a:cs typeface="+mn-cs"/>
              </a:defRPr>
            </a:lvl1pPr>
          </a:lstStyle>
          <a:p>
            <a:pPr>
              <a:defRPr/>
            </a:pPr>
            <a:endParaRPr lang="en-US"/>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anchor="ctr" anchorCtr="0">
            <a:normAutofit/>
          </a:bodyPr>
          <a:lstStyle>
            <a:lvl1pPr algn="ctr" eaLnBrk="1" fontAlgn="auto" latinLnBrk="0" hangingPunct="1">
              <a:spcBef>
                <a:spcPts val="0"/>
              </a:spcBef>
              <a:spcAft>
                <a:spcPts val="0"/>
              </a:spcAft>
              <a:defRPr kumimoji="0" sz="1400" b="1">
                <a:solidFill>
                  <a:srgbClr val="FFFFFF"/>
                </a:solidFill>
                <a:latin typeface="+mn-lt"/>
                <a:cs typeface="+mn-cs"/>
              </a:defRPr>
            </a:lvl1pPr>
          </a:lstStyle>
          <a:p>
            <a:pPr>
              <a:defRPr/>
            </a:pPr>
            <a:fld id="{1BA1EC13-9610-42E7-8CEE-63ADBD34CE28}" type="slidenum">
              <a:rPr lang="en-US"/>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panose="020B0604020202020204" pitchFamily="34" charset="0"/>
        </a:defRPr>
      </a:lvl2pPr>
      <a:lvl3pPr algn="l" rtl="0" eaLnBrk="0" fontAlgn="base" hangingPunct="0">
        <a:spcBef>
          <a:spcPct val="0"/>
        </a:spcBef>
        <a:spcAft>
          <a:spcPct val="0"/>
        </a:spcAft>
        <a:defRPr sz="4400">
          <a:solidFill>
            <a:schemeClr val="tx2"/>
          </a:solidFill>
          <a:latin typeface="Arial" panose="020B0604020202020204" pitchFamily="34" charset="0"/>
        </a:defRPr>
      </a:lvl3pPr>
      <a:lvl4pPr algn="l" rtl="0" eaLnBrk="0" fontAlgn="base" hangingPunct="0">
        <a:spcBef>
          <a:spcPct val="0"/>
        </a:spcBef>
        <a:spcAft>
          <a:spcPct val="0"/>
        </a:spcAft>
        <a:defRPr sz="4400">
          <a:solidFill>
            <a:schemeClr val="tx2"/>
          </a:solidFill>
          <a:latin typeface="Arial" panose="020B0604020202020204" pitchFamily="34" charset="0"/>
        </a:defRPr>
      </a:lvl4pPr>
      <a:lvl5pPr algn="l" rtl="0" eaLnBrk="0" fontAlgn="base" hangingPunct="0">
        <a:spcBef>
          <a:spcPct val="0"/>
        </a:spcBef>
        <a:spcAft>
          <a:spcPct val="0"/>
        </a:spcAft>
        <a:defRPr sz="4400">
          <a:solidFill>
            <a:schemeClr val="tx2"/>
          </a:solidFill>
          <a:latin typeface="Arial" panose="020B0604020202020204" pitchFamily="34" charset="0"/>
        </a:defRPr>
      </a:lvl5pPr>
      <a:lvl6pPr marL="457200" algn="l" rtl="0" fontAlgn="base">
        <a:spcBef>
          <a:spcPct val="0"/>
        </a:spcBef>
        <a:spcAft>
          <a:spcPct val="0"/>
        </a:spcAft>
        <a:defRPr sz="4400">
          <a:solidFill>
            <a:schemeClr val="tx2"/>
          </a:solidFill>
          <a:latin typeface="Times New Roman" panose="02020603050405020304" pitchFamily="18" charset="0"/>
        </a:defRPr>
      </a:lvl6pPr>
      <a:lvl7pPr marL="914400" algn="l" rtl="0" fontAlgn="base">
        <a:spcBef>
          <a:spcPct val="0"/>
        </a:spcBef>
        <a:spcAft>
          <a:spcPct val="0"/>
        </a:spcAft>
        <a:defRPr sz="4400">
          <a:solidFill>
            <a:schemeClr val="tx2"/>
          </a:solidFill>
          <a:latin typeface="Times New Roman" panose="02020603050405020304" pitchFamily="18" charset="0"/>
        </a:defRPr>
      </a:lvl7pPr>
      <a:lvl8pPr marL="1371600" algn="l" rtl="0" fontAlgn="base">
        <a:spcBef>
          <a:spcPct val="0"/>
        </a:spcBef>
        <a:spcAft>
          <a:spcPct val="0"/>
        </a:spcAft>
        <a:defRPr sz="4400">
          <a:solidFill>
            <a:schemeClr val="tx2"/>
          </a:solidFill>
          <a:latin typeface="Times New Roman" panose="02020603050405020304" pitchFamily="18" charset="0"/>
        </a:defRPr>
      </a:lvl8pPr>
      <a:lvl9pPr marL="1828800" algn="l" rtl="0" fontAlgn="base">
        <a:spcBef>
          <a:spcPct val="0"/>
        </a:spcBef>
        <a:spcAft>
          <a:spcPct val="0"/>
        </a:spcAft>
        <a:defRPr sz="4400">
          <a:solidFill>
            <a:schemeClr val="tx2"/>
          </a:solidFill>
          <a:latin typeface="Times New Roman" panose="02020603050405020304" pitchFamily="18" charset="0"/>
        </a:defRPr>
      </a:lvl9pPr>
    </p:titleStyle>
    <p:bodyStyle>
      <a:lvl1pPr marL="319405" indent="-319405" algn="l"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40080" indent="-273050" algn="l" rtl="0" eaLnBrk="0" fontAlgn="base" hangingPunct="0">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381000" y="1905000"/>
            <a:ext cx="8305800" cy="2057400"/>
          </a:xfrm>
        </p:spPr>
        <p:txBody>
          <a:bodyPr/>
          <a:lstStyle/>
          <a:p>
            <a:pPr algn="ctr" eaLnBrk="1" hangingPunct="1"/>
            <a:r>
              <a:rPr lang="en-US" b="1" cap="none" dirty="0" smtClean="0">
                <a:solidFill>
                  <a:schemeClr val="tx1"/>
                </a:solidFill>
              </a:rPr>
              <a:t>PHÁP LUẬT TỐ TỤNG</a:t>
            </a:r>
            <a:r>
              <a:rPr lang="en-US" sz="6000" b="1" cap="none" dirty="0" smtClean="0">
                <a:solidFill>
                  <a:schemeClr val="tx1"/>
                </a:solidFill>
              </a:rPr>
              <a:t> </a:t>
            </a:r>
            <a:endParaRPr lang="en-US" sz="5800" b="1" cap="none" dirty="0" smtClean="0">
              <a:solidFill>
                <a:schemeClr val="tx1"/>
              </a:solidFill>
            </a:endParaRPr>
          </a:p>
        </p:txBody>
      </p:sp>
      <p:sp>
        <p:nvSpPr>
          <p:cNvPr id="3" name="Rectangle 2"/>
          <p:cNvSpPr/>
          <p:nvPr/>
        </p:nvSpPr>
        <p:spPr>
          <a:xfrm>
            <a:off x="4191000" y="5257800"/>
            <a:ext cx="184731" cy="584775"/>
          </a:xfrm>
          <a:prstGeom prst="rect">
            <a:avLst/>
          </a:prstGeom>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endParaRPr lang="en-US" sz="3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r>
              <a:rPr lang="vi-VN" altLang="en-US" sz="2800"/>
              <a:t>Quyền khởi kiện - Quyền tự định </a:t>
            </a:r>
            <a:r>
              <a:rPr lang="vi-VN" altLang="en-US" sz="2800"/>
              <a:t>đoạt</a:t>
            </a:r>
            <a:endParaRPr lang="vi-VN" altLang="en-US" sz="2800"/>
          </a:p>
        </p:txBody>
      </p:sp>
      <p:graphicFrame>
        <p:nvGraphicFramePr>
          <p:cNvPr id="5" name="Table 4"/>
          <p:cNvGraphicFramePr/>
          <p:nvPr/>
        </p:nvGraphicFramePr>
        <p:xfrm>
          <a:off x="578485" y="1447800"/>
          <a:ext cx="7986395" cy="2806700"/>
        </p:xfrm>
        <a:graphic>
          <a:graphicData uri="http://schemas.openxmlformats.org/drawingml/2006/table">
            <a:tbl>
              <a:tblPr firstRow="1" bandRow="1">
                <a:tableStyleId>{5C22544A-7EE6-4342-B048-85BDC9FD1C3A}</a:tableStyleId>
              </a:tblPr>
              <a:tblGrid>
                <a:gridCol w="4191000"/>
                <a:gridCol w="3795395"/>
              </a:tblGrid>
              <a:tr h="434975">
                <a:tc>
                  <a:txBody>
                    <a:bodyPr/>
                    <a:p>
                      <a:pPr algn="ctr">
                        <a:buNone/>
                      </a:pPr>
                      <a:r>
                        <a:rPr lang="vi-VN" altLang="en-US" sz="1800"/>
                        <a:t>Trong vụ án hành </a:t>
                      </a:r>
                      <a:r>
                        <a:rPr lang="vi-VN" altLang="en-US" sz="1800"/>
                        <a:t>chính</a:t>
                      </a:r>
                      <a:endParaRPr lang="vi-VN" altLang="en-US" sz="1800"/>
                    </a:p>
                  </a:txBody>
                  <a:tcPr/>
                </a:tc>
                <a:tc>
                  <a:txBody>
                    <a:bodyPr/>
                    <a:p>
                      <a:pPr algn="ctr">
                        <a:buNone/>
                      </a:pPr>
                      <a:r>
                        <a:rPr lang="vi-VN" altLang="en-US"/>
                        <a:t>Trong vụ </a:t>
                      </a:r>
                      <a:r>
                        <a:rPr lang="vi-VN" altLang="en-US" u="heavy"/>
                        <a:t>án</a:t>
                      </a:r>
                      <a:r>
                        <a:rPr lang="vi-VN" altLang="en-US"/>
                        <a:t> dân </a:t>
                      </a:r>
                      <a:r>
                        <a:rPr lang="vi-VN" altLang="en-US"/>
                        <a:t>sự</a:t>
                      </a:r>
                      <a:endParaRPr lang="vi-VN" altLang="en-US"/>
                    </a:p>
                  </a:txBody>
                  <a:tcPr/>
                </a:tc>
              </a:tr>
              <a:tr h="2371725">
                <a:tc>
                  <a:txBody>
                    <a:bodyPr/>
                    <a:p>
                      <a:pPr algn="just">
                        <a:buNone/>
                      </a:pPr>
                      <a:r>
                        <a:rPr lang="vi-VN" altLang="en-US"/>
                        <a:t>- Khởi kiện để yêu cầu tòa án bảo vệ quyền và lợi ích hợp pháp bị xâm phạm bởi các quyết định hành chính/ hành vi hành chính (của cơquan hành chính/ người thi hành công vụ)</a:t>
                      </a:r>
                      <a:endParaRPr lang="vi-VN" altLang="en-US"/>
                    </a:p>
                  </a:txBody>
                  <a:tcPr/>
                </a:tc>
                <a:tc>
                  <a:txBody>
                    <a:bodyPr/>
                    <a:p>
                      <a:pPr algn="just">
                        <a:buNone/>
                      </a:pPr>
                      <a:r>
                        <a:rPr lang="vi-VN" altLang="en-US"/>
                        <a:t>Khởi kiện để yêu cầu tòa án bảo vệ quyền và </a:t>
                      </a:r>
                      <a:r>
                        <a:rPr lang="vi-VN" altLang="en-US"/>
                        <a:t>lợi ích hợp pháp bị xâm </a:t>
                      </a:r>
                      <a:endParaRPr lang="vi-VN" altLang="en-US"/>
                    </a:p>
                    <a:p>
                      <a:pPr algn="just">
                        <a:buNone/>
                      </a:pPr>
                      <a:r>
                        <a:rPr lang="vi-VN" altLang="en-US"/>
                        <a:t>phạm bởi cá nhân, tổ chức khác xâm phạm (không phải bởi các quyết định hành chính và hành vi hành chính)</a:t>
                      </a:r>
                      <a:endParaRPr lang="vi-VN" altLang="en-US"/>
                    </a:p>
                  </a:txBody>
                  <a:tcPr/>
                </a:tc>
              </a:tr>
            </a:tbl>
          </a:graphicData>
        </a:graphic>
      </p:graphicFrame>
      <p:graphicFrame>
        <p:nvGraphicFramePr>
          <p:cNvPr id="2" name="Table 1"/>
          <p:cNvGraphicFramePr/>
          <p:nvPr/>
        </p:nvGraphicFramePr>
        <p:xfrm>
          <a:off x="578485" y="3581400"/>
          <a:ext cx="7987030" cy="2834640"/>
        </p:xfrm>
        <a:graphic>
          <a:graphicData uri="http://schemas.openxmlformats.org/drawingml/2006/table">
            <a:tbl>
              <a:tblPr firstRow="1" bandRow="1">
                <a:tableStyleId>{5C22544A-7EE6-4342-B048-85BDC9FD1C3A}</a:tableStyleId>
              </a:tblPr>
              <a:tblGrid>
                <a:gridCol w="4198620"/>
                <a:gridCol w="3788410"/>
              </a:tblGrid>
              <a:tr h="381000">
                <a:tc>
                  <a:txBody>
                    <a:bodyPr/>
                    <a:p>
                      <a:pPr>
                        <a:buNone/>
                      </a:pPr>
                      <a:r>
                        <a:rPr lang="vi-VN" altLang="en-US" sz="1600"/>
                        <a:t>- </a:t>
                      </a:r>
                      <a:r>
                        <a:rPr lang="en-US" sz="1600"/>
                        <a:t>Tòa án chỉ thụ lý vụ án khi có đơn khởi kiện</a:t>
                      </a:r>
                      <a:endParaRPr lang="en-US" sz="1600"/>
                    </a:p>
                    <a:p>
                      <a:pPr>
                        <a:buNone/>
                      </a:pPr>
                      <a:r>
                        <a:rPr lang="vi-VN" altLang="en-US" sz="1600"/>
                        <a:t>-</a:t>
                      </a:r>
                      <a:r>
                        <a:rPr lang="en-US" sz="1600"/>
                        <a:t> Chỉ giải quyết trong phạm vi yêu cầu của đơn khời kiện, đơn bổ sung, rút yêu cầu khởi kiện</a:t>
                      </a:r>
                      <a:endParaRPr lang="en-US" sz="1600"/>
                    </a:p>
                    <a:p>
                      <a:pPr>
                        <a:buNone/>
                      </a:pPr>
                      <a:r>
                        <a:rPr lang="vi-VN" altLang="en-US" sz="1600"/>
                        <a:t>- </a:t>
                      </a:r>
                      <a:r>
                        <a:rPr lang="en-US" sz="1600"/>
                        <a:t>Có quyền thay đổi nội dung hoặc rút đơn khởi kiện</a:t>
                      </a:r>
                      <a:endParaRPr lang="en-US" sz="1600"/>
                    </a:p>
                    <a:p>
                      <a:pPr>
                        <a:buNone/>
                      </a:pPr>
                      <a:r>
                        <a:rPr lang="vi-VN" altLang="en-US" sz="1600"/>
                        <a:t>- </a:t>
                      </a:r>
                      <a:r>
                        <a:rPr lang="en-US" sz="1600"/>
                        <a:t>Được quyền yêu cầu bồi thường do QĐHC/HVHC gây ra</a:t>
                      </a:r>
                      <a:endParaRPr lang="en-US" sz="1600"/>
                    </a:p>
                  </a:txBody>
                  <a:tcPr/>
                </a:tc>
                <a:tc>
                  <a:txBody>
                    <a:bodyPr/>
                    <a:p>
                      <a:pPr>
                        <a:buNone/>
                      </a:pPr>
                      <a:r>
                        <a:rPr lang="vi-VN" altLang="en-US"/>
                        <a:t>Giống 1,2,</a:t>
                      </a:r>
                      <a:r>
                        <a:rPr lang="vi-VN" altLang="en-US"/>
                        <a:t>3</a:t>
                      </a:r>
                      <a:endParaRPr lang="vi-VN" altLang="en-US"/>
                    </a:p>
                    <a:p>
                      <a:pPr>
                        <a:buNone/>
                      </a:pPr>
                      <a:endParaRPr lang="vi-VN" altLang="en-US"/>
                    </a:p>
                    <a:p>
                      <a:pPr>
                        <a:buNone/>
                      </a:pPr>
                      <a:endParaRPr lang="vi-VN" altLang="en-US"/>
                    </a:p>
                    <a:p>
                      <a:pPr>
                        <a:buNone/>
                      </a:pPr>
                      <a:endParaRPr lang="vi-VN" altLang="en-US"/>
                    </a:p>
                    <a:p>
                      <a:pPr>
                        <a:buNone/>
                      </a:pPr>
                      <a:endParaRPr lang="vi-VN" altLang="en-US"/>
                    </a:p>
                    <a:p>
                      <a:pPr>
                        <a:buNone/>
                      </a:pPr>
                      <a:endParaRPr lang="vi-VN" altLang="en-US"/>
                    </a:p>
                    <a:p>
                      <a:pPr>
                        <a:buNone/>
                      </a:pPr>
                      <a:r>
                        <a:rPr lang="vi-VN" altLang="en-US" sz="1600"/>
                        <a:t>-</a:t>
                      </a:r>
                      <a:r>
                        <a:rPr lang="vi-VN" altLang="en-US"/>
                        <a:t> </a:t>
                      </a:r>
                      <a:r>
                        <a:rPr lang="vi-VN" altLang="en-US" sz="1600"/>
                        <a:t>Được quyền yêu cầu bồi </a:t>
                      </a:r>
                      <a:endParaRPr lang="vi-VN" altLang="en-US" sz="1600"/>
                    </a:p>
                    <a:p>
                      <a:pPr>
                        <a:buNone/>
                      </a:pPr>
                      <a:r>
                        <a:rPr lang="vi-VN" altLang="en-US" sz="1600"/>
                        <a:t>thường do hành vi vi phạm </a:t>
                      </a:r>
                      <a:endParaRPr lang="vi-VN" altLang="en-US" sz="1600"/>
                    </a:p>
                    <a:p>
                      <a:pPr>
                        <a:buNone/>
                      </a:pPr>
                      <a:r>
                        <a:rPr lang="vi-VN" altLang="en-US" sz="1600"/>
                        <a:t>Dân sự gây ra</a:t>
                      </a:r>
                      <a:endParaRPr lang="vi-VN" altLang="en-US" sz="1600"/>
                    </a:p>
                  </a:txBody>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r>
              <a:rPr lang="vi-VN" altLang="en-US" sz="2800"/>
              <a:t>Đối tượng khởi </a:t>
            </a:r>
            <a:r>
              <a:rPr lang="vi-VN" altLang="en-US" sz="2800"/>
              <a:t>kiện</a:t>
            </a:r>
            <a:endParaRPr lang="vi-VN" altLang="en-US" sz="2800"/>
          </a:p>
        </p:txBody>
      </p:sp>
      <p:graphicFrame>
        <p:nvGraphicFramePr>
          <p:cNvPr id="5" name="Table 4"/>
          <p:cNvGraphicFramePr/>
          <p:nvPr/>
        </p:nvGraphicFramePr>
        <p:xfrm>
          <a:off x="534035" y="1676400"/>
          <a:ext cx="8077200" cy="4756150"/>
        </p:xfrm>
        <a:graphic>
          <a:graphicData uri="http://schemas.openxmlformats.org/drawingml/2006/table">
            <a:tbl>
              <a:tblPr firstRow="1" bandRow="1">
                <a:tableStyleId>{5C22544A-7EE6-4342-B048-85BDC9FD1C3A}</a:tableStyleId>
              </a:tblPr>
              <a:tblGrid>
                <a:gridCol w="5748655"/>
                <a:gridCol w="2328545"/>
              </a:tblGrid>
              <a:tr h="640080">
                <a:tc>
                  <a:txBody>
                    <a:bodyPr/>
                    <a:p>
                      <a:pPr algn="ctr">
                        <a:buNone/>
                      </a:pPr>
                      <a:r>
                        <a:rPr lang="vi-VN" altLang="en-US" sz="1800"/>
                        <a:t>Trong vụ án hành </a:t>
                      </a:r>
                      <a:r>
                        <a:rPr lang="vi-VN" altLang="en-US" sz="1800"/>
                        <a:t>chính</a:t>
                      </a:r>
                      <a:endParaRPr lang="vi-VN" altLang="en-US" sz="1800"/>
                    </a:p>
                  </a:txBody>
                  <a:tcPr/>
                </a:tc>
                <a:tc>
                  <a:txBody>
                    <a:bodyPr/>
                    <a:p>
                      <a:pPr algn="ctr">
                        <a:buNone/>
                      </a:pPr>
                      <a:r>
                        <a:rPr lang="vi-VN" altLang="en-US"/>
                        <a:t>Trong vụ </a:t>
                      </a:r>
                      <a:r>
                        <a:rPr lang="vi-VN" altLang="en-US" u="heavy"/>
                        <a:t>án</a:t>
                      </a:r>
                      <a:r>
                        <a:rPr lang="vi-VN" altLang="en-US"/>
                        <a:t> dân </a:t>
                      </a:r>
                      <a:r>
                        <a:rPr lang="vi-VN" altLang="en-US"/>
                        <a:t>sự</a:t>
                      </a:r>
                      <a:endParaRPr lang="vi-VN" altLang="en-US"/>
                    </a:p>
                  </a:txBody>
                  <a:tcPr/>
                </a:tc>
              </a:tr>
              <a:tr h="4116070">
                <a:tc>
                  <a:txBody>
                    <a:bodyPr/>
                    <a:p>
                      <a:pPr algn="just">
                        <a:buNone/>
                      </a:pPr>
                      <a:r>
                        <a:rPr lang="vi-VN" altLang="en-US"/>
                        <a:t>- Cá nhân, cơ quan, tổ chức có quyền khởi kiện vụ án </a:t>
                      </a:r>
                      <a:endParaRPr lang="vi-VN" altLang="en-US"/>
                    </a:p>
                    <a:p>
                      <a:pPr algn="just">
                        <a:buNone/>
                      </a:pPr>
                      <a:r>
                        <a:rPr lang="vi-VN" altLang="en-US"/>
                        <a:t>hành chính:</a:t>
                      </a:r>
                      <a:endParaRPr lang="vi-VN" altLang="en-US"/>
                    </a:p>
                    <a:p>
                      <a:pPr algn="just">
                        <a:buNone/>
                      </a:pPr>
                      <a:r>
                        <a:rPr lang="vi-VN" altLang="en-US"/>
                        <a:t>1. Khiếu kiện quyết định hành chính</a:t>
                      </a:r>
                      <a:endParaRPr lang="vi-VN" altLang="en-US"/>
                    </a:p>
                    <a:p>
                      <a:pPr algn="just">
                        <a:buNone/>
                      </a:pPr>
                      <a:r>
                        <a:rPr lang="vi-VN" altLang="en-US"/>
                        <a:t>2. Khiếu kiện Hành vi hành ch</a:t>
                      </a:r>
                      <a:r>
                        <a:rPr lang="vi-VN" altLang="en-US"/>
                        <a:t>ính.</a:t>
                      </a:r>
                      <a:endParaRPr lang="vi-VN" altLang="en-US"/>
                    </a:p>
                    <a:p>
                      <a:pPr algn="just">
                        <a:buNone/>
                      </a:pPr>
                      <a:r>
                        <a:rPr lang="vi-VN" altLang="en-US"/>
                        <a:t>3. Khiếu kiện về danh sách cử tri.</a:t>
                      </a:r>
                      <a:endParaRPr lang="vi-VN" altLang="en-US"/>
                    </a:p>
                    <a:p>
                      <a:pPr algn="just">
                        <a:buNone/>
                      </a:pPr>
                      <a:r>
                        <a:rPr lang="vi-VN" altLang="en-US"/>
                        <a:t>4. Khiếu kiện quyết định kỷ luật buộc thôi việc công chức</a:t>
                      </a:r>
                      <a:endParaRPr lang="vi-VN" altLang="en-US"/>
                    </a:p>
                    <a:p>
                      <a:pPr algn="just">
                        <a:buNone/>
                      </a:pPr>
                      <a:r>
                        <a:rPr lang="vi-VN" altLang="en-US"/>
                        <a:t>5. Khiếu kiện quyết định giải quyết khiếu nại về quyết định xử lý vụ việc cạnh tranh</a:t>
                      </a:r>
                      <a:endParaRPr lang="vi-VN" altLang="en-US"/>
                    </a:p>
                    <a:p>
                      <a:pPr algn="just">
                        <a:buNone/>
                      </a:pPr>
                      <a:r>
                        <a:rPr lang="vi-VN" altLang="en-US"/>
                        <a:t>Có quyền khiếu nại hoặc nộp đơn khởi kiện luôn. </a:t>
                      </a:r>
                      <a:endParaRPr lang="vi-VN" altLang="en-US"/>
                    </a:p>
                    <a:p>
                      <a:pPr algn="just">
                        <a:buNone/>
                      </a:pPr>
                      <a:r>
                        <a:rPr lang="vi-VN" altLang="en-US"/>
                        <a:t>Hoặc những nội dung trên đã khiếu nại mà chưa được giải quyết dù đã hết thời gian giải quyết hoặc đã được giải quyết mà không đồng ý</a:t>
                      </a:r>
                      <a:endParaRPr lang="vi-VN" altLang="en-US"/>
                    </a:p>
                  </a:txBody>
                  <a:tcPr/>
                </a:tc>
                <a:tc>
                  <a:txBody>
                    <a:bodyPr/>
                    <a:p>
                      <a:pPr>
                        <a:buNone/>
                      </a:pPr>
                      <a:r>
                        <a:rPr lang="vi-VN" altLang="en-US"/>
                        <a:t>Tất cả các hành vi đơn phương hoặc thỏa thuận/đa phương dân sự xâm phạm đến quyền và lợi ích hợp pháp của cá nhân, tổ chức, pháp </a:t>
                      </a:r>
                      <a:r>
                        <a:rPr lang="vi-VN" altLang="en-US"/>
                        <a:t>nhân</a:t>
                      </a:r>
                      <a:endParaRPr lang="vi-VN" altLang="en-US"/>
                    </a:p>
                  </a:txBody>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r>
              <a:rPr lang="vi-VN" altLang="en-US" sz="2800"/>
              <a:t>Thời </a:t>
            </a:r>
            <a:r>
              <a:rPr lang="vi-VN" altLang="en-US" sz="2800"/>
              <a:t>hiệu khởi kiện</a:t>
            </a:r>
            <a:endParaRPr lang="vi-VN" altLang="en-US" sz="2800"/>
          </a:p>
        </p:txBody>
      </p:sp>
      <p:graphicFrame>
        <p:nvGraphicFramePr>
          <p:cNvPr id="5" name="Table 4"/>
          <p:cNvGraphicFramePr/>
          <p:nvPr/>
        </p:nvGraphicFramePr>
        <p:xfrm>
          <a:off x="534035" y="1219200"/>
          <a:ext cx="8400415" cy="2758440"/>
        </p:xfrm>
        <a:graphic>
          <a:graphicData uri="http://schemas.openxmlformats.org/drawingml/2006/table">
            <a:tbl>
              <a:tblPr firstRow="1" bandRow="1">
                <a:tableStyleId>{5C22544A-7EE6-4342-B048-85BDC9FD1C3A}</a:tableStyleId>
              </a:tblPr>
              <a:tblGrid>
                <a:gridCol w="4408170"/>
                <a:gridCol w="3992245"/>
              </a:tblGrid>
              <a:tr h="427355">
                <a:tc>
                  <a:txBody>
                    <a:bodyPr/>
                    <a:p>
                      <a:pPr algn="ctr">
                        <a:buNone/>
                      </a:pPr>
                      <a:r>
                        <a:rPr lang="vi-VN" altLang="en-US" sz="1800"/>
                        <a:t>Trong vụ án hành </a:t>
                      </a:r>
                      <a:r>
                        <a:rPr lang="vi-VN" altLang="en-US" sz="1800"/>
                        <a:t>chính</a:t>
                      </a:r>
                      <a:endParaRPr lang="vi-VN" altLang="en-US" sz="1800"/>
                    </a:p>
                  </a:txBody>
                  <a:tcPr/>
                </a:tc>
                <a:tc>
                  <a:txBody>
                    <a:bodyPr/>
                    <a:p>
                      <a:pPr algn="ctr">
                        <a:buNone/>
                      </a:pPr>
                      <a:r>
                        <a:rPr lang="vi-VN" altLang="en-US"/>
                        <a:t>Trong vụ </a:t>
                      </a:r>
                      <a:r>
                        <a:rPr lang="vi-VN" altLang="en-US" u="heavy"/>
                        <a:t>án</a:t>
                      </a:r>
                      <a:r>
                        <a:rPr lang="vi-VN" altLang="en-US"/>
                        <a:t> dân </a:t>
                      </a:r>
                      <a:r>
                        <a:rPr lang="vi-VN" altLang="en-US"/>
                        <a:t>sự</a:t>
                      </a:r>
                      <a:endParaRPr lang="vi-VN" altLang="en-US"/>
                    </a:p>
                  </a:txBody>
                  <a:tcPr/>
                </a:tc>
              </a:tr>
              <a:tr h="2331085">
                <a:tc>
                  <a:txBody>
                    <a:bodyPr/>
                    <a:p>
                      <a:pPr algn="just">
                        <a:buNone/>
                      </a:pPr>
                      <a:r>
                        <a:rPr lang="vi-VN" altLang="en-US"/>
                        <a:t>- Là khoảng thời gian mà được </a:t>
                      </a:r>
                      <a:r>
                        <a:rPr lang="vi-VN" altLang="en-US"/>
                        <a:t>quyền yêu cầu Tòa án giải quyết vụ việc, mà hết thời gian đó thì người khởi kiện mất quyền khởi kiện</a:t>
                      </a:r>
                      <a:r>
                        <a:rPr lang="vi-VN" altLang="en-US" u="heavy"/>
                        <a:t> </a:t>
                      </a:r>
                      <a:endParaRPr lang="vi-VN" altLang="en-US"/>
                    </a:p>
                  </a:txBody>
                  <a:tcPr/>
                </a:tc>
                <a:tc>
                  <a:txBody>
                    <a:bodyPr/>
                    <a:p>
                      <a:pPr algn="just">
                        <a:buNone/>
                      </a:pPr>
                      <a:r>
                        <a:rPr lang="vi-VN" altLang="en-US"/>
                        <a:t>Giống</a:t>
                      </a:r>
                      <a:endParaRPr lang="vi-VN" altLang="en-US"/>
                    </a:p>
                  </a:txBody>
                  <a:tcPr/>
                </a:tc>
              </a:tr>
            </a:tbl>
          </a:graphicData>
        </a:graphic>
      </p:graphicFrame>
      <p:graphicFrame>
        <p:nvGraphicFramePr>
          <p:cNvPr id="2" name="Table 1"/>
          <p:cNvGraphicFramePr/>
          <p:nvPr/>
        </p:nvGraphicFramePr>
        <p:xfrm>
          <a:off x="534035" y="2819400"/>
          <a:ext cx="8400415" cy="5137785"/>
        </p:xfrm>
        <a:graphic>
          <a:graphicData uri="http://schemas.openxmlformats.org/drawingml/2006/table">
            <a:tbl>
              <a:tblPr firstRow="1" bandRow="1">
                <a:tableStyleId>{5C22544A-7EE6-4342-B048-85BDC9FD1C3A}</a:tableStyleId>
              </a:tblPr>
              <a:tblGrid>
                <a:gridCol w="4415790"/>
                <a:gridCol w="3984625"/>
              </a:tblGrid>
              <a:tr h="5137785">
                <a:tc>
                  <a:txBody>
                    <a:bodyPr/>
                    <a:p>
                      <a:pPr algn="just">
                        <a:buNone/>
                      </a:pPr>
                      <a:r>
                        <a:rPr lang="vi-VN" altLang="en-US" sz="1800"/>
                        <a:t>-cụ thể:</a:t>
                      </a:r>
                      <a:endParaRPr lang="vi-VN" altLang="en-US" sz="1800"/>
                    </a:p>
                    <a:p>
                      <a:pPr algn="just">
                        <a:buNone/>
                      </a:pPr>
                      <a:r>
                        <a:rPr lang="en-US" sz="1800"/>
                        <a:t> 01 năm kể từ ngày nhận được hoặc</a:t>
                      </a:r>
                      <a:r>
                        <a:rPr lang="vi-VN" altLang="en-US" sz="1800"/>
                        <a:t> </a:t>
                      </a:r>
                      <a:r>
                        <a:rPr lang="en-US" sz="1800"/>
                        <a:t>biết được Hành vi hành chính, Quyết định hành chính, Quyết định kỷ luật</a:t>
                      </a:r>
                      <a:r>
                        <a:rPr lang="vi-VN" altLang="en-US" sz="1800"/>
                        <a:t> </a:t>
                      </a:r>
                      <a:r>
                        <a:rPr lang="en-US" sz="1800"/>
                        <a:t>buộc thôi việc, Quyết định giải quyết khiếu nại, tố cáo, hoặc kể từ ngày hết thời gian giải quyết khiếu nại mà không được giải quyết.</a:t>
                      </a:r>
                      <a:endParaRPr lang="en-US" sz="1800"/>
                    </a:p>
                    <a:p>
                      <a:pPr algn="just">
                        <a:buNone/>
                      </a:pPr>
                      <a:r>
                        <a:rPr lang="en-US" sz="1800"/>
                        <a:t> 30 ngày kể từ ngày nhận được kết luận giải quyết vụ việc cạnh tranh</a:t>
                      </a:r>
                      <a:endParaRPr lang="en-US" sz="1800"/>
                    </a:p>
                    <a:p>
                      <a:pPr algn="just">
                        <a:buNone/>
                      </a:pPr>
                      <a:r>
                        <a:rPr lang="en-US" sz="1800"/>
                        <a:t> trước 05 ngày diễn ra bầu cử</a:t>
                      </a:r>
                      <a:endParaRPr lang="en-US" sz="1800"/>
                    </a:p>
                    <a:p>
                      <a:pPr algn="just">
                        <a:buNone/>
                      </a:pPr>
                      <a:r>
                        <a:rPr lang="en-US" sz="1800"/>
                        <a:t> không tính vào thời hiệu đối với trường hợp bất khả kháng, trở ngại khách quan chính đáng</a:t>
                      </a:r>
                      <a:endParaRPr lang="en-US" sz="1800"/>
                    </a:p>
                  </a:txBody>
                  <a:tcPr/>
                </a:tc>
                <a:tc>
                  <a:txBody>
                    <a:bodyPr/>
                    <a:p>
                      <a:pPr algn="just">
                        <a:buNone/>
                      </a:pPr>
                      <a:r>
                        <a:rPr lang="vi-VN" altLang="en-US" sz="1800"/>
                        <a:t>cụ thể: </a:t>
                      </a:r>
                      <a:endParaRPr lang="vi-VN" altLang="en-US" sz="1800"/>
                    </a:p>
                    <a:p>
                      <a:pPr algn="just">
                        <a:buNone/>
                      </a:pPr>
                      <a:r>
                        <a:rPr lang="vi-VN" altLang="en-US" sz="1800"/>
                        <a:t> tùy từng lĩnh vực tranh chấp mà thời hiệu khác nhauHNGĐ, QSH: không thời hiệu; Hợp đồng: 03 năm kể từ ngày phát hiện vi phạm; Bảo hiểm: 03 năm; Thừa kế: 30 năm kể từ ngày phát sinh quyền tk; Lao động: 01 năm</a:t>
                      </a:r>
                      <a:endParaRPr lang="vi-VN" altLang="en-US" sz="1800"/>
                    </a:p>
                    <a:p>
                      <a:pPr algn="just">
                        <a:buNone/>
                      </a:pPr>
                      <a:r>
                        <a:rPr lang="vi-VN" altLang="en-US" sz="1800"/>
                        <a:t> không tính vào thời hiệu đối với </a:t>
                      </a:r>
                      <a:endParaRPr lang="vi-VN" altLang="en-US" sz="1800"/>
                    </a:p>
                    <a:p>
                      <a:pPr algn="just">
                        <a:buNone/>
                      </a:pPr>
                      <a:r>
                        <a:rPr lang="vi-VN" altLang="en-US" sz="1800"/>
                        <a:t>trường hợp bất khả kháng, trở ngại </a:t>
                      </a:r>
                      <a:endParaRPr lang="vi-VN" altLang="en-US" sz="1800"/>
                    </a:p>
                    <a:p>
                      <a:pPr algn="just">
                        <a:buNone/>
                      </a:pPr>
                      <a:r>
                        <a:rPr lang="vi-VN" altLang="en-US" sz="1800"/>
                        <a:t>khách quan chính đáng</a:t>
                      </a:r>
                      <a:endParaRPr lang="vi-VN" altLang="en-US" sz="1800"/>
                    </a:p>
                  </a:txBody>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r>
              <a:rPr lang="vi-VN" altLang="en-US" sz="2800"/>
              <a:t>Cơ quan tiến hành, người tiến hành, người tham gia tố </a:t>
            </a:r>
            <a:r>
              <a:rPr lang="vi-VN" altLang="en-US" sz="2800"/>
              <a:t>tụng</a:t>
            </a:r>
            <a:endParaRPr lang="vi-VN" altLang="en-US" sz="2800"/>
          </a:p>
        </p:txBody>
      </p:sp>
      <p:graphicFrame>
        <p:nvGraphicFramePr>
          <p:cNvPr id="5" name="Table 4"/>
          <p:cNvGraphicFramePr/>
          <p:nvPr/>
        </p:nvGraphicFramePr>
        <p:xfrm>
          <a:off x="534035" y="1524000"/>
          <a:ext cx="8142605" cy="2032000"/>
        </p:xfrm>
        <a:graphic>
          <a:graphicData uri="http://schemas.openxmlformats.org/drawingml/2006/table">
            <a:tbl>
              <a:tblPr firstRow="1" bandRow="1">
                <a:tableStyleId>{5C22544A-7EE6-4342-B048-85BDC9FD1C3A}</a:tableStyleId>
              </a:tblPr>
              <a:tblGrid>
                <a:gridCol w="3606165"/>
                <a:gridCol w="4536440"/>
              </a:tblGrid>
              <a:tr h="365760">
                <a:tc>
                  <a:txBody>
                    <a:bodyPr/>
                    <a:p>
                      <a:pPr algn="ctr">
                        <a:buNone/>
                      </a:pPr>
                      <a:r>
                        <a:rPr lang="vi-VN" altLang="en-US" sz="1800"/>
                        <a:t>Trong vụ án hành </a:t>
                      </a:r>
                      <a:r>
                        <a:rPr lang="vi-VN" altLang="en-US" sz="1800"/>
                        <a:t>chính</a:t>
                      </a:r>
                      <a:endParaRPr lang="vi-VN" altLang="en-US" sz="1800"/>
                    </a:p>
                  </a:txBody>
                  <a:tcPr/>
                </a:tc>
                <a:tc>
                  <a:txBody>
                    <a:bodyPr/>
                    <a:p>
                      <a:pPr algn="ctr">
                        <a:buNone/>
                      </a:pPr>
                      <a:r>
                        <a:rPr lang="vi-VN" altLang="en-US"/>
                        <a:t>Trong vụ </a:t>
                      </a:r>
                      <a:r>
                        <a:rPr lang="vi-VN" altLang="en-US" u="heavy"/>
                        <a:t>án</a:t>
                      </a:r>
                      <a:r>
                        <a:rPr lang="vi-VN" altLang="en-US"/>
                        <a:t> dân </a:t>
                      </a:r>
                      <a:r>
                        <a:rPr lang="vi-VN" altLang="en-US"/>
                        <a:t>sự</a:t>
                      </a:r>
                      <a:endParaRPr lang="vi-VN" altLang="en-US"/>
                    </a:p>
                  </a:txBody>
                  <a:tcPr/>
                </a:tc>
              </a:tr>
              <a:tr h="1666240">
                <a:tc>
                  <a:txBody>
                    <a:bodyPr/>
                    <a:p>
                      <a:pPr algn="just">
                        <a:buNone/>
                      </a:pPr>
                      <a:r>
                        <a:rPr lang="vi-VN" altLang="en-US"/>
                        <a:t>- Tòa án nhân dân các cấp</a:t>
                      </a:r>
                      <a:endParaRPr lang="vi-VN" altLang="en-US"/>
                    </a:p>
                    <a:p>
                      <a:pPr algn="just">
                        <a:buNone/>
                      </a:pPr>
                      <a:r>
                        <a:rPr lang="vi-VN" altLang="en-US"/>
                        <a:t>- Viện kiểm sát nhân dân các cấp </a:t>
                      </a:r>
                      <a:endParaRPr lang="vi-VN" altLang="en-US"/>
                    </a:p>
                    <a:p>
                      <a:pPr algn="just">
                        <a:buNone/>
                      </a:pPr>
                      <a:r>
                        <a:rPr lang="vi-VN" altLang="en-US"/>
                        <a:t>100%</a:t>
                      </a:r>
                      <a:endParaRPr lang="vi-VN" altLang="en-US"/>
                    </a:p>
                    <a:p>
                      <a:pPr algn="just">
                        <a:buNone/>
                      </a:pPr>
                      <a:r>
                        <a:rPr lang="vi-VN" altLang="en-US"/>
                        <a:t>- Cơ quan thi hành án</a:t>
                      </a:r>
                      <a:endParaRPr lang="vi-VN" altLang="en-US"/>
                    </a:p>
                  </a:txBody>
                  <a:tcPr/>
                </a:tc>
                <a:tc>
                  <a:txBody>
                    <a:bodyPr/>
                    <a:p>
                      <a:pPr algn="just">
                        <a:buNone/>
                      </a:pPr>
                      <a:r>
                        <a:rPr lang="vi-VN" altLang="en-US"/>
                        <a:t>Giống nhau</a:t>
                      </a:r>
                      <a:endParaRPr lang="vi-VN" altLang="en-US"/>
                    </a:p>
                    <a:p>
                      <a:pPr algn="just">
                        <a:buNone/>
                      </a:pPr>
                      <a:r>
                        <a:rPr lang="vi-VN" altLang="en-US"/>
                        <a:t>- VKSND tham gia tất cả trừ những vụ án mà Tòa án thu thập chứng cứ, đối với vụ án có người chưa thành niên dù không thu </a:t>
                      </a:r>
                      <a:endParaRPr lang="vi-VN" altLang="en-US"/>
                    </a:p>
                    <a:p>
                      <a:pPr algn="just">
                        <a:buNone/>
                      </a:pPr>
                      <a:r>
                        <a:rPr lang="vi-VN" altLang="en-US"/>
                        <a:t>thập chứng cứ vẫn phải tham gia</a:t>
                      </a:r>
                      <a:endParaRPr lang="vi-VN" altLang="en-US"/>
                    </a:p>
                  </a:txBody>
                  <a:tcPr/>
                </a:tc>
              </a:tr>
            </a:tbl>
          </a:graphicData>
        </a:graphic>
      </p:graphicFrame>
      <p:graphicFrame>
        <p:nvGraphicFramePr>
          <p:cNvPr id="2" name="Table 1"/>
          <p:cNvGraphicFramePr/>
          <p:nvPr/>
        </p:nvGraphicFramePr>
        <p:xfrm>
          <a:off x="534035" y="3505200"/>
          <a:ext cx="8139430" cy="1463040"/>
        </p:xfrm>
        <a:graphic>
          <a:graphicData uri="http://schemas.openxmlformats.org/drawingml/2006/table">
            <a:tbl>
              <a:tblPr firstRow="1" bandRow="1">
                <a:tableStyleId>{5C22544A-7EE6-4342-B048-85BDC9FD1C3A}</a:tableStyleId>
              </a:tblPr>
              <a:tblGrid>
                <a:gridCol w="3603625"/>
                <a:gridCol w="4535805"/>
              </a:tblGrid>
              <a:tr h="381000">
                <a:tc>
                  <a:txBody>
                    <a:bodyPr/>
                    <a:p>
                      <a:pPr>
                        <a:buNone/>
                      </a:pPr>
                      <a:r>
                        <a:rPr lang="vi-VN" altLang="en-US"/>
                        <a:t>- Viện Kiểm sát: Viện trưởng, Kiểm sát viên</a:t>
                      </a:r>
                      <a:r>
                        <a:rPr lang="vi-VN" altLang="en-US"/>
                        <a:t>, Kiểm tra viên</a:t>
                      </a:r>
                      <a:endParaRPr lang="vi-VN" altLang="en-US"/>
                    </a:p>
                    <a:p>
                      <a:pPr>
                        <a:buNone/>
                      </a:pPr>
                      <a:r>
                        <a:rPr lang="vi-VN" altLang="en-US"/>
                        <a:t>- Tòa án: Chánh án, Thẩm phán, Hội thẩm, Thẩm tra viên, Thư </a:t>
                      </a:r>
                      <a:r>
                        <a:rPr lang="vi-VN" altLang="en-US"/>
                        <a:t>ký </a:t>
                      </a:r>
                      <a:endParaRPr lang="vi-VN" altLang="en-US"/>
                    </a:p>
                  </a:txBody>
                  <a:tcPr/>
                </a:tc>
                <a:tc>
                  <a:txBody>
                    <a:bodyPr/>
                    <a:p>
                      <a:pPr>
                        <a:buNone/>
                      </a:pPr>
                      <a:r>
                        <a:rPr lang="vi-VN" altLang="en-US"/>
                        <a:t>Giống </a:t>
                      </a:r>
                      <a:r>
                        <a:rPr lang="vi-VN" altLang="en-US"/>
                        <a:t>nhau</a:t>
                      </a:r>
                      <a:endParaRPr lang="vi-VN" altLang="en-US"/>
                    </a:p>
                  </a:txBody>
                  <a:tcPr/>
                </a:tc>
              </a:tr>
            </a:tbl>
          </a:graphicData>
        </a:graphic>
      </p:graphicFrame>
      <p:graphicFrame>
        <p:nvGraphicFramePr>
          <p:cNvPr id="3" name="Content Placeholder 2"/>
          <p:cNvGraphicFramePr/>
          <p:nvPr>
            <p:ph sz="quarter" idx="1"/>
          </p:nvPr>
        </p:nvGraphicFramePr>
        <p:xfrm>
          <a:off x="533908" y="4953000"/>
          <a:ext cx="8153400" cy="1737360"/>
        </p:xfrm>
        <a:graphic>
          <a:graphicData uri="http://schemas.openxmlformats.org/drawingml/2006/table">
            <a:tbl>
              <a:tblPr firstRow="1" bandRow="1">
                <a:tableStyleId>{5C22544A-7EE6-4342-B048-85BDC9FD1C3A}</a:tableStyleId>
              </a:tblPr>
              <a:tblGrid>
                <a:gridCol w="3609975"/>
                <a:gridCol w="4543425"/>
              </a:tblGrid>
              <a:tr h="381000">
                <a:tc>
                  <a:txBody>
                    <a:bodyPr/>
                    <a:p>
                      <a:pPr>
                        <a:buNone/>
                      </a:pPr>
                      <a:r>
                        <a:rPr lang="vi-VN" altLang="en-US"/>
                        <a:t>- Giống </a:t>
                      </a:r>
                      <a:r>
                        <a:rPr lang="vi-VN" altLang="en-US"/>
                        <a:t>nhau</a:t>
                      </a:r>
                      <a:endParaRPr lang="vi-VN" altLang="en-US"/>
                    </a:p>
                  </a:txBody>
                  <a:tcPr/>
                </a:tc>
                <a:tc>
                  <a:txBody>
                    <a:bodyPr/>
                    <a:p>
                      <a:pPr>
                        <a:buNone/>
                      </a:pPr>
                      <a:r>
                        <a:rPr lang="vi-VN" altLang="en-US"/>
                        <a:t>- Nguyên </a:t>
                      </a:r>
                      <a:r>
                        <a:rPr lang="vi-VN" altLang="en-US"/>
                        <a:t>đơn</a:t>
                      </a:r>
                      <a:endParaRPr lang="vi-VN" altLang="en-US"/>
                    </a:p>
                    <a:p>
                      <a:pPr>
                        <a:buNone/>
                      </a:pPr>
                      <a:r>
                        <a:rPr lang="vi-VN" altLang="en-US"/>
                        <a:t>- Bị </a:t>
                      </a:r>
                      <a:r>
                        <a:rPr lang="vi-VN" altLang="en-US"/>
                        <a:t>đơn</a:t>
                      </a:r>
                      <a:endParaRPr lang="vi-VN" altLang="en-US"/>
                    </a:p>
                    <a:p>
                      <a:pPr>
                        <a:buNone/>
                      </a:pPr>
                      <a:r>
                        <a:rPr lang="vi-VN" altLang="en-US"/>
                        <a:t>- Người có quyền và nghĩa vụ liên </a:t>
                      </a:r>
                      <a:r>
                        <a:rPr lang="vi-VN" altLang="en-US"/>
                        <a:t>quan</a:t>
                      </a:r>
                      <a:endParaRPr lang="vi-VN" altLang="en-US"/>
                    </a:p>
                    <a:p>
                      <a:pPr>
                        <a:buNone/>
                      </a:pPr>
                      <a:r>
                        <a:rPr lang="vi-VN" altLang="en-US"/>
                        <a:t>- Người tham gia tố tụng khác (người bảo vệ quyền, lợi ích hợp pháp, người làm chứng, người đại </a:t>
                      </a:r>
                      <a:r>
                        <a:rPr lang="vi-VN" altLang="en-US"/>
                        <a:t>diện...)</a:t>
                      </a:r>
                      <a:endParaRPr lang="vi-VN" altLang="en-US"/>
                    </a:p>
                  </a:txBody>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r>
              <a:rPr lang="vi-VN" altLang="en-US" sz="2800"/>
              <a:t>Thẩm quyền Tòa </a:t>
            </a:r>
            <a:r>
              <a:rPr lang="vi-VN" altLang="en-US" sz="2800"/>
              <a:t>án</a:t>
            </a:r>
            <a:endParaRPr lang="vi-VN" altLang="en-US" sz="2800"/>
          </a:p>
        </p:txBody>
      </p:sp>
      <p:sp>
        <p:nvSpPr>
          <p:cNvPr id="9" name="TextBox 8"/>
          <p:cNvSpPr txBox="1"/>
          <p:nvPr/>
        </p:nvSpPr>
        <p:spPr>
          <a:xfrm>
            <a:off x="476325" y="1524149"/>
            <a:ext cx="8192061" cy="1814830"/>
          </a:xfrm>
          <a:prstGeom prst="rect">
            <a:avLst/>
          </a:prstGeom>
          <a:noFill/>
        </p:spPr>
        <p:txBody>
          <a:bodyPr wrap="square" rtlCol="0">
            <a:spAutoFit/>
          </a:bodyPr>
          <a:p>
            <a:pPr marL="457200" indent="-457200">
              <a:buFont typeface="Wingdings" panose="05000000000000000000" pitchFamily="2" charset="2"/>
              <a:buChar char="v"/>
            </a:pPr>
            <a:r>
              <a:rPr lang="vi-VN" altLang="en-US" sz="2800" dirty="0" err="1">
                <a:latin typeface="Arial" panose="020B0604020202020204" pitchFamily="34" charset="0"/>
                <a:cs typeface="Arial" panose="020B0604020202020204" pitchFamily="34" charset="0"/>
              </a:rPr>
              <a:t>Thẩm quyền theo lãnh thổ</a:t>
            </a:r>
            <a:endParaRPr lang="vi-VN" altLang="en-US" sz="2800" dirty="0" err="1">
              <a:latin typeface="Arial" panose="020B0604020202020204" pitchFamily="34" charset="0"/>
              <a:cs typeface="Arial" panose="020B0604020202020204" pitchFamily="34" charset="0"/>
            </a:endParaRPr>
          </a:p>
          <a:p>
            <a:pPr marL="457200" indent="-457200">
              <a:buFont typeface="Wingdings" panose="05000000000000000000" pitchFamily="2" charset="2"/>
              <a:buChar char="v"/>
            </a:pPr>
            <a:r>
              <a:rPr lang="vi-VN" altLang="en-US" sz="2800" dirty="0" err="1">
                <a:latin typeface="Arial" panose="020B0604020202020204" pitchFamily="34" charset="0"/>
                <a:sym typeface="+mn-ea"/>
              </a:rPr>
              <a:t>Thẩm quyền theo cấp xét </a:t>
            </a:r>
            <a:r>
              <a:rPr lang="vi-VN" altLang="en-US" sz="2800" dirty="0" err="1">
                <a:latin typeface="Arial" panose="020B0604020202020204" pitchFamily="34" charset="0"/>
                <a:sym typeface="+mn-ea"/>
              </a:rPr>
              <a:t>xử</a:t>
            </a:r>
            <a:endParaRPr lang="vi-VN" altLang="en-US" sz="2800" dirty="0" err="1">
              <a:latin typeface="Arial" panose="020B0604020202020204" pitchFamily="34" charset="0"/>
              <a:sym typeface="+mn-ea"/>
            </a:endParaRPr>
          </a:p>
          <a:p>
            <a:pPr marL="457200" indent="-457200">
              <a:buFont typeface="Wingdings" panose="05000000000000000000" pitchFamily="2" charset="2"/>
              <a:buChar char="v"/>
            </a:pPr>
            <a:r>
              <a:rPr lang="vi-VN" altLang="en-US" sz="2800" dirty="0" err="1">
                <a:latin typeface="Arial" panose="020B0604020202020204" pitchFamily="34" charset="0"/>
                <a:sym typeface="+mn-ea"/>
              </a:rPr>
              <a:t>Thẩm quyền theo sự lựa chọn của nguyên </a:t>
            </a:r>
            <a:r>
              <a:rPr lang="vi-VN" altLang="en-US" sz="2800" dirty="0" err="1">
                <a:latin typeface="Arial" panose="020B0604020202020204" pitchFamily="34" charset="0"/>
                <a:sym typeface="+mn-ea"/>
              </a:rPr>
              <a:t>đơn, người yêu cầu </a:t>
            </a:r>
            <a:endParaRPr lang="vi-VN" altLang="en-US" sz="2800" dirty="0" err="1">
              <a:latin typeface="Arial" panose="020B0604020202020204" pitchFamily="34" charset="0"/>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noGrp="1"/>
          </p:cNvSpPr>
          <p:nvPr>
            <p:ph type="title"/>
          </p:nvPr>
        </p:nvSpPr>
        <p:spPr>
          <a:xfrm>
            <a:off x="1257302" y="1085847"/>
            <a:ext cx="6743697" cy="685800"/>
          </a:xfrm>
        </p:spPr>
        <p:txBody>
          <a:bodyPr>
            <a:normAutofit/>
          </a:bodyPr>
          <a:lstStyle/>
          <a:p>
            <a:pPr lvl="0" algn="ctr"/>
            <a:endParaRPr lang="en-US" sz="1800" b="1" dirty="0">
              <a:latin typeface="Times New Roman" panose="02020603050405020304" pitchFamily="18" charset="0"/>
              <a:cs typeface="Times New Roman" panose="02020603050405020304" pitchFamily="18" charset="0"/>
            </a:endParaRPr>
          </a:p>
        </p:txBody>
      </p:sp>
      <p:sp>
        <p:nvSpPr>
          <p:cNvPr id="4" name="Content Placeholder 8"/>
          <p:cNvSpPr txBox="1">
            <a:spLocks noGrp="1"/>
          </p:cNvSpPr>
          <p:nvPr>
            <p:ph idx="1"/>
          </p:nvPr>
        </p:nvSpPr>
        <p:spPr>
          <a:xfrm>
            <a:off x="1142999" y="3086100"/>
            <a:ext cx="2457447" cy="685800"/>
          </a:xfrm>
          <a:gradFill>
            <a:gsLst>
              <a:gs pos="0">
                <a:srgbClr val="FFBE86"/>
              </a:gs>
              <a:gs pos="100000">
                <a:srgbClr val="FFD0AA"/>
              </a:gs>
            </a:gsLst>
            <a:lin ang="16200000"/>
          </a:gradFill>
          <a:ln w="9528">
            <a:solidFill>
              <a:srgbClr val="F69240"/>
            </a:solidFill>
            <a:prstDash val="solid"/>
          </a:ln>
          <a:effectLst>
            <a:outerShdw dist="19997" dir="5400000" algn="tl">
              <a:srgbClr val="000000">
                <a:alpha val="38000"/>
              </a:srgbClr>
            </a:outerShdw>
          </a:effectLst>
        </p:spPr>
        <p:txBody>
          <a:bodyPr anchor="ctr"/>
          <a:lstStyle/>
          <a:p>
            <a:pPr lvl="0" algn="ctr">
              <a:buNone/>
            </a:pPr>
            <a:r>
              <a:rPr lang="en-US" sz="2100" dirty="0">
                <a:latin typeface="Times New Roman" panose="02020603050405020304" pitchFamily="18" charset="0"/>
                <a:cs typeface="Times New Roman" panose="02020603050405020304" pitchFamily="18" charset="0"/>
              </a:rPr>
              <a:t>TAND</a:t>
            </a:r>
            <a:r>
              <a:rPr lang="en-US" sz="2100" dirty="0">
                <a:latin typeface="Constantia" panose="02030602050306030303"/>
              </a:rPr>
              <a:t> CẤP CAO</a:t>
            </a:r>
            <a:endParaRPr lang="en-US" sz="2100" dirty="0">
              <a:latin typeface="Constantia" panose="02030602050306030303"/>
            </a:endParaRPr>
          </a:p>
        </p:txBody>
      </p:sp>
      <p:sp>
        <p:nvSpPr>
          <p:cNvPr id="3" name="Rounded Rectangle 7"/>
          <p:cNvSpPr/>
          <p:nvPr/>
        </p:nvSpPr>
        <p:spPr>
          <a:xfrm>
            <a:off x="1143892" y="1943097"/>
            <a:ext cx="2437765" cy="742947"/>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gradFill>
            <a:gsLst>
              <a:gs pos="0">
                <a:srgbClr val="FFA2A1"/>
              </a:gs>
              <a:gs pos="100000">
                <a:srgbClr val="FFBEBD"/>
              </a:gs>
            </a:gsLst>
            <a:lin ang="16200000"/>
          </a:gradFill>
          <a:ln w="9528">
            <a:solidFill>
              <a:srgbClr val="BE4B48"/>
            </a:solidFill>
            <a:prstDash val="solid"/>
          </a:ln>
          <a:effectLst>
            <a:outerShdw dist="19997" dir="5400000" algn="tl">
              <a:srgbClr val="000000">
                <a:alpha val="38000"/>
              </a:srgbClr>
            </a:outerShdw>
          </a:effectLst>
        </p:spPr>
        <p:txBody>
          <a:bodyPr vert="horz" wrap="square" lIns="68580" tIns="34290" rIns="68580" bIns="34290" anchor="ctr" anchorCtr="1" compatLnSpc="1"/>
          <a:lstStyle/>
          <a:p>
            <a:pPr algn="ctr">
              <a:defRPr sz="1800" b="0" i="0" u="none" strike="noStrike" kern="0" cap="none" spc="0" baseline="0">
                <a:solidFill>
                  <a:srgbClr val="000000"/>
                </a:solidFill>
                <a:uFillTx/>
              </a:defRPr>
            </a:pPr>
            <a:r>
              <a:rPr lang="en-US" sz="2100" dirty="0">
                <a:solidFill>
                  <a:srgbClr val="000000"/>
                </a:solidFill>
                <a:latin typeface="Times New Roman" panose="02020603050405020304" pitchFamily="18" charset="0"/>
                <a:cs typeface="Times New Roman" panose="02020603050405020304" pitchFamily="18" charset="0"/>
              </a:rPr>
              <a:t>TAND TỐI CAO</a:t>
            </a:r>
            <a:endParaRPr lang="en-US" sz="2100" dirty="0">
              <a:solidFill>
                <a:srgbClr val="000000"/>
              </a:solidFill>
              <a:latin typeface="Times New Roman" panose="02020603050405020304" pitchFamily="18" charset="0"/>
              <a:cs typeface="Times New Roman" panose="02020603050405020304" pitchFamily="18" charset="0"/>
            </a:endParaRPr>
          </a:p>
        </p:txBody>
      </p:sp>
      <p:sp>
        <p:nvSpPr>
          <p:cNvPr id="5" name="Rounded Rectangle 9"/>
          <p:cNvSpPr/>
          <p:nvPr/>
        </p:nvSpPr>
        <p:spPr>
          <a:xfrm>
            <a:off x="1143892" y="4972050"/>
            <a:ext cx="2437765" cy="742947"/>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gradFill>
            <a:gsLst>
              <a:gs pos="0">
                <a:srgbClr val="DAFDA7"/>
              </a:gs>
              <a:gs pos="100000">
                <a:srgbClr val="E4FDC2"/>
              </a:gs>
            </a:gsLst>
            <a:lin ang="16200000"/>
          </a:gradFill>
          <a:ln w="9528">
            <a:solidFill>
              <a:srgbClr val="98B954"/>
            </a:solidFill>
            <a:prstDash val="solid"/>
          </a:ln>
          <a:effectLst>
            <a:outerShdw dist="19997" dir="5400000" algn="tl">
              <a:srgbClr val="000000">
                <a:alpha val="38000"/>
              </a:srgbClr>
            </a:outerShdw>
          </a:effectLst>
        </p:spPr>
        <p:txBody>
          <a:bodyPr vert="horz" wrap="square" lIns="68580" tIns="34290" rIns="68580" bIns="34290" anchor="ctr" anchorCtr="1" compatLnSpc="1"/>
          <a:lstStyle/>
          <a:p>
            <a:pPr algn="ctr">
              <a:defRPr sz="1800" b="0" i="0" u="none" strike="noStrike" kern="0" cap="none" spc="0" baseline="0">
                <a:solidFill>
                  <a:srgbClr val="000000"/>
                </a:solidFill>
                <a:uFillTx/>
              </a:defRPr>
            </a:pPr>
            <a:r>
              <a:rPr lang="en-US" dirty="0">
                <a:solidFill>
                  <a:srgbClr val="000000"/>
                </a:solidFill>
                <a:latin typeface="Times New Roman" panose="02020603050405020304" pitchFamily="18" charset="0"/>
                <a:cs typeface="Times New Roman" panose="02020603050405020304" pitchFamily="18" charset="0"/>
              </a:rPr>
              <a:t>TAND CẤP HUYỆN</a:t>
            </a:r>
            <a:endParaRPr lang="en-US" dirty="0">
              <a:solidFill>
                <a:srgbClr val="000000"/>
              </a:solidFill>
              <a:latin typeface="Times New Roman" panose="02020603050405020304" pitchFamily="18" charset="0"/>
              <a:cs typeface="Times New Roman" panose="02020603050405020304" pitchFamily="18" charset="0"/>
            </a:endParaRPr>
          </a:p>
        </p:txBody>
      </p:sp>
      <p:sp>
        <p:nvSpPr>
          <p:cNvPr id="6" name="Rounded Rectangle 10"/>
          <p:cNvSpPr/>
          <p:nvPr/>
        </p:nvSpPr>
        <p:spPr>
          <a:xfrm>
            <a:off x="1143892" y="4000497"/>
            <a:ext cx="2437765" cy="742947"/>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gradFill>
            <a:gsLst>
              <a:gs pos="0">
                <a:srgbClr val="9EEAFF"/>
              </a:gs>
              <a:gs pos="100000">
                <a:srgbClr val="BBEFFF"/>
              </a:gs>
            </a:gsLst>
            <a:lin ang="16200000"/>
          </a:gradFill>
          <a:ln w="9528">
            <a:solidFill>
              <a:srgbClr val="46AAC5"/>
            </a:solidFill>
            <a:prstDash val="solid"/>
          </a:ln>
          <a:effectLst>
            <a:outerShdw dist="19997" dir="5400000" algn="tl">
              <a:srgbClr val="000000">
                <a:alpha val="38000"/>
              </a:srgbClr>
            </a:outerShdw>
          </a:effectLst>
        </p:spPr>
        <p:txBody>
          <a:bodyPr vert="horz" wrap="square" lIns="68580" tIns="34290" rIns="68580" bIns="34290" anchor="ctr" anchorCtr="1" compatLnSpc="1"/>
          <a:lstStyle/>
          <a:p>
            <a:pPr algn="ctr">
              <a:defRPr sz="1800" b="0" i="0" u="none" strike="noStrike" kern="0" cap="none" spc="0" baseline="0">
                <a:solidFill>
                  <a:srgbClr val="000000"/>
                </a:solidFill>
                <a:uFillTx/>
              </a:defRPr>
            </a:pPr>
            <a:r>
              <a:rPr lang="en-US" sz="2100" dirty="0">
                <a:solidFill>
                  <a:srgbClr val="000000"/>
                </a:solidFill>
                <a:latin typeface="Times New Roman" panose="02020603050405020304" pitchFamily="18" charset="0"/>
                <a:cs typeface="Times New Roman" panose="02020603050405020304" pitchFamily="18" charset="0"/>
              </a:rPr>
              <a:t>TAND CẤP TỈNH</a:t>
            </a:r>
            <a:endParaRPr lang="en-US" sz="2100" dirty="0">
              <a:solidFill>
                <a:srgbClr val="000000"/>
              </a:solidFill>
              <a:latin typeface="Times New Roman" panose="02020603050405020304" pitchFamily="18" charset="0"/>
              <a:cs typeface="Times New Roman" panose="02020603050405020304" pitchFamily="18" charset="0"/>
            </a:endParaRPr>
          </a:p>
        </p:txBody>
      </p:sp>
      <p:sp>
        <p:nvSpPr>
          <p:cNvPr id="7" name="Rounded Rectangle 11"/>
          <p:cNvSpPr/>
          <p:nvPr/>
        </p:nvSpPr>
        <p:spPr>
          <a:xfrm>
            <a:off x="5638523" y="5029205"/>
            <a:ext cx="2437765" cy="742947"/>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gradFill>
            <a:gsLst>
              <a:gs pos="0">
                <a:srgbClr val="DAFDA7"/>
              </a:gs>
              <a:gs pos="100000">
                <a:srgbClr val="E4FDC2"/>
              </a:gs>
            </a:gsLst>
            <a:lin ang="16200000"/>
          </a:gradFill>
          <a:ln w="9528">
            <a:solidFill>
              <a:srgbClr val="98B954"/>
            </a:solidFill>
            <a:prstDash val="solid"/>
          </a:ln>
          <a:effectLst>
            <a:outerShdw dist="19997" dir="5400000" algn="tl">
              <a:srgbClr val="000000">
                <a:alpha val="38000"/>
              </a:srgbClr>
            </a:outerShdw>
          </a:effectLst>
        </p:spPr>
        <p:txBody>
          <a:bodyPr vert="horz" wrap="square" lIns="68580" tIns="34290" rIns="68580" bIns="34290" anchor="ctr" anchorCtr="1" compatLnSpc="1"/>
          <a:lstStyle/>
          <a:p>
            <a:pPr algn="ctr">
              <a:defRPr sz="1800" b="0" i="0" u="none" strike="noStrike" kern="0" cap="none" spc="0" baseline="0">
                <a:solidFill>
                  <a:srgbClr val="000000"/>
                </a:solidFill>
                <a:uFillTx/>
              </a:defRPr>
            </a:pPr>
            <a:r>
              <a:rPr lang="en-US" sz="1500" dirty="0" err="1" smtClean="0">
                <a:solidFill>
                  <a:srgbClr val="000000"/>
                </a:solidFill>
                <a:latin typeface="Times New Roman" panose="02020603050405020304" pitchFamily="18" charset="0"/>
                <a:cs typeface="Times New Roman" panose="02020603050405020304" pitchFamily="18" charset="0"/>
              </a:rPr>
              <a:t>Sơ</a:t>
            </a:r>
            <a:r>
              <a:rPr lang="en-US" sz="1500" dirty="0" smtClean="0">
                <a:solidFill>
                  <a:srgbClr val="000000"/>
                </a:solidFill>
                <a:latin typeface="Times New Roman" panose="02020603050405020304" pitchFamily="18" charset="0"/>
                <a:cs typeface="Times New Roman" panose="02020603050405020304" pitchFamily="18" charset="0"/>
              </a:rPr>
              <a:t> </a:t>
            </a:r>
            <a:r>
              <a:rPr lang="en-US" sz="1500" dirty="0" err="1">
                <a:solidFill>
                  <a:srgbClr val="000000"/>
                </a:solidFill>
                <a:latin typeface="Times New Roman" panose="02020603050405020304" pitchFamily="18" charset="0"/>
                <a:cs typeface="Times New Roman" panose="02020603050405020304" pitchFamily="18" charset="0"/>
              </a:rPr>
              <a:t>thẩm</a:t>
            </a:r>
            <a:endParaRPr lang="en-US" sz="1500" dirty="0">
              <a:solidFill>
                <a:srgbClr val="000000"/>
              </a:solidFill>
              <a:latin typeface="Times New Roman" panose="02020603050405020304" pitchFamily="18" charset="0"/>
              <a:cs typeface="Times New Roman" panose="02020603050405020304" pitchFamily="18" charset="0"/>
            </a:endParaRPr>
          </a:p>
        </p:txBody>
      </p:sp>
      <p:sp>
        <p:nvSpPr>
          <p:cNvPr id="8" name="Rounded Rectangle 12"/>
          <p:cNvSpPr/>
          <p:nvPr/>
        </p:nvSpPr>
        <p:spPr>
          <a:xfrm>
            <a:off x="5638523" y="4000497"/>
            <a:ext cx="2437765" cy="742947"/>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gradFill>
            <a:gsLst>
              <a:gs pos="0">
                <a:srgbClr val="9EEAFF"/>
              </a:gs>
              <a:gs pos="100000">
                <a:srgbClr val="BBEFFF"/>
              </a:gs>
            </a:gsLst>
            <a:lin ang="16200000"/>
          </a:gradFill>
          <a:ln w="9528">
            <a:solidFill>
              <a:srgbClr val="46AAC5"/>
            </a:solidFill>
            <a:prstDash val="solid"/>
          </a:ln>
          <a:effectLst>
            <a:outerShdw dist="19997" dir="5400000" algn="tl">
              <a:srgbClr val="000000">
                <a:alpha val="38000"/>
              </a:srgbClr>
            </a:outerShdw>
          </a:effectLst>
        </p:spPr>
        <p:txBody>
          <a:bodyPr vert="horz" wrap="square" lIns="68580" tIns="34290" rIns="68580" bIns="34290" anchor="ctr" anchorCtr="1" compatLnSpc="1"/>
          <a:lstStyle/>
          <a:p>
            <a:pPr algn="ctr">
              <a:defRPr sz="1800" b="0" i="0" u="none" strike="noStrike" kern="0" cap="none" spc="0" baseline="0">
                <a:solidFill>
                  <a:srgbClr val="000000"/>
                </a:solidFill>
                <a:uFillTx/>
              </a:defRPr>
            </a:pPr>
            <a:r>
              <a:rPr lang="en-US" sz="1500" kern="0" dirty="0" err="1" smtClean="0">
                <a:solidFill>
                  <a:srgbClr val="000000"/>
                </a:solidFill>
                <a:latin typeface="Times New Roman" panose="02020603050405020304" pitchFamily="18" charset="0"/>
                <a:cs typeface="Times New Roman" panose="02020603050405020304" pitchFamily="18" charset="0"/>
              </a:rPr>
              <a:t>P</a:t>
            </a:r>
            <a:r>
              <a:rPr lang="en-US" sz="1500" dirty="0" err="1" smtClean="0">
                <a:solidFill>
                  <a:srgbClr val="000000"/>
                </a:solidFill>
                <a:latin typeface="Times New Roman" panose="02020603050405020304" pitchFamily="18" charset="0"/>
                <a:cs typeface="Times New Roman" panose="02020603050405020304" pitchFamily="18" charset="0"/>
              </a:rPr>
              <a:t>húc</a:t>
            </a:r>
            <a:r>
              <a:rPr lang="en-US" sz="1500" dirty="0" smtClean="0">
                <a:solidFill>
                  <a:srgbClr val="000000"/>
                </a:solidFill>
                <a:latin typeface="Times New Roman" panose="02020603050405020304" pitchFamily="18" charset="0"/>
                <a:cs typeface="Times New Roman" panose="02020603050405020304" pitchFamily="18" charset="0"/>
              </a:rPr>
              <a:t> </a:t>
            </a:r>
            <a:r>
              <a:rPr lang="en-US" sz="1500" dirty="0" err="1">
                <a:solidFill>
                  <a:srgbClr val="000000"/>
                </a:solidFill>
                <a:latin typeface="Times New Roman" panose="02020603050405020304" pitchFamily="18" charset="0"/>
                <a:cs typeface="Times New Roman" panose="02020603050405020304" pitchFamily="18" charset="0"/>
              </a:rPr>
              <a:t>thẩm</a:t>
            </a:r>
            <a:r>
              <a:rPr lang="en-US" sz="1500" dirty="0" smtClean="0">
                <a:solidFill>
                  <a:srgbClr val="000000"/>
                </a:solidFill>
                <a:latin typeface="Times New Roman" panose="02020603050405020304" pitchFamily="18" charset="0"/>
                <a:cs typeface="Times New Roman" panose="02020603050405020304" pitchFamily="18" charset="0"/>
              </a:rPr>
              <a:t>; </a:t>
            </a:r>
            <a:r>
              <a:rPr lang="en-US" sz="1500" kern="0" dirty="0" err="1">
                <a:solidFill>
                  <a:srgbClr val="000000"/>
                </a:solidFill>
                <a:latin typeface="Times New Roman" panose="02020603050405020304" pitchFamily="18" charset="0"/>
                <a:cs typeface="Times New Roman" panose="02020603050405020304" pitchFamily="18" charset="0"/>
              </a:rPr>
              <a:t>S</a:t>
            </a:r>
            <a:r>
              <a:rPr lang="en-US" sz="1500" dirty="0" err="1">
                <a:solidFill>
                  <a:srgbClr val="000000"/>
                </a:solidFill>
                <a:latin typeface="Times New Roman" panose="02020603050405020304" pitchFamily="18" charset="0"/>
                <a:cs typeface="Times New Roman" panose="02020603050405020304" pitchFamily="18" charset="0"/>
              </a:rPr>
              <a:t>ơ</a:t>
            </a:r>
            <a:r>
              <a:rPr lang="en-US" sz="1500" dirty="0">
                <a:solidFill>
                  <a:srgbClr val="000000"/>
                </a:solidFill>
                <a:latin typeface="Times New Roman" panose="02020603050405020304" pitchFamily="18" charset="0"/>
                <a:cs typeface="Times New Roman" panose="02020603050405020304" pitchFamily="18" charset="0"/>
              </a:rPr>
              <a:t> </a:t>
            </a:r>
            <a:r>
              <a:rPr lang="en-US" sz="1500" dirty="0" err="1">
                <a:solidFill>
                  <a:srgbClr val="000000"/>
                </a:solidFill>
                <a:latin typeface="Times New Roman" panose="02020603050405020304" pitchFamily="18" charset="0"/>
                <a:cs typeface="Times New Roman" panose="02020603050405020304" pitchFamily="18" charset="0"/>
              </a:rPr>
              <a:t>thẩm</a:t>
            </a:r>
            <a:r>
              <a:rPr lang="vi-VN" altLang="en-US" sz="1500" dirty="0" err="1">
                <a:solidFill>
                  <a:srgbClr val="000000"/>
                </a:solidFill>
                <a:latin typeface="Times New Roman" panose="02020603050405020304" pitchFamily="18" charset="0"/>
                <a:cs typeface="Times New Roman" panose="02020603050405020304" pitchFamily="18" charset="0"/>
              </a:rPr>
              <a:t> (vụ thuộc thẩm quyền của TA </a:t>
            </a:r>
            <a:r>
              <a:rPr lang="vi-VN" altLang="en-US" sz="1500" dirty="0" err="1">
                <a:solidFill>
                  <a:srgbClr val="000000"/>
                </a:solidFill>
                <a:latin typeface="Times New Roman" panose="02020603050405020304" pitchFamily="18" charset="0"/>
                <a:cs typeface="Times New Roman" panose="02020603050405020304" pitchFamily="18" charset="0"/>
              </a:rPr>
              <a:t>tỉnh)</a:t>
            </a:r>
            <a:endParaRPr lang="vi-VN" altLang="en-US" sz="1500" dirty="0" err="1">
              <a:solidFill>
                <a:srgbClr val="000000"/>
              </a:solidFill>
              <a:latin typeface="Times New Roman" panose="02020603050405020304" pitchFamily="18" charset="0"/>
              <a:cs typeface="Times New Roman" panose="02020603050405020304" pitchFamily="18" charset="0"/>
            </a:endParaRPr>
          </a:p>
        </p:txBody>
      </p:sp>
      <p:sp>
        <p:nvSpPr>
          <p:cNvPr id="9" name="Rounded Rectangle 13"/>
          <p:cNvSpPr/>
          <p:nvPr/>
        </p:nvSpPr>
        <p:spPr>
          <a:xfrm>
            <a:off x="5372102" y="3028952"/>
            <a:ext cx="2971797" cy="742947"/>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gradFill>
            <a:gsLst>
              <a:gs pos="0">
                <a:srgbClr val="FFBE86"/>
              </a:gs>
              <a:gs pos="100000">
                <a:srgbClr val="FFD0AA"/>
              </a:gs>
            </a:gsLst>
            <a:lin ang="16200000"/>
          </a:gradFill>
          <a:ln w="9528">
            <a:solidFill>
              <a:srgbClr val="F69240"/>
            </a:solidFill>
            <a:prstDash val="solid"/>
          </a:ln>
          <a:effectLst>
            <a:outerShdw dist="19997" dir="5400000" algn="tl">
              <a:srgbClr val="000000">
                <a:alpha val="38000"/>
              </a:srgbClr>
            </a:outerShdw>
          </a:effectLst>
        </p:spPr>
        <p:txBody>
          <a:bodyPr vert="horz" wrap="square" lIns="68580" tIns="34290" rIns="68580" bIns="34290" anchor="ctr" anchorCtr="1" compatLnSpc="1"/>
          <a:lstStyle/>
          <a:p>
            <a:pPr algn="ctr">
              <a:defRPr sz="1800" b="0" i="0" u="none" strike="noStrike" kern="0" cap="none" spc="0" baseline="0">
                <a:solidFill>
                  <a:srgbClr val="000000"/>
                </a:solidFill>
                <a:uFillTx/>
              </a:defRPr>
            </a:pPr>
            <a:r>
              <a:rPr lang="en-US" sz="1350" kern="0" dirty="0" err="1" smtClean="0">
                <a:solidFill>
                  <a:srgbClr val="000000"/>
                </a:solidFill>
                <a:latin typeface="Times New Roman" panose="02020603050405020304" pitchFamily="18" charset="0"/>
                <a:cs typeface="Times New Roman" panose="02020603050405020304" pitchFamily="18" charset="0"/>
              </a:rPr>
              <a:t>P</a:t>
            </a:r>
            <a:r>
              <a:rPr lang="en-US" sz="1350" dirty="0" err="1" smtClean="0">
                <a:solidFill>
                  <a:srgbClr val="000000"/>
                </a:solidFill>
                <a:latin typeface="Times New Roman" panose="02020603050405020304" pitchFamily="18" charset="0"/>
                <a:cs typeface="Times New Roman" panose="02020603050405020304" pitchFamily="18" charset="0"/>
              </a:rPr>
              <a:t>húc</a:t>
            </a:r>
            <a:r>
              <a:rPr lang="en-US" sz="1350" dirty="0" smtClean="0">
                <a:solidFill>
                  <a:srgbClr val="000000"/>
                </a:solidFill>
                <a:latin typeface="Times New Roman" panose="02020603050405020304" pitchFamily="18" charset="0"/>
                <a:cs typeface="Times New Roman" panose="02020603050405020304" pitchFamily="18" charset="0"/>
              </a:rPr>
              <a:t> </a:t>
            </a:r>
            <a:r>
              <a:rPr lang="en-US" sz="1350" dirty="0" err="1">
                <a:solidFill>
                  <a:srgbClr val="000000"/>
                </a:solidFill>
                <a:latin typeface="Times New Roman" panose="02020603050405020304" pitchFamily="18" charset="0"/>
                <a:cs typeface="Times New Roman" panose="02020603050405020304" pitchFamily="18" charset="0"/>
              </a:rPr>
              <a:t>thẩm</a:t>
            </a:r>
            <a:r>
              <a:rPr lang="vi-VN" altLang="en-US" sz="1350" dirty="0" err="1">
                <a:solidFill>
                  <a:srgbClr val="000000"/>
                </a:solidFill>
                <a:latin typeface="Times New Roman" panose="02020603050405020304" pitchFamily="18" charset="0"/>
                <a:cs typeface="Times New Roman" panose="02020603050405020304" pitchFamily="18" charset="0"/>
              </a:rPr>
              <a:t> (bản án, QĐ TA cấp tỉnh)</a:t>
            </a:r>
            <a:r>
              <a:rPr lang="en-US" sz="1350" dirty="0">
                <a:solidFill>
                  <a:srgbClr val="000000"/>
                </a:solidFill>
                <a:latin typeface="Times New Roman" panose="02020603050405020304" pitchFamily="18" charset="0"/>
                <a:cs typeface="Times New Roman" panose="02020603050405020304" pitchFamily="18" charset="0"/>
              </a:rPr>
              <a:t>; </a:t>
            </a:r>
            <a:r>
              <a:rPr lang="en-US" sz="1350" dirty="0" err="1">
                <a:solidFill>
                  <a:srgbClr val="000000"/>
                </a:solidFill>
                <a:latin typeface="Times New Roman" panose="02020603050405020304" pitchFamily="18" charset="0"/>
                <a:cs typeface="Times New Roman" panose="02020603050405020304" pitchFamily="18" charset="0"/>
              </a:rPr>
              <a:t>Giám</a:t>
            </a:r>
            <a:r>
              <a:rPr lang="en-US" sz="1350" dirty="0">
                <a:solidFill>
                  <a:srgbClr val="000000"/>
                </a:solidFill>
                <a:latin typeface="Times New Roman" panose="02020603050405020304" pitchFamily="18" charset="0"/>
                <a:cs typeface="Times New Roman" panose="02020603050405020304" pitchFamily="18" charset="0"/>
              </a:rPr>
              <a:t> </a:t>
            </a:r>
            <a:r>
              <a:rPr lang="en-US" sz="1350" dirty="0" err="1">
                <a:solidFill>
                  <a:srgbClr val="000000"/>
                </a:solidFill>
                <a:latin typeface="Times New Roman" panose="02020603050405020304" pitchFamily="18" charset="0"/>
                <a:cs typeface="Times New Roman" panose="02020603050405020304" pitchFamily="18" charset="0"/>
              </a:rPr>
              <a:t>đốc</a:t>
            </a:r>
            <a:r>
              <a:rPr lang="en-US" sz="1350" dirty="0">
                <a:solidFill>
                  <a:srgbClr val="000000"/>
                </a:solidFill>
                <a:latin typeface="Times New Roman" panose="02020603050405020304" pitchFamily="18" charset="0"/>
                <a:cs typeface="Times New Roman" panose="02020603050405020304" pitchFamily="18" charset="0"/>
              </a:rPr>
              <a:t> </a:t>
            </a:r>
            <a:r>
              <a:rPr lang="en-US" sz="1350" dirty="0" err="1">
                <a:solidFill>
                  <a:srgbClr val="000000"/>
                </a:solidFill>
                <a:latin typeface="Times New Roman" panose="02020603050405020304" pitchFamily="18" charset="0"/>
                <a:cs typeface="Times New Roman" panose="02020603050405020304" pitchFamily="18" charset="0"/>
              </a:rPr>
              <a:t>thẩm</a:t>
            </a:r>
            <a:r>
              <a:rPr lang="en-US" sz="1350" dirty="0">
                <a:solidFill>
                  <a:srgbClr val="000000"/>
                </a:solidFill>
                <a:latin typeface="Times New Roman" panose="02020603050405020304" pitchFamily="18" charset="0"/>
                <a:cs typeface="Times New Roman" panose="02020603050405020304" pitchFamily="18" charset="0"/>
              </a:rPr>
              <a:t>, </a:t>
            </a:r>
            <a:r>
              <a:rPr lang="en-US" sz="1350" dirty="0" err="1">
                <a:solidFill>
                  <a:srgbClr val="000000"/>
                </a:solidFill>
                <a:latin typeface="Times New Roman" panose="02020603050405020304" pitchFamily="18" charset="0"/>
                <a:cs typeface="Times New Roman" panose="02020603050405020304" pitchFamily="18" charset="0"/>
              </a:rPr>
              <a:t>Tái</a:t>
            </a:r>
            <a:r>
              <a:rPr lang="en-US" sz="1350" dirty="0">
                <a:solidFill>
                  <a:srgbClr val="000000"/>
                </a:solidFill>
                <a:latin typeface="Times New Roman" panose="02020603050405020304" pitchFamily="18" charset="0"/>
                <a:cs typeface="Times New Roman" panose="02020603050405020304" pitchFamily="18" charset="0"/>
              </a:rPr>
              <a:t> </a:t>
            </a:r>
            <a:r>
              <a:rPr lang="en-US" sz="1350" dirty="0" err="1" smtClean="0">
                <a:solidFill>
                  <a:srgbClr val="000000"/>
                </a:solidFill>
                <a:latin typeface="Times New Roman" panose="02020603050405020304" pitchFamily="18" charset="0"/>
                <a:cs typeface="Times New Roman" panose="02020603050405020304" pitchFamily="18" charset="0"/>
              </a:rPr>
              <a:t>thẩm</a:t>
            </a:r>
            <a:r>
              <a:rPr lang="vi-VN" altLang="en-US" sz="1350" dirty="0" err="1" smtClean="0">
                <a:solidFill>
                  <a:srgbClr val="000000"/>
                </a:solidFill>
                <a:latin typeface="Times New Roman" panose="02020603050405020304" pitchFamily="18" charset="0"/>
                <a:cs typeface="Times New Roman" panose="02020603050405020304" pitchFamily="18" charset="0"/>
              </a:rPr>
              <a:t> (bản án, QĐ TA cấp Tỉnh, </a:t>
            </a:r>
            <a:r>
              <a:rPr lang="vi-VN" altLang="en-US" sz="1350" dirty="0" err="1" smtClean="0">
                <a:solidFill>
                  <a:srgbClr val="000000"/>
                </a:solidFill>
                <a:latin typeface="Times New Roman" panose="02020603050405020304" pitchFamily="18" charset="0"/>
                <a:cs typeface="Times New Roman" panose="02020603050405020304" pitchFamily="18" charset="0"/>
              </a:rPr>
              <a:t>Huyện)</a:t>
            </a:r>
            <a:endParaRPr lang="vi-VN" altLang="en-US" sz="1350" dirty="0" err="1" smtClean="0">
              <a:solidFill>
                <a:srgbClr val="000000"/>
              </a:solidFill>
              <a:latin typeface="Times New Roman" panose="02020603050405020304" pitchFamily="18" charset="0"/>
              <a:cs typeface="Times New Roman" panose="02020603050405020304" pitchFamily="18" charset="0"/>
            </a:endParaRPr>
          </a:p>
        </p:txBody>
      </p:sp>
      <p:sp>
        <p:nvSpPr>
          <p:cNvPr id="10" name="Rounded Rectangle 14"/>
          <p:cNvSpPr/>
          <p:nvPr/>
        </p:nvSpPr>
        <p:spPr>
          <a:xfrm>
            <a:off x="5638523" y="1943097"/>
            <a:ext cx="2437765" cy="742947"/>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gradFill>
            <a:gsLst>
              <a:gs pos="0">
                <a:srgbClr val="FFA2A1"/>
              </a:gs>
              <a:gs pos="100000">
                <a:srgbClr val="FFBEBD"/>
              </a:gs>
            </a:gsLst>
            <a:lin ang="16200000"/>
          </a:gradFill>
          <a:ln w="9528">
            <a:solidFill>
              <a:srgbClr val="BE4B48"/>
            </a:solidFill>
            <a:prstDash val="solid"/>
          </a:ln>
          <a:effectLst>
            <a:outerShdw dist="19997" dir="5400000" algn="tl">
              <a:srgbClr val="000000">
                <a:alpha val="38000"/>
              </a:srgbClr>
            </a:outerShdw>
          </a:effectLst>
        </p:spPr>
        <p:txBody>
          <a:bodyPr vert="horz" wrap="square" lIns="68580" tIns="34290" rIns="68580" bIns="34290" anchor="ctr" anchorCtr="1" compatLnSpc="1"/>
          <a:lstStyle/>
          <a:p>
            <a:pPr algn="ctr">
              <a:defRPr sz="1800" b="0" i="0" u="none" strike="noStrike" kern="0" cap="none" spc="0" baseline="0">
                <a:solidFill>
                  <a:srgbClr val="000000"/>
                </a:solidFill>
                <a:uFillTx/>
              </a:defRPr>
            </a:pPr>
            <a:r>
              <a:rPr lang="en-US" sz="1500" dirty="0" err="1">
                <a:solidFill>
                  <a:srgbClr val="000000"/>
                </a:solidFill>
                <a:latin typeface="Times New Roman" panose="02020603050405020304" pitchFamily="18" charset="0"/>
                <a:cs typeface="Times New Roman" panose="02020603050405020304" pitchFamily="18" charset="0"/>
              </a:rPr>
              <a:t>Giám</a:t>
            </a:r>
            <a:r>
              <a:rPr lang="en-US" sz="1500" dirty="0">
                <a:solidFill>
                  <a:srgbClr val="000000"/>
                </a:solidFill>
                <a:latin typeface="Times New Roman" panose="02020603050405020304" pitchFamily="18" charset="0"/>
                <a:cs typeface="Times New Roman" panose="02020603050405020304" pitchFamily="18" charset="0"/>
              </a:rPr>
              <a:t> </a:t>
            </a:r>
            <a:r>
              <a:rPr lang="en-US" sz="1500" dirty="0" err="1">
                <a:solidFill>
                  <a:srgbClr val="000000"/>
                </a:solidFill>
                <a:latin typeface="Times New Roman" panose="02020603050405020304" pitchFamily="18" charset="0"/>
                <a:cs typeface="Times New Roman" panose="02020603050405020304" pitchFamily="18" charset="0"/>
              </a:rPr>
              <a:t>đốc</a:t>
            </a:r>
            <a:r>
              <a:rPr lang="en-US" sz="1500" dirty="0">
                <a:solidFill>
                  <a:srgbClr val="000000"/>
                </a:solidFill>
                <a:latin typeface="Times New Roman" panose="02020603050405020304" pitchFamily="18" charset="0"/>
                <a:cs typeface="Times New Roman" panose="02020603050405020304" pitchFamily="18" charset="0"/>
              </a:rPr>
              <a:t> </a:t>
            </a:r>
            <a:r>
              <a:rPr lang="en-US" sz="1500" dirty="0" err="1">
                <a:solidFill>
                  <a:srgbClr val="000000"/>
                </a:solidFill>
                <a:latin typeface="Times New Roman" panose="02020603050405020304" pitchFamily="18" charset="0"/>
                <a:cs typeface="Times New Roman" panose="02020603050405020304" pitchFamily="18" charset="0"/>
              </a:rPr>
              <a:t>thẩm</a:t>
            </a:r>
            <a:r>
              <a:rPr lang="en-US" sz="1500" dirty="0">
                <a:solidFill>
                  <a:srgbClr val="000000"/>
                </a:solidFill>
                <a:latin typeface="Times New Roman" panose="02020603050405020304" pitchFamily="18" charset="0"/>
                <a:cs typeface="Times New Roman" panose="02020603050405020304" pitchFamily="18" charset="0"/>
              </a:rPr>
              <a:t>, </a:t>
            </a:r>
            <a:r>
              <a:rPr lang="en-US" sz="1500" dirty="0" err="1">
                <a:solidFill>
                  <a:srgbClr val="000000"/>
                </a:solidFill>
                <a:latin typeface="Times New Roman" panose="02020603050405020304" pitchFamily="18" charset="0"/>
                <a:cs typeface="Times New Roman" panose="02020603050405020304" pitchFamily="18" charset="0"/>
              </a:rPr>
              <a:t>Tái</a:t>
            </a:r>
            <a:r>
              <a:rPr lang="en-US" sz="1500" dirty="0">
                <a:solidFill>
                  <a:srgbClr val="000000"/>
                </a:solidFill>
                <a:latin typeface="Times New Roman" panose="02020603050405020304" pitchFamily="18" charset="0"/>
                <a:cs typeface="Times New Roman" panose="02020603050405020304" pitchFamily="18" charset="0"/>
              </a:rPr>
              <a:t> </a:t>
            </a:r>
            <a:r>
              <a:rPr lang="en-US" sz="1500" dirty="0" err="1">
                <a:solidFill>
                  <a:srgbClr val="000000"/>
                </a:solidFill>
                <a:latin typeface="Times New Roman" panose="02020603050405020304" pitchFamily="18" charset="0"/>
                <a:cs typeface="Times New Roman" panose="02020603050405020304" pitchFamily="18" charset="0"/>
              </a:rPr>
              <a:t>thẩm</a:t>
            </a:r>
            <a:r>
              <a:rPr lang="vi-VN" altLang="en-US" sz="1500" dirty="0" err="1">
                <a:solidFill>
                  <a:srgbClr val="000000"/>
                </a:solidFill>
                <a:latin typeface="Times New Roman" panose="02020603050405020304" pitchFamily="18" charset="0"/>
                <a:cs typeface="Times New Roman" panose="02020603050405020304" pitchFamily="18" charset="0"/>
              </a:rPr>
              <a:t> (bản án, QĐ của TA </a:t>
            </a:r>
            <a:r>
              <a:rPr lang="vi-VN" altLang="en-US" sz="1500" dirty="0" err="1">
                <a:solidFill>
                  <a:srgbClr val="000000"/>
                </a:solidFill>
                <a:latin typeface="Times New Roman" panose="02020603050405020304" pitchFamily="18" charset="0"/>
                <a:cs typeface="Times New Roman" panose="02020603050405020304" pitchFamily="18" charset="0"/>
              </a:rPr>
              <a:t>Cấp cao, cấp Tỉnh, cấp </a:t>
            </a:r>
            <a:r>
              <a:rPr lang="vi-VN" altLang="en-US" sz="1500" dirty="0" err="1">
                <a:solidFill>
                  <a:srgbClr val="000000"/>
                </a:solidFill>
                <a:latin typeface="Times New Roman" panose="02020603050405020304" pitchFamily="18" charset="0"/>
                <a:cs typeface="Times New Roman" panose="02020603050405020304" pitchFamily="18" charset="0"/>
              </a:rPr>
              <a:t>Huyện)</a:t>
            </a:r>
            <a:endParaRPr lang="vi-VN" altLang="en-US" sz="1500" dirty="0" err="1">
              <a:solidFill>
                <a:srgbClr val="000000"/>
              </a:solidFill>
              <a:latin typeface="Times New Roman" panose="02020603050405020304" pitchFamily="18" charset="0"/>
              <a:cs typeface="Times New Roman" panose="02020603050405020304" pitchFamily="18" charset="0"/>
            </a:endParaRPr>
          </a:p>
        </p:txBody>
      </p:sp>
      <p:cxnSp>
        <p:nvCxnSpPr>
          <p:cNvPr id="11" name="Straight Arrow Connector 16"/>
          <p:cNvCxnSpPr>
            <a:stCxn id="3" idx="1"/>
            <a:endCxn id="10" idx="3"/>
          </p:cNvCxnSpPr>
          <p:nvPr/>
        </p:nvCxnSpPr>
        <p:spPr>
          <a:xfrm>
            <a:off x="3581656" y="2314571"/>
            <a:ext cx="2056866" cy="0"/>
          </a:xfrm>
          <a:prstGeom prst="straightConnector1">
            <a:avLst/>
          </a:prstGeom>
          <a:noFill/>
          <a:ln w="9528">
            <a:solidFill>
              <a:srgbClr val="4A7EBB"/>
            </a:solidFill>
            <a:custDash>
              <a:ds d="799706" sp="799706"/>
              <a:ds d="100000" sp="799706"/>
            </a:custDash>
            <a:tailEnd type="arrow"/>
          </a:ln>
        </p:spPr>
      </p:cxnSp>
      <p:cxnSp>
        <p:nvCxnSpPr>
          <p:cNvPr id="12" name="Straight Arrow Connector 17"/>
          <p:cNvCxnSpPr>
            <a:endCxn id="9" idx="3"/>
          </p:cNvCxnSpPr>
          <p:nvPr/>
        </p:nvCxnSpPr>
        <p:spPr>
          <a:xfrm flipV="1">
            <a:off x="3600448" y="3400422"/>
            <a:ext cx="1771655" cy="28578"/>
          </a:xfrm>
          <a:prstGeom prst="straightConnector1">
            <a:avLst/>
          </a:prstGeom>
          <a:noFill/>
          <a:ln w="9528">
            <a:solidFill>
              <a:srgbClr val="4A7EBB"/>
            </a:solidFill>
            <a:custDash>
              <a:ds d="799706" sp="799706"/>
              <a:ds d="100000" sp="799706"/>
            </a:custDash>
            <a:tailEnd type="arrow"/>
          </a:ln>
        </p:spPr>
      </p:cxnSp>
      <p:cxnSp>
        <p:nvCxnSpPr>
          <p:cNvPr id="13" name="Straight Arrow Connector 18"/>
          <p:cNvCxnSpPr>
            <a:stCxn id="6" idx="1"/>
            <a:endCxn id="8" idx="3"/>
          </p:cNvCxnSpPr>
          <p:nvPr/>
        </p:nvCxnSpPr>
        <p:spPr>
          <a:xfrm>
            <a:off x="3581656" y="4371971"/>
            <a:ext cx="2056866" cy="0"/>
          </a:xfrm>
          <a:prstGeom prst="straightConnector1">
            <a:avLst/>
          </a:prstGeom>
          <a:noFill/>
          <a:ln w="9528">
            <a:solidFill>
              <a:srgbClr val="4A7EBB"/>
            </a:solidFill>
            <a:custDash>
              <a:ds d="799706" sp="799706"/>
              <a:ds d="100000" sp="799706"/>
            </a:custDash>
            <a:tailEnd type="arrow"/>
          </a:ln>
        </p:spPr>
      </p:cxnSp>
      <p:cxnSp>
        <p:nvCxnSpPr>
          <p:cNvPr id="14" name="Straight Arrow Connector 19"/>
          <p:cNvCxnSpPr>
            <a:stCxn id="5" idx="1"/>
            <a:endCxn id="7" idx="3"/>
          </p:cNvCxnSpPr>
          <p:nvPr/>
        </p:nvCxnSpPr>
        <p:spPr>
          <a:xfrm>
            <a:off x="3581656" y="5343524"/>
            <a:ext cx="2056866" cy="0"/>
          </a:xfrm>
          <a:prstGeom prst="straightConnector1">
            <a:avLst/>
          </a:prstGeom>
          <a:noFill/>
          <a:ln w="9528">
            <a:solidFill>
              <a:srgbClr val="4A7EBB"/>
            </a:solidFill>
            <a:custDash>
              <a:ds d="799706" sp="799706"/>
              <a:ds d="100000" sp="799706"/>
            </a:custDash>
            <a:tailEnd type="arrow"/>
          </a:ln>
        </p:spPr>
      </p:cxnSp>
      <p:cxnSp>
        <p:nvCxnSpPr>
          <p:cNvPr id="15" name="Straight Arrow Connector 33"/>
          <p:cNvCxnSpPr>
            <a:stCxn id="3" idx="2"/>
          </p:cNvCxnSpPr>
          <p:nvPr/>
        </p:nvCxnSpPr>
        <p:spPr>
          <a:xfrm>
            <a:off x="2362771" y="2686046"/>
            <a:ext cx="8957" cy="400055"/>
          </a:xfrm>
          <a:prstGeom prst="straightConnector1">
            <a:avLst/>
          </a:prstGeom>
          <a:noFill/>
          <a:ln w="9528">
            <a:solidFill>
              <a:srgbClr val="4A7EBB"/>
            </a:solidFill>
            <a:prstDash val="solid"/>
            <a:tailEnd type="arrow"/>
          </a:ln>
        </p:spPr>
      </p:cxnSp>
      <p:cxnSp>
        <p:nvCxnSpPr>
          <p:cNvPr id="16" name="Straight Arrow Connector 35"/>
          <p:cNvCxnSpPr>
            <a:endCxn id="6" idx="0"/>
          </p:cNvCxnSpPr>
          <p:nvPr/>
        </p:nvCxnSpPr>
        <p:spPr>
          <a:xfrm flipH="1">
            <a:off x="2362771" y="3771900"/>
            <a:ext cx="8957" cy="228597"/>
          </a:xfrm>
          <a:prstGeom prst="straightConnector1">
            <a:avLst/>
          </a:prstGeom>
          <a:noFill/>
          <a:ln w="9528">
            <a:solidFill>
              <a:srgbClr val="4A7EBB"/>
            </a:solidFill>
            <a:prstDash val="solid"/>
            <a:tailEnd type="arrow"/>
          </a:ln>
        </p:spPr>
      </p:cxnSp>
      <p:cxnSp>
        <p:nvCxnSpPr>
          <p:cNvPr id="17" name="Straight Arrow Connector 49"/>
          <p:cNvCxnSpPr>
            <a:stCxn id="6" idx="2"/>
            <a:endCxn id="5" idx="0"/>
          </p:cNvCxnSpPr>
          <p:nvPr/>
        </p:nvCxnSpPr>
        <p:spPr>
          <a:xfrm>
            <a:off x="2362774" y="4743444"/>
            <a:ext cx="0" cy="228606"/>
          </a:xfrm>
          <a:prstGeom prst="straightConnector1">
            <a:avLst/>
          </a:prstGeom>
          <a:noFill/>
          <a:ln w="9528">
            <a:solidFill>
              <a:srgbClr val="4A7EBB"/>
            </a:solidFill>
            <a:prstDash val="solid"/>
            <a:tailEnd type="arrow"/>
          </a:ln>
        </p:spPr>
      </p:cxnSp>
      <p:cxnSp>
        <p:nvCxnSpPr>
          <p:cNvPr id="18" name="Straight Arrow Connector 51"/>
          <p:cNvCxnSpPr>
            <a:stCxn id="10" idx="2"/>
            <a:endCxn id="9" idx="0"/>
          </p:cNvCxnSpPr>
          <p:nvPr/>
        </p:nvCxnSpPr>
        <p:spPr>
          <a:xfrm>
            <a:off x="6857405" y="2686045"/>
            <a:ext cx="596" cy="342908"/>
          </a:xfrm>
          <a:prstGeom prst="straightConnector1">
            <a:avLst/>
          </a:prstGeom>
          <a:noFill/>
          <a:ln w="9528">
            <a:solidFill>
              <a:srgbClr val="4A7EBB"/>
            </a:solidFill>
            <a:prstDash val="solid"/>
            <a:tailEnd type="arrow"/>
          </a:ln>
        </p:spPr>
      </p:cxnSp>
      <p:cxnSp>
        <p:nvCxnSpPr>
          <p:cNvPr id="19" name="Straight Arrow Connector 61"/>
          <p:cNvCxnSpPr>
            <a:stCxn id="9" idx="2"/>
            <a:endCxn id="8" idx="0"/>
          </p:cNvCxnSpPr>
          <p:nvPr/>
        </p:nvCxnSpPr>
        <p:spPr>
          <a:xfrm flipH="1">
            <a:off x="6857405" y="3771900"/>
            <a:ext cx="596" cy="228598"/>
          </a:xfrm>
          <a:prstGeom prst="straightConnector1">
            <a:avLst/>
          </a:prstGeom>
          <a:noFill/>
          <a:ln w="9528">
            <a:solidFill>
              <a:srgbClr val="4A7EBB"/>
            </a:solidFill>
            <a:prstDash val="solid"/>
            <a:tailEnd type="arrow"/>
          </a:ln>
        </p:spPr>
      </p:cxnSp>
      <p:cxnSp>
        <p:nvCxnSpPr>
          <p:cNvPr id="20" name="Straight Arrow Connector 63"/>
          <p:cNvCxnSpPr>
            <a:stCxn id="8" idx="2"/>
            <a:endCxn id="7" idx="0"/>
          </p:cNvCxnSpPr>
          <p:nvPr/>
        </p:nvCxnSpPr>
        <p:spPr>
          <a:xfrm>
            <a:off x="6857405" y="4743444"/>
            <a:ext cx="0" cy="228606"/>
          </a:xfrm>
          <a:prstGeom prst="straightConnector1">
            <a:avLst/>
          </a:prstGeom>
          <a:noFill/>
          <a:ln w="9528">
            <a:solidFill>
              <a:srgbClr val="4A7EBB"/>
            </a:solidFill>
            <a:prstDash val="solid"/>
            <a:tailEnd type="arrow"/>
          </a:ln>
        </p:spPr>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fade">
                                      <p:cBhvr>
                                        <p:cTn id="47" dur="500"/>
                                        <p:tgtEl>
                                          <p:spTgt spid="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500"/>
                                        <p:tgtEl>
                                          <p:spTgt spid="1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fade">
                                      <p:cBhvr>
                                        <p:cTn id="57" dur="500"/>
                                        <p:tgtEl>
                                          <p:spTgt spid="8"/>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fade">
                                      <p:cBhvr>
                                        <p:cTn id="62" dur="500"/>
                                        <p:tgtEl>
                                          <p:spTgt spid="20"/>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fade">
                                      <p:cBhvr>
                                        <p:cTn id="67" dur="500"/>
                                        <p:tgtEl>
                                          <p:spTgt spid="12"/>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9"/>
                                        </p:tgtEl>
                                        <p:attrNameLst>
                                          <p:attrName>style.visibility</p:attrName>
                                        </p:attrNameLst>
                                      </p:cBhvr>
                                      <p:to>
                                        <p:strVal val="visible"/>
                                      </p:to>
                                    </p:set>
                                    <p:animEffect transition="in" filter="fade">
                                      <p:cBhvr>
                                        <p:cTn id="72" dur="500"/>
                                        <p:tgtEl>
                                          <p:spTgt spid="9"/>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19"/>
                                        </p:tgtEl>
                                        <p:attrNameLst>
                                          <p:attrName>style.visibility</p:attrName>
                                        </p:attrNameLst>
                                      </p:cBhvr>
                                      <p:to>
                                        <p:strVal val="visible"/>
                                      </p:to>
                                    </p:set>
                                    <p:animEffect transition="in" filter="fade">
                                      <p:cBhvr>
                                        <p:cTn id="77" dur="500"/>
                                        <p:tgtEl>
                                          <p:spTgt spid="19"/>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11"/>
                                        </p:tgtEl>
                                        <p:attrNameLst>
                                          <p:attrName>style.visibility</p:attrName>
                                        </p:attrNameLst>
                                      </p:cBhvr>
                                      <p:to>
                                        <p:strVal val="visible"/>
                                      </p:to>
                                    </p:set>
                                    <p:animEffect transition="in" filter="fade">
                                      <p:cBhvr>
                                        <p:cTn id="82" dur="500"/>
                                        <p:tgtEl>
                                          <p:spTgt spid="11"/>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10"/>
                                        </p:tgtEl>
                                        <p:attrNameLst>
                                          <p:attrName>style.visibility</p:attrName>
                                        </p:attrNameLst>
                                      </p:cBhvr>
                                      <p:to>
                                        <p:strVal val="visible"/>
                                      </p:to>
                                    </p:set>
                                    <p:animEffect transition="in" filter="fade">
                                      <p:cBhvr>
                                        <p:cTn id="87" dur="500"/>
                                        <p:tgtEl>
                                          <p:spTgt spid="10"/>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18"/>
                                        </p:tgtEl>
                                        <p:attrNameLst>
                                          <p:attrName>style.visibility</p:attrName>
                                        </p:attrNameLst>
                                      </p:cBhvr>
                                      <p:to>
                                        <p:strVal val="visible"/>
                                      </p:to>
                                    </p:set>
                                    <p:animEffect transition="in" filter="fade">
                                      <p:cBhvr>
                                        <p:cTn id="9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3" grpId="0" bldLvl="0" animBg="1"/>
      <p:bldP spid="5" grpId="0" bldLvl="0" animBg="1"/>
      <p:bldP spid="6" grpId="0" bldLvl="0" animBg="1"/>
      <p:bldP spid="7" grpId="0" bldLvl="0" animBg="1"/>
      <p:bldP spid="8" grpId="0" bldLvl="0" animBg="1"/>
      <p:bldP spid="9" grpId="0" bldLvl="0" animBg="1"/>
      <p:bldP spid="10"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r>
              <a:rPr lang="vi-VN" altLang="en-US" sz="2800"/>
              <a:t>Thẩm quyền l</a:t>
            </a:r>
            <a:r>
              <a:rPr lang="vi-VN" altLang="en-US" sz="2800"/>
              <a:t>ãnh </a:t>
            </a:r>
            <a:r>
              <a:rPr lang="vi-VN" altLang="en-US" sz="2800" u="heavy"/>
              <a:t>thổ</a:t>
            </a:r>
            <a:endParaRPr lang="vi-VN" altLang="en-US" sz="2800"/>
          </a:p>
        </p:txBody>
      </p:sp>
      <p:graphicFrame>
        <p:nvGraphicFramePr>
          <p:cNvPr id="5" name="Table 4"/>
          <p:cNvGraphicFramePr/>
          <p:nvPr/>
        </p:nvGraphicFramePr>
        <p:xfrm>
          <a:off x="534035" y="1676400"/>
          <a:ext cx="8124825" cy="2056130"/>
        </p:xfrm>
        <a:graphic>
          <a:graphicData uri="http://schemas.openxmlformats.org/drawingml/2006/table">
            <a:tbl>
              <a:tblPr firstRow="1" bandRow="1">
                <a:tableStyleId>{5C22544A-7EE6-4342-B048-85BDC9FD1C3A}</a:tableStyleId>
              </a:tblPr>
              <a:tblGrid>
                <a:gridCol w="4589780"/>
                <a:gridCol w="3535045"/>
              </a:tblGrid>
              <a:tr h="365760">
                <a:tc>
                  <a:txBody>
                    <a:bodyPr/>
                    <a:p>
                      <a:pPr algn="ctr">
                        <a:buNone/>
                      </a:pPr>
                      <a:r>
                        <a:rPr lang="vi-VN" altLang="en-US" sz="1800"/>
                        <a:t>Trong vụ án hành </a:t>
                      </a:r>
                      <a:r>
                        <a:rPr lang="vi-VN" altLang="en-US" sz="1800"/>
                        <a:t>chính</a:t>
                      </a:r>
                      <a:endParaRPr lang="vi-VN" altLang="en-US" sz="1800"/>
                    </a:p>
                  </a:txBody>
                  <a:tcPr/>
                </a:tc>
                <a:tc>
                  <a:txBody>
                    <a:bodyPr/>
                    <a:p>
                      <a:pPr algn="ctr">
                        <a:buNone/>
                      </a:pPr>
                      <a:r>
                        <a:rPr lang="vi-VN" altLang="en-US"/>
                        <a:t>Trong vụ </a:t>
                      </a:r>
                      <a:r>
                        <a:rPr lang="vi-VN" altLang="en-US" u="heavy"/>
                        <a:t>án</a:t>
                      </a:r>
                      <a:r>
                        <a:rPr lang="vi-VN" altLang="en-US"/>
                        <a:t> dân </a:t>
                      </a:r>
                      <a:r>
                        <a:rPr lang="vi-VN" altLang="en-US"/>
                        <a:t>sự</a:t>
                      </a:r>
                      <a:endParaRPr lang="vi-VN" altLang="en-US"/>
                    </a:p>
                  </a:txBody>
                  <a:tcPr/>
                </a:tc>
              </a:tr>
              <a:tr h="1690370">
                <a:tc>
                  <a:txBody>
                    <a:bodyPr/>
                    <a:p>
                      <a:pPr algn="just">
                        <a:buNone/>
                      </a:pPr>
                      <a:r>
                        <a:rPr lang="vi-VN" altLang="en-US"/>
                        <a:t>- Tòa án có cùng địa giới hành chính với cơ quan Nhà nước đã ban hành Quyết định Hành chính, hành vi hành chính của CBCC của cơ quan </a:t>
                      </a:r>
                      <a:endParaRPr lang="vi-VN" altLang="en-US"/>
                    </a:p>
                  </a:txBody>
                  <a:tcPr/>
                </a:tc>
                <a:tc>
                  <a:txBody>
                    <a:bodyPr/>
                    <a:p>
                      <a:pPr>
                        <a:buNone/>
                      </a:pPr>
                      <a:r>
                        <a:rPr lang="vi-VN" altLang="en-US"/>
                        <a:t>- Nơi cư trú của bị </a:t>
                      </a:r>
                      <a:r>
                        <a:rPr lang="vi-VN" altLang="en-US"/>
                        <a:t>đơn</a:t>
                      </a:r>
                      <a:endParaRPr lang="vi-VN" altLang="en-US"/>
                    </a:p>
                    <a:p>
                      <a:pPr>
                        <a:buNone/>
                      </a:pPr>
                      <a:r>
                        <a:rPr lang="vi-VN" altLang="en-US"/>
                        <a:t>- Nơi có bất động </a:t>
                      </a:r>
                      <a:r>
                        <a:rPr lang="vi-VN" altLang="en-US"/>
                        <a:t>sản</a:t>
                      </a:r>
                      <a:endParaRPr lang="vi-VN" altLang="en-US"/>
                    </a:p>
                    <a:p>
                      <a:pPr>
                        <a:buNone/>
                      </a:pPr>
                      <a:r>
                        <a:rPr lang="vi-VN" altLang="en-US"/>
                        <a:t>- Thỏa thuận lựa </a:t>
                      </a:r>
                      <a:r>
                        <a:rPr lang="vi-VN" altLang="en-US"/>
                        <a:t>chọn</a:t>
                      </a:r>
                      <a:endParaRPr lang="vi-VN" altLang="en-US"/>
                    </a:p>
                    <a:p>
                      <a:pPr>
                        <a:buNone/>
                      </a:pPr>
                      <a:r>
                        <a:rPr lang="vi-VN" altLang="en-US"/>
                        <a:t>- Thẩm quyền vụ việc dân </a:t>
                      </a:r>
                      <a:r>
                        <a:rPr lang="vi-VN" altLang="en-US"/>
                        <a:t>sự</a:t>
                      </a:r>
                      <a:endParaRPr lang="vi-VN" altLang="en-US"/>
                    </a:p>
                  </a:txBody>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r>
              <a:rPr lang="vi-VN" altLang="en-US" sz="2800"/>
              <a:t>Thẩm quyền cấp xét </a:t>
            </a:r>
            <a:r>
              <a:rPr lang="vi-VN" altLang="en-US" sz="2800"/>
              <a:t>xử</a:t>
            </a:r>
            <a:endParaRPr lang="vi-VN" altLang="en-US" sz="2800"/>
          </a:p>
        </p:txBody>
      </p:sp>
      <p:graphicFrame>
        <p:nvGraphicFramePr>
          <p:cNvPr id="5" name="Table 4"/>
          <p:cNvGraphicFramePr/>
          <p:nvPr/>
        </p:nvGraphicFramePr>
        <p:xfrm>
          <a:off x="534035" y="1676400"/>
          <a:ext cx="8124825" cy="2056130"/>
        </p:xfrm>
        <a:graphic>
          <a:graphicData uri="http://schemas.openxmlformats.org/drawingml/2006/table">
            <a:tbl>
              <a:tblPr firstRow="1" bandRow="1">
                <a:tableStyleId>{5C22544A-7EE6-4342-B048-85BDC9FD1C3A}</a:tableStyleId>
              </a:tblPr>
              <a:tblGrid>
                <a:gridCol w="4589780"/>
                <a:gridCol w="3535045"/>
              </a:tblGrid>
              <a:tr h="365760">
                <a:tc>
                  <a:txBody>
                    <a:bodyPr/>
                    <a:p>
                      <a:pPr algn="ctr">
                        <a:buNone/>
                      </a:pPr>
                      <a:r>
                        <a:rPr lang="vi-VN" altLang="en-US" sz="1600"/>
                        <a:t>Trong vụ án hành </a:t>
                      </a:r>
                      <a:r>
                        <a:rPr lang="vi-VN" altLang="en-US" sz="1600"/>
                        <a:t>chính</a:t>
                      </a:r>
                      <a:endParaRPr lang="vi-VN" altLang="en-US" sz="1600"/>
                    </a:p>
                  </a:txBody>
                  <a:tcPr/>
                </a:tc>
                <a:tc>
                  <a:txBody>
                    <a:bodyPr/>
                    <a:p>
                      <a:pPr algn="ctr">
                        <a:buNone/>
                      </a:pPr>
                      <a:r>
                        <a:rPr lang="vi-VN" altLang="en-US" sz="1600"/>
                        <a:t>Trong vụ </a:t>
                      </a:r>
                      <a:r>
                        <a:rPr lang="vi-VN" altLang="en-US" sz="1600" u="heavy"/>
                        <a:t>án</a:t>
                      </a:r>
                      <a:r>
                        <a:rPr lang="vi-VN" altLang="en-US" sz="1600"/>
                        <a:t> dân </a:t>
                      </a:r>
                      <a:r>
                        <a:rPr lang="vi-VN" altLang="en-US" sz="1600"/>
                        <a:t>sự</a:t>
                      </a:r>
                      <a:endParaRPr lang="vi-VN" altLang="en-US" sz="1600"/>
                    </a:p>
                  </a:txBody>
                  <a:tcPr/>
                </a:tc>
              </a:tr>
              <a:tr h="1690370">
                <a:tc>
                  <a:txBody>
                    <a:bodyPr/>
                    <a:p>
                      <a:pPr algn="just">
                        <a:buNone/>
                      </a:pPr>
                      <a:r>
                        <a:rPr lang="vi-VN" altLang="en-US" sz="1600"/>
                        <a:t>- 2 cấp xét xử: sơ thẩm/ phúc thẩm</a:t>
                      </a:r>
                      <a:endParaRPr lang="vi-VN" altLang="en-US" sz="1600"/>
                    </a:p>
                    <a:p>
                      <a:pPr algn="just">
                        <a:buNone/>
                      </a:pPr>
                      <a:r>
                        <a:rPr lang="vi-VN" altLang="en-US" sz="1600"/>
                        <a:t>- cấp huyện: chỉ sơ thẩm QĐHC, HVHC bao gồm Quyết định kỷ luật buộc thôi việc, DS cử tri không phải của UBND huyện hoặc cơ quan phòng ban thuộc huyện ban hành/ CQNN cùng địa giới hành chính ban hành DS cử tri nói chung là các QĐHC/HVHC của các cấp xã/phường/tt</a:t>
                      </a:r>
                      <a:endParaRPr lang="vi-VN" altLang="en-US" sz="1600"/>
                    </a:p>
                    <a:p>
                      <a:pPr algn="just">
                        <a:buNone/>
                      </a:pPr>
                      <a:r>
                        <a:rPr lang="vi-VN" altLang="en-US" sz="1600"/>
                        <a:t>- cấp tỉnh:sơ và phúc thẩm các QĐHC, HVHC, QĐ KL buộc thôi việc, DS cử tri của cấp huyện trở lên</a:t>
                      </a:r>
                      <a:endParaRPr lang="vi-VN" altLang="en-US" sz="1600"/>
                    </a:p>
                    <a:p>
                      <a:pPr algn="just">
                        <a:buNone/>
                      </a:pPr>
                      <a:r>
                        <a:rPr lang="vi-VN" altLang="en-US" sz="1600"/>
                        <a:t>Giống</a:t>
                      </a:r>
                      <a:endParaRPr lang="vi-VN" altLang="en-US" sz="1600"/>
                    </a:p>
                    <a:p>
                      <a:pPr algn="just">
                        <a:buNone/>
                      </a:pPr>
                      <a:r>
                        <a:rPr lang="vi-VN" altLang="en-US" sz="1600"/>
                        <a:t>- Tòa án cấp cao: xét xử phúc thẩm bản án sơ thẩm củaTAND cấp tỉnh và Giám đốc thẩm, tái thẩm vụ án đã có hiệu lực pháp luật của Tòa án cấp dưới</a:t>
                      </a:r>
                      <a:endParaRPr lang="vi-VN" altLang="en-US" sz="1600"/>
                    </a:p>
                    <a:p>
                      <a:pPr algn="just">
                        <a:buNone/>
                      </a:pPr>
                      <a:r>
                        <a:rPr lang="vi-VN" altLang="en-US" sz="1600"/>
                        <a:t>- TAND tối cao xem xét lại các Bản án đã có hiệu lực pháp luật của các cấp theo trình tự giám đốc thẩm, tái thẩm</a:t>
                      </a:r>
                      <a:endParaRPr lang="vi-VN" altLang="en-US" sz="1600"/>
                    </a:p>
                  </a:txBody>
                  <a:tcPr/>
                </a:tc>
                <a:tc>
                  <a:txBody>
                    <a:bodyPr/>
                    <a:p>
                      <a:pPr algn="just">
                        <a:buNone/>
                      </a:pPr>
                      <a:r>
                        <a:rPr lang="vi-VN" altLang="en-US" sz="1600"/>
                        <a:t>- Giống: có 02 cấp xét xử</a:t>
                      </a:r>
                      <a:endParaRPr lang="vi-VN" altLang="en-US" sz="1600"/>
                    </a:p>
                    <a:p>
                      <a:pPr algn="just">
                        <a:buNone/>
                      </a:pPr>
                      <a:r>
                        <a:rPr lang="vi-VN" altLang="en-US" sz="1600"/>
                        <a:t>- Cấp huyện:Đ 26-32</a:t>
                      </a:r>
                      <a:endParaRPr lang="vi-VN" altLang="en-US" sz="1600"/>
                    </a:p>
                    <a:p>
                      <a:pPr algn="just">
                        <a:buNone/>
                      </a:pPr>
                      <a:r>
                        <a:rPr lang="vi-VN" altLang="en-US" sz="1600"/>
                        <a:t>Những vụ việc không có yếu tố nước ngoài</a:t>
                      </a:r>
                      <a:endParaRPr lang="vi-VN" altLang="en-US" sz="1600"/>
                    </a:p>
                    <a:p>
                      <a:pPr algn="just">
                        <a:buNone/>
                      </a:pPr>
                      <a:r>
                        <a:rPr lang="vi-VN" altLang="en-US" sz="1600"/>
                        <a:t>Tranh chấp giữa các thành viên công ty về thành lập, quản lý công ty</a:t>
                      </a:r>
                      <a:endParaRPr lang="vi-VN" altLang="en-US" sz="1600"/>
                    </a:p>
                    <a:p>
                      <a:pPr algn="just">
                        <a:buNone/>
                      </a:pPr>
                      <a:r>
                        <a:rPr lang="vi-VN" altLang="en-US" sz="1600"/>
                        <a:t>Tranh chấp về SHTT</a:t>
                      </a:r>
                      <a:endParaRPr lang="vi-VN" altLang="en-US" sz="1600"/>
                    </a:p>
                    <a:p>
                      <a:pPr algn="just">
                        <a:buNone/>
                      </a:pPr>
                      <a:r>
                        <a:rPr lang="vi-VN" altLang="en-US" sz="1600"/>
                        <a:t>- Cấp tỉnh: Những vụ việc không thuộc cấp huyện hoặc cấp tỉnh muốn lấy lên giải quyết.</a:t>
                      </a:r>
                      <a:endParaRPr lang="vi-VN" altLang="en-US" sz="1600"/>
                    </a:p>
                    <a:p>
                      <a:pPr algn="just">
                        <a:buNone/>
                      </a:pPr>
                      <a:r>
                        <a:rPr lang="vi-VN" altLang="en-US" sz="1600"/>
                        <a:t>Giống</a:t>
                      </a:r>
                      <a:endParaRPr lang="vi-VN" altLang="en-US" sz="1600"/>
                    </a:p>
                    <a:p>
                      <a:pPr algn="just">
                        <a:buNone/>
                      </a:pPr>
                      <a:r>
                        <a:rPr lang="vi-VN" altLang="en-US" sz="1600"/>
                        <a:t>- Giám đốc thẩm: là xem xét bản án đã có hiệu lực pháp luật mà có vi phạm nghiêm trọng thủ tục tố tụng, nội dung VA</a:t>
                      </a:r>
                      <a:endParaRPr lang="vi-VN" altLang="en-US" sz="1600"/>
                    </a:p>
                    <a:p>
                      <a:pPr algn="just">
                        <a:buNone/>
                      </a:pPr>
                      <a:r>
                        <a:rPr lang="vi-VN" altLang="en-US" sz="1600"/>
                        <a:t>- Tái thẩm: Xem xét Bản án đã có hiệu lực pháp luật mà có tình tiết mới làm thay đổi nội dung vụ án</a:t>
                      </a:r>
                      <a:endParaRPr lang="vi-VN" altLang="en-US" sz="1600"/>
                    </a:p>
                  </a:txBody>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vi-VN" altLang="en-US"/>
              <a:t>Nguyên tắc tố </a:t>
            </a:r>
            <a:r>
              <a:rPr lang="vi-VN" altLang="en-US" u="heavy"/>
              <a:t>tụng</a:t>
            </a:r>
            <a:endParaRPr lang="vi-VN" altLang="en-US"/>
          </a:p>
        </p:txBody>
      </p:sp>
      <p:sp>
        <p:nvSpPr>
          <p:cNvPr id="9" name="TextBox 8"/>
          <p:cNvSpPr txBox="1"/>
          <p:nvPr/>
        </p:nvSpPr>
        <p:spPr>
          <a:xfrm>
            <a:off x="476325" y="1524149"/>
            <a:ext cx="8192061" cy="4831080"/>
          </a:xfrm>
          <a:prstGeom prst="rect">
            <a:avLst/>
          </a:prstGeom>
          <a:noFill/>
        </p:spPr>
        <p:txBody>
          <a:bodyPr wrap="square" rtlCol="0">
            <a:spAutoFit/>
          </a:bodyPr>
          <a:p>
            <a:pPr marL="0" indent="0">
              <a:buFont typeface="Wingdings" panose="05000000000000000000" pitchFamily="2" charset="2"/>
              <a:buNone/>
            </a:pPr>
            <a:r>
              <a:rPr lang="vi-VN" altLang="en-US" sz="2800" dirty="0" err="1">
                <a:latin typeface="Arial" panose="020B0604020202020204" pitchFamily="34" charset="0"/>
                <a:cs typeface="Arial" panose="020B0604020202020204" pitchFamily="34" charset="0"/>
              </a:rPr>
              <a:t>Giống </a:t>
            </a:r>
            <a:r>
              <a:rPr lang="vi-VN" altLang="en-US" sz="2800" dirty="0" err="1">
                <a:latin typeface="Arial" panose="020B0604020202020204" pitchFamily="34" charset="0"/>
                <a:cs typeface="Arial" panose="020B0604020202020204" pitchFamily="34" charset="0"/>
              </a:rPr>
              <a:t>nhau</a:t>
            </a:r>
            <a:endParaRPr lang="vi-VN" altLang="en-US" sz="2800" dirty="0" err="1">
              <a:latin typeface="Arial" panose="020B0604020202020204" pitchFamily="34" charset="0"/>
              <a:cs typeface="Arial" panose="020B0604020202020204" pitchFamily="34" charset="0"/>
            </a:endParaRPr>
          </a:p>
          <a:p>
            <a:pPr marL="457200" indent="-457200">
              <a:buFont typeface="Wingdings" panose="05000000000000000000" pitchFamily="2" charset="2"/>
              <a:buChar char="v"/>
            </a:pPr>
            <a:r>
              <a:rPr lang="vi-VN" altLang="en-US" sz="2800" dirty="0" err="1">
                <a:latin typeface="Arial" panose="020B0604020202020204" pitchFamily="34" charset="0"/>
                <a:sym typeface="+mn-ea"/>
              </a:rPr>
              <a:t>Người khởi kiện phải cung cấp chứng cứ chứng minh yêu cầu của mình là có căn cứ </a:t>
            </a:r>
            <a:r>
              <a:rPr lang="vi-VN" altLang="en-US" sz="2800" dirty="0" err="1">
                <a:latin typeface="Arial" panose="020B0604020202020204" pitchFamily="34" charset="0"/>
                <a:sym typeface="+mn-ea"/>
              </a:rPr>
              <a:t>và hợp </a:t>
            </a:r>
            <a:r>
              <a:rPr lang="vi-VN" altLang="en-US" sz="2800" dirty="0" err="1">
                <a:latin typeface="Arial" panose="020B0604020202020204" pitchFamily="34" charset="0"/>
                <a:sym typeface="+mn-ea"/>
              </a:rPr>
              <a:t>pháp</a:t>
            </a:r>
            <a:endParaRPr lang="vi-VN" altLang="en-US" sz="2800" dirty="0" err="1">
              <a:latin typeface="Arial" panose="020B0604020202020204" pitchFamily="34" charset="0"/>
              <a:sym typeface="+mn-ea"/>
            </a:endParaRPr>
          </a:p>
          <a:p>
            <a:pPr marL="457200" indent="-457200">
              <a:buFont typeface="Wingdings" panose="05000000000000000000" pitchFamily="2" charset="2"/>
              <a:buChar char="v"/>
            </a:pPr>
            <a:r>
              <a:rPr lang="vi-VN" altLang="en-US" sz="2800" dirty="0" err="1">
                <a:latin typeface="Arial" panose="020B0604020202020204" pitchFamily="34" charset="0"/>
                <a:sym typeface="+mn-ea"/>
              </a:rPr>
              <a:t>Cơ quan khác lưu giữ chứng cứ cũng phải cung </a:t>
            </a:r>
            <a:r>
              <a:rPr lang="vi-VN" altLang="en-US" sz="2800" dirty="0" err="1">
                <a:latin typeface="Arial" panose="020B0604020202020204" pitchFamily="34" charset="0"/>
                <a:sym typeface="+mn-ea"/>
              </a:rPr>
              <a:t>cấp</a:t>
            </a:r>
            <a:endParaRPr lang="vi-VN" altLang="en-US" sz="2800" dirty="0" err="1">
              <a:latin typeface="Arial" panose="020B0604020202020204" pitchFamily="34" charset="0"/>
              <a:sym typeface="+mn-ea"/>
            </a:endParaRPr>
          </a:p>
          <a:p>
            <a:pPr marL="457200" indent="-457200">
              <a:buFont typeface="Wingdings" panose="05000000000000000000" pitchFamily="2" charset="2"/>
              <a:buChar char="v"/>
            </a:pPr>
            <a:r>
              <a:rPr lang="vi-VN" altLang="en-US" sz="2800" dirty="0" err="1">
                <a:latin typeface="Arial" panose="020B0604020202020204" pitchFamily="34" charset="0"/>
                <a:sym typeface="+mn-ea"/>
              </a:rPr>
              <a:t>Tòa án hỗ trợ thu thập chứng </a:t>
            </a:r>
            <a:r>
              <a:rPr lang="vi-VN" altLang="en-US" sz="2800" dirty="0" err="1">
                <a:latin typeface="Arial" panose="020B0604020202020204" pitchFamily="34" charset="0"/>
                <a:sym typeface="+mn-ea"/>
              </a:rPr>
              <a:t>cứ</a:t>
            </a:r>
            <a:endParaRPr lang="vi-VN" altLang="en-US" sz="2800" dirty="0" err="1">
              <a:latin typeface="Arial" panose="020B0604020202020204" pitchFamily="34" charset="0"/>
              <a:sym typeface="+mn-ea"/>
            </a:endParaRPr>
          </a:p>
          <a:p>
            <a:pPr marL="457200" indent="-457200">
              <a:buFont typeface="Wingdings" panose="05000000000000000000" pitchFamily="2" charset="2"/>
              <a:buChar char="v"/>
            </a:pPr>
            <a:r>
              <a:rPr lang="vi-VN" altLang="en-US" sz="2800" dirty="0" err="1">
                <a:latin typeface="Arial" panose="020B0604020202020204" pitchFamily="34" charset="0"/>
                <a:sym typeface="+mn-ea"/>
              </a:rPr>
              <a:t>Mọi người đều bình đẳng trước pháp </a:t>
            </a:r>
            <a:r>
              <a:rPr lang="vi-VN" altLang="en-US" sz="2800" dirty="0" err="1">
                <a:latin typeface="Arial" panose="020B0604020202020204" pitchFamily="34" charset="0"/>
                <a:sym typeface="+mn-ea"/>
              </a:rPr>
              <a:t>luật</a:t>
            </a:r>
            <a:endParaRPr lang="vi-VN" altLang="en-US" sz="2800" dirty="0" err="1">
              <a:latin typeface="Arial" panose="020B0604020202020204" pitchFamily="34" charset="0"/>
              <a:sym typeface="+mn-ea"/>
            </a:endParaRPr>
          </a:p>
          <a:p>
            <a:pPr marL="457200" indent="-457200">
              <a:buFont typeface="Wingdings" panose="05000000000000000000" pitchFamily="2" charset="2"/>
              <a:buChar char="v"/>
            </a:pPr>
            <a:r>
              <a:rPr lang="vi-VN" altLang="en-US" sz="2800" dirty="0" err="1">
                <a:latin typeface="Arial" panose="020B0604020202020204" pitchFamily="34" charset="0"/>
                <a:sym typeface="+mn-ea"/>
              </a:rPr>
              <a:t>Đảm bảo quyền tranh tụng, đảm bảo quyền khiếu nại, tố </a:t>
            </a:r>
            <a:r>
              <a:rPr lang="vi-VN" altLang="en-US" sz="2800" dirty="0" err="1">
                <a:latin typeface="Arial" panose="020B0604020202020204" pitchFamily="34" charset="0"/>
                <a:sym typeface="+mn-ea"/>
              </a:rPr>
              <a:t>cáo</a:t>
            </a:r>
            <a:endParaRPr lang="vi-VN" altLang="en-US" sz="2800" dirty="0" err="1">
              <a:latin typeface="Arial" panose="020B0604020202020204" pitchFamily="34" charset="0"/>
              <a:sym typeface="+mn-ea"/>
            </a:endParaRPr>
          </a:p>
          <a:p>
            <a:pPr marL="0" indent="0">
              <a:buFont typeface="Wingdings" panose="05000000000000000000" pitchFamily="2" charset="2"/>
              <a:buNone/>
            </a:pPr>
            <a:r>
              <a:rPr lang="vi-VN" altLang="en-US" sz="2800" dirty="0" err="1">
                <a:latin typeface="Arial" panose="020B0604020202020204" pitchFamily="34" charset="0"/>
                <a:sym typeface="+mn-ea"/>
              </a:rPr>
              <a:t> </a:t>
            </a:r>
            <a:endParaRPr lang="vi-VN" altLang="en-US" sz="2800" dirty="0" err="1">
              <a:latin typeface="Arial" panose="020B0604020202020204" pitchFamily="34" charset="0"/>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r>
              <a:rPr lang="vi-VN" altLang="en-US" sz="2800"/>
              <a:t>Nguyên tắc tố </a:t>
            </a:r>
            <a:r>
              <a:rPr lang="vi-VN" altLang="en-US" sz="2800"/>
              <a:t>tụng</a:t>
            </a:r>
            <a:endParaRPr lang="vi-VN" altLang="en-US" sz="2800"/>
          </a:p>
        </p:txBody>
      </p:sp>
      <p:graphicFrame>
        <p:nvGraphicFramePr>
          <p:cNvPr id="5" name="Table 4"/>
          <p:cNvGraphicFramePr/>
          <p:nvPr/>
        </p:nvGraphicFramePr>
        <p:xfrm>
          <a:off x="534035" y="1676400"/>
          <a:ext cx="8208645" cy="2056130"/>
        </p:xfrm>
        <a:graphic>
          <a:graphicData uri="http://schemas.openxmlformats.org/drawingml/2006/table">
            <a:tbl>
              <a:tblPr firstRow="1" bandRow="1">
                <a:tableStyleId>{5C22544A-7EE6-4342-B048-85BDC9FD1C3A}</a:tableStyleId>
              </a:tblPr>
              <a:tblGrid>
                <a:gridCol w="3956050"/>
                <a:gridCol w="4252595"/>
              </a:tblGrid>
              <a:tr h="365760">
                <a:tc>
                  <a:txBody>
                    <a:bodyPr/>
                    <a:p>
                      <a:pPr algn="ctr">
                        <a:buNone/>
                      </a:pPr>
                      <a:r>
                        <a:rPr lang="vi-VN" altLang="en-US" sz="1800"/>
                        <a:t>Trong vụ án hành </a:t>
                      </a:r>
                      <a:r>
                        <a:rPr lang="vi-VN" altLang="en-US" sz="1800"/>
                        <a:t>chính</a:t>
                      </a:r>
                      <a:endParaRPr lang="vi-VN" altLang="en-US" sz="1800"/>
                    </a:p>
                  </a:txBody>
                  <a:tcPr/>
                </a:tc>
                <a:tc>
                  <a:txBody>
                    <a:bodyPr/>
                    <a:p>
                      <a:pPr algn="ctr">
                        <a:buNone/>
                      </a:pPr>
                      <a:r>
                        <a:rPr lang="vi-VN" altLang="en-US"/>
                        <a:t>Trong vụ </a:t>
                      </a:r>
                      <a:r>
                        <a:rPr lang="vi-VN" altLang="en-US" u="heavy"/>
                        <a:t>án</a:t>
                      </a:r>
                      <a:r>
                        <a:rPr lang="vi-VN" altLang="en-US"/>
                        <a:t> dân </a:t>
                      </a:r>
                      <a:r>
                        <a:rPr lang="vi-VN" altLang="en-US"/>
                        <a:t>sự</a:t>
                      </a:r>
                      <a:endParaRPr lang="vi-VN" altLang="en-US"/>
                    </a:p>
                  </a:txBody>
                  <a:tcPr/>
                </a:tc>
              </a:tr>
              <a:tr h="1690370">
                <a:tc>
                  <a:txBody>
                    <a:bodyPr/>
                    <a:p>
                      <a:pPr algn="just">
                        <a:buNone/>
                      </a:pPr>
                      <a:r>
                        <a:rPr lang="vi-VN" altLang="en-US"/>
                        <a:t>-</a:t>
                      </a:r>
                      <a:r>
                        <a:rPr lang="vi-VN" altLang="en-US"/>
                        <a:t>Khác</a:t>
                      </a:r>
                      <a:endParaRPr lang="vi-VN" altLang="en-US"/>
                    </a:p>
                    <a:p>
                      <a:pPr algn="just">
                        <a:buNone/>
                      </a:pPr>
                      <a:r>
                        <a:rPr lang="vi-VN" altLang="en-US"/>
                        <a:t>- Đối thoại trong tố tụng hành chính, không hòa giải</a:t>
                      </a:r>
                      <a:endParaRPr lang="vi-VN" altLang="en-US"/>
                    </a:p>
                  </a:txBody>
                  <a:tcPr/>
                </a:tc>
                <a:tc>
                  <a:txBody>
                    <a:bodyPr/>
                    <a:p>
                      <a:pPr algn="just">
                        <a:buNone/>
                      </a:pPr>
                      <a:r>
                        <a:rPr lang="vi-VN" altLang="en-US"/>
                        <a:t>- </a:t>
                      </a:r>
                      <a:r>
                        <a:rPr lang="vi-VN" altLang="en-US"/>
                        <a:t>Khác</a:t>
                      </a:r>
                      <a:endParaRPr lang="vi-VN" altLang="en-US"/>
                    </a:p>
                    <a:p>
                      <a:pPr algn="just">
                        <a:buNone/>
                      </a:pPr>
                      <a:r>
                        <a:rPr lang="vi-VN" altLang="en-US"/>
                        <a:t>- Hòa giải trong TTDS</a:t>
                      </a:r>
                      <a:endParaRPr lang="vi-VN" altLang="en-US"/>
                    </a:p>
                    <a:p>
                      <a:pPr algn="just">
                        <a:buNone/>
                      </a:pPr>
                      <a:r>
                        <a:rPr lang="vi-VN" altLang="en-US"/>
                        <a:t>- Không được phéphòa giải những vụ án thuộc trường hợp không được hòa giải</a:t>
                      </a:r>
                      <a:endParaRPr lang="vi-VN" altLang="en-US"/>
                    </a:p>
                  </a:txBody>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4"/>
          <p:cNvSpPr>
            <a:spLocks noGrp="1"/>
          </p:cNvSpPr>
          <p:nvPr>
            <p:ph type="title"/>
          </p:nvPr>
        </p:nvSpPr>
        <p:spPr>
          <a:xfrm>
            <a:off x="276225" y="228600"/>
            <a:ext cx="8591550" cy="914400"/>
          </a:xfrm>
        </p:spPr>
        <p:txBody>
          <a:bodyPr/>
          <a:lstStyle/>
          <a:p>
            <a:pPr eaLnBrk="1" hangingPunct="1"/>
            <a:r>
              <a:rPr lang="en-US" sz="4000" b="1" smtClean="0">
                <a:solidFill>
                  <a:srgbClr val="FF0000"/>
                </a:solidFill>
              </a:rPr>
              <a:t>TÀI LIỆU HỌC TẬP</a:t>
            </a:r>
            <a:endParaRPr lang="en-US" sz="4000" smtClean="0">
              <a:solidFill>
                <a:srgbClr val="FF0000"/>
              </a:solidFill>
            </a:endParaRPr>
          </a:p>
        </p:txBody>
      </p:sp>
      <p:sp>
        <p:nvSpPr>
          <p:cNvPr id="6" name="Content Placeholder 5"/>
          <p:cNvSpPr>
            <a:spLocks noGrp="1"/>
          </p:cNvSpPr>
          <p:nvPr>
            <p:ph sz="quarter" idx="1"/>
          </p:nvPr>
        </p:nvSpPr>
        <p:spPr>
          <a:xfrm>
            <a:off x="228600" y="1524000"/>
            <a:ext cx="8686800" cy="5105400"/>
          </a:xfrm>
        </p:spPr>
        <p:txBody>
          <a:bodyPr/>
          <a:lstStyle/>
          <a:p>
            <a:pPr marL="0" indent="0" algn="just" eaLnBrk="1" hangingPunct="1">
              <a:buFont typeface="Wingdings" panose="05000000000000000000" pitchFamily="2" charset="2"/>
              <a:buNone/>
            </a:pPr>
            <a:endParaRPr lang="en-US" sz="2800" b="1" u="sng" smtClean="0"/>
          </a:p>
          <a:p>
            <a:pPr marL="0" indent="0" algn="just" eaLnBrk="1" hangingPunct="1">
              <a:buFont typeface="Wingdings" panose="05000000000000000000" pitchFamily="2" charset="2"/>
              <a:buNone/>
            </a:pPr>
            <a:r>
              <a:rPr lang="en-US" sz="2800" b="1" smtClean="0"/>
              <a:t>VĂN BẢN PHÁP LUẬT</a:t>
            </a:r>
            <a:endParaRPr lang="en-US" sz="2800" b="1" smtClean="0"/>
          </a:p>
          <a:p>
            <a:pPr marL="0" indent="0" algn="just" eaLnBrk="1" hangingPunct="1"/>
            <a:r>
              <a:rPr lang="en-US" sz="2800" smtClean="0"/>
              <a:t>Bộ luật lao động 2012</a:t>
            </a:r>
            <a:endParaRPr lang="en-US" sz="2800" smtClean="0"/>
          </a:p>
          <a:p>
            <a:pPr marL="0" indent="0" algn="just" eaLnBrk="1" hangingPunct="1">
              <a:buFont typeface="Wingdings" panose="05000000000000000000" pitchFamily="2" charset="2"/>
              <a:buNone/>
            </a:pPr>
            <a:r>
              <a:rPr lang="en-US" sz="2800" b="1" smtClean="0"/>
              <a:t>GIÁO TRÌNH</a:t>
            </a:r>
            <a:endParaRPr lang="en-US" sz="2800" b="1" smtClean="0"/>
          </a:p>
          <a:p>
            <a:pPr marL="0" indent="0" algn="just" eaLnBrk="1" hangingPunct="1"/>
            <a:r>
              <a:rPr lang="en-US" sz="2800"/>
              <a:t>Vũ Thế Hoài (2017), </a:t>
            </a:r>
            <a:r>
              <a:rPr lang="en-US" sz="2800" i="1"/>
              <a:t>Giáo trình pháp luật đại cương</a:t>
            </a:r>
            <a:r>
              <a:rPr lang="en-US" sz="2800"/>
              <a:t>, Nxb ĐHCN TPHCM</a:t>
            </a:r>
            <a:endParaRPr lang="en-US" sz="28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additive="base">
                                        <p:cTn id="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anim calcmode="lin" valueType="num">
                                      <p:cBhvr additive="base">
                                        <p:cTn id="11"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 calcmode="lin" valueType="num">
                                      <p:cBhvr additive="base">
                                        <p:cTn id="17"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vi-VN" altLang="en-US"/>
              <a:t>Tố tụng hình </a:t>
            </a:r>
            <a:r>
              <a:rPr lang="vi-VN" altLang="en-US"/>
              <a:t>sự</a:t>
            </a:r>
            <a:endParaRPr lang="vi-VN" altLang="en-US"/>
          </a:p>
        </p:txBody>
      </p:sp>
      <p:sp>
        <p:nvSpPr>
          <p:cNvPr id="9" name="TextBox 8"/>
          <p:cNvSpPr txBox="1"/>
          <p:nvPr/>
        </p:nvSpPr>
        <p:spPr>
          <a:xfrm>
            <a:off x="466165" y="1541929"/>
            <a:ext cx="8192061" cy="3108543"/>
          </a:xfrm>
          <a:prstGeom prst="rect">
            <a:avLst/>
          </a:prstGeom>
          <a:noFill/>
        </p:spPr>
        <p:txBody>
          <a:bodyPr wrap="square" rtlCol="0">
            <a:spAutoFit/>
          </a:bodyPr>
          <a:p>
            <a:r>
              <a:rPr lang="en-US" sz="2800" b="1" dirty="0" err="1">
                <a:solidFill>
                  <a:srgbClr val="FFB014"/>
                </a:solidFill>
                <a:latin typeface="Arial" panose="020B0604020202020204" pitchFamily="34" charset="0"/>
                <a:cs typeface="Arial" panose="020B0604020202020204" pitchFamily="34" charset="0"/>
              </a:rPr>
              <a:t>Các</a:t>
            </a:r>
            <a:r>
              <a:rPr lang="en-US" sz="2800" b="1" dirty="0">
                <a:solidFill>
                  <a:srgbClr val="FFB014"/>
                </a:solidFill>
                <a:latin typeface="Arial" panose="020B0604020202020204" pitchFamily="34" charset="0"/>
                <a:cs typeface="Arial" panose="020B0604020202020204" pitchFamily="34" charset="0"/>
              </a:rPr>
              <a:t> </a:t>
            </a:r>
            <a:r>
              <a:rPr lang="en-US" sz="2800" b="1" dirty="0" err="1">
                <a:solidFill>
                  <a:srgbClr val="FFB014"/>
                </a:solidFill>
                <a:latin typeface="Arial" panose="020B0604020202020204" pitchFamily="34" charset="0"/>
                <a:cs typeface="Arial" panose="020B0604020202020204" pitchFamily="34" charset="0"/>
              </a:rPr>
              <a:t>khái</a:t>
            </a:r>
            <a:r>
              <a:rPr lang="en-US" sz="2800" b="1" dirty="0">
                <a:solidFill>
                  <a:srgbClr val="FFB014"/>
                </a:solidFill>
                <a:latin typeface="Arial" panose="020B0604020202020204" pitchFamily="34" charset="0"/>
                <a:cs typeface="Arial" panose="020B0604020202020204" pitchFamily="34" charset="0"/>
              </a:rPr>
              <a:t> </a:t>
            </a:r>
            <a:r>
              <a:rPr lang="en-US" sz="2800" b="1" dirty="0" err="1" smtClean="0">
                <a:solidFill>
                  <a:srgbClr val="FFB014"/>
                </a:solidFill>
                <a:latin typeface="Arial" panose="020B0604020202020204" pitchFamily="34" charset="0"/>
                <a:cs typeface="Arial" panose="020B0604020202020204" pitchFamily="34" charset="0"/>
              </a:rPr>
              <a:t>niệm</a:t>
            </a:r>
            <a:endParaRPr lang="en-US" sz="2800" b="1" dirty="0">
              <a:solidFill>
                <a:srgbClr val="FFB014"/>
              </a:solidFill>
              <a:latin typeface="Arial" panose="020B0604020202020204" pitchFamily="34" charset="0"/>
              <a:cs typeface="Arial" panose="020B0604020202020204" pitchFamily="34" charset="0"/>
            </a:endParaRPr>
          </a:p>
          <a:p>
            <a:r>
              <a:rPr lang="en-US" altLang="en-US" sz="2800" dirty="0" err="1">
                <a:latin typeface="Arial" panose="020B0604020202020204" pitchFamily="34" charset="0"/>
                <a:ea typeface="Tahoma" panose="020B0604030504040204" pitchFamily="34" charset="0"/>
                <a:cs typeface="Arial" panose="020B0604020202020204" pitchFamily="34" charset="0"/>
              </a:rPr>
              <a:t>Tố</a:t>
            </a:r>
            <a:r>
              <a:rPr lang="en-US" altLang="en-US" sz="2800" dirty="0">
                <a:latin typeface="Arial" panose="020B0604020202020204" pitchFamily="34" charset="0"/>
                <a:ea typeface="Tahoma" panose="020B0604030504040204" pitchFamily="34" charset="0"/>
                <a:cs typeface="Arial" panose="020B0604020202020204" pitchFamily="34" charset="0"/>
              </a:rPr>
              <a:t> </a:t>
            </a:r>
            <a:r>
              <a:rPr lang="en-US" altLang="en-US" sz="2800" dirty="0" err="1">
                <a:latin typeface="Arial" panose="020B0604020202020204" pitchFamily="34" charset="0"/>
                <a:ea typeface="Tahoma" panose="020B0604030504040204" pitchFamily="34" charset="0"/>
                <a:cs typeface="Arial" panose="020B0604020202020204" pitchFamily="34" charset="0"/>
              </a:rPr>
              <a:t>tụng</a:t>
            </a:r>
            <a:r>
              <a:rPr lang="en-US" altLang="en-US" sz="2800" dirty="0">
                <a:latin typeface="Arial" panose="020B0604020202020204" pitchFamily="34" charset="0"/>
                <a:ea typeface="Tahoma" panose="020B0604030504040204" pitchFamily="34" charset="0"/>
                <a:cs typeface="Arial" panose="020B0604020202020204" pitchFamily="34" charset="0"/>
              </a:rPr>
              <a:t> </a:t>
            </a:r>
            <a:r>
              <a:rPr lang="en-US" altLang="en-US" sz="2800" dirty="0" err="1">
                <a:latin typeface="Arial" panose="020B0604020202020204" pitchFamily="34" charset="0"/>
                <a:ea typeface="Tahoma" panose="020B0604030504040204" pitchFamily="34" charset="0"/>
                <a:cs typeface="Arial" panose="020B0604020202020204" pitchFamily="34" charset="0"/>
              </a:rPr>
              <a:t>hình</a:t>
            </a:r>
            <a:r>
              <a:rPr lang="en-US" altLang="en-US" sz="2800" dirty="0">
                <a:latin typeface="Arial" panose="020B0604020202020204" pitchFamily="34" charset="0"/>
                <a:ea typeface="Tahoma" panose="020B0604030504040204" pitchFamily="34" charset="0"/>
                <a:cs typeface="Arial" panose="020B0604020202020204" pitchFamily="34" charset="0"/>
              </a:rPr>
              <a:t> </a:t>
            </a:r>
            <a:r>
              <a:rPr lang="en-US" altLang="en-US" sz="2800" dirty="0" err="1">
                <a:latin typeface="Arial" panose="020B0604020202020204" pitchFamily="34" charset="0"/>
                <a:ea typeface="Tahoma" panose="020B0604030504040204" pitchFamily="34" charset="0"/>
                <a:cs typeface="Arial" panose="020B0604020202020204" pitchFamily="34" charset="0"/>
              </a:rPr>
              <a:t>sự</a:t>
            </a:r>
            <a:r>
              <a:rPr lang="en-US" altLang="en-US" sz="2800" dirty="0">
                <a:latin typeface="Arial" panose="020B0604020202020204" pitchFamily="34" charset="0"/>
                <a:ea typeface="Tahoma" panose="020B0604030504040204" pitchFamily="34" charset="0"/>
                <a:cs typeface="Arial" panose="020B0604020202020204" pitchFamily="34" charset="0"/>
              </a:rPr>
              <a:t> </a:t>
            </a:r>
            <a:r>
              <a:rPr lang="en-US" altLang="en-US" sz="2800" dirty="0" err="1">
                <a:latin typeface="Arial" panose="020B0604020202020204" pitchFamily="34" charset="0"/>
                <a:ea typeface="Tahoma" panose="020B0604030504040204" pitchFamily="34" charset="0"/>
                <a:cs typeface="Arial" panose="020B0604020202020204" pitchFamily="34" charset="0"/>
              </a:rPr>
              <a:t>là</a:t>
            </a:r>
            <a:r>
              <a:rPr lang="en-US" altLang="en-US" sz="2800" dirty="0">
                <a:latin typeface="Arial" panose="020B0604020202020204" pitchFamily="34" charset="0"/>
                <a:ea typeface="Tahoma" panose="020B0604030504040204" pitchFamily="34" charset="0"/>
                <a:cs typeface="Arial" panose="020B0604020202020204" pitchFamily="34" charset="0"/>
              </a:rPr>
              <a:t> </a:t>
            </a:r>
            <a:r>
              <a:rPr lang="en-US" altLang="en-US" sz="2800" dirty="0" err="1">
                <a:latin typeface="Arial" panose="020B0604020202020204" pitchFamily="34" charset="0"/>
                <a:ea typeface="Tahoma" panose="020B0604030504040204" pitchFamily="34" charset="0"/>
                <a:cs typeface="Arial" panose="020B0604020202020204" pitchFamily="34" charset="0"/>
              </a:rPr>
              <a:t>toàn</a:t>
            </a:r>
            <a:r>
              <a:rPr lang="en-US" altLang="en-US" sz="2800" dirty="0">
                <a:latin typeface="Arial" panose="020B0604020202020204" pitchFamily="34" charset="0"/>
                <a:ea typeface="Tahoma" panose="020B0604030504040204" pitchFamily="34" charset="0"/>
                <a:cs typeface="Arial" panose="020B0604020202020204" pitchFamily="34" charset="0"/>
              </a:rPr>
              <a:t> </a:t>
            </a:r>
            <a:r>
              <a:rPr lang="en-US" altLang="en-US" sz="2800" dirty="0" err="1">
                <a:latin typeface="Arial" panose="020B0604020202020204" pitchFamily="34" charset="0"/>
                <a:ea typeface="Tahoma" panose="020B0604030504040204" pitchFamily="34" charset="0"/>
                <a:cs typeface="Arial" panose="020B0604020202020204" pitchFamily="34" charset="0"/>
              </a:rPr>
              <a:t>bộ</a:t>
            </a:r>
            <a:r>
              <a:rPr lang="en-US" altLang="en-US" sz="2800" dirty="0">
                <a:latin typeface="Arial" panose="020B0604020202020204" pitchFamily="34" charset="0"/>
                <a:ea typeface="Tahoma" panose="020B0604030504040204" pitchFamily="34" charset="0"/>
                <a:cs typeface="Arial" panose="020B0604020202020204" pitchFamily="34" charset="0"/>
              </a:rPr>
              <a:t> </a:t>
            </a:r>
            <a:r>
              <a:rPr lang="en-US" altLang="en-US" sz="2800" dirty="0" err="1">
                <a:latin typeface="Arial" panose="020B0604020202020204" pitchFamily="34" charset="0"/>
                <a:ea typeface="Tahoma" panose="020B0604030504040204" pitchFamily="34" charset="0"/>
                <a:cs typeface="Arial" panose="020B0604020202020204" pitchFamily="34" charset="0"/>
              </a:rPr>
              <a:t>hoạt</a:t>
            </a:r>
            <a:r>
              <a:rPr lang="en-US" altLang="en-US" sz="2800" dirty="0">
                <a:latin typeface="Arial" panose="020B0604020202020204" pitchFamily="34" charset="0"/>
                <a:ea typeface="Tahoma" panose="020B0604030504040204" pitchFamily="34" charset="0"/>
                <a:cs typeface="Arial" panose="020B0604020202020204" pitchFamily="34" charset="0"/>
              </a:rPr>
              <a:t> </a:t>
            </a:r>
            <a:r>
              <a:rPr lang="en-US" altLang="en-US" sz="2800" dirty="0" err="1">
                <a:latin typeface="Arial" panose="020B0604020202020204" pitchFamily="34" charset="0"/>
                <a:ea typeface="Tahoma" panose="020B0604030504040204" pitchFamily="34" charset="0"/>
                <a:cs typeface="Arial" panose="020B0604020202020204" pitchFamily="34" charset="0"/>
              </a:rPr>
              <a:t>động</a:t>
            </a:r>
            <a:r>
              <a:rPr lang="en-US" altLang="en-US" sz="2800" dirty="0">
                <a:latin typeface="Arial" panose="020B0604020202020204" pitchFamily="34" charset="0"/>
                <a:ea typeface="Tahoma" panose="020B0604030504040204" pitchFamily="34" charset="0"/>
                <a:cs typeface="Arial" panose="020B0604020202020204" pitchFamily="34" charset="0"/>
              </a:rPr>
              <a:t> </a:t>
            </a:r>
            <a:r>
              <a:rPr lang="en-US" altLang="en-US" sz="2800" dirty="0" err="1">
                <a:latin typeface="Arial" panose="020B0604020202020204" pitchFamily="34" charset="0"/>
                <a:ea typeface="Tahoma" panose="020B0604030504040204" pitchFamily="34" charset="0"/>
                <a:cs typeface="Arial" panose="020B0604020202020204" pitchFamily="34" charset="0"/>
              </a:rPr>
              <a:t>của</a:t>
            </a:r>
            <a:r>
              <a:rPr lang="en-US" altLang="en-US" sz="2800" dirty="0">
                <a:latin typeface="Arial" panose="020B0604020202020204" pitchFamily="34" charset="0"/>
                <a:ea typeface="Tahoma" panose="020B0604030504040204" pitchFamily="34" charset="0"/>
                <a:cs typeface="Arial" panose="020B0604020202020204" pitchFamily="34" charset="0"/>
              </a:rPr>
              <a:t> </a:t>
            </a:r>
            <a:r>
              <a:rPr lang="en-US" altLang="en-US" sz="2800" dirty="0" err="1">
                <a:latin typeface="Arial" panose="020B0604020202020204" pitchFamily="34" charset="0"/>
                <a:ea typeface="Tahoma" panose="020B0604030504040204" pitchFamily="34" charset="0"/>
                <a:cs typeface="Arial" panose="020B0604020202020204" pitchFamily="34" charset="0"/>
              </a:rPr>
              <a:t>các</a:t>
            </a:r>
            <a:r>
              <a:rPr lang="en-US" altLang="en-US" sz="2800" dirty="0">
                <a:latin typeface="Arial" panose="020B0604020202020204" pitchFamily="34" charset="0"/>
                <a:ea typeface="Tahoma" panose="020B0604030504040204" pitchFamily="34" charset="0"/>
                <a:cs typeface="Arial" panose="020B0604020202020204" pitchFamily="34" charset="0"/>
              </a:rPr>
              <a:t> </a:t>
            </a:r>
            <a:r>
              <a:rPr lang="en-US" altLang="en-US" sz="2800" dirty="0" err="1">
                <a:latin typeface="Arial" panose="020B0604020202020204" pitchFamily="34" charset="0"/>
                <a:ea typeface="Tahoma" panose="020B0604030504040204" pitchFamily="34" charset="0"/>
                <a:cs typeface="Arial" panose="020B0604020202020204" pitchFamily="34" charset="0"/>
              </a:rPr>
              <a:t>cơ</a:t>
            </a:r>
            <a:r>
              <a:rPr lang="en-US" altLang="en-US" sz="2800" dirty="0">
                <a:latin typeface="Arial" panose="020B0604020202020204" pitchFamily="34" charset="0"/>
                <a:ea typeface="Tahoma" panose="020B0604030504040204" pitchFamily="34" charset="0"/>
                <a:cs typeface="Arial" panose="020B0604020202020204" pitchFamily="34" charset="0"/>
              </a:rPr>
              <a:t> </a:t>
            </a:r>
            <a:r>
              <a:rPr lang="en-US" altLang="en-US" sz="2800" dirty="0" err="1">
                <a:latin typeface="Arial" panose="020B0604020202020204" pitchFamily="34" charset="0"/>
                <a:ea typeface="Tahoma" panose="020B0604030504040204" pitchFamily="34" charset="0"/>
                <a:cs typeface="Arial" panose="020B0604020202020204" pitchFamily="34" charset="0"/>
              </a:rPr>
              <a:t>quan</a:t>
            </a:r>
            <a:r>
              <a:rPr lang="en-US" altLang="en-US" sz="2800" dirty="0">
                <a:latin typeface="Arial" panose="020B0604020202020204" pitchFamily="34" charset="0"/>
                <a:ea typeface="Tahoma" panose="020B0604030504040204" pitchFamily="34" charset="0"/>
                <a:cs typeface="Arial" panose="020B0604020202020204" pitchFamily="34" charset="0"/>
              </a:rPr>
              <a:t> </a:t>
            </a:r>
            <a:r>
              <a:rPr lang="en-US" altLang="en-US" sz="2800" dirty="0" err="1">
                <a:latin typeface="Arial" panose="020B0604020202020204" pitchFamily="34" charset="0"/>
                <a:ea typeface="Tahoma" panose="020B0604030504040204" pitchFamily="34" charset="0"/>
                <a:cs typeface="Arial" panose="020B0604020202020204" pitchFamily="34" charset="0"/>
              </a:rPr>
              <a:t>tiến</a:t>
            </a:r>
            <a:r>
              <a:rPr lang="en-US" altLang="en-US" sz="2800" dirty="0">
                <a:latin typeface="Arial" panose="020B0604020202020204" pitchFamily="34" charset="0"/>
                <a:ea typeface="Tahoma" panose="020B0604030504040204" pitchFamily="34" charset="0"/>
                <a:cs typeface="Arial" panose="020B0604020202020204" pitchFamily="34" charset="0"/>
              </a:rPr>
              <a:t> </a:t>
            </a:r>
            <a:r>
              <a:rPr lang="en-US" altLang="en-US" sz="2800" dirty="0" err="1">
                <a:latin typeface="Arial" panose="020B0604020202020204" pitchFamily="34" charset="0"/>
                <a:ea typeface="Tahoma" panose="020B0604030504040204" pitchFamily="34" charset="0"/>
                <a:cs typeface="Arial" panose="020B0604020202020204" pitchFamily="34" charset="0"/>
              </a:rPr>
              <a:t>hành</a:t>
            </a:r>
            <a:r>
              <a:rPr lang="en-US" altLang="en-US" sz="2800" dirty="0">
                <a:latin typeface="Arial" panose="020B0604020202020204" pitchFamily="34" charset="0"/>
                <a:ea typeface="Tahoma" panose="020B0604030504040204" pitchFamily="34" charset="0"/>
                <a:cs typeface="Arial" panose="020B0604020202020204" pitchFamily="34" charset="0"/>
              </a:rPr>
              <a:t> </a:t>
            </a:r>
            <a:r>
              <a:rPr lang="en-US" altLang="en-US" sz="2800" dirty="0" err="1">
                <a:latin typeface="Arial" panose="020B0604020202020204" pitchFamily="34" charset="0"/>
                <a:ea typeface="Tahoma" panose="020B0604030504040204" pitchFamily="34" charset="0"/>
                <a:cs typeface="Arial" panose="020B0604020202020204" pitchFamily="34" charset="0"/>
              </a:rPr>
              <a:t>tố</a:t>
            </a:r>
            <a:r>
              <a:rPr lang="en-US" altLang="en-US" sz="2800" dirty="0">
                <a:latin typeface="Arial" panose="020B0604020202020204" pitchFamily="34" charset="0"/>
                <a:ea typeface="Tahoma" panose="020B0604030504040204" pitchFamily="34" charset="0"/>
                <a:cs typeface="Arial" panose="020B0604020202020204" pitchFamily="34" charset="0"/>
              </a:rPr>
              <a:t> </a:t>
            </a:r>
            <a:r>
              <a:rPr lang="en-US" altLang="en-US" sz="2800" dirty="0" err="1">
                <a:latin typeface="Arial" panose="020B0604020202020204" pitchFamily="34" charset="0"/>
                <a:ea typeface="Tahoma" panose="020B0604030504040204" pitchFamily="34" charset="0"/>
                <a:cs typeface="Arial" panose="020B0604020202020204" pitchFamily="34" charset="0"/>
              </a:rPr>
              <a:t>tụng</a:t>
            </a:r>
            <a:r>
              <a:rPr lang="en-US" altLang="en-US" sz="2800" dirty="0">
                <a:latin typeface="Arial" panose="020B0604020202020204" pitchFamily="34" charset="0"/>
                <a:ea typeface="Tahoma" panose="020B0604030504040204" pitchFamily="34" charset="0"/>
                <a:cs typeface="Arial" panose="020B0604020202020204" pitchFamily="34" charset="0"/>
              </a:rPr>
              <a:t>, </a:t>
            </a:r>
            <a:r>
              <a:rPr lang="en-US" altLang="en-US" sz="2800" dirty="0" err="1">
                <a:latin typeface="Arial" panose="020B0604020202020204" pitchFamily="34" charset="0"/>
                <a:ea typeface="Tahoma" panose="020B0604030504040204" pitchFamily="34" charset="0"/>
                <a:cs typeface="Arial" panose="020B0604020202020204" pitchFamily="34" charset="0"/>
              </a:rPr>
              <a:t>người</a:t>
            </a:r>
            <a:r>
              <a:rPr lang="en-US" altLang="en-US" sz="2800" dirty="0">
                <a:latin typeface="Arial" panose="020B0604020202020204" pitchFamily="34" charset="0"/>
                <a:ea typeface="Tahoma" panose="020B0604030504040204" pitchFamily="34" charset="0"/>
                <a:cs typeface="Arial" panose="020B0604020202020204" pitchFamily="34" charset="0"/>
              </a:rPr>
              <a:t> </a:t>
            </a:r>
            <a:r>
              <a:rPr lang="en-US" altLang="en-US" sz="2800" dirty="0" err="1">
                <a:latin typeface="Arial" panose="020B0604020202020204" pitchFamily="34" charset="0"/>
                <a:ea typeface="Tahoma" panose="020B0604030504040204" pitchFamily="34" charset="0"/>
                <a:cs typeface="Arial" panose="020B0604020202020204" pitchFamily="34" charset="0"/>
              </a:rPr>
              <a:t>tiến</a:t>
            </a:r>
            <a:r>
              <a:rPr lang="en-US" altLang="en-US" sz="2800" dirty="0">
                <a:latin typeface="Arial" panose="020B0604020202020204" pitchFamily="34" charset="0"/>
                <a:ea typeface="Tahoma" panose="020B0604030504040204" pitchFamily="34" charset="0"/>
                <a:cs typeface="Arial" panose="020B0604020202020204" pitchFamily="34" charset="0"/>
              </a:rPr>
              <a:t> </a:t>
            </a:r>
            <a:r>
              <a:rPr lang="en-US" altLang="en-US" sz="2800" dirty="0" err="1">
                <a:latin typeface="Arial" panose="020B0604020202020204" pitchFamily="34" charset="0"/>
                <a:ea typeface="Tahoma" panose="020B0604030504040204" pitchFamily="34" charset="0"/>
                <a:cs typeface="Arial" panose="020B0604020202020204" pitchFamily="34" charset="0"/>
              </a:rPr>
              <a:t>hành</a:t>
            </a:r>
            <a:r>
              <a:rPr lang="en-US" altLang="en-US" sz="2800" dirty="0">
                <a:latin typeface="Arial" panose="020B0604020202020204" pitchFamily="34" charset="0"/>
                <a:ea typeface="Tahoma" panose="020B0604030504040204" pitchFamily="34" charset="0"/>
                <a:cs typeface="Arial" panose="020B0604020202020204" pitchFamily="34" charset="0"/>
              </a:rPr>
              <a:t> </a:t>
            </a:r>
            <a:r>
              <a:rPr lang="en-US" altLang="en-US" sz="2800" dirty="0" err="1">
                <a:latin typeface="Arial" panose="020B0604020202020204" pitchFamily="34" charset="0"/>
                <a:ea typeface="Tahoma" panose="020B0604030504040204" pitchFamily="34" charset="0"/>
                <a:cs typeface="Arial" panose="020B0604020202020204" pitchFamily="34" charset="0"/>
              </a:rPr>
              <a:t>tố</a:t>
            </a:r>
            <a:r>
              <a:rPr lang="en-US" altLang="en-US" sz="2800" dirty="0">
                <a:latin typeface="Arial" panose="020B0604020202020204" pitchFamily="34" charset="0"/>
                <a:ea typeface="Tahoma" panose="020B0604030504040204" pitchFamily="34" charset="0"/>
                <a:cs typeface="Arial" panose="020B0604020202020204" pitchFamily="34" charset="0"/>
              </a:rPr>
              <a:t> </a:t>
            </a:r>
            <a:r>
              <a:rPr lang="en-US" altLang="en-US" sz="2800" dirty="0" err="1">
                <a:latin typeface="Arial" panose="020B0604020202020204" pitchFamily="34" charset="0"/>
                <a:ea typeface="Tahoma" panose="020B0604030504040204" pitchFamily="34" charset="0"/>
                <a:cs typeface="Arial" panose="020B0604020202020204" pitchFamily="34" charset="0"/>
              </a:rPr>
              <a:t>tụng</a:t>
            </a:r>
            <a:r>
              <a:rPr lang="en-US" altLang="en-US" sz="2800" dirty="0">
                <a:latin typeface="Arial" panose="020B0604020202020204" pitchFamily="34" charset="0"/>
                <a:ea typeface="Tahoma" panose="020B0604030504040204" pitchFamily="34" charset="0"/>
                <a:cs typeface="Arial" panose="020B0604020202020204" pitchFamily="34" charset="0"/>
              </a:rPr>
              <a:t> </a:t>
            </a:r>
            <a:r>
              <a:rPr lang="en-US" altLang="en-US" sz="2800" dirty="0" err="1">
                <a:latin typeface="Arial" panose="020B0604020202020204" pitchFamily="34" charset="0"/>
                <a:ea typeface="Tahoma" panose="020B0604030504040204" pitchFamily="34" charset="0"/>
                <a:cs typeface="Arial" panose="020B0604020202020204" pitchFamily="34" charset="0"/>
              </a:rPr>
              <a:t>và</a:t>
            </a:r>
            <a:r>
              <a:rPr lang="en-US" altLang="en-US" sz="2800" dirty="0">
                <a:latin typeface="Arial" panose="020B0604020202020204" pitchFamily="34" charset="0"/>
                <a:ea typeface="Tahoma" panose="020B0604030504040204" pitchFamily="34" charset="0"/>
                <a:cs typeface="Arial" panose="020B0604020202020204" pitchFamily="34" charset="0"/>
              </a:rPr>
              <a:t> </a:t>
            </a:r>
            <a:r>
              <a:rPr lang="en-US" altLang="en-US" sz="2800" dirty="0" err="1">
                <a:latin typeface="Arial" panose="020B0604020202020204" pitchFamily="34" charset="0"/>
                <a:ea typeface="Tahoma" panose="020B0604030504040204" pitchFamily="34" charset="0"/>
                <a:cs typeface="Arial" panose="020B0604020202020204" pitchFamily="34" charset="0"/>
              </a:rPr>
              <a:t>người</a:t>
            </a:r>
            <a:r>
              <a:rPr lang="en-US" altLang="en-US" sz="2800" dirty="0">
                <a:latin typeface="Arial" panose="020B0604020202020204" pitchFamily="34" charset="0"/>
                <a:ea typeface="Tahoma" panose="020B0604030504040204" pitchFamily="34" charset="0"/>
                <a:cs typeface="Arial" panose="020B0604020202020204" pitchFamily="34" charset="0"/>
              </a:rPr>
              <a:t> </a:t>
            </a:r>
            <a:r>
              <a:rPr lang="en-US" altLang="en-US" sz="2800" dirty="0" err="1">
                <a:latin typeface="Arial" panose="020B0604020202020204" pitchFamily="34" charset="0"/>
                <a:ea typeface="Tahoma" panose="020B0604030504040204" pitchFamily="34" charset="0"/>
                <a:cs typeface="Arial" panose="020B0604020202020204" pitchFamily="34" charset="0"/>
              </a:rPr>
              <a:t>tham</a:t>
            </a:r>
            <a:r>
              <a:rPr lang="en-US" altLang="en-US" sz="2800" dirty="0">
                <a:latin typeface="Arial" panose="020B0604020202020204" pitchFamily="34" charset="0"/>
                <a:ea typeface="Tahoma" panose="020B0604030504040204" pitchFamily="34" charset="0"/>
                <a:cs typeface="Arial" panose="020B0604020202020204" pitchFamily="34" charset="0"/>
              </a:rPr>
              <a:t> </a:t>
            </a:r>
            <a:r>
              <a:rPr lang="en-US" altLang="en-US" sz="2800" dirty="0" err="1">
                <a:latin typeface="Arial" panose="020B0604020202020204" pitchFamily="34" charset="0"/>
                <a:ea typeface="Tahoma" panose="020B0604030504040204" pitchFamily="34" charset="0"/>
                <a:cs typeface="Arial" panose="020B0604020202020204" pitchFamily="34" charset="0"/>
              </a:rPr>
              <a:t>gia</a:t>
            </a:r>
            <a:r>
              <a:rPr lang="en-US" altLang="en-US" sz="2800" dirty="0">
                <a:latin typeface="Arial" panose="020B0604020202020204" pitchFamily="34" charset="0"/>
                <a:ea typeface="Tahoma" panose="020B0604030504040204" pitchFamily="34" charset="0"/>
                <a:cs typeface="Arial" panose="020B0604020202020204" pitchFamily="34" charset="0"/>
              </a:rPr>
              <a:t> </a:t>
            </a:r>
            <a:r>
              <a:rPr lang="en-US" altLang="en-US" sz="2800" dirty="0" err="1">
                <a:latin typeface="Arial" panose="020B0604020202020204" pitchFamily="34" charset="0"/>
                <a:ea typeface="Tahoma" panose="020B0604030504040204" pitchFamily="34" charset="0"/>
                <a:cs typeface="Arial" panose="020B0604020202020204" pitchFamily="34" charset="0"/>
              </a:rPr>
              <a:t>tố</a:t>
            </a:r>
            <a:r>
              <a:rPr lang="en-US" altLang="en-US" sz="2800" dirty="0">
                <a:latin typeface="Arial" panose="020B0604020202020204" pitchFamily="34" charset="0"/>
                <a:ea typeface="Tahoma" panose="020B0604030504040204" pitchFamily="34" charset="0"/>
                <a:cs typeface="Arial" panose="020B0604020202020204" pitchFamily="34" charset="0"/>
              </a:rPr>
              <a:t> </a:t>
            </a:r>
            <a:r>
              <a:rPr lang="en-US" altLang="en-US" sz="2800" dirty="0" err="1">
                <a:latin typeface="Arial" panose="020B0604020202020204" pitchFamily="34" charset="0"/>
                <a:ea typeface="Tahoma" panose="020B0604030504040204" pitchFamily="34" charset="0"/>
                <a:cs typeface="Arial" panose="020B0604020202020204" pitchFamily="34" charset="0"/>
              </a:rPr>
              <a:t>tụng</a:t>
            </a:r>
            <a:r>
              <a:rPr lang="en-US" altLang="en-US" sz="2800" dirty="0">
                <a:latin typeface="Arial" panose="020B0604020202020204" pitchFamily="34" charset="0"/>
                <a:ea typeface="Tahoma" panose="020B0604030504040204" pitchFamily="34" charset="0"/>
                <a:cs typeface="Arial" panose="020B0604020202020204" pitchFamily="34" charset="0"/>
              </a:rPr>
              <a:t>, </a:t>
            </a:r>
            <a:r>
              <a:rPr lang="en-US" altLang="en-US" sz="2800" dirty="0" err="1">
                <a:latin typeface="Arial" panose="020B0604020202020204" pitchFamily="34" charset="0"/>
                <a:ea typeface="Tahoma" panose="020B0604030504040204" pitchFamily="34" charset="0"/>
                <a:cs typeface="Arial" panose="020B0604020202020204" pitchFamily="34" charset="0"/>
              </a:rPr>
              <a:t>các</a:t>
            </a:r>
            <a:r>
              <a:rPr lang="en-US" altLang="en-US" sz="2800" dirty="0">
                <a:latin typeface="Arial" panose="020B0604020202020204" pitchFamily="34" charset="0"/>
                <a:ea typeface="Tahoma" panose="020B0604030504040204" pitchFamily="34" charset="0"/>
                <a:cs typeface="Arial" panose="020B0604020202020204" pitchFamily="34" charset="0"/>
              </a:rPr>
              <a:t> </a:t>
            </a:r>
            <a:r>
              <a:rPr lang="en-US" altLang="en-US" sz="2800" dirty="0" err="1">
                <a:latin typeface="Arial" panose="020B0604020202020204" pitchFamily="34" charset="0"/>
                <a:ea typeface="Tahoma" panose="020B0604030504040204" pitchFamily="34" charset="0"/>
                <a:cs typeface="Arial" panose="020B0604020202020204" pitchFamily="34" charset="0"/>
              </a:rPr>
              <a:t>cá</a:t>
            </a:r>
            <a:r>
              <a:rPr lang="en-US" altLang="en-US" sz="2800" dirty="0">
                <a:latin typeface="Arial" panose="020B0604020202020204" pitchFamily="34" charset="0"/>
                <a:ea typeface="Tahoma" panose="020B0604030504040204" pitchFamily="34" charset="0"/>
                <a:cs typeface="Arial" panose="020B0604020202020204" pitchFamily="34" charset="0"/>
              </a:rPr>
              <a:t> </a:t>
            </a:r>
            <a:r>
              <a:rPr lang="en-US" altLang="en-US" sz="2800" dirty="0" err="1">
                <a:latin typeface="Arial" panose="020B0604020202020204" pitchFamily="34" charset="0"/>
                <a:ea typeface="Tahoma" panose="020B0604030504040204" pitchFamily="34" charset="0"/>
                <a:cs typeface="Arial" panose="020B0604020202020204" pitchFamily="34" charset="0"/>
              </a:rPr>
              <a:t>nhân</a:t>
            </a:r>
            <a:r>
              <a:rPr lang="en-US" altLang="en-US" sz="2800" dirty="0">
                <a:latin typeface="Arial" panose="020B0604020202020204" pitchFamily="34" charset="0"/>
                <a:ea typeface="Tahoma" panose="020B0604030504040204" pitchFamily="34" charset="0"/>
                <a:cs typeface="Arial" panose="020B0604020202020204" pitchFamily="34" charset="0"/>
              </a:rPr>
              <a:t>, </a:t>
            </a:r>
            <a:r>
              <a:rPr lang="en-US" altLang="en-US" sz="2800" dirty="0" err="1">
                <a:latin typeface="Arial" panose="020B0604020202020204" pitchFamily="34" charset="0"/>
                <a:ea typeface="Tahoma" panose="020B0604030504040204" pitchFamily="34" charset="0"/>
                <a:cs typeface="Arial" panose="020B0604020202020204" pitchFamily="34" charset="0"/>
              </a:rPr>
              <a:t>cơ</a:t>
            </a:r>
            <a:r>
              <a:rPr lang="en-US" altLang="en-US" sz="2800" dirty="0">
                <a:latin typeface="Arial" panose="020B0604020202020204" pitchFamily="34" charset="0"/>
                <a:ea typeface="Tahoma" panose="020B0604030504040204" pitchFamily="34" charset="0"/>
                <a:cs typeface="Arial" panose="020B0604020202020204" pitchFamily="34" charset="0"/>
              </a:rPr>
              <a:t> </a:t>
            </a:r>
            <a:r>
              <a:rPr lang="en-US" altLang="en-US" sz="2800" dirty="0" err="1">
                <a:latin typeface="Arial" panose="020B0604020202020204" pitchFamily="34" charset="0"/>
                <a:ea typeface="Tahoma" panose="020B0604030504040204" pitchFamily="34" charset="0"/>
                <a:cs typeface="Arial" panose="020B0604020202020204" pitchFamily="34" charset="0"/>
              </a:rPr>
              <a:t>quan</a:t>
            </a:r>
            <a:r>
              <a:rPr lang="en-US" altLang="en-US" sz="2800" dirty="0">
                <a:latin typeface="Arial" panose="020B0604020202020204" pitchFamily="34" charset="0"/>
                <a:ea typeface="Tahoma" panose="020B0604030504040204" pitchFamily="34" charset="0"/>
                <a:cs typeface="Arial" panose="020B0604020202020204" pitchFamily="34" charset="0"/>
              </a:rPr>
              <a:t> </a:t>
            </a:r>
            <a:r>
              <a:rPr lang="en-US" altLang="en-US" sz="2800" dirty="0" err="1">
                <a:latin typeface="Arial" panose="020B0604020202020204" pitchFamily="34" charset="0"/>
                <a:ea typeface="Tahoma" panose="020B0604030504040204" pitchFamily="34" charset="0"/>
                <a:cs typeface="Arial" panose="020B0604020202020204" pitchFamily="34" charset="0"/>
              </a:rPr>
              <a:t>nhà</a:t>
            </a:r>
            <a:r>
              <a:rPr lang="en-US" altLang="en-US" sz="2800" dirty="0">
                <a:latin typeface="Arial" panose="020B0604020202020204" pitchFamily="34" charset="0"/>
                <a:ea typeface="Tahoma" panose="020B0604030504040204" pitchFamily="34" charset="0"/>
                <a:cs typeface="Arial" panose="020B0604020202020204" pitchFamily="34" charset="0"/>
              </a:rPr>
              <a:t> </a:t>
            </a:r>
            <a:r>
              <a:rPr lang="en-US" altLang="en-US" sz="2800" dirty="0" err="1">
                <a:latin typeface="Arial" panose="020B0604020202020204" pitchFamily="34" charset="0"/>
                <a:ea typeface="Tahoma" panose="020B0604030504040204" pitchFamily="34" charset="0"/>
                <a:cs typeface="Arial" panose="020B0604020202020204" pitchFamily="34" charset="0"/>
              </a:rPr>
              <a:t>nước</a:t>
            </a:r>
            <a:r>
              <a:rPr lang="en-US" altLang="en-US" sz="2800" dirty="0">
                <a:latin typeface="Arial" panose="020B0604020202020204" pitchFamily="34" charset="0"/>
                <a:ea typeface="Tahoma" panose="020B0604030504040204" pitchFamily="34" charset="0"/>
                <a:cs typeface="Arial" panose="020B0604020202020204" pitchFamily="34" charset="0"/>
              </a:rPr>
              <a:t> </a:t>
            </a:r>
            <a:r>
              <a:rPr lang="en-US" altLang="en-US" sz="2800" dirty="0" err="1">
                <a:latin typeface="Arial" panose="020B0604020202020204" pitchFamily="34" charset="0"/>
                <a:ea typeface="Tahoma" panose="020B0604030504040204" pitchFamily="34" charset="0"/>
                <a:cs typeface="Arial" panose="020B0604020202020204" pitchFamily="34" charset="0"/>
              </a:rPr>
              <a:t>và</a:t>
            </a:r>
            <a:r>
              <a:rPr lang="en-US" altLang="en-US" sz="2800" dirty="0">
                <a:latin typeface="Arial" panose="020B0604020202020204" pitchFamily="34" charset="0"/>
                <a:ea typeface="Tahoma" panose="020B0604030504040204" pitchFamily="34" charset="0"/>
                <a:cs typeface="Arial" panose="020B0604020202020204" pitchFamily="34" charset="0"/>
              </a:rPr>
              <a:t> </a:t>
            </a:r>
            <a:r>
              <a:rPr lang="en-US" altLang="en-US" sz="2800" dirty="0" err="1">
                <a:latin typeface="Arial" panose="020B0604020202020204" pitchFamily="34" charset="0"/>
                <a:ea typeface="Tahoma" panose="020B0604030504040204" pitchFamily="34" charset="0"/>
                <a:cs typeface="Arial" panose="020B0604020202020204" pitchFamily="34" charset="0"/>
              </a:rPr>
              <a:t>tổ</a:t>
            </a:r>
            <a:r>
              <a:rPr lang="en-US" altLang="en-US" sz="2800" dirty="0">
                <a:latin typeface="Arial" panose="020B0604020202020204" pitchFamily="34" charset="0"/>
                <a:ea typeface="Tahoma" panose="020B0604030504040204" pitchFamily="34" charset="0"/>
                <a:cs typeface="Arial" panose="020B0604020202020204" pitchFamily="34" charset="0"/>
              </a:rPr>
              <a:t> </a:t>
            </a:r>
            <a:r>
              <a:rPr lang="en-US" altLang="en-US" sz="2800" dirty="0" err="1">
                <a:latin typeface="Arial" panose="020B0604020202020204" pitchFamily="34" charset="0"/>
                <a:ea typeface="Tahoma" panose="020B0604030504040204" pitchFamily="34" charset="0"/>
                <a:cs typeface="Arial" panose="020B0604020202020204" pitchFamily="34" charset="0"/>
              </a:rPr>
              <a:t>chức</a:t>
            </a:r>
            <a:r>
              <a:rPr lang="en-US" altLang="en-US" sz="2800" dirty="0">
                <a:latin typeface="Arial" panose="020B0604020202020204" pitchFamily="34" charset="0"/>
                <a:ea typeface="Tahoma" panose="020B0604030504040204" pitchFamily="34" charset="0"/>
                <a:cs typeface="Arial" panose="020B0604020202020204" pitchFamily="34" charset="0"/>
              </a:rPr>
              <a:t> </a:t>
            </a:r>
            <a:r>
              <a:rPr lang="en-US" altLang="en-US" sz="2800" dirty="0" err="1">
                <a:latin typeface="Arial" panose="020B0604020202020204" pitchFamily="34" charset="0"/>
                <a:ea typeface="Tahoma" panose="020B0604030504040204" pitchFamily="34" charset="0"/>
                <a:cs typeface="Arial" panose="020B0604020202020204" pitchFamily="34" charset="0"/>
              </a:rPr>
              <a:t>xã</a:t>
            </a:r>
            <a:r>
              <a:rPr lang="en-US" altLang="en-US" sz="2800" dirty="0">
                <a:latin typeface="Arial" panose="020B0604020202020204" pitchFamily="34" charset="0"/>
                <a:ea typeface="Tahoma" panose="020B0604030504040204" pitchFamily="34" charset="0"/>
                <a:cs typeface="Arial" panose="020B0604020202020204" pitchFamily="34" charset="0"/>
              </a:rPr>
              <a:t> </a:t>
            </a:r>
            <a:r>
              <a:rPr lang="en-US" altLang="en-US" sz="2800" dirty="0" err="1">
                <a:latin typeface="Arial" panose="020B0604020202020204" pitchFamily="34" charset="0"/>
                <a:ea typeface="Tahoma" panose="020B0604030504040204" pitchFamily="34" charset="0"/>
                <a:cs typeface="Arial" panose="020B0604020202020204" pitchFamily="34" charset="0"/>
              </a:rPr>
              <a:t>hội</a:t>
            </a:r>
            <a:r>
              <a:rPr lang="en-US" altLang="en-US" sz="2800" dirty="0">
                <a:latin typeface="Arial" panose="020B0604020202020204" pitchFamily="34" charset="0"/>
                <a:ea typeface="Tahoma" panose="020B0604030504040204" pitchFamily="34" charset="0"/>
                <a:cs typeface="Arial" panose="020B0604020202020204" pitchFamily="34" charset="0"/>
              </a:rPr>
              <a:t> </a:t>
            </a:r>
            <a:r>
              <a:rPr lang="en-US" altLang="en-US" sz="2800" dirty="0" err="1">
                <a:latin typeface="Arial" panose="020B0604020202020204" pitchFamily="34" charset="0"/>
                <a:ea typeface="Tahoma" panose="020B0604030504040204" pitchFamily="34" charset="0"/>
                <a:cs typeface="Arial" panose="020B0604020202020204" pitchFamily="34" charset="0"/>
              </a:rPr>
              <a:t>góp</a:t>
            </a:r>
            <a:r>
              <a:rPr lang="en-US" altLang="en-US" sz="2800" dirty="0">
                <a:latin typeface="Arial" panose="020B0604020202020204" pitchFamily="34" charset="0"/>
                <a:ea typeface="Tahoma" panose="020B0604030504040204" pitchFamily="34" charset="0"/>
                <a:cs typeface="Arial" panose="020B0604020202020204" pitchFamily="34" charset="0"/>
              </a:rPr>
              <a:t> </a:t>
            </a:r>
            <a:r>
              <a:rPr lang="en-US" altLang="en-US" sz="2800" dirty="0" err="1">
                <a:latin typeface="Arial" panose="020B0604020202020204" pitchFamily="34" charset="0"/>
                <a:ea typeface="Tahoma" panose="020B0604030504040204" pitchFamily="34" charset="0"/>
                <a:cs typeface="Arial" panose="020B0604020202020204" pitchFamily="34" charset="0"/>
              </a:rPr>
              <a:t>phần</a:t>
            </a:r>
            <a:r>
              <a:rPr lang="en-US" altLang="en-US" sz="2800" dirty="0">
                <a:latin typeface="Arial" panose="020B0604020202020204" pitchFamily="34" charset="0"/>
                <a:ea typeface="Tahoma" panose="020B0604030504040204" pitchFamily="34" charset="0"/>
                <a:cs typeface="Arial" panose="020B0604020202020204" pitchFamily="34" charset="0"/>
              </a:rPr>
              <a:t> </a:t>
            </a:r>
            <a:r>
              <a:rPr lang="en-US" altLang="en-US" sz="2800" dirty="0" err="1">
                <a:latin typeface="Arial" panose="020B0604020202020204" pitchFamily="34" charset="0"/>
                <a:ea typeface="Tahoma" panose="020B0604030504040204" pitchFamily="34" charset="0"/>
                <a:cs typeface="Arial" panose="020B0604020202020204" pitchFamily="34" charset="0"/>
              </a:rPr>
              <a:t>vào</a:t>
            </a:r>
            <a:r>
              <a:rPr lang="en-US" altLang="en-US" sz="2800" dirty="0">
                <a:latin typeface="Arial" panose="020B0604020202020204" pitchFamily="34" charset="0"/>
                <a:ea typeface="Tahoma" panose="020B0604030504040204" pitchFamily="34" charset="0"/>
                <a:cs typeface="Arial" panose="020B0604020202020204" pitchFamily="34" charset="0"/>
              </a:rPr>
              <a:t> </a:t>
            </a:r>
            <a:r>
              <a:rPr lang="en-US" altLang="en-US" sz="2800" dirty="0" err="1">
                <a:latin typeface="Arial" panose="020B0604020202020204" pitchFamily="34" charset="0"/>
                <a:ea typeface="Tahoma" panose="020B0604030504040204" pitchFamily="34" charset="0"/>
                <a:cs typeface="Arial" panose="020B0604020202020204" pitchFamily="34" charset="0"/>
              </a:rPr>
              <a:t>giải</a:t>
            </a:r>
            <a:r>
              <a:rPr lang="en-US" altLang="en-US" sz="2800" dirty="0">
                <a:latin typeface="Arial" panose="020B0604020202020204" pitchFamily="34" charset="0"/>
                <a:ea typeface="Tahoma" panose="020B0604030504040204" pitchFamily="34" charset="0"/>
                <a:cs typeface="Arial" panose="020B0604020202020204" pitchFamily="34" charset="0"/>
              </a:rPr>
              <a:t> </a:t>
            </a:r>
            <a:r>
              <a:rPr lang="en-US" altLang="en-US" sz="2800" dirty="0" err="1">
                <a:latin typeface="Arial" panose="020B0604020202020204" pitchFamily="34" charset="0"/>
                <a:ea typeface="Tahoma" panose="020B0604030504040204" pitchFamily="34" charset="0"/>
                <a:cs typeface="Arial" panose="020B0604020202020204" pitchFamily="34" charset="0"/>
              </a:rPr>
              <a:t>quyết</a:t>
            </a:r>
            <a:r>
              <a:rPr lang="en-US" altLang="en-US" sz="2800" dirty="0">
                <a:latin typeface="Arial" panose="020B0604020202020204" pitchFamily="34" charset="0"/>
                <a:ea typeface="Tahoma" panose="020B0604030504040204" pitchFamily="34" charset="0"/>
                <a:cs typeface="Arial" panose="020B0604020202020204" pitchFamily="34" charset="0"/>
              </a:rPr>
              <a:t> </a:t>
            </a:r>
            <a:r>
              <a:rPr lang="en-US" altLang="en-US" sz="2800" dirty="0" err="1">
                <a:latin typeface="Arial" panose="020B0604020202020204" pitchFamily="34" charset="0"/>
                <a:ea typeface="Tahoma" panose="020B0604030504040204" pitchFamily="34" charset="0"/>
                <a:cs typeface="Arial" panose="020B0604020202020204" pitchFamily="34" charset="0"/>
              </a:rPr>
              <a:t>vụ</a:t>
            </a:r>
            <a:r>
              <a:rPr lang="en-US" altLang="en-US" sz="2800" dirty="0">
                <a:latin typeface="Arial" panose="020B0604020202020204" pitchFamily="34" charset="0"/>
                <a:ea typeface="Tahoma" panose="020B0604030504040204" pitchFamily="34" charset="0"/>
                <a:cs typeface="Arial" panose="020B0604020202020204" pitchFamily="34" charset="0"/>
              </a:rPr>
              <a:t> </a:t>
            </a:r>
            <a:r>
              <a:rPr lang="en-US" altLang="en-US" sz="2800" dirty="0" err="1">
                <a:latin typeface="Arial" panose="020B0604020202020204" pitchFamily="34" charset="0"/>
                <a:ea typeface="Tahoma" panose="020B0604030504040204" pitchFamily="34" charset="0"/>
                <a:cs typeface="Arial" panose="020B0604020202020204" pitchFamily="34" charset="0"/>
              </a:rPr>
              <a:t>án</a:t>
            </a:r>
            <a:r>
              <a:rPr lang="en-US" altLang="en-US" sz="2800" dirty="0">
                <a:latin typeface="Arial" panose="020B0604020202020204" pitchFamily="34" charset="0"/>
                <a:ea typeface="Tahoma" panose="020B0604030504040204" pitchFamily="34" charset="0"/>
                <a:cs typeface="Arial" panose="020B0604020202020204" pitchFamily="34" charset="0"/>
              </a:rPr>
              <a:t> </a:t>
            </a:r>
            <a:r>
              <a:rPr lang="en-US" altLang="en-US" sz="2800" dirty="0" err="1">
                <a:latin typeface="Arial" panose="020B0604020202020204" pitchFamily="34" charset="0"/>
                <a:ea typeface="Tahoma" panose="020B0604030504040204" pitchFamily="34" charset="0"/>
                <a:cs typeface="Arial" panose="020B0604020202020204" pitchFamily="34" charset="0"/>
              </a:rPr>
              <a:t>hình</a:t>
            </a:r>
            <a:r>
              <a:rPr lang="en-US" altLang="en-US" sz="2800" dirty="0">
                <a:latin typeface="Arial" panose="020B0604020202020204" pitchFamily="34" charset="0"/>
                <a:ea typeface="Tahoma" panose="020B0604030504040204" pitchFamily="34" charset="0"/>
                <a:cs typeface="Arial" panose="020B0604020202020204" pitchFamily="34" charset="0"/>
              </a:rPr>
              <a:t> </a:t>
            </a:r>
            <a:r>
              <a:rPr lang="en-US" altLang="en-US" sz="2800" dirty="0" err="1">
                <a:latin typeface="Arial" panose="020B0604020202020204" pitchFamily="34" charset="0"/>
                <a:ea typeface="Tahoma" panose="020B0604030504040204" pitchFamily="34" charset="0"/>
                <a:cs typeface="Arial" panose="020B0604020202020204" pitchFamily="34" charset="0"/>
              </a:rPr>
              <a:t>sự</a:t>
            </a:r>
            <a:r>
              <a:rPr lang="en-US" altLang="en-US" sz="2800" dirty="0">
                <a:latin typeface="Arial" panose="020B0604020202020204" pitchFamily="34" charset="0"/>
                <a:ea typeface="Tahoma" panose="020B0604030504040204" pitchFamily="34" charset="0"/>
                <a:cs typeface="Arial" panose="020B0604020202020204" pitchFamily="34" charset="0"/>
              </a:rPr>
              <a:t> </a:t>
            </a:r>
            <a:r>
              <a:rPr lang="en-US" altLang="en-US" sz="2800" dirty="0" err="1">
                <a:latin typeface="Arial" panose="020B0604020202020204" pitchFamily="34" charset="0"/>
                <a:ea typeface="Tahoma" panose="020B0604030504040204" pitchFamily="34" charset="0"/>
                <a:cs typeface="Arial" panose="020B0604020202020204" pitchFamily="34" charset="0"/>
              </a:rPr>
              <a:t>theo</a:t>
            </a:r>
            <a:r>
              <a:rPr lang="en-US" altLang="en-US" sz="2800" dirty="0">
                <a:latin typeface="Arial" panose="020B0604020202020204" pitchFamily="34" charset="0"/>
                <a:ea typeface="Tahoma" panose="020B0604030504040204" pitchFamily="34" charset="0"/>
                <a:cs typeface="Arial" panose="020B0604020202020204" pitchFamily="34" charset="0"/>
              </a:rPr>
              <a:t> </a:t>
            </a:r>
            <a:r>
              <a:rPr lang="en-US" altLang="en-US" sz="2800" dirty="0" err="1">
                <a:latin typeface="Arial" panose="020B0604020202020204" pitchFamily="34" charset="0"/>
                <a:ea typeface="Tahoma" panose="020B0604030504040204" pitchFamily="34" charset="0"/>
                <a:cs typeface="Arial" panose="020B0604020202020204" pitchFamily="34" charset="0"/>
              </a:rPr>
              <a:t>quy</a:t>
            </a:r>
            <a:r>
              <a:rPr lang="en-US" altLang="en-US" sz="2800" dirty="0">
                <a:latin typeface="Arial" panose="020B0604020202020204" pitchFamily="34" charset="0"/>
                <a:ea typeface="Tahoma" panose="020B0604030504040204" pitchFamily="34" charset="0"/>
                <a:cs typeface="Arial" panose="020B0604020202020204" pitchFamily="34" charset="0"/>
              </a:rPr>
              <a:t> </a:t>
            </a:r>
            <a:r>
              <a:rPr lang="en-US" altLang="en-US" sz="2800" dirty="0" err="1">
                <a:latin typeface="Arial" panose="020B0604020202020204" pitchFamily="34" charset="0"/>
                <a:ea typeface="Tahoma" panose="020B0604030504040204" pitchFamily="34" charset="0"/>
                <a:cs typeface="Arial" panose="020B0604020202020204" pitchFamily="34" charset="0"/>
              </a:rPr>
              <a:t>định</a:t>
            </a:r>
            <a:r>
              <a:rPr lang="en-US" altLang="en-US" sz="2800" dirty="0">
                <a:latin typeface="Arial" panose="020B0604020202020204" pitchFamily="34" charset="0"/>
                <a:ea typeface="Tahoma" panose="020B0604030504040204" pitchFamily="34" charset="0"/>
                <a:cs typeface="Arial" panose="020B0604020202020204" pitchFamily="34" charset="0"/>
              </a:rPr>
              <a:t> </a:t>
            </a:r>
            <a:r>
              <a:rPr lang="en-US" altLang="en-US" sz="2800" dirty="0" err="1">
                <a:latin typeface="Arial" panose="020B0604020202020204" pitchFamily="34" charset="0"/>
                <a:ea typeface="Tahoma" panose="020B0604030504040204" pitchFamily="34" charset="0"/>
                <a:cs typeface="Arial" panose="020B0604020202020204" pitchFamily="34" charset="0"/>
              </a:rPr>
              <a:t>của</a:t>
            </a:r>
            <a:r>
              <a:rPr lang="en-US" altLang="en-US" sz="2800" dirty="0">
                <a:latin typeface="Arial" panose="020B0604020202020204" pitchFamily="34" charset="0"/>
                <a:ea typeface="Tahoma" panose="020B0604030504040204" pitchFamily="34" charset="0"/>
                <a:cs typeface="Arial" panose="020B0604020202020204" pitchFamily="34" charset="0"/>
              </a:rPr>
              <a:t> </a:t>
            </a:r>
            <a:r>
              <a:rPr lang="en-US" altLang="en-US" sz="2800" dirty="0" err="1">
                <a:latin typeface="Arial" panose="020B0604020202020204" pitchFamily="34" charset="0"/>
                <a:ea typeface="Tahoma" panose="020B0604030504040204" pitchFamily="34" charset="0"/>
                <a:cs typeface="Arial" panose="020B0604020202020204" pitchFamily="34" charset="0"/>
              </a:rPr>
              <a:t>Bộ</a:t>
            </a:r>
            <a:r>
              <a:rPr lang="en-US" altLang="en-US" sz="2800" dirty="0">
                <a:latin typeface="Arial" panose="020B0604020202020204" pitchFamily="34" charset="0"/>
                <a:ea typeface="Tahoma" panose="020B0604030504040204" pitchFamily="34" charset="0"/>
                <a:cs typeface="Arial" panose="020B0604020202020204" pitchFamily="34" charset="0"/>
              </a:rPr>
              <a:t> </a:t>
            </a:r>
            <a:r>
              <a:rPr lang="en-US" altLang="en-US" sz="2800" dirty="0" err="1">
                <a:latin typeface="Arial" panose="020B0604020202020204" pitchFamily="34" charset="0"/>
                <a:ea typeface="Tahoma" panose="020B0604030504040204" pitchFamily="34" charset="0"/>
                <a:cs typeface="Arial" panose="020B0604020202020204" pitchFamily="34" charset="0"/>
              </a:rPr>
              <a:t>luật</a:t>
            </a:r>
            <a:r>
              <a:rPr lang="en-US" altLang="en-US" sz="2800" dirty="0">
                <a:latin typeface="Arial" panose="020B0604020202020204" pitchFamily="34" charset="0"/>
                <a:ea typeface="Tahoma" panose="020B0604030504040204" pitchFamily="34" charset="0"/>
                <a:cs typeface="Arial" panose="020B0604020202020204" pitchFamily="34" charset="0"/>
              </a:rPr>
              <a:t> </a:t>
            </a:r>
            <a:r>
              <a:rPr lang="en-US" altLang="en-US" sz="2800" dirty="0" err="1">
                <a:latin typeface="Arial" panose="020B0604020202020204" pitchFamily="34" charset="0"/>
                <a:ea typeface="Tahoma" panose="020B0604030504040204" pitchFamily="34" charset="0"/>
                <a:cs typeface="Arial" panose="020B0604020202020204" pitchFamily="34" charset="0"/>
              </a:rPr>
              <a:t>tố</a:t>
            </a:r>
            <a:r>
              <a:rPr lang="en-US" altLang="en-US" sz="2800" dirty="0">
                <a:latin typeface="Arial" panose="020B0604020202020204" pitchFamily="34" charset="0"/>
                <a:ea typeface="Tahoma" panose="020B0604030504040204" pitchFamily="34" charset="0"/>
                <a:cs typeface="Arial" panose="020B0604020202020204" pitchFamily="34" charset="0"/>
              </a:rPr>
              <a:t> </a:t>
            </a:r>
            <a:r>
              <a:rPr lang="en-US" altLang="en-US" sz="2800" dirty="0" err="1">
                <a:latin typeface="Arial" panose="020B0604020202020204" pitchFamily="34" charset="0"/>
                <a:ea typeface="Tahoma" panose="020B0604030504040204" pitchFamily="34" charset="0"/>
                <a:cs typeface="Arial" panose="020B0604020202020204" pitchFamily="34" charset="0"/>
              </a:rPr>
              <a:t>tụng</a:t>
            </a:r>
            <a:r>
              <a:rPr lang="en-US" altLang="en-US" sz="2800" dirty="0">
                <a:latin typeface="Arial" panose="020B0604020202020204" pitchFamily="34" charset="0"/>
                <a:ea typeface="Tahoma" panose="020B0604030504040204" pitchFamily="34" charset="0"/>
                <a:cs typeface="Arial" panose="020B0604020202020204" pitchFamily="34" charset="0"/>
              </a:rPr>
              <a:t> </a:t>
            </a:r>
            <a:r>
              <a:rPr lang="en-US" altLang="en-US" sz="2800" dirty="0" err="1">
                <a:latin typeface="Arial" panose="020B0604020202020204" pitchFamily="34" charset="0"/>
                <a:ea typeface="Tahoma" panose="020B0604030504040204" pitchFamily="34" charset="0"/>
                <a:cs typeface="Arial" panose="020B0604020202020204" pitchFamily="34" charset="0"/>
              </a:rPr>
              <a:t>hình</a:t>
            </a:r>
            <a:r>
              <a:rPr lang="en-US" altLang="en-US" sz="2800" dirty="0">
                <a:latin typeface="Arial" panose="020B0604020202020204" pitchFamily="34" charset="0"/>
                <a:ea typeface="Tahoma" panose="020B0604030504040204" pitchFamily="34" charset="0"/>
                <a:cs typeface="Arial" panose="020B0604020202020204" pitchFamily="34" charset="0"/>
              </a:rPr>
              <a:t> </a:t>
            </a:r>
            <a:r>
              <a:rPr lang="en-US" altLang="en-US" sz="2800" dirty="0" err="1">
                <a:latin typeface="Arial" panose="020B0604020202020204" pitchFamily="34" charset="0"/>
                <a:ea typeface="Tahoma" panose="020B0604030504040204" pitchFamily="34" charset="0"/>
                <a:cs typeface="Arial" panose="020B0604020202020204" pitchFamily="34" charset="0"/>
              </a:rPr>
              <a:t>sự</a:t>
            </a:r>
            <a:r>
              <a:rPr lang="en-US" altLang="en-US" sz="2800" dirty="0">
                <a:latin typeface="Arial" panose="020B0604020202020204" pitchFamily="34" charset="0"/>
                <a:ea typeface="Tahoma" panose="020B0604030504040204" pitchFamily="34" charset="0"/>
                <a:cs typeface="Arial" panose="020B0604020202020204" pitchFamily="34" charset="0"/>
              </a:rPr>
              <a:t>.</a:t>
            </a:r>
            <a:endParaRPr lang="en-US" altLang="en-US" sz="2800" dirty="0">
              <a:latin typeface="Arial" panose="020B0604020202020204" pitchFamily="34" charset="0"/>
              <a:ea typeface="Tahoma" panose="020B0604030504040204" pitchFamily="34" charset="0"/>
              <a:cs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vi-VN" altLang="en-US" sz="3200"/>
              <a:t>Đối tượng điều chỉnh, PP điều chỉnh</a:t>
            </a:r>
            <a:endParaRPr lang="vi-VN" altLang="en-US" sz="3200"/>
          </a:p>
        </p:txBody>
      </p:sp>
      <p:sp>
        <p:nvSpPr>
          <p:cNvPr id="3" name="Text Box 2"/>
          <p:cNvSpPr txBox="1"/>
          <p:nvPr/>
        </p:nvSpPr>
        <p:spPr>
          <a:xfrm>
            <a:off x="741045" y="1676400"/>
            <a:ext cx="7917815" cy="4323080"/>
          </a:xfrm>
          <a:prstGeom prst="rect">
            <a:avLst/>
          </a:prstGeom>
          <a:noFill/>
        </p:spPr>
        <p:txBody>
          <a:bodyPr wrap="square" rtlCol="0" anchor="t">
            <a:spAutoFit/>
          </a:bodyPr>
          <a:p>
            <a:pPr algn="just"/>
            <a:r>
              <a:rPr lang="vi-VN" altLang="en-US" sz="2500"/>
              <a:t>* </a:t>
            </a:r>
            <a:r>
              <a:rPr lang="en-US" sz="2500"/>
              <a:t>Đối tượng điều chỉnh: là những QHXH phát sinh từ việc khởi tố, điều tra, truy tố, xét xử và thi hành một vụ án hình sự</a:t>
            </a:r>
            <a:endParaRPr lang="en-US" sz="2500"/>
          </a:p>
          <a:p>
            <a:pPr algn="just"/>
            <a:r>
              <a:rPr lang="en-US" sz="2500"/>
              <a:t>* Phương pháp điều chỉnh:</a:t>
            </a:r>
            <a:endParaRPr lang="en-US" sz="2500"/>
          </a:p>
          <a:p>
            <a:pPr algn="just"/>
            <a:r>
              <a:rPr lang="en-US" sz="2500"/>
              <a:t>+ Phương pháp quyền uy: điều chỉnh mối quan hệ giữa nhà </a:t>
            </a:r>
            <a:endParaRPr lang="en-US" sz="2500"/>
          </a:p>
          <a:p>
            <a:pPr algn="just"/>
            <a:r>
              <a:rPr lang="en-US" sz="2500"/>
              <a:t>nước với người phạm tội</a:t>
            </a:r>
            <a:endParaRPr lang="en-US" sz="2500"/>
          </a:p>
          <a:p>
            <a:pPr algn="just"/>
            <a:r>
              <a:rPr lang="en-US" sz="2500"/>
              <a:t>+ Phương pháp phối hợp và chế ước: điều chỉnh mối quan hệ giữa các cơ quan tiến hành tố tụng với nhau thông qua mối quan hệ chặt chẽ giữa các cơ quan tiến hành khởi tố vụ án hình sự- điều tra vụ án hình sự- truy tố vụ án hình sự- xét </a:t>
            </a:r>
            <a:endParaRPr lang="en-US" sz="2500"/>
          </a:p>
          <a:p>
            <a:pPr algn="just"/>
            <a:r>
              <a:rPr lang="en-US" sz="2500"/>
              <a:t>xử vụ án hình sự và thi hành án.</a:t>
            </a:r>
            <a:endParaRPr lang="en-US" sz="25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vi-VN" altLang="en-US" sz="3200"/>
              <a:t>Các nguyên tắc của </a:t>
            </a:r>
            <a:r>
              <a:rPr lang="vi-VN" altLang="en-US" sz="3200"/>
              <a:t>TTHS</a:t>
            </a:r>
            <a:endParaRPr lang="vi-VN" altLang="en-US" sz="3200"/>
          </a:p>
        </p:txBody>
      </p:sp>
      <p:sp>
        <p:nvSpPr>
          <p:cNvPr id="3" name="Text Box 2"/>
          <p:cNvSpPr txBox="1"/>
          <p:nvPr/>
        </p:nvSpPr>
        <p:spPr>
          <a:xfrm>
            <a:off x="741045" y="1676400"/>
            <a:ext cx="7917815" cy="4831080"/>
          </a:xfrm>
          <a:prstGeom prst="rect">
            <a:avLst/>
          </a:prstGeom>
          <a:noFill/>
        </p:spPr>
        <p:txBody>
          <a:bodyPr wrap="square" rtlCol="0" anchor="t">
            <a:spAutoFit/>
          </a:bodyPr>
          <a:p>
            <a:pPr algn="just"/>
            <a:r>
              <a:rPr lang="vi-VN" altLang="en-US" sz="2500"/>
              <a:t>- </a:t>
            </a:r>
            <a:r>
              <a:rPr lang="en-US" sz="2800"/>
              <a:t>Bảo đảm pháp chế XHCN trong tố tụng hình sự</a:t>
            </a:r>
            <a:endParaRPr lang="en-US" sz="2800"/>
          </a:p>
          <a:p>
            <a:pPr algn="just"/>
            <a:r>
              <a:rPr lang="en-US" sz="2800"/>
              <a:t>- Tôn trọng và bảo vệ các quyền cơ bản của công dân </a:t>
            </a:r>
            <a:endParaRPr lang="en-US" sz="2800"/>
          </a:p>
          <a:p>
            <a:pPr algn="just"/>
            <a:r>
              <a:rPr lang="en-US" sz="2800"/>
              <a:t>- Bảo đảm quyền bình đẳng của mọi công dân trước pháp luật</a:t>
            </a:r>
            <a:endParaRPr lang="en-US" sz="2800"/>
          </a:p>
          <a:p>
            <a:pPr algn="just"/>
            <a:r>
              <a:rPr lang="en-US" sz="2800"/>
              <a:t>- Bảo đảm quyền bất khả xâm phạm về thân thể của công dân</a:t>
            </a:r>
            <a:endParaRPr lang="en-US" sz="2800"/>
          </a:p>
          <a:p>
            <a:pPr algn="just"/>
            <a:r>
              <a:rPr lang="en-US" sz="2800"/>
              <a:t>- Bảo hộ tính mạng, sức khỏe, danh dự, nhân phẩm, tài sản của công dân</a:t>
            </a:r>
            <a:endParaRPr lang="en-US" sz="2800"/>
          </a:p>
          <a:p>
            <a:pPr algn="just"/>
            <a:r>
              <a:rPr lang="en-US" sz="2800"/>
              <a:t>- Không ai bị coi là có tội và phải chịu hình phạt khi chưa có </a:t>
            </a:r>
            <a:endParaRPr lang="en-US" sz="2800"/>
          </a:p>
          <a:p>
            <a:pPr algn="just"/>
            <a:r>
              <a:rPr lang="en-US" sz="2800"/>
              <a:t>bản án kết tội của tòa án đã có hiệu lực pháp luật…</a:t>
            </a:r>
            <a:endParaRPr lang="en-US" sz="28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TextBox 8"/>
          <p:cNvSpPr txBox="1"/>
          <p:nvPr/>
        </p:nvSpPr>
        <p:spPr>
          <a:xfrm>
            <a:off x="609675" y="457349"/>
            <a:ext cx="8192061" cy="521970"/>
          </a:xfrm>
          <a:prstGeom prst="rect">
            <a:avLst/>
          </a:prstGeom>
          <a:noFill/>
        </p:spPr>
        <p:txBody>
          <a:bodyPr wrap="square" rtlCol="0">
            <a:spAutoFit/>
          </a:bodyPr>
          <a:p>
            <a:r>
              <a:rPr lang="en-US" sz="2800" b="1">
                <a:solidFill>
                  <a:srgbClr val="FFB014"/>
                </a:solidFill>
                <a:latin typeface="Arial" panose="020B0604020202020204" pitchFamily="34" charset="0"/>
                <a:cs typeface="Arial" panose="020B0604020202020204" pitchFamily="34" charset="0"/>
              </a:rPr>
              <a:t>Các giai đoạn giải quyết vụ án h</a:t>
            </a:r>
            <a:r>
              <a:rPr lang="vi-VN" altLang="en-US" sz="2800" b="1">
                <a:solidFill>
                  <a:srgbClr val="FFB014"/>
                </a:solidFill>
                <a:latin typeface="Arial" panose="020B0604020202020204" pitchFamily="34" charset="0"/>
                <a:cs typeface="Arial" panose="020B0604020202020204" pitchFamily="34" charset="0"/>
              </a:rPr>
              <a:t>ình </a:t>
            </a:r>
            <a:r>
              <a:rPr lang="vi-VN" altLang="en-US" sz="2800" b="1">
                <a:solidFill>
                  <a:srgbClr val="FFB014"/>
                </a:solidFill>
                <a:latin typeface="Arial" panose="020B0604020202020204" pitchFamily="34" charset="0"/>
                <a:cs typeface="Arial" panose="020B0604020202020204" pitchFamily="34" charset="0"/>
              </a:rPr>
              <a:t>sự</a:t>
            </a:r>
            <a:endParaRPr lang="vi-VN" altLang="en-US" sz="2800" b="1">
              <a:solidFill>
                <a:srgbClr val="FFB014"/>
              </a:solidFill>
              <a:latin typeface="Arial" panose="020B0604020202020204" pitchFamily="34" charset="0"/>
              <a:cs typeface="Arial" panose="020B0604020202020204" pitchFamily="34" charset="0"/>
            </a:endParaRPr>
          </a:p>
        </p:txBody>
      </p:sp>
      <p:graphicFrame>
        <p:nvGraphicFramePr>
          <p:cNvPr id="8" name="Content Placeholder 3"/>
          <p:cNvGraphicFramePr/>
          <p:nvPr/>
        </p:nvGraphicFramePr>
        <p:xfrm>
          <a:off x="457200" y="2117335"/>
          <a:ext cx="8401054" cy="3944661"/>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vi-VN" altLang="en-US" sz="3200"/>
              <a:t>Người tham gia TT, cơ quan THTT, người </a:t>
            </a:r>
            <a:r>
              <a:rPr lang="vi-VN" altLang="en-US" sz="3200"/>
              <a:t>THTT</a:t>
            </a:r>
            <a:endParaRPr lang="vi-VN" altLang="en-US" sz="3200"/>
          </a:p>
        </p:txBody>
      </p:sp>
      <p:sp>
        <p:nvSpPr>
          <p:cNvPr id="3" name="Text Box 2"/>
          <p:cNvSpPr txBox="1"/>
          <p:nvPr/>
        </p:nvSpPr>
        <p:spPr>
          <a:xfrm>
            <a:off x="741045" y="1676400"/>
            <a:ext cx="7917815" cy="753110"/>
          </a:xfrm>
          <a:prstGeom prst="rect">
            <a:avLst/>
          </a:prstGeom>
          <a:noFill/>
        </p:spPr>
        <p:txBody>
          <a:bodyPr wrap="square" rtlCol="0" anchor="t">
            <a:spAutoFit/>
          </a:bodyPr>
          <a:p>
            <a:pPr algn="just"/>
            <a:r>
              <a:rPr lang="vi-VN" altLang="en-US" sz="2500"/>
              <a:t>- </a:t>
            </a:r>
            <a:r>
              <a:t>Bị can: Người đã bị khởi tố hình sự </a:t>
            </a:r>
          </a:p>
          <a:p>
            <a:pPr algn="just"/>
            <a:r>
              <a:rPr lang="vi-VN"/>
              <a:t>- </a:t>
            </a:r>
            <a:r>
              <a:t>Bị cáo: Người đã bị Tòa án quyết định đưa ra xét xử hình sự</a:t>
            </a:r>
          </a:p>
        </p:txBody>
      </p:sp>
      <p:grpSp>
        <p:nvGrpSpPr>
          <p:cNvPr id="2" name="Content Placeholder 3"/>
          <p:cNvGrpSpPr/>
          <p:nvPr/>
        </p:nvGrpSpPr>
        <p:grpSpPr>
          <a:xfrm>
            <a:off x="609600" y="2469515"/>
            <a:ext cx="7468235" cy="2776212"/>
            <a:chOff x="1217615" y="1066803"/>
            <a:chExt cx="8153393" cy="3374354"/>
          </a:xfrm>
        </p:grpSpPr>
        <p:sp>
          <p:nvSpPr>
            <p:cNvPr id="5" name="Freeform 3"/>
            <p:cNvSpPr/>
            <p:nvPr/>
          </p:nvSpPr>
          <p:spPr>
            <a:xfrm>
              <a:off x="3982192" y="2846837"/>
              <a:ext cx="2832859" cy="1594320"/>
            </a:xfrm>
            <a:custGeom>
              <a:avLst/>
              <a:gdLst>
                <a:gd name="f0" fmla="val 10800000"/>
                <a:gd name="f1" fmla="val 5400000"/>
                <a:gd name="f2" fmla="val 180"/>
                <a:gd name="f3" fmla="val w"/>
                <a:gd name="f4" fmla="val h"/>
                <a:gd name="f5" fmla="val 0"/>
                <a:gd name="f6" fmla="val 2388344"/>
                <a:gd name="f7" fmla="val 1676402"/>
                <a:gd name="f8" fmla="val 838201"/>
                <a:gd name="f9" fmla="val 1"/>
                <a:gd name="f10" fmla="val 565064"/>
                <a:gd name="f11" fmla="val 189603"/>
                <a:gd name="f12" fmla="val 309057"/>
                <a:gd name="f13" fmla="val 508108"/>
                <a:gd name="f14" fmla="val 152137"/>
                <a:gd name="f15" fmla="val 709076"/>
                <a:gd name="f16" fmla="val 53125"/>
                <a:gd name="f17" fmla="val 948640"/>
                <a:gd name="f18" fmla="val 1194173"/>
                <a:gd name="f19" fmla="val 2"/>
                <a:gd name="f20" fmla="val 1439706"/>
                <a:gd name="f21" fmla="val 1679271"/>
                <a:gd name="f22" fmla="val 53126"/>
                <a:gd name="f23" fmla="val 1880238"/>
                <a:gd name="f24" fmla="val 152139"/>
                <a:gd name="f25" fmla="val 2198744"/>
                <a:gd name="f26" fmla="val 309060"/>
                <a:gd name="f27" fmla="val 2388345"/>
                <a:gd name="f28" fmla="val 565068"/>
                <a:gd name="f29" fmla="val 838205"/>
                <a:gd name="f30" fmla="val 1111342"/>
                <a:gd name="f31" fmla="val 2198742"/>
                <a:gd name="f32" fmla="val 1367350"/>
                <a:gd name="f33" fmla="val 1880237"/>
                <a:gd name="f34" fmla="val 1524270"/>
                <a:gd name="f35" fmla="val 1679269"/>
                <a:gd name="f36" fmla="val 1623282"/>
                <a:gd name="f37" fmla="val 1439705"/>
                <a:gd name="f38" fmla="val 1676406"/>
                <a:gd name="f39" fmla="val 1194172"/>
                <a:gd name="f40" fmla="val 948639"/>
                <a:gd name="f41" fmla="val 709074"/>
                <a:gd name="f42" fmla="val 508107"/>
                <a:gd name="f43" fmla="val 189601"/>
                <a:gd name="f44" fmla="val 1367349"/>
                <a:gd name="f45" fmla="val 838204"/>
                <a:gd name="f46" fmla="val 838203"/>
                <a:gd name="f47" fmla="val 838202"/>
                <a:gd name="f48" fmla="+- 0 0 -90"/>
                <a:gd name="f49" fmla="*/ f3 1 2388344"/>
                <a:gd name="f50" fmla="*/ f4 1 1676402"/>
                <a:gd name="f51" fmla="+- f7 0 f5"/>
                <a:gd name="f52" fmla="+- f6 0 f5"/>
                <a:gd name="f53" fmla="*/ f48 f0 1"/>
                <a:gd name="f54" fmla="*/ f52 1 2388344"/>
                <a:gd name="f55" fmla="*/ f51 1 1676402"/>
                <a:gd name="f56" fmla="*/ 0 f52 1"/>
                <a:gd name="f57" fmla="*/ 838201 f51 1"/>
                <a:gd name="f58" fmla="*/ 508108 f52 1"/>
                <a:gd name="f59" fmla="*/ 152137 f51 1"/>
                <a:gd name="f60" fmla="*/ 1194173 f52 1"/>
                <a:gd name="f61" fmla="*/ 2 f51 1"/>
                <a:gd name="f62" fmla="*/ 1880238 f52 1"/>
                <a:gd name="f63" fmla="*/ 152139 f51 1"/>
                <a:gd name="f64" fmla="*/ 2388344 f52 1"/>
                <a:gd name="f65" fmla="*/ 838205 f51 1"/>
                <a:gd name="f66" fmla="*/ 1880237 f52 1"/>
                <a:gd name="f67" fmla="*/ 1524270 f51 1"/>
                <a:gd name="f68" fmla="*/ 1194172 f52 1"/>
                <a:gd name="f69" fmla="*/ 1676406 f51 1"/>
                <a:gd name="f70" fmla="*/ 508107 f52 1"/>
                <a:gd name="f71" fmla="*/ 1 f52 1"/>
                <a:gd name="f72" fmla="*/ 838204 f51 1"/>
                <a:gd name="f73" fmla="*/ f53 1 f2"/>
                <a:gd name="f74" fmla="*/ f56 1 2388344"/>
                <a:gd name="f75" fmla="*/ f57 1 1676402"/>
                <a:gd name="f76" fmla="*/ f58 1 2388344"/>
                <a:gd name="f77" fmla="*/ f59 1 1676402"/>
                <a:gd name="f78" fmla="*/ f60 1 2388344"/>
                <a:gd name="f79" fmla="*/ f61 1 1676402"/>
                <a:gd name="f80" fmla="*/ f62 1 2388344"/>
                <a:gd name="f81" fmla="*/ f63 1 1676402"/>
                <a:gd name="f82" fmla="*/ f64 1 2388344"/>
                <a:gd name="f83" fmla="*/ f65 1 1676402"/>
                <a:gd name="f84" fmla="*/ f66 1 2388344"/>
                <a:gd name="f85" fmla="*/ f67 1 1676402"/>
                <a:gd name="f86" fmla="*/ f68 1 2388344"/>
                <a:gd name="f87" fmla="*/ f69 1 1676402"/>
                <a:gd name="f88" fmla="*/ f70 1 2388344"/>
                <a:gd name="f89" fmla="*/ f71 1 2388344"/>
                <a:gd name="f90" fmla="*/ f72 1 1676402"/>
                <a:gd name="f91" fmla="*/ f5 1 f54"/>
                <a:gd name="f92" fmla="*/ f6 1 f54"/>
                <a:gd name="f93" fmla="*/ f5 1 f55"/>
                <a:gd name="f94" fmla="*/ f7 1 f55"/>
                <a:gd name="f95" fmla="+- f73 0 f1"/>
                <a:gd name="f96" fmla="*/ f74 1 f54"/>
                <a:gd name="f97" fmla="*/ f75 1 f55"/>
                <a:gd name="f98" fmla="*/ f76 1 f54"/>
                <a:gd name="f99" fmla="*/ f77 1 f55"/>
                <a:gd name="f100" fmla="*/ f78 1 f54"/>
                <a:gd name="f101" fmla="*/ f79 1 f55"/>
                <a:gd name="f102" fmla="*/ f80 1 f54"/>
                <a:gd name="f103" fmla="*/ f81 1 f55"/>
                <a:gd name="f104" fmla="*/ f82 1 f54"/>
                <a:gd name="f105" fmla="*/ f83 1 f55"/>
                <a:gd name="f106" fmla="*/ f84 1 f54"/>
                <a:gd name="f107" fmla="*/ f85 1 f55"/>
                <a:gd name="f108" fmla="*/ f86 1 f54"/>
                <a:gd name="f109" fmla="*/ f87 1 f55"/>
                <a:gd name="f110" fmla="*/ f88 1 f54"/>
                <a:gd name="f111" fmla="*/ f89 1 f54"/>
                <a:gd name="f112" fmla="*/ f90 1 f55"/>
                <a:gd name="f113" fmla="*/ f91 f49 1"/>
                <a:gd name="f114" fmla="*/ f92 f49 1"/>
                <a:gd name="f115" fmla="*/ f94 f50 1"/>
                <a:gd name="f116" fmla="*/ f93 f50 1"/>
                <a:gd name="f117" fmla="*/ f96 f49 1"/>
                <a:gd name="f118" fmla="*/ f97 f50 1"/>
                <a:gd name="f119" fmla="*/ f98 f49 1"/>
                <a:gd name="f120" fmla="*/ f99 f50 1"/>
                <a:gd name="f121" fmla="*/ f100 f49 1"/>
                <a:gd name="f122" fmla="*/ f101 f50 1"/>
                <a:gd name="f123" fmla="*/ f102 f49 1"/>
                <a:gd name="f124" fmla="*/ f103 f50 1"/>
                <a:gd name="f125" fmla="*/ f104 f49 1"/>
                <a:gd name="f126" fmla="*/ f105 f50 1"/>
                <a:gd name="f127" fmla="*/ f106 f49 1"/>
                <a:gd name="f128" fmla="*/ f107 f50 1"/>
                <a:gd name="f129" fmla="*/ f108 f49 1"/>
                <a:gd name="f130" fmla="*/ f109 f50 1"/>
                <a:gd name="f131" fmla="*/ f110 f49 1"/>
                <a:gd name="f132" fmla="*/ f111 f49 1"/>
                <a:gd name="f133" fmla="*/ f112 f50 1"/>
              </a:gdLst>
              <a:ahLst/>
              <a:cxnLst>
                <a:cxn ang="3">
                  <a:pos x="hc" y="t"/>
                </a:cxn>
                <a:cxn ang="0">
                  <a:pos x="r" y="vc"/>
                </a:cxn>
                <a:cxn ang="cd4">
                  <a:pos x="hc" y="b"/>
                </a:cxn>
                <a:cxn ang="cd2">
                  <a:pos x="l" y="vc"/>
                </a:cxn>
                <a:cxn ang="f95">
                  <a:pos x="f117" y="f118"/>
                </a:cxn>
                <a:cxn ang="f95">
                  <a:pos x="f119" y="f120"/>
                </a:cxn>
                <a:cxn ang="f95">
                  <a:pos x="f121" y="f122"/>
                </a:cxn>
                <a:cxn ang="f95">
                  <a:pos x="f123" y="f124"/>
                </a:cxn>
                <a:cxn ang="f95">
                  <a:pos x="f125" y="f126"/>
                </a:cxn>
                <a:cxn ang="f95">
                  <a:pos x="f127" y="f128"/>
                </a:cxn>
                <a:cxn ang="f95">
                  <a:pos x="f129" y="f130"/>
                </a:cxn>
                <a:cxn ang="f95">
                  <a:pos x="f131" y="f128"/>
                </a:cxn>
                <a:cxn ang="f95">
                  <a:pos x="f132" y="f133"/>
                </a:cxn>
                <a:cxn ang="f95">
                  <a:pos x="f117" y="f118"/>
                </a:cxn>
              </a:cxnLst>
              <a:rect l="f113" t="f116" r="f114" b="f115"/>
              <a:pathLst>
                <a:path w="2388344" h="1676402">
                  <a:moveTo>
                    <a:pt x="f5" y="f8"/>
                  </a:moveTo>
                  <a:cubicBezTo>
                    <a:pt x="f9" y="f10"/>
                    <a:pt x="f11" y="f12"/>
                    <a:pt x="f13" y="f14"/>
                  </a:cubicBezTo>
                  <a:cubicBezTo>
                    <a:pt x="f15" y="f16"/>
                    <a:pt x="f17" y="f9"/>
                    <a:pt x="f18" y="f19"/>
                  </a:cubicBezTo>
                  <a:cubicBezTo>
                    <a:pt x="f20" y="f19"/>
                    <a:pt x="f21" y="f22"/>
                    <a:pt x="f23" y="f24"/>
                  </a:cubicBezTo>
                  <a:cubicBezTo>
                    <a:pt x="f25" y="f26"/>
                    <a:pt x="f27" y="f28"/>
                    <a:pt x="f6" y="f29"/>
                  </a:cubicBezTo>
                  <a:cubicBezTo>
                    <a:pt x="f6" y="f30"/>
                    <a:pt x="f31" y="f32"/>
                    <a:pt x="f33" y="f34"/>
                  </a:cubicBezTo>
                  <a:cubicBezTo>
                    <a:pt x="f35" y="f36"/>
                    <a:pt x="f37" y="f38"/>
                    <a:pt x="f39" y="f38"/>
                  </a:cubicBezTo>
                  <a:cubicBezTo>
                    <a:pt x="f40" y="f38"/>
                    <a:pt x="f41" y="f36"/>
                    <a:pt x="f42" y="f34"/>
                  </a:cubicBezTo>
                  <a:cubicBezTo>
                    <a:pt x="f43" y="f44"/>
                    <a:pt x="f5" y="f30"/>
                    <a:pt x="f9" y="f45"/>
                  </a:cubicBezTo>
                  <a:cubicBezTo>
                    <a:pt x="f9" y="f46"/>
                    <a:pt x="f5" y="f47"/>
                    <a:pt x="f5" y="f8"/>
                  </a:cubicBezTo>
                  <a:close/>
                </a:path>
              </a:pathLst>
            </a:custGeom>
            <a:gradFill>
              <a:gsLst>
                <a:gs pos="0">
                  <a:srgbClr val="9B2D2A"/>
                </a:gs>
                <a:gs pos="100000">
                  <a:srgbClr val="CB3D3A"/>
                </a:gs>
              </a:gsLst>
              <a:lin ang="16200000"/>
            </a:gradFill>
            <a:ln w="9528">
              <a:solidFill>
                <a:srgbClr val="BE4B48"/>
              </a:solidFill>
              <a:prstDash val="solid"/>
            </a:ln>
            <a:effectLst>
              <a:outerShdw dist="22997" dir="5400000" algn="tl">
                <a:srgbClr val="000000">
                  <a:alpha val="35000"/>
                </a:srgbClr>
              </a:outerShdw>
            </a:effectLst>
          </p:spPr>
          <p:txBody>
            <a:bodyPr vert="horz" wrap="square" lIns="385328" tIns="281059" rIns="385328" bIns="281059" anchor="ctr" anchorCtr="1" compatLnSpc="1"/>
            <a:p>
              <a:pPr algn="ctr" defTabSz="1244600">
                <a:lnSpc>
                  <a:spcPct val="90000"/>
                </a:lnSpc>
                <a:spcAft>
                  <a:spcPts val="1200"/>
                </a:spcAft>
                <a:defRPr sz="1800" b="0" i="0" u="none" strike="noStrike" kern="0" cap="none" spc="0" baseline="0">
                  <a:solidFill>
                    <a:srgbClr val="000000"/>
                  </a:solidFill>
                  <a:uFillTx/>
                </a:defRPr>
              </a:pPr>
              <a:r>
                <a:rPr lang="vi-VN" altLang="en-US" sz="2600" b="1" dirty="0">
                  <a:solidFill>
                    <a:srgbClr val="FFFFFF"/>
                  </a:solidFill>
                  <a:latin typeface="Times New Roman" panose="02020603050405020304" pitchFamily="18" charset="0"/>
                  <a:cs typeface="Times New Roman" panose="02020603050405020304" pitchFamily="18" charset="0"/>
                </a:rPr>
                <a:t>Vụ án </a:t>
              </a:r>
              <a:endParaRPr lang="vi-VN" altLang="en-US" sz="2600" b="1" dirty="0">
                <a:solidFill>
                  <a:srgbClr val="FFFFFF"/>
                </a:solidFill>
                <a:latin typeface="Times New Roman" panose="02020603050405020304" pitchFamily="18" charset="0"/>
                <a:cs typeface="Times New Roman" panose="02020603050405020304" pitchFamily="18" charset="0"/>
              </a:endParaRPr>
            </a:p>
            <a:p>
              <a:pPr algn="ctr" defTabSz="1244600">
                <a:lnSpc>
                  <a:spcPct val="90000"/>
                </a:lnSpc>
                <a:spcAft>
                  <a:spcPts val="1200"/>
                </a:spcAft>
                <a:defRPr sz="1800" b="0" i="0" u="none" strike="noStrike" kern="0" cap="none" spc="0" baseline="0">
                  <a:solidFill>
                    <a:srgbClr val="000000"/>
                  </a:solidFill>
                  <a:uFillTx/>
                </a:defRPr>
              </a:pPr>
              <a:r>
                <a:rPr lang="vi-VN" altLang="en-US" sz="2600" b="1" dirty="0">
                  <a:solidFill>
                    <a:srgbClr val="FFFFFF"/>
                  </a:solidFill>
                  <a:latin typeface="Times New Roman" panose="02020603050405020304" pitchFamily="18" charset="0"/>
                  <a:cs typeface="Times New Roman" panose="02020603050405020304" pitchFamily="18" charset="0"/>
                </a:rPr>
                <a:t>hình </a:t>
              </a:r>
              <a:r>
                <a:rPr lang="vi-VN" altLang="en-US" sz="2600" b="1" dirty="0">
                  <a:solidFill>
                    <a:srgbClr val="FFFFFF"/>
                  </a:solidFill>
                  <a:latin typeface="Times New Roman" panose="02020603050405020304" pitchFamily="18" charset="0"/>
                  <a:cs typeface="Times New Roman" panose="02020603050405020304" pitchFamily="18" charset="0"/>
                </a:rPr>
                <a:t>sự</a:t>
              </a:r>
              <a:endParaRPr lang="vi-VN" altLang="en-US" sz="2600" b="1" dirty="0">
                <a:solidFill>
                  <a:srgbClr val="FFFFFF"/>
                </a:solidFill>
                <a:latin typeface="Times New Roman" panose="02020603050405020304" pitchFamily="18" charset="0"/>
                <a:cs typeface="Times New Roman" panose="02020603050405020304" pitchFamily="18" charset="0"/>
              </a:endParaRPr>
            </a:p>
          </p:txBody>
        </p:sp>
        <p:sp>
          <p:nvSpPr>
            <p:cNvPr id="6" name="Freeform 4"/>
            <p:cNvSpPr/>
            <p:nvPr/>
          </p:nvSpPr>
          <p:spPr>
            <a:xfrm rot="16251329">
              <a:off x="5258111" y="2453043"/>
              <a:ext cx="140232" cy="446775"/>
            </a:xfrm>
            <a:custGeom>
              <a:avLst/>
              <a:gdLst>
                <a:gd name="f0" fmla="val 10800000"/>
                <a:gd name="f1" fmla="val 5400000"/>
                <a:gd name="f2" fmla="val 180"/>
                <a:gd name="f3" fmla="val w"/>
                <a:gd name="f4" fmla="val h"/>
                <a:gd name="f5" fmla="val 0"/>
                <a:gd name="f6" fmla="val 202756"/>
                <a:gd name="f7" fmla="val 517676"/>
                <a:gd name="f8" fmla="val 103535"/>
                <a:gd name="f9" fmla="val 101378"/>
                <a:gd name="f10" fmla="val 258838"/>
                <a:gd name="f11" fmla="val 414141"/>
                <a:gd name="f12" fmla="+- 0 0 -90"/>
                <a:gd name="f13" fmla="*/ f3 1 202756"/>
                <a:gd name="f14" fmla="*/ f4 1 517676"/>
                <a:gd name="f15" fmla="+- f7 0 f5"/>
                <a:gd name="f16" fmla="+- f6 0 f5"/>
                <a:gd name="f17" fmla="*/ f12 f0 1"/>
                <a:gd name="f18" fmla="*/ f16 1 202756"/>
                <a:gd name="f19" fmla="*/ f15 1 517676"/>
                <a:gd name="f20" fmla="*/ 0 f16 1"/>
                <a:gd name="f21" fmla="*/ 103535 f15 1"/>
                <a:gd name="f22" fmla="*/ 101378 f16 1"/>
                <a:gd name="f23" fmla="*/ 0 f15 1"/>
                <a:gd name="f24" fmla="*/ 202756 f16 1"/>
                <a:gd name="f25" fmla="*/ 258838 f15 1"/>
                <a:gd name="f26" fmla="*/ 517676 f15 1"/>
                <a:gd name="f27" fmla="*/ 414141 f15 1"/>
                <a:gd name="f28" fmla="*/ f17 1 f2"/>
                <a:gd name="f29" fmla="*/ f20 1 202756"/>
                <a:gd name="f30" fmla="*/ f21 1 517676"/>
                <a:gd name="f31" fmla="*/ f22 1 202756"/>
                <a:gd name="f32" fmla="*/ f23 1 517676"/>
                <a:gd name="f33" fmla="*/ f24 1 202756"/>
                <a:gd name="f34" fmla="*/ f25 1 517676"/>
                <a:gd name="f35" fmla="*/ f26 1 517676"/>
                <a:gd name="f36" fmla="*/ f27 1 517676"/>
                <a:gd name="f37" fmla="*/ f5 1 f18"/>
                <a:gd name="f38" fmla="*/ f6 1 f18"/>
                <a:gd name="f39" fmla="*/ f5 1 f19"/>
                <a:gd name="f40" fmla="*/ f7 1 f19"/>
                <a:gd name="f41" fmla="+- f28 0 f1"/>
                <a:gd name="f42" fmla="*/ f29 1 f18"/>
                <a:gd name="f43" fmla="*/ f30 1 f19"/>
                <a:gd name="f44" fmla="*/ f31 1 f18"/>
                <a:gd name="f45" fmla="*/ f32 1 f19"/>
                <a:gd name="f46" fmla="*/ f33 1 f18"/>
                <a:gd name="f47" fmla="*/ f34 1 f19"/>
                <a:gd name="f48" fmla="*/ f35 1 f19"/>
                <a:gd name="f49" fmla="*/ f36 1 f19"/>
                <a:gd name="f50" fmla="*/ f37 f13 1"/>
                <a:gd name="f51" fmla="*/ f38 f13 1"/>
                <a:gd name="f52" fmla="*/ f40 f14 1"/>
                <a:gd name="f53" fmla="*/ f39 f14 1"/>
                <a:gd name="f54" fmla="*/ f42 f13 1"/>
                <a:gd name="f55" fmla="*/ f43 f14 1"/>
                <a:gd name="f56" fmla="*/ f44 f13 1"/>
                <a:gd name="f57" fmla="*/ f45 f14 1"/>
                <a:gd name="f58" fmla="*/ f46 f13 1"/>
                <a:gd name="f59" fmla="*/ f47 f14 1"/>
                <a:gd name="f60" fmla="*/ f48 f14 1"/>
                <a:gd name="f61" fmla="*/ f49 f14 1"/>
              </a:gdLst>
              <a:ahLst/>
              <a:cxnLst>
                <a:cxn ang="3">
                  <a:pos x="hc" y="t"/>
                </a:cxn>
                <a:cxn ang="0">
                  <a:pos x="r" y="vc"/>
                </a:cxn>
                <a:cxn ang="cd4">
                  <a:pos x="hc" y="b"/>
                </a:cxn>
                <a:cxn ang="cd2">
                  <a:pos x="l" y="vc"/>
                </a:cxn>
                <a:cxn ang="f41">
                  <a:pos x="f54" y="f55"/>
                </a:cxn>
                <a:cxn ang="f41">
                  <a:pos x="f56" y="f55"/>
                </a:cxn>
                <a:cxn ang="f41">
                  <a:pos x="f56" y="f57"/>
                </a:cxn>
                <a:cxn ang="f41">
                  <a:pos x="f58" y="f59"/>
                </a:cxn>
                <a:cxn ang="f41">
                  <a:pos x="f56" y="f60"/>
                </a:cxn>
                <a:cxn ang="f41">
                  <a:pos x="f56" y="f61"/>
                </a:cxn>
                <a:cxn ang="f41">
                  <a:pos x="f54" y="f61"/>
                </a:cxn>
                <a:cxn ang="f41">
                  <a:pos x="f54" y="f55"/>
                </a:cxn>
              </a:cxnLst>
              <a:rect l="f50" t="f53" r="f51" b="f52"/>
              <a:pathLst>
                <a:path w="202756" h="517676">
                  <a:moveTo>
                    <a:pt x="f5" y="f8"/>
                  </a:moveTo>
                  <a:lnTo>
                    <a:pt x="f9" y="f8"/>
                  </a:lnTo>
                  <a:lnTo>
                    <a:pt x="f9" y="f5"/>
                  </a:lnTo>
                  <a:lnTo>
                    <a:pt x="f6" y="f10"/>
                  </a:lnTo>
                  <a:lnTo>
                    <a:pt x="f9" y="f7"/>
                  </a:lnTo>
                  <a:lnTo>
                    <a:pt x="f9" y="f11"/>
                  </a:lnTo>
                  <a:lnTo>
                    <a:pt x="f5" y="f11"/>
                  </a:lnTo>
                  <a:lnTo>
                    <a:pt x="f5" y="f8"/>
                  </a:lnTo>
                  <a:close/>
                </a:path>
              </a:pathLst>
            </a:custGeom>
            <a:solidFill>
              <a:srgbClr val="4BACC6"/>
            </a:solidFill>
            <a:ln>
              <a:noFill/>
              <a:prstDash val="solid"/>
            </a:ln>
          </p:spPr>
          <p:txBody>
            <a:bodyPr vert="horz" wrap="square" lIns="0" tIns="103537" rIns="60825" bIns="103537" anchor="ctr" anchorCtr="1" compatLnSpc="1"/>
            <a:p>
              <a:pPr algn="ctr" defTabSz="1066800">
                <a:lnSpc>
                  <a:spcPct val="90000"/>
                </a:lnSpc>
                <a:spcAft>
                  <a:spcPts val="1000"/>
                </a:spcAft>
                <a:defRPr sz="1800" b="0" i="0" u="none" strike="noStrike" kern="0" cap="none" spc="0" baseline="0">
                  <a:solidFill>
                    <a:srgbClr val="000000"/>
                  </a:solidFill>
                  <a:uFillTx/>
                </a:defRPr>
              </a:pPr>
              <a:endParaRPr lang="en-US" sz="2400">
                <a:solidFill>
                  <a:srgbClr val="FFFFFF"/>
                </a:solidFill>
                <a:latin typeface="Constantia" panose="02030602050306030303"/>
              </a:endParaRPr>
            </a:p>
          </p:txBody>
        </p:sp>
        <p:sp>
          <p:nvSpPr>
            <p:cNvPr id="7" name="Freeform 5"/>
            <p:cNvSpPr/>
            <p:nvPr/>
          </p:nvSpPr>
          <p:spPr>
            <a:xfrm>
              <a:off x="4256467" y="1066803"/>
              <a:ext cx="2092183" cy="1448025"/>
            </a:xfrm>
            <a:custGeom>
              <a:avLst/>
              <a:gdLst>
                <a:gd name="f0" fmla="val 10800000"/>
                <a:gd name="f1" fmla="val 5400000"/>
                <a:gd name="f2" fmla="val 180"/>
                <a:gd name="f3" fmla="val w"/>
                <a:gd name="f4" fmla="val h"/>
                <a:gd name="f5" fmla="val 0"/>
                <a:gd name="f6" fmla="val 2057397"/>
                <a:gd name="f7" fmla="val 1522576"/>
                <a:gd name="f8" fmla="val 761288"/>
                <a:gd name="f9" fmla="val 1"/>
                <a:gd name="f10" fmla="val 519952"/>
                <a:gd name="f11" fmla="val 154626"/>
                <a:gd name="f12" fmla="val 292911"/>
                <a:gd name="f13" fmla="val 416759"/>
                <a:gd name="f14" fmla="val 149348"/>
                <a:gd name="f15" fmla="val 593864"/>
                <a:gd name="f16" fmla="val 52353"/>
                <a:gd name="f17" fmla="val 808372"/>
                <a:gd name="f18" fmla="val 1028700"/>
                <a:gd name="f19" fmla="val 1249029"/>
                <a:gd name="f20" fmla="val 1463536"/>
                <a:gd name="f21" fmla="val 1640641"/>
                <a:gd name="f22" fmla="val 149349"/>
                <a:gd name="f23" fmla="val 1902774"/>
                <a:gd name="f24" fmla="val 292913"/>
                <a:gd name="f25" fmla="val 2057399"/>
                <a:gd name="f26" fmla="val 519955"/>
                <a:gd name="f27" fmla="val 2057398"/>
                <a:gd name="f28" fmla="val 761291"/>
                <a:gd name="f29" fmla="val 1002627"/>
                <a:gd name="f30" fmla="val 1902773"/>
                <a:gd name="f31" fmla="val 1229669"/>
                <a:gd name="f32" fmla="val 1640640"/>
                <a:gd name="f33" fmla="val 1373232"/>
                <a:gd name="f34" fmla="val 1463535"/>
                <a:gd name="f35" fmla="val 1470228"/>
                <a:gd name="f36" fmla="val 1249028"/>
                <a:gd name="f37" fmla="val 1522579"/>
                <a:gd name="f38" fmla="val 1028699"/>
                <a:gd name="f39" fmla="val 808370"/>
                <a:gd name="f40" fmla="val 593863"/>
                <a:gd name="f41" fmla="val 1470227"/>
                <a:gd name="f42" fmla="val 416758"/>
                <a:gd name="f43" fmla="val 1373231"/>
                <a:gd name="f44" fmla="val 154625"/>
                <a:gd name="f45" fmla="val 1229668"/>
                <a:gd name="f46" fmla="val 1002626"/>
                <a:gd name="f47" fmla="val 761289"/>
                <a:gd name="f48" fmla="+- 0 0 -90"/>
                <a:gd name="f49" fmla="*/ f3 1 2057397"/>
                <a:gd name="f50" fmla="*/ f4 1 1522576"/>
                <a:gd name="f51" fmla="+- f7 0 f5"/>
                <a:gd name="f52" fmla="+- f6 0 f5"/>
                <a:gd name="f53" fmla="*/ f48 f0 1"/>
                <a:gd name="f54" fmla="*/ f52 1 2057397"/>
                <a:gd name="f55" fmla="*/ f51 1 1522576"/>
                <a:gd name="f56" fmla="*/ 0 f52 1"/>
                <a:gd name="f57" fmla="*/ 761288 f51 1"/>
                <a:gd name="f58" fmla="*/ 416759 f52 1"/>
                <a:gd name="f59" fmla="*/ 149348 f51 1"/>
                <a:gd name="f60" fmla="*/ 1028700 f52 1"/>
                <a:gd name="f61" fmla="*/ 1 f51 1"/>
                <a:gd name="f62" fmla="*/ 1640641 f52 1"/>
                <a:gd name="f63" fmla="*/ 149349 f51 1"/>
                <a:gd name="f64" fmla="*/ 2057398 f52 1"/>
                <a:gd name="f65" fmla="*/ 761291 f51 1"/>
                <a:gd name="f66" fmla="*/ 1640640 f52 1"/>
                <a:gd name="f67" fmla="*/ 1373232 f51 1"/>
                <a:gd name="f68" fmla="*/ 1028699 f52 1"/>
                <a:gd name="f69" fmla="*/ 1522579 f51 1"/>
                <a:gd name="f70" fmla="*/ 416758 f52 1"/>
                <a:gd name="f71" fmla="*/ 1373231 f51 1"/>
                <a:gd name="f72" fmla="*/ 761289 f51 1"/>
                <a:gd name="f73" fmla="*/ f53 1 f2"/>
                <a:gd name="f74" fmla="*/ f56 1 2057397"/>
                <a:gd name="f75" fmla="*/ f57 1 1522576"/>
                <a:gd name="f76" fmla="*/ f58 1 2057397"/>
                <a:gd name="f77" fmla="*/ f59 1 1522576"/>
                <a:gd name="f78" fmla="*/ f60 1 2057397"/>
                <a:gd name="f79" fmla="*/ f61 1 1522576"/>
                <a:gd name="f80" fmla="*/ f62 1 2057397"/>
                <a:gd name="f81" fmla="*/ f63 1 1522576"/>
                <a:gd name="f82" fmla="*/ f64 1 2057397"/>
                <a:gd name="f83" fmla="*/ f65 1 1522576"/>
                <a:gd name="f84" fmla="*/ f66 1 2057397"/>
                <a:gd name="f85" fmla="*/ f67 1 1522576"/>
                <a:gd name="f86" fmla="*/ f68 1 2057397"/>
                <a:gd name="f87" fmla="*/ f69 1 1522576"/>
                <a:gd name="f88" fmla="*/ f70 1 2057397"/>
                <a:gd name="f89" fmla="*/ f71 1 1522576"/>
                <a:gd name="f90" fmla="*/ f72 1 1522576"/>
                <a:gd name="f91" fmla="*/ f5 1 f54"/>
                <a:gd name="f92" fmla="*/ f6 1 f54"/>
                <a:gd name="f93" fmla="*/ f5 1 f55"/>
                <a:gd name="f94" fmla="*/ f7 1 f55"/>
                <a:gd name="f95" fmla="+- f73 0 f1"/>
                <a:gd name="f96" fmla="*/ f74 1 f54"/>
                <a:gd name="f97" fmla="*/ f75 1 f55"/>
                <a:gd name="f98" fmla="*/ f76 1 f54"/>
                <a:gd name="f99" fmla="*/ f77 1 f55"/>
                <a:gd name="f100" fmla="*/ f78 1 f54"/>
                <a:gd name="f101" fmla="*/ f79 1 f55"/>
                <a:gd name="f102" fmla="*/ f80 1 f54"/>
                <a:gd name="f103" fmla="*/ f81 1 f55"/>
                <a:gd name="f104" fmla="*/ f82 1 f54"/>
                <a:gd name="f105" fmla="*/ f83 1 f55"/>
                <a:gd name="f106" fmla="*/ f84 1 f54"/>
                <a:gd name="f107" fmla="*/ f85 1 f55"/>
                <a:gd name="f108" fmla="*/ f86 1 f54"/>
                <a:gd name="f109" fmla="*/ f87 1 f55"/>
                <a:gd name="f110" fmla="*/ f88 1 f54"/>
                <a:gd name="f111" fmla="*/ f89 1 f55"/>
                <a:gd name="f112" fmla="*/ f90 1 f55"/>
                <a:gd name="f113" fmla="*/ f91 f49 1"/>
                <a:gd name="f114" fmla="*/ f92 f49 1"/>
                <a:gd name="f115" fmla="*/ f94 f50 1"/>
                <a:gd name="f116" fmla="*/ f93 f50 1"/>
                <a:gd name="f117" fmla="*/ f96 f49 1"/>
                <a:gd name="f118" fmla="*/ f97 f50 1"/>
                <a:gd name="f119" fmla="*/ f98 f49 1"/>
                <a:gd name="f120" fmla="*/ f99 f50 1"/>
                <a:gd name="f121" fmla="*/ f100 f49 1"/>
                <a:gd name="f122" fmla="*/ f101 f50 1"/>
                <a:gd name="f123" fmla="*/ f102 f49 1"/>
                <a:gd name="f124" fmla="*/ f103 f50 1"/>
                <a:gd name="f125" fmla="*/ f104 f49 1"/>
                <a:gd name="f126" fmla="*/ f105 f50 1"/>
                <a:gd name="f127" fmla="*/ f106 f49 1"/>
                <a:gd name="f128" fmla="*/ f107 f50 1"/>
                <a:gd name="f129" fmla="*/ f108 f49 1"/>
                <a:gd name="f130" fmla="*/ f109 f50 1"/>
                <a:gd name="f131" fmla="*/ f110 f49 1"/>
                <a:gd name="f132" fmla="*/ f111 f50 1"/>
                <a:gd name="f133" fmla="*/ f112 f50 1"/>
              </a:gdLst>
              <a:ahLst/>
              <a:cxnLst>
                <a:cxn ang="3">
                  <a:pos x="hc" y="t"/>
                </a:cxn>
                <a:cxn ang="0">
                  <a:pos x="r" y="vc"/>
                </a:cxn>
                <a:cxn ang="cd4">
                  <a:pos x="hc" y="b"/>
                </a:cxn>
                <a:cxn ang="cd2">
                  <a:pos x="l" y="vc"/>
                </a:cxn>
                <a:cxn ang="f95">
                  <a:pos x="f117" y="f118"/>
                </a:cxn>
                <a:cxn ang="f95">
                  <a:pos x="f119" y="f120"/>
                </a:cxn>
                <a:cxn ang="f95">
                  <a:pos x="f121" y="f122"/>
                </a:cxn>
                <a:cxn ang="f95">
                  <a:pos x="f123" y="f124"/>
                </a:cxn>
                <a:cxn ang="f95">
                  <a:pos x="f125" y="f126"/>
                </a:cxn>
                <a:cxn ang="f95">
                  <a:pos x="f127" y="f128"/>
                </a:cxn>
                <a:cxn ang="f95">
                  <a:pos x="f129" y="f130"/>
                </a:cxn>
                <a:cxn ang="f95">
                  <a:pos x="f131" y="f132"/>
                </a:cxn>
                <a:cxn ang="f95">
                  <a:pos x="f117" y="f133"/>
                </a:cxn>
                <a:cxn ang="f95">
                  <a:pos x="f117" y="f118"/>
                </a:cxn>
              </a:cxnLst>
              <a:rect l="f113" t="f116" r="f114" b="f115"/>
              <a:pathLst>
                <a:path w="2057397" h="1522576">
                  <a:moveTo>
                    <a:pt x="f5" y="f8"/>
                  </a:moveTo>
                  <a:cubicBezTo>
                    <a:pt x="f9" y="f10"/>
                    <a:pt x="f11" y="f12"/>
                    <a:pt x="f13" y="f14"/>
                  </a:cubicBezTo>
                  <a:cubicBezTo>
                    <a:pt x="f15" y="f16"/>
                    <a:pt x="f17" y="f9"/>
                    <a:pt x="f18" y="f9"/>
                  </a:cubicBezTo>
                  <a:cubicBezTo>
                    <a:pt x="f19" y="f9"/>
                    <a:pt x="f20" y="f16"/>
                    <a:pt x="f21" y="f22"/>
                  </a:cubicBezTo>
                  <a:cubicBezTo>
                    <a:pt x="f23" y="f24"/>
                    <a:pt x="f25" y="f26"/>
                    <a:pt x="f27" y="f28"/>
                  </a:cubicBezTo>
                  <a:cubicBezTo>
                    <a:pt x="f27" y="f29"/>
                    <a:pt x="f30" y="f31"/>
                    <a:pt x="f32" y="f33"/>
                  </a:cubicBezTo>
                  <a:cubicBezTo>
                    <a:pt x="f34" y="f35"/>
                    <a:pt x="f36" y="f37"/>
                    <a:pt x="f38" y="f37"/>
                  </a:cubicBezTo>
                  <a:cubicBezTo>
                    <a:pt x="f39" y="f37"/>
                    <a:pt x="f40" y="f41"/>
                    <a:pt x="f42" y="f43"/>
                  </a:cubicBezTo>
                  <a:cubicBezTo>
                    <a:pt x="f44" y="f45"/>
                    <a:pt x="f5" y="f46"/>
                    <a:pt x="f5" y="f47"/>
                  </a:cubicBezTo>
                  <a:lnTo>
                    <a:pt x="f5" y="f8"/>
                  </a:lnTo>
                  <a:close/>
                </a:path>
              </a:pathLst>
            </a:custGeom>
            <a:gradFill>
              <a:gsLst>
                <a:gs pos="0">
                  <a:srgbClr val="FFBE86"/>
                </a:gs>
                <a:gs pos="100000">
                  <a:srgbClr val="FFD0AA"/>
                </a:gs>
              </a:gsLst>
              <a:lin ang="16200000"/>
            </a:gradFill>
            <a:ln w="9528">
              <a:solidFill>
                <a:srgbClr val="F69240"/>
              </a:solidFill>
              <a:prstDash val="solid"/>
            </a:ln>
            <a:effectLst>
              <a:outerShdw dist="19997" dir="5400000" algn="tl">
                <a:srgbClr val="000000">
                  <a:alpha val="38000"/>
                </a:srgbClr>
              </a:outerShdw>
            </a:effectLst>
          </p:spPr>
          <p:txBody>
            <a:bodyPr vert="horz" wrap="square" lIns="336855" tIns="258537" rIns="336855" bIns="258537" anchor="ctr" anchorCtr="1" compatLnSpc="1"/>
            <a:p>
              <a:pPr algn="ctr" defTabSz="1244600">
                <a:lnSpc>
                  <a:spcPct val="90000"/>
                </a:lnSpc>
                <a:spcAft>
                  <a:spcPts val="1200"/>
                </a:spcAft>
                <a:defRPr sz="1800" b="0" i="0" u="none" strike="noStrike" kern="0" cap="none" spc="0" baseline="0">
                  <a:solidFill>
                    <a:srgbClr val="000000"/>
                  </a:solidFill>
                  <a:uFillTx/>
                </a:defRPr>
              </a:pPr>
              <a:r>
                <a:rPr lang="vi-VN" altLang="en-US" dirty="0" err="1">
                  <a:solidFill>
                    <a:srgbClr val="000000"/>
                  </a:solidFill>
                  <a:latin typeface="Times New Roman" panose="02020603050405020304" pitchFamily="18" charset="0"/>
                  <a:cs typeface="Times New Roman" panose="02020603050405020304" pitchFamily="18" charset="0"/>
                </a:rPr>
                <a:t>VKS (VT, PVT, KSV)</a:t>
              </a:r>
              <a:endParaRPr lang="vi-VN" altLang="en-US" dirty="0" err="1">
                <a:solidFill>
                  <a:srgbClr val="000000"/>
                </a:solidFill>
                <a:latin typeface="Times New Roman" panose="02020603050405020304" pitchFamily="18" charset="0"/>
                <a:cs typeface="Times New Roman" panose="02020603050405020304" pitchFamily="18" charset="0"/>
              </a:endParaRPr>
            </a:p>
          </p:txBody>
        </p:sp>
        <p:sp>
          <p:nvSpPr>
            <p:cNvPr id="8" name="Freeform 6"/>
            <p:cNvSpPr/>
            <p:nvPr/>
          </p:nvSpPr>
          <p:spPr>
            <a:xfrm rot="21182330">
              <a:off x="6713548" y="3228690"/>
              <a:ext cx="225216" cy="492331"/>
            </a:xfrm>
            <a:custGeom>
              <a:avLst/>
              <a:gdLst>
                <a:gd name="f0" fmla="val 10800000"/>
                <a:gd name="f1" fmla="val 5400000"/>
                <a:gd name="f2" fmla="val 180"/>
                <a:gd name="f3" fmla="val w"/>
                <a:gd name="f4" fmla="val h"/>
                <a:gd name="f5" fmla="val 0"/>
                <a:gd name="f6" fmla="val 221478"/>
                <a:gd name="f7" fmla="val 517676"/>
                <a:gd name="f8" fmla="val 103535"/>
                <a:gd name="f9" fmla="val 110739"/>
                <a:gd name="f10" fmla="val 258838"/>
                <a:gd name="f11" fmla="val 414141"/>
                <a:gd name="f12" fmla="+- 0 0 -90"/>
                <a:gd name="f13" fmla="*/ f3 1 221478"/>
                <a:gd name="f14" fmla="*/ f4 1 517676"/>
                <a:gd name="f15" fmla="+- f7 0 f5"/>
                <a:gd name="f16" fmla="+- f6 0 f5"/>
                <a:gd name="f17" fmla="*/ f12 f0 1"/>
                <a:gd name="f18" fmla="*/ f16 1 221478"/>
                <a:gd name="f19" fmla="*/ f15 1 517676"/>
                <a:gd name="f20" fmla="*/ 0 f16 1"/>
                <a:gd name="f21" fmla="*/ 103535 f15 1"/>
                <a:gd name="f22" fmla="*/ 110739 f16 1"/>
                <a:gd name="f23" fmla="*/ 0 f15 1"/>
                <a:gd name="f24" fmla="*/ 221478 f16 1"/>
                <a:gd name="f25" fmla="*/ 258838 f15 1"/>
                <a:gd name="f26" fmla="*/ 517676 f15 1"/>
                <a:gd name="f27" fmla="*/ 414141 f15 1"/>
                <a:gd name="f28" fmla="*/ f17 1 f2"/>
                <a:gd name="f29" fmla="*/ f20 1 221478"/>
                <a:gd name="f30" fmla="*/ f21 1 517676"/>
                <a:gd name="f31" fmla="*/ f22 1 221478"/>
                <a:gd name="f32" fmla="*/ f23 1 517676"/>
                <a:gd name="f33" fmla="*/ f24 1 221478"/>
                <a:gd name="f34" fmla="*/ f25 1 517676"/>
                <a:gd name="f35" fmla="*/ f26 1 517676"/>
                <a:gd name="f36" fmla="*/ f27 1 517676"/>
                <a:gd name="f37" fmla="*/ f5 1 f18"/>
                <a:gd name="f38" fmla="*/ f6 1 f18"/>
                <a:gd name="f39" fmla="*/ f5 1 f19"/>
                <a:gd name="f40" fmla="*/ f7 1 f19"/>
                <a:gd name="f41" fmla="+- f28 0 f1"/>
                <a:gd name="f42" fmla="*/ f29 1 f18"/>
                <a:gd name="f43" fmla="*/ f30 1 f19"/>
                <a:gd name="f44" fmla="*/ f31 1 f18"/>
                <a:gd name="f45" fmla="*/ f32 1 f19"/>
                <a:gd name="f46" fmla="*/ f33 1 f18"/>
                <a:gd name="f47" fmla="*/ f34 1 f19"/>
                <a:gd name="f48" fmla="*/ f35 1 f19"/>
                <a:gd name="f49" fmla="*/ f36 1 f19"/>
                <a:gd name="f50" fmla="*/ f37 f13 1"/>
                <a:gd name="f51" fmla="*/ f38 f13 1"/>
                <a:gd name="f52" fmla="*/ f40 f14 1"/>
                <a:gd name="f53" fmla="*/ f39 f14 1"/>
                <a:gd name="f54" fmla="*/ f42 f13 1"/>
                <a:gd name="f55" fmla="*/ f43 f14 1"/>
                <a:gd name="f56" fmla="*/ f44 f13 1"/>
                <a:gd name="f57" fmla="*/ f45 f14 1"/>
                <a:gd name="f58" fmla="*/ f46 f13 1"/>
                <a:gd name="f59" fmla="*/ f47 f14 1"/>
                <a:gd name="f60" fmla="*/ f48 f14 1"/>
                <a:gd name="f61" fmla="*/ f49 f14 1"/>
              </a:gdLst>
              <a:ahLst/>
              <a:cxnLst>
                <a:cxn ang="3">
                  <a:pos x="hc" y="t"/>
                </a:cxn>
                <a:cxn ang="0">
                  <a:pos x="r" y="vc"/>
                </a:cxn>
                <a:cxn ang="cd4">
                  <a:pos x="hc" y="b"/>
                </a:cxn>
                <a:cxn ang="cd2">
                  <a:pos x="l" y="vc"/>
                </a:cxn>
                <a:cxn ang="f41">
                  <a:pos x="f54" y="f55"/>
                </a:cxn>
                <a:cxn ang="f41">
                  <a:pos x="f56" y="f55"/>
                </a:cxn>
                <a:cxn ang="f41">
                  <a:pos x="f56" y="f57"/>
                </a:cxn>
                <a:cxn ang="f41">
                  <a:pos x="f58" y="f59"/>
                </a:cxn>
                <a:cxn ang="f41">
                  <a:pos x="f56" y="f60"/>
                </a:cxn>
                <a:cxn ang="f41">
                  <a:pos x="f56" y="f61"/>
                </a:cxn>
                <a:cxn ang="f41">
                  <a:pos x="f54" y="f61"/>
                </a:cxn>
                <a:cxn ang="f41">
                  <a:pos x="f54" y="f55"/>
                </a:cxn>
              </a:cxnLst>
              <a:rect l="f50" t="f53" r="f51" b="f52"/>
              <a:pathLst>
                <a:path w="221478" h="517676">
                  <a:moveTo>
                    <a:pt x="f5" y="f8"/>
                  </a:moveTo>
                  <a:lnTo>
                    <a:pt x="f9" y="f8"/>
                  </a:lnTo>
                  <a:lnTo>
                    <a:pt x="f9" y="f5"/>
                  </a:lnTo>
                  <a:lnTo>
                    <a:pt x="f6" y="f10"/>
                  </a:lnTo>
                  <a:lnTo>
                    <a:pt x="f9" y="f7"/>
                  </a:lnTo>
                  <a:lnTo>
                    <a:pt x="f9" y="f11"/>
                  </a:lnTo>
                  <a:lnTo>
                    <a:pt x="f5" y="f11"/>
                  </a:lnTo>
                  <a:lnTo>
                    <a:pt x="f5" y="f8"/>
                  </a:lnTo>
                  <a:close/>
                </a:path>
              </a:pathLst>
            </a:custGeom>
            <a:solidFill>
              <a:srgbClr val="47D872"/>
            </a:solidFill>
            <a:ln>
              <a:noFill/>
              <a:prstDash val="solid"/>
            </a:ln>
          </p:spPr>
          <p:txBody>
            <a:bodyPr vert="horz" wrap="square" lIns="0" tIns="103537" rIns="66440" bIns="103537" anchor="ctr" anchorCtr="1" compatLnSpc="1"/>
            <a:p>
              <a:pPr algn="ctr" defTabSz="1066800">
                <a:lnSpc>
                  <a:spcPct val="90000"/>
                </a:lnSpc>
                <a:spcAft>
                  <a:spcPts val="1000"/>
                </a:spcAft>
                <a:defRPr sz="1800" b="0" i="0" u="none" strike="noStrike" kern="0" cap="none" spc="0" baseline="0">
                  <a:solidFill>
                    <a:srgbClr val="000000"/>
                  </a:solidFill>
                  <a:uFillTx/>
                </a:defRPr>
              </a:pPr>
              <a:endParaRPr lang="en-US" sz="2400">
                <a:solidFill>
                  <a:srgbClr val="FFFFFF"/>
                </a:solidFill>
                <a:latin typeface="Constantia" panose="02030602050306030303"/>
              </a:endParaRPr>
            </a:p>
          </p:txBody>
        </p:sp>
        <p:sp>
          <p:nvSpPr>
            <p:cNvPr id="9" name="Freeform 7"/>
            <p:cNvSpPr/>
            <p:nvPr/>
          </p:nvSpPr>
          <p:spPr>
            <a:xfrm>
              <a:off x="6874267" y="2479935"/>
              <a:ext cx="2496741" cy="1740606"/>
            </a:xfrm>
            <a:custGeom>
              <a:avLst/>
              <a:gdLst>
                <a:gd name="f0" fmla="val 10800000"/>
                <a:gd name="f1" fmla="val 5400000"/>
                <a:gd name="f2" fmla="val 180"/>
                <a:gd name="f3" fmla="val w"/>
                <a:gd name="f4" fmla="val h"/>
                <a:gd name="f5" fmla="val 0"/>
                <a:gd name="f6" fmla="val 2455231"/>
                <a:gd name="f7" fmla="val 1830213"/>
                <a:gd name="f8" fmla="val 915107"/>
                <a:gd name="f9" fmla="val 1"/>
                <a:gd name="f10" fmla="val 626127"/>
                <a:gd name="f11" fmla="val 183114"/>
                <a:gd name="f12" fmla="val 354127"/>
                <a:gd name="f13" fmla="val 493927"/>
                <a:gd name="f14" fmla="val 181417"/>
                <a:gd name="f15" fmla="val 705903"/>
                <a:gd name="f16" fmla="val 63628"/>
                <a:gd name="f17" fmla="val 963228"/>
                <a:gd name="f18" fmla="val 1227618"/>
                <a:gd name="f19" fmla="val 1492008"/>
                <a:gd name="f20" fmla="val 1749333"/>
                <a:gd name="f21" fmla="val 63629"/>
                <a:gd name="f22" fmla="val 1961309"/>
                <a:gd name="f23" fmla="val 181418"/>
                <a:gd name="f24" fmla="val 2272122"/>
                <a:gd name="f25" fmla="val 354129"/>
                <a:gd name="f26" fmla="val 2455234"/>
                <a:gd name="f27" fmla="val 626130"/>
                <a:gd name="f28" fmla="val 2455233"/>
                <a:gd name="f29" fmla="val 915110"/>
                <a:gd name="f30" fmla="val 1204090"/>
                <a:gd name="f31" fmla="val 2272120"/>
                <a:gd name="f32" fmla="val 1476090"/>
                <a:gd name="f33" fmla="val 1961307"/>
                <a:gd name="f34" fmla="val 1648801"/>
                <a:gd name="f35" fmla="val 1749331"/>
                <a:gd name="f36" fmla="val 1766590"/>
                <a:gd name="f37" fmla="val 1492006"/>
                <a:gd name="f38" fmla="val 1830218"/>
                <a:gd name="f39" fmla="val 1227616"/>
                <a:gd name="f40" fmla="val 1830217"/>
                <a:gd name="f41" fmla="val 963226"/>
                <a:gd name="f42" fmla="val 705901"/>
                <a:gd name="f43" fmla="val 1766589"/>
                <a:gd name="f44" fmla="val 493925"/>
                <a:gd name="f45" fmla="val 1648800"/>
                <a:gd name="f46" fmla="val 183112"/>
                <a:gd name="f47" fmla="val 1204089"/>
                <a:gd name="f48" fmla="val 915109"/>
                <a:gd name="f49" fmla="+- 0 0 -90"/>
                <a:gd name="f50" fmla="*/ f3 1 2455231"/>
                <a:gd name="f51" fmla="*/ f4 1 1830213"/>
                <a:gd name="f52" fmla="+- f7 0 f5"/>
                <a:gd name="f53" fmla="+- f6 0 f5"/>
                <a:gd name="f54" fmla="*/ f49 f0 1"/>
                <a:gd name="f55" fmla="*/ f53 1 2455231"/>
                <a:gd name="f56" fmla="*/ f52 1 1830213"/>
                <a:gd name="f57" fmla="*/ 0 f53 1"/>
                <a:gd name="f58" fmla="*/ 915107 f52 1"/>
                <a:gd name="f59" fmla="*/ 493927 f53 1"/>
                <a:gd name="f60" fmla="*/ 181417 f52 1"/>
                <a:gd name="f61" fmla="*/ 1227618 f53 1"/>
                <a:gd name="f62" fmla="*/ 1 f52 1"/>
                <a:gd name="f63" fmla="*/ 1961309 f53 1"/>
                <a:gd name="f64" fmla="*/ 181418 f52 1"/>
                <a:gd name="f65" fmla="*/ 2455233 f53 1"/>
                <a:gd name="f66" fmla="*/ 915110 f52 1"/>
                <a:gd name="f67" fmla="*/ 1961307 f53 1"/>
                <a:gd name="f68" fmla="*/ 1648801 f52 1"/>
                <a:gd name="f69" fmla="*/ 1227616 f53 1"/>
                <a:gd name="f70" fmla="*/ 1830217 f52 1"/>
                <a:gd name="f71" fmla="*/ 493925 f53 1"/>
                <a:gd name="f72" fmla="*/ 1648800 f52 1"/>
                <a:gd name="f73" fmla="*/ 915109 f52 1"/>
                <a:gd name="f74" fmla="*/ f54 1 f2"/>
                <a:gd name="f75" fmla="*/ f57 1 2455231"/>
                <a:gd name="f76" fmla="*/ f58 1 1830213"/>
                <a:gd name="f77" fmla="*/ f59 1 2455231"/>
                <a:gd name="f78" fmla="*/ f60 1 1830213"/>
                <a:gd name="f79" fmla="*/ f61 1 2455231"/>
                <a:gd name="f80" fmla="*/ f62 1 1830213"/>
                <a:gd name="f81" fmla="*/ f63 1 2455231"/>
                <a:gd name="f82" fmla="*/ f64 1 1830213"/>
                <a:gd name="f83" fmla="*/ f65 1 2455231"/>
                <a:gd name="f84" fmla="*/ f66 1 1830213"/>
                <a:gd name="f85" fmla="*/ f67 1 2455231"/>
                <a:gd name="f86" fmla="*/ f68 1 1830213"/>
                <a:gd name="f87" fmla="*/ f69 1 2455231"/>
                <a:gd name="f88" fmla="*/ f70 1 1830213"/>
                <a:gd name="f89" fmla="*/ f71 1 2455231"/>
                <a:gd name="f90" fmla="*/ f72 1 1830213"/>
                <a:gd name="f91" fmla="*/ f73 1 1830213"/>
                <a:gd name="f92" fmla="*/ f5 1 f55"/>
                <a:gd name="f93" fmla="*/ f6 1 f55"/>
                <a:gd name="f94" fmla="*/ f5 1 f56"/>
                <a:gd name="f95" fmla="*/ f7 1 f56"/>
                <a:gd name="f96" fmla="+- f74 0 f1"/>
                <a:gd name="f97" fmla="*/ f75 1 f55"/>
                <a:gd name="f98" fmla="*/ f76 1 f56"/>
                <a:gd name="f99" fmla="*/ f77 1 f55"/>
                <a:gd name="f100" fmla="*/ f78 1 f56"/>
                <a:gd name="f101" fmla="*/ f79 1 f55"/>
                <a:gd name="f102" fmla="*/ f80 1 f56"/>
                <a:gd name="f103" fmla="*/ f81 1 f55"/>
                <a:gd name="f104" fmla="*/ f82 1 f56"/>
                <a:gd name="f105" fmla="*/ f83 1 f55"/>
                <a:gd name="f106" fmla="*/ f84 1 f56"/>
                <a:gd name="f107" fmla="*/ f85 1 f55"/>
                <a:gd name="f108" fmla="*/ f86 1 f56"/>
                <a:gd name="f109" fmla="*/ f87 1 f55"/>
                <a:gd name="f110" fmla="*/ f88 1 f56"/>
                <a:gd name="f111" fmla="*/ f89 1 f55"/>
                <a:gd name="f112" fmla="*/ f90 1 f56"/>
                <a:gd name="f113" fmla="*/ f91 1 f56"/>
                <a:gd name="f114" fmla="*/ f92 f50 1"/>
                <a:gd name="f115" fmla="*/ f93 f50 1"/>
                <a:gd name="f116" fmla="*/ f95 f51 1"/>
                <a:gd name="f117" fmla="*/ f94 f51 1"/>
                <a:gd name="f118" fmla="*/ f97 f50 1"/>
                <a:gd name="f119" fmla="*/ f98 f51 1"/>
                <a:gd name="f120" fmla="*/ f99 f50 1"/>
                <a:gd name="f121" fmla="*/ f100 f51 1"/>
                <a:gd name="f122" fmla="*/ f101 f50 1"/>
                <a:gd name="f123" fmla="*/ f102 f51 1"/>
                <a:gd name="f124" fmla="*/ f103 f50 1"/>
                <a:gd name="f125" fmla="*/ f104 f51 1"/>
                <a:gd name="f126" fmla="*/ f105 f50 1"/>
                <a:gd name="f127" fmla="*/ f106 f51 1"/>
                <a:gd name="f128" fmla="*/ f107 f50 1"/>
                <a:gd name="f129" fmla="*/ f108 f51 1"/>
                <a:gd name="f130" fmla="*/ f109 f50 1"/>
                <a:gd name="f131" fmla="*/ f110 f51 1"/>
                <a:gd name="f132" fmla="*/ f111 f50 1"/>
                <a:gd name="f133" fmla="*/ f112 f51 1"/>
                <a:gd name="f134" fmla="*/ f113 f51 1"/>
              </a:gdLst>
              <a:ahLst/>
              <a:cxnLst>
                <a:cxn ang="3">
                  <a:pos x="hc" y="t"/>
                </a:cxn>
                <a:cxn ang="0">
                  <a:pos x="r" y="vc"/>
                </a:cxn>
                <a:cxn ang="cd4">
                  <a:pos x="hc" y="b"/>
                </a:cxn>
                <a:cxn ang="cd2">
                  <a:pos x="l" y="vc"/>
                </a:cxn>
                <a:cxn ang="f96">
                  <a:pos x="f118" y="f119"/>
                </a:cxn>
                <a:cxn ang="f96">
                  <a:pos x="f120" y="f121"/>
                </a:cxn>
                <a:cxn ang="f96">
                  <a:pos x="f122" y="f123"/>
                </a:cxn>
                <a:cxn ang="f96">
                  <a:pos x="f124" y="f125"/>
                </a:cxn>
                <a:cxn ang="f96">
                  <a:pos x="f126" y="f127"/>
                </a:cxn>
                <a:cxn ang="f96">
                  <a:pos x="f128" y="f129"/>
                </a:cxn>
                <a:cxn ang="f96">
                  <a:pos x="f130" y="f131"/>
                </a:cxn>
                <a:cxn ang="f96">
                  <a:pos x="f132" y="f133"/>
                </a:cxn>
                <a:cxn ang="f96">
                  <a:pos x="f118" y="f134"/>
                </a:cxn>
                <a:cxn ang="f96">
                  <a:pos x="f118" y="f119"/>
                </a:cxn>
              </a:cxnLst>
              <a:rect l="f114" t="f117" r="f115" b="f116"/>
              <a:pathLst>
                <a:path w="2455231" h="1830213">
                  <a:moveTo>
                    <a:pt x="f5" y="f8"/>
                  </a:moveTo>
                  <a:cubicBezTo>
                    <a:pt x="f9" y="f10"/>
                    <a:pt x="f11" y="f12"/>
                    <a:pt x="f13" y="f14"/>
                  </a:cubicBezTo>
                  <a:cubicBezTo>
                    <a:pt x="f15" y="f16"/>
                    <a:pt x="f17" y="f9"/>
                    <a:pt x="f18" y="f9"/>
                  </a:cubicBezTo>
                  <a:cubicBezTo>
                    <a:pt x="f19" y="f9"/>
                    <a:pt x="f20" y="f21"/>
                    <a:pt x="f22" y="f23"/>
                  </a:cubicBezTo>
                  <a:cubicBezTo>
                    <a:pt x="f24" y="f25"/>
                    <a:pt x="f26" y="f27"/>
                    <a:pt x="f28" y="f29"/>
                  </a:cubicBezTo>
                  <a:cubicBezTo>
                    <a:pt x="f28" y="f30"/>
                    <a:pt x="f31" y="f32"/>
                    <a:pt x="f33" y="f34"/>
                  </a:cubicBezTo>
                  <a:cubicBezTo>
                    <a:pt x="f35" y="f36"/>
                    <a:pt x="f37" y="f38"/>
                    <a:pt x="f39" y="f40"/>
                  </a:cubicBezTo>
                  <a:cubicBezTo>
                    <a:pt x="f41" y="f40"/>
                    <a:pt x="f42" y="f43"/>
                    <a:pt x="f44" y="f45"/>
                  </a:cubicBezTo>
                  <a:cubicBezTo>
                    <a:pt x="f46" y="f32"/>
                    <a:pt x="f5" y="f47"/>
                    <a:pt x="f5" y="f48"/>
                  </a:cubicBezTo>
                  <a:lnTo>
                    <a:pt x="f5" y="f8"/>
                  </a:lnTo>
                  <a:close/>
                </a:path>
              </a:pathLst>
            </a:custGeom>
            <a:solidFill>
              <a:srgbClr val="47D872"/>
            </a:solidFill>
            <a:ln w="25402">
              <a:solidFill>
                <a:srgbClr val="FFFFFF"/>
              </a:solidFill>
              <a:prstDash val="solid"/>
            </a:ln>
          </p:spPr>
          <p:txBody>
            <a:bodyPr vert="horz" wrap="square" lIns="395121" tIns="303589" rIns="395121" bIns="303589" anchor="ctr" anchorCtr="1" compatLnSpc="1"/>
            <a:p>
              <a:pPr algn="ctr" defTabSz="1244600">
                <a:lnSpc>
                  <a:spcPct val="90000"/>
                </a:lnSpc>
                <a:spcAft>
                  <a:spcPts val="1200"/>
                </a:spcAft>
                <a:defRPr sz="1800" b="0" i="0" u="none" strike="noStrike" kern="0" cap="none" spc="0" baseline="0">
                  <a:solidFill>
                    <a:srgbClr val="000000"/>
                  </a:solidFill>
                  <a:uFillTx/>
                </a:defRPr>
              </a:pPr>
              <a:r>
                <a:rPr lang="vi-VN" altLang="en-US" dirty="0" err="1">
                  <a:solidFill>
                    <a:srgbClr val="FFFFFF"/>
                  </a:solidFill>
                  <a:latin typeface="Times New Roman" panose="02020603050405020304" pitchFamily="18" charset="0"/>
                  <a:cs typeface="Times New Roman" panose="02020603050405020304" pitchFamily="18" charset="0"/>
                </a:rPr>
                <a:t>TA(CA, </a:t>
              </a:r>
              <a:r>
                <a:rPr lang="vi-VN" altLang="en-US" dirty="0" err="1">
                  <a:solidFill>
                    <a:srgbClr val="FFFFFF"/>
                  </a:solidFill>
                  <a:latin typeface="Times New Roman" panose="02020603050405020304" pitchFamily="18" charset="0"/>
                  <a:cs typeface="Times New Roman" panose="02020603050405020304" pitchFamily="18" charset="0"/>
                </a:rPr>
                <a:t>PCA,Thẩm phán, Hội thẩm, Thư ký Tòa)</a:t>
              </a:r>
              <a:endParaRPr lang="vi-VN" altLang="en-US" dirty="0" err="1">
                <a:solidFill>
                  <a:srgbClr val="FFFFFF"/>
                </a:solidFill>
                <a:latin typeface="Times New Roman" panose="02020603050405020304" pitchFamily="18" charset="0"/>
                <a:cs typeface="Times New Roman" panose="02020603050405020304" pitchFamily="18" charset="0"/>
              </a:endParaRPr>
            </a:p>
          </p:txBody>
        </p:sp>
        <p:sp>
          <p:nvSpPr>
            <p:cNvPr id="12" name="Freeform 10"/>
            <p:cNvSpPr/>
            <p:nvPr/>
          </p:nvSpPr>
          <p:spPr>
            <a:xfrm rot="514149">
              <a:off x="3748615" y="3228519"/>
              <a:ext cx="198002" cy="492331"/>
            </a:xfrm>
            <a:custGeom>
              <a:avLst/>
              <a:gdLst>
                <a:gd name="f0" fmla="val 10800000"/>
                <a:gd name="f1" fmla="val 5400000"/>
                <a:gd name="f2" fmla="val 180"/>
                <a:gd name="f3" fmla="val w"/>
                <a:gd name="f4" fmla="val h"/>
                <a:gd name="f5" fmla="val 0"/>
                <a:gd name="f6" fmla="val 235730"/>
                <a:gd name="f7" fmla="val 517676"/>
                <a:gd name="f8" fmla="val 235729"/>
                <a:gd name="f9" fmla="val 414141"/>
                <a:gd name="f10" fmla="val 117865"/>
                <a:gd name="f11" fmla="val 1"/>
                <a:gd name="f12" fmla="val 258838"/>
                <a:gd name="f13" fmla="val 103535"/>
                <a:gd name="f14" fmla="+- 0 0 -90"/>
                <a:gd name="f15" fmla="*/ f3 1 235730"/>
                <a:gd name="f16" fmla="*/ f4 1 517676"/>
                <a:gd name="f17" fmla="+- f7 0 f5"/>
                <a:gd name="f18" fmla="+- f6 0 f5"/>
                <a:gd name="f19" fmla="*/ f14 f0 1"/>
                <a:gd name="f20" fmla="*/ f18 1 235730"/>
                <a:gd name="f21" fmla="*/ f17 1 517676"/>
                <a:gd name="f22" fmla="*/ 0 f18 1"/>
                <a:gd name="f23" fmla="*/ 103535 f17 1"/>
                <a:gd name="f24" fmla="*/ 117865 f18 1"/>
                <a:gd name="f25" fmla="*/ 0 f17 1"/>
                <a:gd name="f26" fmla="*/ 235730 f18 1"/>
                <a:gd name="f27" fmla="*/ 258838 f17 1"/>
                <a:gd name="f28" fmla="*/ 517676 f17 1"/>
                <a:gd name="f29" fmla="*/ 414141 f17 1"/>
                <a:gd name="f30" fmla="*/ f19 1 f2"/>
                <a:gd name="f31" fmla="*/ f22 1 235730"/>
                <a:gd name="f32" fmla="*/ f23 1 517676"/>
                <a:gd name="f33" fmla="*/ f24 1 235730"/>
                <a:gd name="f34" fmla="*/ f25 1 517676"/>
                <a:gd name="f35" fmla="*/ f26 1 235730"/>
                <a:gd name="f36" fmla="*/ f27 1 517676"/>
                <a:gd name="f37" fmla="*/ f28 1 517676"/>
                <a:gd name="f38" fmla="*/ f29 1 517676"/>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1"/>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6 1"/>
                <a:gd name="f62" fmla="*/ f50 f16 1"/>
                <a:gd name="f63" fmla="*/ f51 f16 1"/>
              </a:gdLst>
              <a:ahLst/>
              <a:cxnLst>
                <a:cxn ang="3">
                  <a:pos x="hc" y="t"/>
                </a:cxn>
                <a:cxn ang="0">
                  <a:pos x="r" y="vc"/>
                </a:cxn>
                <a:cxn ang="cd4">
                  <a:pos x="hc" y="b"/>
                </a:cxn>
                <a:cxn ang="cd2">
                  <a:pos x="l" y="vc"/>
                </a:cxn>
                <a:cxn ang="f43">
                  <a:pos x="f56" y="f57"/>
                </a:cxn>
                <a:cxn ang="f43">
                  <a:pos x="f58" y="f57"/>
                </a:cxn>
                <a:cxn ang="f43">
                  <a:pos x="f58" y="f59"/>
                </a:cxn>
                <a:cxn ang="f43">
                  <a:pos x="f60" y="f61"/>
                </a:cxn>
                <a:cxn ang="f43">
                  <a:pos x="f58" y="f62"/>
                </a:cxn>
                <a:cxn ang="f43">
                  <a:pos x="f58" y="f63"/>
                </a:cxn>
                <a:cxn ang="f43">
                  <a:pos x="f56" y="f63"/>
                </a:cxn>
                <a:cxn ang="f43">
                  <a:pos x="f56" y="f57"/>
                </a:cxn>
              </a:cxnLst>
              <a:rect l="f52" t="f55" r="f53" b="f54"/>
              <a:pathLst>
                <a:path w="235730" h="517676">
                  <a:moveTo>
                    <a:pt x="f8" y="f9"/>
                  </a:moveTo>
                  <a:lnTo>
                    <a:pt x="f10" y="f9"/>
                  </a:lnTo>
                  <a:lnTo>
                    <a:pt x="f10" y="f7"/>
                  </a:lnTo>
                  <a:lnTo>
                    <a:pt x="f11" y="f12"/>
                  </a:lnTo>
                  <a:lnTo>
                    <a:pt x="f10" y="f5"/>
                  </a:lnTo>
                  <a:lnTo>
                    <a:pt x="f10" y="f13"/>
                  </a:lnTo>
                  <a:lnTo>
                    <a:pt x="f8" y="f13"/>
                  </a:lnTo>
                  <a:lnTo>
                    <a:pt x="f8" y="f9"/>
                  </a:lnTo>
                  <a:close/>
                </a:path>
              </a:pathLst>
            </a:custGeom>
            <a:solidFill>
              <a:srgbClr val="F79646"/>
            </a:solidFill>
            <a:ln>
              <a:noFill/>
              <a:prstDash val="solid"/>
            </a:ln>
          </p:spPr>
          <p:txBody>
            <a:bodyPr vert="horz" wrap="square" lIns="70719" tIns="103537" rIns="0" bIns="103537" anchor="ctr" anchorCtr="1" compatLnSpc="1"/>
            <a:p>
              <a:pPr algn="ctr" defTabSz="1066800">
                <a:lnSpc>
                  <a:spcPct val="90000"/>
                </a:lnSpc>
                <a:spcAft>
                  <a:spcPts val="1000"/>
                </a:spcAft>
                <a:defRPr sz="1800" b="0" i="0" u="none" strike="noStrike" kern="0" cap="none" spc="0" baseline="0">
                  <a:solidFill>
                    <a:srgbClr val="000000"/>
                  </a:solidFill>
                  <a:uFillTx/>
                </a:defRPr>
              </a:pPr>
              <a:endParaRPr lang="en-US" sz="2400">
                <a:solidFill>
                  <a:srgbClr val="FFFFFF"/>
                </a:solidFill>
                <a:latin typeface="Constantia" panose="02030602050306030303"/>
              </a:endParaRPr>
            </a:p>
          </p:txBody>
        </p:sp>
        <p:sp>
          <p:nvSpPr>
            <p:cNvPr id="13" name="Freeform 11"/>
            <p:cNvSpPr/>
            <p:nvPr/>
          </p:nvSpPr>
          <p:spPr>
            <a:xfrm>
              <a:off x="1217615" y="2407478"/>
              <a:ext cx="2443587" cy="1737890"/>
            </a:xfrm>
            <a:custGeom>
              <a:avLst/>
              <a:gdLst>
                <a:gd name="f0" fmla="val 10800000"/>
                <a:gd name="f1" fmla="val 5400000"/>
                <a:gd name="f2" fmla="val 180"/>
                <a:gd name="f3" fmla="val w"/>
                <a:gd name="f4" fmla="val h"/>
                <a:gd name="f5" fmla="val 0"/>
                <a:gd name="f6" fmla="val 2402961"/>
                <a:gd name="f7" fmla="val 1827366"/>
                <a:gd name="f8" fmla="val 913683"/>
                <a:gd name="f9" fmla="val 1"/>
                <a:gd name="f10" fmla="val 628236"/>
                <a:gd name="f11" fmla="val 175425"/>
                <a:gd name="f12" fmla="val 359192"/>
                <a:gd name="f13" fmla="val 474205"/>
                <a:gd name="f14" fmla="val 186406"/>
                <a:gd name="f15" fmla="val 683314"/>
                <a:gd name="f16" fmla="val 65478"/>
                <a:gd name="f17" fmla="val 938778"/>
                <a:gd name="f18" fmla="val 1201483"/>
                <a:gd name="f19" fmla="val 1464188"/>
                <a:gd name="f20" fmla="val 1719652"/>
                <a:gd name="f21" fmla="val 65479"/>
                <a:gd name="f22" fmla="val 1928761"/>
                <a:gd name="f23" fmla="val 186407"/>
                <a:gd name="f24" fmla="val 2227541"/>
                <a:gd name="f25" fmla="val 359193"/>
                <a:gd name="f26" fmla="val 2402964"/>
                <a:gd name="f27" fmla="val 628239"/>
                <a:gd name="f28" fmla="val 2402963"/>
                <a:gd name="f29" fmla="val 913686"/>
                <a:gd name="f30" fmla="val 1199133"/>
                <a:gd name="f31" fmla="val 2227539"/>
                <a:gd name="f32" fmla="val 1468178"/>
                <a:gd name="f33" fmla="val 1928759"/>
                <a:gd name="f34" fmla="val 1640963"/>
                <a:gd name="f35" fmla="val 1719650"/>
                <a:gd name="f36" fmla="val 1761892"/>
                <a:gd name="f37" fmla="val 1464186"/>
                <a:gd name="f38" fmla="val 1827369"/>
                <a:gd name="f39" fmla="val 1201481"/>
                <a:gd name="f40" fmla="val 938776"/>
                <a:gd name="f41" fmla="val 683312"/>
                <a:gd name="f42" fmla="val 474203"/>
                <a:gd name="f43" fmla="val 175423"/>
                <a:gd name="f44" fmla="val 1468177"/>
                <a:gd name="f45" fmla="val 1199132"/>
                <a:gd name="f46" fmla="val 913685"/>
                <a:gd name="f47" fmla="+- 0 0 -90"/>
                <a:gd name="f48" fmla="*/ f3 1 2402961"/>
                <a:gd name="f49" fmla="*/ f4 1 1827366"/>
                <a:gd name="f50" fmla="+- f7 0 f5"/>
                <a:gd name="f51" fmla="+- f6 0 f5"/>
                <a:gd name="f52" fmla="*/ f47 f0 1"/>
                <a:gd name="f53" fmla="*/ f51 1 2402961"/>
                <a:gd name="f54" fmla="*/ f50 1 1827366"/>
                <a:gd name="f55" fmla="*/ 0 f51 1"/>
                <a:gd name="f56" fmla="*/ 913683 f50 1"/>
                <a:gd name="f57" fmla="*/ 474205 f51 1"/>
                <a:gd name="f58" fmla="*/ 186406 f50 1"/>
                <a:gd name="f59" fmla="*/ 1201483 f51 1"/>
                <a:gd name="f60" fmla="*/ 1 f50 1"/>
                <a:gd name="f61" fmla="*/ 1928761 f51 1"/>
                <a:gd name="f62" fmla="*/ 186407 f50 1"/>
                <a:gd name="f63" fmla="*/ 2402963 f51 1"/>
                <a:gd name="f64" fmla="*/ 913686 f50 1"/>
                <a:gd name="f65" fmla="*/ 1928759 f51 1"/>
                <a:gd name="f66" fmla="*/ 1640963 f50 1"/>
                <a:gd name="f67" fmla="*/ 1201481 f51 1"/>
                <a:gd name="f68" fmla="*/ 1827369 f50 1"/>
                <a:gd name="f69" fmla="*/ 474203 f51 1"/>
                <a:gd name="f70" fmla="*/ 913685 f50 1"/>
                <a:gd name="f71" fmla="*/ f52 1 f2"/>
                <a:gd name="f72" fmla="*/ f55 1 2402961"/>
                <a:gd name="f73" fmla="*/ f56 1 1827366"/>
                <a:gd name="f74" fmla="*/ f57 1 2402961"/>
                <a:gd name="f75" fmla="*/ f58 1 1827366"/>
                <a:gd name="f76" fmla="*/ f59 1 2402961"/>
                <a:gd name="f77" fmla="*/ f60 1 1827366"/>
                <a:gd name="f78" fmla="*/ f61 1 2402961"/>
                <a:gd name="f79" fmla="*/ f62 1 1827366"/>
                <a:gd name="f80" fmla="*/ f63 1 2402961"/>
                <a:gd name="f81" fmla="*/ f64 1 1827366"/>
                <a:gd name="f82" fmla="*/ f65 1 2402961"/>
                <a:gd name="f83" fmla="*/ f66 1 1827366"/>
                <a:gd name="f84" fmla="*/ f67 1 2402961"/>
                <a:gd name="f85" fmla="*/ f68 1 1827366"/>
                <a:gd name="f86" fmla="*/ f69 1 2402961"/>
                <a:gd name="f87" fmla="*/ f70 1 1827366"/>
                <a:gd name="f88" fmla="*/ f5 1 f53"/>
                <a:gd name="f89" fmla="*/ f6 1 f53"/>
                <a:gd name="f90" fmla="*/ f5 1 f54"/>
                <a:gd name="f91" fmla="*/ f7 1 f54"/>
                <a:gd name="f92" fmla="+- f71 0 f1"/>
                <a:gd name="f93" fmla="*/ f72 1 f53"/>
                <a:gd name="f94" fmla="*/ f73 1 f54"/>
                <a:gd name="f95" fmla="*/ f74 1 f53"/>
                <a:gd name="f96" fmla="*/ f75 1 f54"/>
                <a:gd name="f97" fmla="*/ f76 1 f53"/>
                <a:gd name="f98" fmla="*/ f77 1 f54"/>
                <a:gd name="f99" fmla="*/ f78 1 f53"/>
                <a:gd name="f100" fmla="*/ f79 1 f54"/>
                <a:gd name="f101" fmla="*/ f80 1 f53"/>
                <a:gd name="f102" fmla="*/ f81 1 f54"/>
                <a:gd name="f103" fmla="*/ f82 1 f53"/>
                <a:gd name="f104" fmla="*/ f83 1 f54"/>
                <a:gd name="f105" fmla="*/ f84 1 f53"/>
                <a:gd name="f106" fmla="*/ f85 1 f54"/>
                <a:gd name="f107" fmla="*/ f86 1 f53"/>
                <a:gd name="f108" fmla="*/ f87 1 f54"/>
                <a:gd name="f109" fmla="*/ f88 f48 1"/>
                <a:gd name="f110" fmla="*/ f89 f48 1"/>
                <a:gd name="f111" fmla="*/ f91 f49 1"/>
                <a:gd name="f112" fmla="*/ f90 f49 1"/>
                <a:gd name="f113" fmla="*/ f93 f48 1"/>
                <a:gd name="f114" fmla="*/ f94 f49 1"/>
                <a:gd name="f115" fmla="*/ f95 f48 1"/>
                <a:gd name="f116" fmla="*/ f96 f49 1"/>
                <a:gd name="f117" fmla="*/ f97 f48 1"/>
                <a:gd name="f118" fmla="*/ f98 f49 1"/>
                <a:gd name="f119" fmla="*/ f99 f48 1"/>
                <a:gd name="f120" fmla="*/ f100 f49 1"/>
                <a:gd name="f121" fmla="*/ f101 f48 1"/>
                <a:gd name="f122" fmla="*/ f102 f49 1"/>
                <a:gd name="f123" fmla="*/ f103 f48 1"/>
                <a:gd name="f124" fmla="*/ f104 f49 1"/>
                <a:gd name="f125" fmla="*/ f105 f48 1"/>
                <a:gd name="f126" fmla="*/ f106 f49 1"/>
                <a:gd name="f127" fmla="*/ f107 f48 1"/>
                <a:gd name="f128" fmla="*/ f108 f49 1"/>
              </a:gdLst>
              <a:ahLst/>
              <a:cxnLst>
                <a:cxn ang="3">
                  <a:pos x="hc" y="t"/>
                </a:cxn>
                <a:cxn ang="0">
                  <a:pos x="r" y="vc"/>
                </a:cxn>
                <a:cxn ang="cd4">
                  <a:pos x="hc" y="b"/>
                </a:cxn>
                <a:cxn ang="cd2">
                  <a:pos x="l" y="vc"/>
                </a:cxn>
                <a:cxn ang="f92">
                  <a:pos x="f113" y="f114"/>
                </a:cxn>
                <a:cxn ang="f92">
                  <a:pos x="f115" y="f116"/>
                </a:cxn>
                <a:cxn ang="f92">
                  <a:pos x="f117" y="f118"/>
                </a:cxn>
                <a:cxn ang="f92">
                  <a:pos x="f119" y="f120"/>
                </a:cxn>
                <a:cxn ang="f92">
                  <a:pos x="f121" y="f122"/>
                </a:cxn>
                <a:cxn ang="f92">
                  <a:pos x="f123" y="f124"/>
                </a:cxn>
                <a:cxn ang="f92">
                  <a:pos x="f125" y="f126"/>
                </a:cxn>
                <a:cxn ang="f92">
                  <a:pos x="f127" y="f124"/>
                </a:cxn>
                <a:cxn ang="f92">
                  <a:pos x="f113" y="f128"/>
                </a:cxn>
                <a:cxn ang="f92">
                  <a:pos x="f113" y="f114"/>
                </a:cxn>
              </a:cxnLst>
              <a:rect l="f109" t="f112" r="f110" b="f111"/>
              <a:pathLst>
                <a:path w="2402961" h="1827366">
                  <a:moveTo>
                    <a:pt x="f5" y="f8"/>
                  </a:moveTo>
                  <a:cubicBezTo>
                    <a:pt x="f9" y="f10"/>
                    <a:pt x="f11" y="f12"/>
                    <a:pt x="f13" y="f14"/>
                  </a:cubicBezTo>
                  <a:cubicBezTo>
                    <a:pt x="f15" y="f16"/>
                    <a:pt x="f17" y="f9"/>
                    <a:pt x="f18" y="f9"/>
                  </a:cubicBezTo>
                  <a:cubicBezTo>
                    <a:pt x="f19" y="f9"/>
                    <a:pt x="f20" y="f21"/>
                    <a:pt x="f22" y="f23"/>
                  </a:cubicBezTo>
                  <a:cubicBezTo>
                    <a:pt x="f24" y="f25"/>
                    <a:pt x="f26" y="f27"/>
                    <a:pt x="f28" y="f29"/>
                  </a:cubicBezTo>
                  <a:cubicBezTo>
                    <a:pt x="f28" y="f30"/>
                    <a:pt x="f31" y="f32"/>
                    <a:pt x="f33" y="f34"/>
                  </a:cubicBezTo>
                  <a:cubicBezTo>
                    <a:pt x="f35" y="f36"/>
                    <a:pt x="f37" y="f38"/>
                    <a:pt x="f39" y="f38"/>
                  </a:cubicBezTo>
                  <a:cubicBezTo>
                    <a:pt x="f40" y="f38"/>
                    <a:pt x="f41" y="f36"/>
                    <a:pt x="f42" y="f34"/>
                  </a:cubicBezTo>
                  <a:cubicBezTo>
                    <a:pt x="f43" y="f44"/>
                    <a:pt x="f5" y="f45"/>
                    <a:pt x="f5" y="f46"/>
                  </a:cubicBezTo>
                  <a:lnTo>
                    <a:pt x="f5" y="f8"/>
                  </a:lnTo>
                  <a:close/>
                </a:path>
              </a:pathLst>
            </a:custGeom>
            <a:gradFill>
              <a:gsLst>
                <a:gs pos="0">
                  <a:srgbClr val="DAFDA7"/>
                </a:gs>
                <a:gs pos="100000">
                  <a:srgbClr val="E4FDC2"/>
                </a:gs>
              </a:gsLst>
              <a:lin ang="16200000"/>
            </a:gradFill>
            <a:ln w="9528">
              <a:solidFill>
                <a:srgbClr val="98B954"/>
              </a:solidFill>
              <a:prstDash val="solid"/>
            </a:ln>
            <a:effectLst>
              <a:outerShdw dist="19997" dir="5400000" algn="tl">
                <a:srgbClr val="000000">
                  <a:alpha val="38000"/>
                </a:srgbClr>
              </a:outerShdw>
            </a:effectLst>
          </p:spPr>
          <p:txBody>
            <a:bodyPr vert="horz" wrap="square" lIns="387467" tIns="303169" rIns="387467" bIns="303169" anchor="ctr" anchorCtr="1" compatLnSpc="1"/>
            <a:p>
              <a:pPr algn="ctr" defTabSz="1244600">
                <a:lnSpc>
                  <a:spcPct val="90000"/>
                </a:lnSpc>
                <a:spcAft>
                  <a:spcPts val="1200"/>
                </a:spcAft>
                <a:defRPr sz="1800" b="0" i="0" u="none" strike="noStrike" kern="0" cap="none" spc="0" baseline="0">
                  <a:solidFill>
                    <a:srgbClr val="000000"/>
                  </a:solidFill>
                  <a:uFillTx/>
                </a:defRPr>
              </a:pPr>
              <a:r>
                <a:rPr lang="vi-VN" altLang="en-US" sz="2000" dirty="0" err="1">
                  <a:solidFill>
                    <a:srgbClr val="000000"/>
                  </a:solidFill>
                  <a:latin typeface="Times New Roman" panose="02020603050405020304" pitchFamily="18" charset="0"/>
                  <a:cs typeface="Times New Roman" panose="02020603050405020304" pitchFamily="18" charset="0"/>
                </a:rPr>
                <a:t>Cơ quan ĐT (Thủ trưởng, PTT, ĐTV)</a:t>
              </a:r>
              <a:endParaRPr lang="vi-VN" altLang="en-US" sz="2000" dirty="0" err="1">
                <a:solidFill>
                  <a:srgbClr val="000000"/>
                </a:solidFill>
                <a:latin typeface="Times New Roman" panose="02020603050405020304" pitchFamily="18" charset="0"/>
                <a:cs typeface="Times New Roman" panose="02020603050405020304" pitchFamily="18" charset="0"/>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vi-VN" altLang="en-US" sz="3200"/>
              <a:t>G</a:t>
            </a:r>
            <a:r>
              <a:rPr lang="vi-VN" altLang="en-US" sz="3200"/>
              <a:t>Đ1: Khởi tố </a:t>
            </a:r>
            <a:r>
              <a:rPr lang="vi-VN" altLang="en-US" sz="3200" u="heavy"/>
              <a:t>VAHS</a:t>
            </a:r>
            <a:endParaRPr lang="vi-VN" altLang="en-US" sz="3200"/>
          </a:p>
        </p:txBody>
      </p:sp>
      <p:sp>
        <p:nvSpPr>
          <p:cNvPr id="3" name="Text Box 2"/>
          <p:cNvSpPr txBox="1"/>
          <p:nvPr/>
        </p:nvSpPr>
        <p:spPr>
          <a:xfrm>
            <a:off x="741045" y="1676400"/>
            <a:ext cx="7917815" cy="2676525"/>
          </a:xfrm>
          <a:prstGeom prst="rect">
            <a:avLst/>
          </a:prstGeom>
          <a:noFill/>
        </p:spPr>
        <p:txBody>
          <a:bodyPr wrap="square" rtlCol="0" anchor="t">
            <a:spAutoFit/>
          </a:bodyPr>
          <a:p>
            <a:pPr algn="just"/>
            <a:r>
              <a:rPr lang="vi-VN" altLang="en-US" sz="2800"/>
              <a:t>- </a:t>
            </a:r>
            <a:r>
              <a:rPr lang="en-US" sz="2800"/>
              <a:t>Khởi t</a:t>
            </a:r>
            <a:r>
              <a:rPr lang="vi-VN" altLang="en-US" sz="2800"/>
              <a:t>ố vụ</a:t>
            </a:r>
            <a:r>
              <a:rPr lang="en-US" sz="2800"/>
              <a:t> án Hình sự</a:t>
            </a:r>
            <a:endParaRPr lang="en-US" sz="2800"/>
          </a:p>
          <a:p>
            <a:pPr algn="just"/>
            <a:r>
              <a:rPr lang="vi-VN" altLang="en-US" sz="2800"/>
              <a:t>- </a:t>
            </a:r>
            <a:r>
              <a:rPr lang="en-US" sz="2800"/>
              <a:t>Cơ quan nào có thẩm quyền khởi tố vụ án</a:t>
            </a:r>
            <a:r>
              <a:rPr lang="vi-VN" altLang="en-US" sz="2800"/>
              <a:t>? </a:t>
            </a:r>
            <a:endParaRPr lang="vi-VN" altLang="en-US" sz="2800"/>
          </a:p>
          <a:p>
            <a:pPr algn="just"/>
            <a:r>
              <a:rPr lang="vi-VN" altLang="en-US" sz="2800"/>
              <a:t>- </a:t>
            </a:r>
            <a:r>
              <a:rPr lang="en-US" sz="2800"/>
              <a:t>Những trường hợp nào thì cơ quan có thẩm quyền</a:t>
            </a:r>
            <a:r>
              <a:rPr lang="vi-VN" altLang="en-US" sz="2800"/>
              <a:t> </a:t>
            </a:r>
            <a:r>
              <a:rPr lang="en-US" sz="2800"/>
              <a:t>chỉ khởi tố vụ án khi có yêu cầu của người bị hại</a:t>
            </a:r>
            <a:r>
              <a:rPr lang="vi-VN" altLang="en-US" sz="2800"/>
              <a:t>? </a:t>
            </a:r>
            <a:r>
              <a:rPr lang="en-US" sz="2800"/>
              <a:t>(Điều 105)</a:t>
            </a:r>
            <a:endParaRPr lang="en-US" sz="2800"/>
          </a:p>
          <a:p>
            <a:pPr algn="just"/>
            <a:r>
              <a:rPr lang="vi-VN" altLang="en-US" sz="2800"/>
              <a:t>- </a:t>
            </a:r>
            <a:r>
              <a:rPr lang="en-US" sz="2800"/>
              <a:t>Khởi tố bị can</a:t>
            </a:r>
            <a:endParaRPr lang="en-US" sz="28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vi-VN" altLang="en-US" sz="3200"/>
              <a:t>Thẩm quyền QĐ khởi tố </a:t>
            </a:r>
            <a:r>
              <a:rPr lang="vi-VN" altLang="en-US" sz="3200"/>
              <a:t>VAHS</a:t>
            </a:r>
            <a:endParaRPr lang="vi-VN" altLang="en-US" sz="3200"/>
          </a:p>
        </p:txBody>
      </p:sp>
      <p:sp>
        <p:nvSpPr>
          <p:cNvPr id="3" name="Text Box 2"/>
          <p:cNvSpPr txBox="1"/>
          <p:nvPr/>
        </p:nvSpPr>
        <p:spPr>
          <a:xfrm>
            <a:off x="741045" y="1676400"/>
            <a:ext cx="7917815" cy="4523105"/>
          </a:xfrm>
          <a:prstGeom prst="rect">
            <a:avLst/>
          </a:prstGeom>
          <a:noFill/>
        </p:spPr>
        <p:txBody>
          <a:bodyPr wrap="square" rtlCol="0" anchor="t">
            <a:spAutoFit/>
          </a:bodyPr>
          <a:p>
            <a:pPr algn="just"/>
            <a:r>
              <a:rPr lang="vi-VN" altLang="en-US" sz="2000"/>
              <a:t>-</a:t>
            </a:r>
            <a:r>
              <a:rPr lang="vi-VN" altLang="en-US" sz="2400"/>
              <a:t> Cơ quan điều tra</a:t>
            </a:r>
            <a:endParaRPr lang="vi-VN" altLang="en-US" sz="2400"/>
          </a:p>
          <a:p>
            <a:pPr algn="just"/>
            <a:r>
              <a:rPr lang="vi-VN" altLang="en-US" sz="2400"/>
              <a:t>- Thủ trưởng đơn vị Bộ đội biên phòng, cơ quan Hải quan, Kiểm lâm, lực lượng Cảnh sát biển và Thủ trưởng các cơ quan khác của CAND, QĐND được giao nhiệm vụ tiến hành một số hoạt động điều ra quyết định khởi tố vụ án trong những trường hợp quy định tại Bộ luật TTHS.</a:t>
            </a:r>
            <a:endParaRPr lang="vi-VN" altLang="en-US" sz="2400"/>
          </a:p>
          <a:p>
            <a:pPr algn="just"/>
            <a:r>
              <a:rPr lang="vi-VN" altLang="en-US" sz="2400"/>
              <a:t>- Viện Kiểm sát ra quyết định khởi tố vụ án trong trường hợp VKS hủy bỏ QĐ không khởi tố vụ của các cơ quan quy định tại và trong trường hợp HĐXX yêu cầu khởi tố vụ án</a:t>
            </a:r>
            <a:endParaRPr lang="vi-VN" altLang="en-US" sz="2400"/>
          </a:p>
          <a:p>
            <a:pPr algn="just"/>
            <a:r>
              <a:rPr lang="vi-VN" altLang="en-US" sz="2400"/>
              <a:t>- HĐXX ra QĐ khởi tố hoặc yêu cầu VKS khởi tố VAHS nếu qua việc xét xử tại phiên tòa mà phát hiện được tội phạm hoặc người phạm tội mới cần phải điều </a:t>
            </a:r>
            <a:r>
              <a:rPr lang="vi-VN" altLang="en-US" sz="2400" u="heavy"/>
              <a:t>tra</a:t>
            </a:r>
            <a:r>
              <a:rPr lang="vi-VN" altLang="en-US" sz="2400"/>
              <a:t> </a:t>
            </a:r>
            <a:endParaRPr lang="vi-VN" altLang="en-US" sz="24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vi-VN" altLang="en-US" sz="3200"/>
              <a:t>Những căn cứ không khởi tố </a:t>
            </a:r>
            <a:endParaRPr lang="vi-VN" altLang="en-US" sz="3200"/>
          </a:p>
        </p:txBody>
      </p:sp>
      <p:sp>
        <p:nvSpPr>
          <p:cNvPr id="3" name="Text Box 2"/>
          <p:cNvSpPr txBox="1"/>
          <p:nvPr/>
        </p:nvSpPr>
        <p:spPr>
          <a:xfrm>
            <a:off x="741045" y="1676400"/>
            <a:ext cx="7917815" cy="3784600"/>
          </a:xfrm>
          <a:prstGeom prst="rect">
            <a:avLst/>
          </a:prstGeom>
          <a:noFill/>
        </p:spPr>
        <p:txBody>
          <a:bodyPr wrap="square" rtlCol="0" anchor="t">
            <a:spAutoFit/>
          </a:bodyPr>
          <a:p>
            <a:pPr algn="just"/>
            <a:r>
              <a:rPr lang="vi-VN" altLang="en-US" sz="2400"/>
              <a:t>- Không có sự việc phạm tội; </a:t>
            </a:r>
            <a:endParaRPr lang="vi-VN" altLang="en-US" sz="2400"/>
          </a:p>
          <a:p>
            <a:pPr algn="just"/>
            <a:r>
              <a:rPr lang="vi-VN" altLang="en-US" sz="2400"/>
              <a:t>- Hành vi không cấu thành tội phạm; </a:t>
            </a:r>
            <a:endParaRPr lang="vi-VN" altLang="en-US" sz="2400"/>
          </a:p>
          <a:p>
            <a:pPr algn="just"/>
            <a:r>
              <a:rPr lang="vi-VN" altLang="en-US" sz="2400"/>
              <a:t>- Người thực hiện hành vi nguy hiểm cho xã hội chưa đến tuổi chịu TNHS;</a:t>
            </a:r>
            <a:endParaRPr lang="vi-VN" altLang="en-US" sz="2400"/>
          </a:p>
          <a:p>
            <a:pPr algn="just"/>
            <a:r>
              <a:rPr lang="vi-VN" altLang="en-US" sz="2400"/>
              <a:t>- Người mà hành vi phạm tội của họ đã có bản án hoặc quyết định đình chỉ vụ án có hiệu lực pháp luật; </a:t>
            </a:r>
            <a:endParaRPr lang="vi-VN" altLang="en-US" sz="2400"/>
          </a:p>
          <a:p>
            <a:pPr algn="just"/>
            <a:r>
              <a:rPr lang="vi-VN" altLang="en-US" sz="2400"/>
              <a:t>- Đã hết thời hiệu truy cứu TNHS;</a:t>
            </a:r>
            <a:endParaRPr lang="vi-VN" altLang="en-US" sz="2400"/>
          </a:p>
          <a:p>
            <a:pPr algn="just"/>
            <a:r>
              <a:rPr lang="vi-VN" altLang="en-US" sz="2400"/>
              <a:t>- Tội phạm đã được đại xá; </a:t>
            </a:r>
            <a:endParaRPr lang="vi-VN" altLang="en-US" sz="2400"/>
          </a:p>
          <a:p>
            <a:pPr algn="just"/>
            <a:r>
              <a:rPr lang="vi-VN" altLang="en-US" sz="2400"/>
              <a:t>- Người thực hiện hành vi nguy hiểm cho xã hội đã chết, trừ trường hợp cần tái thẩm đối với người khá</a:t>
            </a:r>
            <a:r>
              <a:rPr lang="vi-VN" altLang="en-US" sz="2400"/>
              <a:t>c.</a:t>
            </a:r>
            <a:endParaRPr lang="vi-VN" altLang="en-US" sz="24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vi-VN" altLang="en-US" sz="3200"/>
              <a:t>GĐ2: Điều tra </a:t>
            </a:r>
            <a:r>
              <a:rPr lang="vi-VN" altLang="en-US" sz="3200" u="heavy"/>
              <a:t>VAHS</a:t>
            </a:r>
            <a:endParaRPr lang="vi-VN" altLang="en-US" sz="3200"/>
          </a:p>
        </p:txBody>
      </p:sp>
      <p:sp>
        <p:nvSpPr>
          <p:cNvPr id="3" name="Text Box 2"/>
          <p:cNvSpPr txBox="1"/>
          <p:nvPr/>
        </p:nvSpPr>
        <p:spPr>
          <a:xfrm>
            <a:off x="741045" y="1676400"/>
            <a:ext cx="7917815" cy="1383665"/>
          </a:xfrm>
          <a:prstGeom prst="rect">
            <a:avLst/>
          </a:prstGeom>
          <a:noFill/>
        </p:spPr>
        <p:txBody>
          <a:bodyPr wrap="square" rtlCol="0" anchor="t">
            <a:spAutoFit/>
          </a:bodyPr>
          <a:p>
            <a:pPr algn="just"/>
            <a:r>
              <a:rPr lang="vi-VN" altLang="en-US" sz="2800"/>
              <a:t> </a:t>
            </a:r>
            <a:r>
              <a:rPr sz="2800"/>
              <a:t>Đây là giai đoạn kế tiếp giai đoạn khởi tố vụ án, khởi tố bị can và được tiến hành trên cơ sở quyết định khởi tố vụ án, khởi tố bị can</a:t>
            </a:r>
            <a:endParaRPr sz="28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vi-VN" altLang="en-US" sz="3200"/>
              <a:t>Thẩm quyền điều </a:t>
            </a:r>
            <a:r>
              <a:rPr lang="vi-VN" altLang="en-US" sz="3200" u="heavy"/>
              <a:t>tra</a:t>
            </a:r>
            <a:r>
              <a:rPr lang="vi-VN" altLang="en-US" sz="3200"/>
              <a:t> </a:t>
            </a:r>
            <a:r>
              <a:rPr lang="vi-VN" altLang="en-US" sz="3200"/>
              <a:t>VAHS</a:t>
            </a:r>
            <a:endParaRPr lang="vi-VN" altLang="en-US" sz="3200"/>
          </a:p>
        </p:txBody>
      </p:sp>
      <p:sp>
        <p:nvSpPr>
          <p:cNvPr id="3" name="Text Box 2"/>
          <p:cNvSpPr txBox="1"/>
          <p:nvPr/>
        </p:nvSpPr>
        <p:spPr>
          <a:xfrm>
            <a:off x="741045" y="1676400"/>
            <a:ext cx="7917815" cy="4892675"/>
          </a:xfrm>
          <a:prstGeom prst="rect">
            <a:avLst/>
          </a:prstGeom>
          <a:noFill/>
        </p:spPr>
        <p:txBody>
          <a:bodyPr wrap="square" rtlCol="0" anchor="t">
            <a:spAutoFit/>
          </a:bodyPr>
          <a:p>
            <a:pPr algn="just"/>
            <a:r>
              <a:rPr lang="vi-VN" altLang="en-US" sz="2000"/>
              <a:t>-</a:t>
            </a:r>
            <a:r>
              <a:rPr lang="vi-VN" altLang="en-US" sz="2400"/>
              <a:t> CQĐT trong CAND điều tra tất cả các tội phạm, trừ những tội phạm thuộc thẩm quyền điều tra của CQĐT trong QĐND và CQĐT của VKSNDTC.</a:t>
            </a:r>
            <a:endParaRPr lang="vi-VN" altLang="en-US" sz="2400"/>
          </a:p>
          <a:p>
            <a:pPr algn="just"/>
            <a:r>
              <a:rPr lang="vi-VN" altLang="en-US" sz="2400"/>
              <a:t>- CQĐT trong QĐND điều tra các tội phạm thuộc thẩm quyền xét xử của TA quân sự.</a:t>
            </a:r>
            <a:endParaRPr lang="vi-VN" altLang="en-US" sz="2400"/>
          </a:p>
          <a:p>
            <a:pPr algn="just"/>
            <a:r>
              <a:rPr lang="vi-VN" altLang="en-US" sz="2400"/>
              <a:t>- CQĐT của VKSNDTC điều tra một số loại tội xâm phạm hoạt động tư pháp mà người phạm tội là cán bộ thuộc các cơ quan tư pháp. </a:t>
            </a:r>
            <a:endParaRPr lang="vi-VN" altLang="en-US" sz="2400"/>
          </a:p>
          <a:p>
            <a:pPr algn="just"/>
            <a:r>
              <a:rPr lang="vi-VN" altLang="en-US" sz="2400"/>
              <a:t>- CQĐT có thẩm quyền điều tra những vụ án hình sự mà tội phạm xảy ra trên địa phận của mình. Trong trường hợp không xác định được địa điểm xảy ra tội phạm thì việc điều tra thuộc thẩm quyền của CQĐT nơi phát hiện tội phạm, nơi bị can cư trú hoặc bị bắt.</a:t>
            </a:r>
            <a:endParaRPr lang="vi-VN" alt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p>
            <a:r>
              <a:rPr lang="vi-VN" altLang="en-US"/>
              <a:t>Nội </a:t>
            </a:r>
            <a:r>
              <a:rPr lang="vi-VN" altLang="en-US"/>
              <a:t>dung</a:t>
            </a:r>
            <a:endParaRPr lang="vi-VN" altLang="en-US"/>
          </a:p>
        </p:txBody>
      </p:sp>
      <p:sp>
        <p:nvSpPr>
          <p:cNvPr id="7" name="Text Box 6"/>
          <p:cNvSpPr txBox="1"/>
          <p:nvPr/>
        </p:nvSpPr>
        <p:spPr>
          <a:xfrm>
            <a:off x="457200" y="2057400"/>
            <a:ext cx="7931150" cy="4523105"/>
          </a:xfrm>
          <a:prstGeom prst="rect">
            <a:avLst/>
          </a:prstGeom>
          <a:noFill/>
        </p:spPr>
        <p:txBody>
          <a:bodyPr wrap="square" rtlCol="0" anchor="t">
            <a:spAutoFit/>
          </a:bodyPr>
          <a:p>
            <a:r>
              <a:rPr lang="en-US" sz="3200" b="1" dirty="0">
                <a:sym typeface="+mn-ea"/>
              </a:rPr>
              <a:t>1. </a:t>
            </a:r>
            <a:r>
              <a:rPr lang="en-US" sz="3200" b="1" dirty="0" err="1">
                <a:sym typeface="+mn-ea"/>
              </a:rPr>
              <a:t>Pháp</a:t>
            </a:r>
            <a:r>
              <a:rPr lang="en-US" sz="3200" b="1" dirty="0">
                <a:sym typeface="+mn-ea"/>
              </a:rPr>
              <a:t> </a:t>
            </a:r>
            <a:r>
              <a:rPr lang="en-US" sz="3200" b="1" dirty="0" err="1">
                <a:sym typeface="+mn-ea"/>
              </a:rPr>
              <a:t>luật</a:t>
            </a:r>
            <a:r>
              <a:rPr lang="en-US" sz="3200" b="1" dirty="0">
                <a:sym typeface="+mn-ea"/>
              </a:rPr>
              <a:t> </a:t>
            </a:r>
            <a:r>
              <a:rPr lang="en-US" sz="3200" b="1" dirty="0" err="1">
                <a:sym typeface="+mn-ea"/>
              </a:rPr>
              <a:t>tố</a:t>
            </a:r>
            <a:r>
              <a:rPr lang="en-US" sz="3200" b="1" dirty="0">
                <a:sym typeface="+mn-ea"/>
              </a:rPr>
              <a:t> </a:t>
            </a:r>
            <a:r>
              <a:rPr lang="en-US" sz="3200" b="1" dirty="0" err="1">
                <a:sym typeface="+mn-ea"/>
              </a:rPr>
              <a:t>tụng</a:t>
            </a:r>
            <a:r>
              <a:rPr lang="en-US" sz="3200" b="1" dirty="0">
                <a:sym typeface="+mn-ea"/>
              </a:rPr>
              <a:t> </a:t>
            </a:r>
            <a:r>
              <a:rPr lang="en-US" sz="3200" b="1" dirty="0" err="1">
                <a:sym typeface="+mn-ea"/>
              </a:rPr>
              <a:t>hành</a:t>
            </a:r>
            <a:r>
              <a:rPr lang="en-US" sz="3200" b="1" dirty="0">
                <a:sym typeface="+mn-ea"/>
              </a:rPr>
              <a:t> </a:t>
            </a:r>
            <a:r>
              <a:rPr lang="en-US" sz="3200" b="1" dirty="0" err="1">
                <a:sym typeface="+mn-ea"/>
              </a:rPr>
              <a:t>chính</a:t>
            </a:r>
            <a:r>
              <a:rPr lang="en-US" sz="3200" b="1" dirty="0">
                <a:sym typeface="+mn-ea"/>
              </a:rPr>
              <a:t>.</a:t>
            </a:r>
            <a:endParaRPr lang="en-US" sz="3200" b="1" dirty="0"/>
          </a:p>
          <a:p>
            <a:r>
              <a:rPr lang="en-US" sz="3200" dirty="0">
                <a:sym typeface="+mn-ea"/>
              </a:rPr>
              <a:t>1.1 </a:t>
            </a:r>
            <a:r>
              <a:rPr lang="en-US" sz="3200" dirty="0" err="1">
                <a:sym typeface="+mn-ea"/>
              </a:rPr>
              <a:t>Các</a:t>
            </a:r>
            <a:r>
              <a:rPr lang="en-US" sz="3200" dirty="0">
                <a:sym typeface="+mn-ea"/>
              </a:rPr>
              <a:t> </a:t>
            </a:r>
            <a:r>
              <a:rPr lang="en-US" sz="3200" dirty="0" err="1">
                <a:sym typeface="+mn-ea"/>
              </a:rPr>
              <a:t>khái</a:t>
            </a:r>
            <a:r>
              <a:rPr lang="en-US" sz="3200" dirty="0">
                <a:sym typeface="+mn-ea"/>
              </a:rPr>
              <a:t> </a:t>
            </a:r>
            <a:r>
              <a:rPr lang="en-US" sz="3200" dirty="0" err="1">
                <a:sym typeface="+mn-ea"/>
              </a:rPr>
              <a:t>niệm</a:t>
            </a:r>
            <a:r>
              <a:rPr lang="en-US" sz="3200" dirty="0">
                <a:sym typeface="+mn-ea"/>
              </a:rPr>
              <a:t>.</a:t>
            </a:r>
            <a:endParaRPr lang="en-US" sz="3200" dirty="0"/>
          </a:p>
          <a:p>
            <a:r>
              <a:rPr lang="en-US" sz="3200" dirty="0">
                <a:sym typeface="+mn-ea"/>
              </a:rPr>
              <a:t>1.2 </a:t>
            </a:r>
            <a:r>
              <a:rPr lang="en-US" sz="3200" dirty="0" err="1">
                <a:sym typeface="+mn-ea"/>
              </a:rPr>
              <a:t>Các</a:t>
            </a:r>
            <a:r>
              <a:rPr lang="en-US" sz="3200" dirty="0">
                <a:sym typeface="+mn-ea"/>
              </a:rPr>
              <a:t> </a:t>
            </a:r>
            <a:r>
              <a:rPr lang="en-US" sz="3200" dirty="0" err="1">
                <a:sym typeface="+mn-ea"/>
              </a:rPr>
              <a:t>giai</a:t>
            </a:r>
            <a:r>
              <a:rPr lang="en-US" sz="3200" dirty="0">
                <a:sym typeface="+mn-ea"/>
              </a:rPr>
              <a:t> </a:t>
            </a:r>
            <a:r>
              <a:rPr lang="en-US" sz="3200" dirty="0" err="1">
                <a:sym typeface="+mn-ea"/>
              </a:rPr>
              <a:t>đoạn</a:t>
            </a:r>
            <a:r>
              <a:rPr lang="en-US" sz="3200" dirty="0">
                <a:sym typeface="+mn-ea"/>
              </a:rPr>
              <a:t> </a:t>
            </a:r>
            <a:r>
              <a:rPr lang="en-US" sz="3200" dirty="0" err="1">
                <a:sym typeface="+mn-ea"/>
              </a:rPr>
              <a:t>giải</a:t>
            </a:r>
            <a:r>
              <a:rPr lang="en-US" sz="3200" dirty="0">
                <a:sym typeface="+mn-ea"/>
              </a:rPr>
              <a:t> </a:t>
            </a:r>
            <a:r>
              <a:rPr lang="en-US" sz="3200" dirty="0" err="1">
                <a:sym typeface="+mn-ea"/>
              </a:rPr>
              <a:t>quyết</a:t>
            </a:r>
            <a:r>
              <a:rPr lang="en-US" sz="3200" dirty="0">
                <a:sym typeface="+mn-ea"/>
              </a:rPr>
              <a:t> </a:t>
            </a:r>
            <a:r>
              <a:rPr lang="en-US" sz="3200" dirty="0" err="1">
                <a:sym typeface="+mn-ea"/>
              </a:rPr>
              <a:t>vụ</a:t>
            </a:r>
            <a:r>
              <a:rPr lang="en-US" sz="3200" dirty="0">
                <a:sym typeface="+mn-ea"/>
              </a:rPr>
              <a:t> </a:t>
            </a:r>
            <a:r>
              <a:rPr lang="en-US" sz="3200" dirty="0" err="1">
                <a:sym typeface="+mn-ea"/>
              </a:rPr>
              <a:t>án</a:t>
            </a:r>
            <a:r>
              <a:rPr lang="en-US" sz="3200" dirty="0">
                <a:sym typeface="+mn-ea"/>
              </a:rPr>
              <a:t> </a:t>
            </a:r>
            <a:r>
              <a:rPr lang="en-US" sz="3200" dirty="0" err="1">
                <a:sym typeface="+mn-ea"/>
              </a:rPr>
              <a:t>hành</a:t>
            </a:r>
            <a:r>
              <a:rPr lang="en-US" sz="3200" dirty="0">
                <a:sym typeface="+mn-ea"/>
              </a:rPr>
              <a:t> </a:t>
            </a:r>
            <a:r>
              <a:rPr lang="en-US" sz="3200" dirty="0" err="1">
                <a:sym typeface="+mn-ea"/>
              </a:rPr>
              <a:t>chính</a:t>
            </a:r>
            <a:r>
              <a:rPr lang="en-US" sz="3200" dirty="0">
                <a:sym typeface="+mn-ea"/>
              </a:rPr>
              <a:t>.</a:t>
            </a:r>
            <a:endParaRPr lang="en-US" sz="3200" dirty="0"/>
          </a:p>
          <a:p>
            <a:r>
              <a:rPr lang="en-US" sz="3200" b="1" dirty="0">
                <a:sym typeface="+mn-ea"/>
              </a:rPr>
              <a:t>2. </a:t>
            </a:r>
            <a:r>
              <a:rPr lang="en-US" sz="3200" b="1" dirty="0" err="1">
                <a:sym typeface="+mn-ea"/>
              </a:rPr>
              <a:t>Pháp</a:t>
            </a:r>
            <a:r>
              <a:rPr lang="en-US" sz="3200" b="1" dirty="0">
                <a:sym typeface="+mn-ea"/>
              </a:rPr>
              <a:t> </a:t>
            </a:r>
            <a:r>
              <a:rPr lang="en-US" sz="3200" b="1" dirty="0" err="1">
                <a:sym typeface="+mn-ea"/>
              </a:rPr>
              <a:t>luật</a:t>
            </a:r>
            <a:r>
              <a:rPr lang="en-US" sz="3200" b="1" dirty="0">
                <a:sym typeface="+mn-ea"/>
              </a:rPr>
              <a:t> </a:t>
            </a:r>
            <a:r>
              <a:rPr lang="en-US" sz="3200" b="1" dirty="0" err="1">
                <a:sym typeface="+mn-ea"/>
              </a:rPr>
              <a:t>tố</a:t>
            </a:r>
            <a:r>
              <a:rPr lang="en-US" sz="3200" b="1" dirty="0">
                <a:sym typeface="+mn-ea"/>
              </a:rPr>
              <a:t> </a:t>
            </a:r>
            <a:r>
              <a:rPr lang="en-US" sz="3200" b="1" dirty="0" err="1">
                <a:sym typeface="+mn-ea"/>
              </a:rPr>
              <a:t>tụng</a:t>
            </a:r>
            <a:r>
              <a:rPr lang="en-US" sz="3200" b="1" dirty="0">
                <a:sym typeface="+mn-ea"/>
              </a:rPr>
              <a:t> </a:t>
            </a:r>
            <a:r>
              <a:rPr lang="en-US" sz="3200" b="1" dirty="0" err="1">
                <a:sym typeface="+mn-ea"/>
              </a:rPr>
              <a:t>hình</a:t>
            </a:r>
            <a:r>
              <a:rPr lang="en-US" sz="3200" b="1" dirty="0">
                <a:sym typeface="+mn-ea"/>
              </a:rPr>
              <a:t> </a:t>
            </a:r>
            <a:r>
              <a:rPr lang="en-US" sz="3200" b="1" dirty="0" err="1">
                <a:sym typeface="+mn-ea"/>
              </a:rPr>
              <a:t>sự</a:t>
            </a:r>
            <a:r>
              <a:rPr lang="en-US" sz="3200" b="1" dirty="0">
                <a:sym typeface="+mn-ea"/>
              </a:rPr>
              <a:t>.</a:t>
            </a:r>
            <a:endParaRPr lang="en-US" sz="3200" b="1" dirty="0"/>
          </a:p>
          <a:p>
            <a:r>
              <a:rPr lang="en-US" sz="3200" dirty="0">
                <a:sym typeface="+mn-ea"/>
              </a:rPr>
              <a:t>2.1 </a:t>
            </a:r>
            <a:r>
              <a:rPr lang="en-US" sz="3200" dirty="0" err="1">
                <a:sym typeface="+mn-ea"/>
              </a:rPr>
              <a:t>Các</a:t>
            </a:r>
            <a:r>
              <a:rPr lang="en-US" sz="3200" dirty="0">
                <a:sym typeface="+mn-ea"/>
              </a:rPr>
              <a:t> </a:t>
            </a:r>
            <a:r>
              <a:rPr lang="en-US" sz="3200" dirty="0" err="1">
                <a:sym typeface="+mn-ea"/>
              </a:rPr>
              <a:t>khái</a:t>
            </a:r>
            <a:r>
              <a:rPr lang="en-US" sz="3200" dirty="0">
                <a:sym typeface="+mn-ea"/>
              </a:rPr>
              <a:t> </a:t>
            </a:r>
            <a:r>
              <a:rPr lang="en-US" sz="3200" dirty="0" err="1">
                <a:sym typeface="+mn-ea"/>
              </a:rPr>
              <a:t>niệm</a:t>
            </a:r>
            <a:r>
              <a:rPr lang="en-US" sz="3200" dirty="0">
                <a:sym typeface="+mn-ea"/>
              </a:rPr>
              <a:t>.</a:t>
            </a:r>
            <a:endParaRPr lang="en-US" sz="3200" dirty="0"/>
          </a:p>
          <a:p>
            <a:r>
              <a:rPr lang="en-US" sz="3200" dirty="0">
                <a:sym typeface="+mn-ea"/>
              </a:rPr>
              <a:t>2.2 </a:t>
            </a:r>
            <a:r>
              <a:rPr lang="en-US" sz="3200" dirty="0" err="1">
                <a:sym typeface="+mn-ea"/>
              </a:rPr>
              <a:t>Các</a:t>
            </a:r>
            <a:r>
              <a:rPr lang="en-US" sz="3200" dirty="0">
                <a:sym typeface="+mn-ea"/>
              </a:rPr>
              <a:t> </a:t>
            </a:r>
            <a:r>
              <a:rPr lang="en-US" sz="3200" dirty="0" err="1">
                <a:sym typeface="+mn-ea"/>
              </a:rPr>
              <a:t>giai</a:t>
            </a:r>
            <a:r>
              <a:rPr lang="en-US" sz="3200" dirty="0">
                <a:sym typeface="+mn-ea"/>
              </a:rPr>
              <a:t> </a:t>
            </a:r>
            <a:r>
              <a:rPr lang="en-US" sz="3200" dirty="0" err="1">
                <a:sym typeface="+mn-ea"/>
              </a:rPr>
              <a:t>đoạn</a:t>
            </a:r>
            <a:r>
              <a:rPr lang="en-US" sz="3200" dirty="0">
                <a:sym typeface="+mn-ea"/>
              </a:rPr>
              <a:t> </a:t>
            </a:r>
            <a:r>
              <a:rPr lang="en-US" sz="3200" dirty="0" err="1">
                <a:sym typeface="+mn-ea"/>
              </a:rPr>
              <a:t>giải</a:t>
            </a:r>
            <a:r>
              <a:rPr lang="en-US" sz="3200" dirty="0">
                <a:sym typeface="+mn-ea"/>
              </a:rPr>
              <a:t> </a:t>
            </a:r>
            <a:r>
              <a:rPr lang="en-US" sz="3200" dirty="0" err="1">
                <a:sym typeface="+mn-ea"/>
              </a:rPr>
              <a:t>quyết</a:t>
            </a:r>
            <a:r>
              <a:rPr lang="en-US" sz="3200" dirty="0">
                <a:sym typeface="+mn-ea"/>
              </a:rPr>
              <a:t> </a:t>
            </a:r>
            <a:r>
              <a:rPr lang="en-US" sz="3200" dirty="0" err="1">
                <a:sym typeface="+mn-ea"/>
              </a:rPr>
              <a:t>vụ</a:t>
            </a:r>
            <a:r>
              <a:rPr lang="en-US" sz="3200" dirty="0">
                <a:sym typeface="+mn-ea"/>
              </a:rPr>
              <a:t> </a:t>
            </a:r>
            <a:r>
              <a:rPr lang="en-US" sz="3200" dirty="0" err="1">
                <a:sym typeface="+mn-ea"/>
              </a:rPr>
              <a:t>án</a:t>
            </a:r>
            <a:r>
              <a:rPr lang="en-US" sz="3200" dirty="0">
                <a:sym typeface="+mn-ea"/>
              </a:rPr>
              <a:t> </a:t>
            </a:r>
            <a:r>
              <a:rPr lang="en-US" sz="3200" dirty="0" err="1">
                <a:sym typeface="+mn-ea"/>
              </a:rPr>
              <a:t>hình</a:t>
            </a:r>
            <a:r>
              <a:rPr lang="en-US" sz="3200" dirty="0">
                <a:sym typeface="+mn-ea"/>
              </a:rPr>
              <a:t> </a:t>
            </a:r>
            <a:r>
              <a:rPr lang="en-US" sz="3200" dirty="0" err="1">
                <a:sym typeface="+mn-ea"/>
              </a:rPr>
              <a:t>sự</a:t>
            </a:r>
            <a:r>
              <a:rPr lang="en-US" sz="3200" dirty="0">
                <a:sym typeface="+mn-ea"/>
              </a:rPr>
              <a:t>.</a:t>
            </a:r>
            <a:endParaRPr lang="en-US" sz="3200" dirty="0"/>
          </a:p>
          <a:p>
            <a:r>
              <a:rPr lang="en-US" sz="3200" b="1" dirty="0">
                <a:sym typeface="+mn-ea"/>
              </a:rPr>
              <a:t>3 </a:t>
            </a:r>
            <a:r>
              <a:rPr lang="en-US" sz="3200" b="1" dirty="0" err="1">
                <a:sym typeface="+mn-ea"/>
              </a:rPr>
              <a:t>Pháp</a:t>
            </a:r>
            <a:r>
              <a:rPr lang="en-US" sz="3200" b="1" dirty="0">
                <a:sym typeface="+mn-ea"/>
              </a:rPr>
              <a:t> </a:t>
            </a:r>
            <a:r>
              <a:rPr lang="en-US" sz="3200" b="1" dirty="0" err="1">
                <a:sym typeface="+mn-ea"/>
              </a:rPr>
              <a:t>luật</a:t>
            </a:r>
            <a:r>
              <a:rPr lang="en-US" sz="3200" b="1" dirty="0">
                <a:sym typeface="+mn-ea"/>
              </a:rPr>
              <a:t> </a:t>
            </a:r>
            <a:r>
              <a:rPr lang="en-US" sz="3200" b="1" dirty="0" err="1">
                <a:sym typeface="+mn-ea"/>
              </a:rPr>
              <a:t>tố</a:t>
            </a:r>
            <a:r>
              <a:rPr lang="en-US" sz="3200" b="1" dirty="0">
                <a:sym typeface="+mn-ea"/>
              </a:rPr>
              <a:t> </a:t>
            </a:r>
            <a:r>
              <a:rPr lang="en-US" sz="3200" b="1" dirty="0" err="1">
                <a:sym typeface="+mn-ea"/>
              </a:rPr>
              <a:t>tụng</a:t>
            </a:r>
            <a:r>
              <a:rPr lang="en-US" sz="3200" b="1" dirty="0">
                <a:sym typeface="+mn-ea"/>
              </a:rPr>
              <a:t> </a:t>
            </a:r>
            <a:r>
              <a:rPr lang="en-US" sz="3200" b="1" dirty="0" err="1">
                <a:sym typeface="+mn-ea"/>
              </a:rPr>
              <a:t>dân</a:t>
            </a:r>
            <a:r>
              <a:rPr lang="en-US" sz="3200" b="1" dirty="0">
                <a:sym typeface="+mn-ea"/>
              </a:rPr>
              <a:t> </a:t>
            </a:r>
            <a:r>
              <a:rPr lang="en-US" sz="3200" b="1" dirty="0" err="1">
                <a:sym typeface="+mn-ea"/>
              </a:rPr>
              <a:t>sự</a:t>
            </a:r>
            <a:r>
              <a:rPr lang="en-US" sz="3200" b="1" dirty="0">
                <a:sym typeface="+mn-ea"/>
              </a:rPr>
              <a:t>.</a:t>
            </a:r>
            <a:endParaRPr lang="en-US" sz="3200" b="1" dirty="0"/>
          </a:p>
          <a:p>
            <a:r>
              <a:rPr lang="en-US" sz="3200" dirty="0">
                <a:sym typeface="+mn-ea"/>
              </a:rPr>
              <a:t>3.1 </a:t>
            </a:r>
            <a:r>
              <a:rPr lang="en-US" sz="3200" dirty="0" err="1">
                <a:sym typeface="+mn-ea"/>
              </a:rPr>
              <a:t>Các</a:t>
            </a:r>
            <a:r>
              <a:rPr lang="en-US" sz="3200" dirty="0">
                <a:sym typeface="+mn-ea"/>
              </a:rPr>
              <a:t> </a:t>
            </a:r>
            <a:r>
              <a:rPr lang="en-US" sz="3200" dirty="0" err="1">
                <a:sym typeface="+mn-ea"/>
              </a:rPr>
              <a:t>khái</a:t>
            </a:r>
            <a:r>
              <a:rPr lang="en-US" sz="3200" dirty="0">
                <a:sym typeface="+mn-ea"/>
              </a:rPr>
              <a:t> </a:t>
            </a:r>
            <a:r>
              <a:rPr lang="en-US" sz="3200" dirty="0" err="1">
                <a:sym typeface="+mn-ea"/>
              </a:rPr>
              <a:t>niệm</a:t>
            </a:r>
            <a:r>
              <a:rPr lang="en-US" sz="3200" dirty="0">
                <a:sym typeface="+mn-ea"/>
              </a:rPr>
              <a:t>.</a:t>
            </a:r>
            <a:endParaRPr lang="en-US" sz="3200" dirty="0"/>
          </a:p>
          <a:p>
            <a:r>
              <a:rPr lang="en-US" sz="3200" dirty="0">
                <a:sym typeface="+mn-ea"/>
              </a:rPr>
              <a:t>3.2 </a:t>
            </a:r>
            <a:r>
              <a:rPr lang="en-US" sz="3200" dirty="0" err="1">
                <a:sym typeface="+mn-ea"/>
              </a:rPr>
              <a:t>Các</a:t>
            </a:r>
            <a:r>
              <a:rPr lang="en-US" sz="3200" dirty="0">
                <a:sym typeface="+mn-ea"/>
              </a:rPr>
              <a:t> </a:t>
            </a:r>
            <a:r>
              <a:rPr lang="en-US" sz="3200" dirty="0" err="1">
                <a:sym typeface="+mn-ea"/>
              </a:rPr>
              <a:t>giai</a:t>
            </a:r>
            <a:r>
              <a:rPr lang="en-US" sz="3200" dirty="0">
                <a:sym typeface="+mn-ea"/>
              </a:rPr>
              <a:t> </a:t>
            </a:r>
            <a:r>
              <a:rPr lang="en-US" sz="3200" dirty="0" err="1">
                <a:sym typeface="+mn-ea"/>
              </a:rPr>
              <a:t>đoạn</a:t>
            </a:r>
            <a:r>
              <a:rPr lang="en-US" sz="3200" dirty="0">
                <a:sym typeface="+mn-ea"/>
              </a:rPr>
              <a:t> </a:t>
            </a:r>
            <a:r>
              <a:rPr lang="en-US" sz="3200" dirty="0" err="1">
                <a:sym typeface="+mn-ea"/>
              </a:rPr>
              <a:t>giải</a:t>
            </a:r>
            <a:r>
              <a:rPr lang="en-US" sz="3200" dirty="0">
                <a:sym typeface="+mn-ea"/>
              </a:rPr>
              <a:t> </a:t>
            </a:r>
            <a:r>
              <a:rPr lang="en-US" sz="3200" dirty="0" err="1">
                <a:sym typeface="+mn-ea"/>
              </a:rPr>
              <a:t>quyết</a:t>
            </a:r>
            <a:r>
              <a:rPr lang="en-US" sz="3200" dirty="0">
                <a:sym typeface="+mn-ea"/>
              </a:rPr>
              <a:t> </a:t>
            </a:r>
            <a:r>
              <a:rPr lang="en-US" sz="3200" dirty="0" err="1">
                <a:sym typeface="+mn-ea"/>
              </a:rPr>
              <a:t>vụ</a:t>
            </a:r>
            <a:r>
              <a:rPr lang="en-US" sz="3200" dirty="0">
                <a:sym typeface="+mn-ea"/>
              </a:rPr>
              <a:t> </a:t>
            </a:r>
            <a:r>
              <a:rPr lang="en-US" sz="3200" dirty="0" err="1">
                <a:sym typeface="+mn-ea"/>
              </a:rPr>
              <a:t>việc</a:t>
            </a:r>
            <a:r>
              <a:rPr lang="en-US" sz="3200" dirty="0">
                <a:sym typeface="+mn-ea"/>
              </a:rPr>
              <a:t> </a:t>
            </a:r>
            <a:r>
              <a:rPr lang="en-US" sz="3200" dirty="0" err="1">
                <a:sym typeface="+mn-ea"/>
              </a:rPr>
              <a:t>dân</a:t>
            </a:r>
            <a:r>
              <a:rPr lang="en-US" sz="3200" dirty="0">
                <a:sym typeface="+mn-ea"/>
              </a:rPr>
              <a:t> </a:t>
            </a:r>
            <a:r>
              <a:rPr lang="en-US" sz="3200" dirty="0" err="1">
                <a:sym typeface="+mn-ea"/>
              </a:rPr>
              <a:t>sự</a:t>
            </a:r>
            <a:r>
              <a:rPr lang="en-US" sz="3200" dirty="0">
                <a:sym typeface="+mn-ea"/>
              </a:rPr>
              <a:t>.</a:t>
            </a:r>
            <a:endParaRPr lang="en-US" sz="320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vi-VN" altLang="en-US" sz="3200"/>
              <a:t>Thời hạn điều </a:t>
            </a:r>
            <a:r>
              <a:rPr lang="vi-VN" altLang="en-US" sz="3200"/>
              <a:t>tra</a:t>
            </a:r>
            <a:endParaRPr lang="vi-VN" altLang="en-US" sz="3200"/>
          </a:p>
        </p:txBody>
      </p:sp>
      <p:sp>
        <p:nvSpPr>
          <p:cNvPr id="3" name="Text Box 2"/>
          <p:cNvSpPr txBox="1"/>
          <p:nvPr/>
        </p:nvSpPr>
        <p:spPr>
          <a:xfrm>
            <a:off x="741045" y="1676400"/>
            <a:ext cx="7917815" cy="4799965"/>
          </a:xfrm>
          <a:prstGeom prst="rect">
            <a:avLst/>
          </a:prstGeom>
          <a:noFill/>
        </p:spPr>
        <p:txBody>
          <a:bodyPr wrap="square" rtlCol="0" anchor="t">
            <a:spAutoFit/>
          </a:bodyPr>
          <a:p>
            <a:pPr algn="just"/>
            <a:r>
              <a:rPr lang="vi-VN" altLang="en-US"/>
              <a:t>+ Không quá 02 tháng đối với tội phạm ít nghiêm trọng, </a:t>
            </a:r>
            <a:endParaRPr lang="vi-VN" altLang="en-US"/>
          </a:p>
          <a:p>
            <a:pPr algn="just"/>
            <a:r>
              <a:rPr lang="vi-VN" altLang="en-US"/>
              <a:t>+ Không quá 03 tháng đối với tội phạm nghiêmtrọng, </a:t>
            </a:r>
            <a:endParaRPr lang="vi-VN" altLang="en-US"/>
          </a:p>
          <a:p>
            <a:pPr algn="just"/>
            <a:r>
              <a:rPr lang="vi-VN" altLang="en-US"/>
              <a:t>+ Không quá 04 tháng đối với tội phạm rất nghiêmtrọng và tội phạm đặc biệt nghiêm trọng, kể từ khi khởi tố vụ án cho đến khi kết thúc điều tra</a:t>
            </a:r>
            <a:endParaRPr lang="vi-VN" altLang="en-US"/>
          </a:p>
          <a:p>
            <a:pPr algn="just"/>
            <a:r>
              <a:rPr lang="vi-VN" altLang="en-US" sz="1800"/>
              <a:t>Gia hạn điều tra</a:t>
            </a:r>
            <a:endParaRPr lang="vi-VN" altLang="en-US" sz="1800"/>
          </a:p>
          <a:p>
            <a:pPr algn="just"/>
            <a:r>
              <a:rPr lang="vi-VN" altLang="en-US" sz="1800"/>
              <a:t>- Trong trường hợp cần gia hạn điều tra do tính chất phức tạp của vụ án thì chậm nhất là 10 ngày trước khi hết hạn điều tra, Cơ quan điều tra phải có văn bản đề nghị Viện kiểm sát gia hạn điều tra.</a:t>
            </a:r>
            <a:endParaRPr lang="vi-VN" altLang="en-US" sz="1800"/>
          </a:p>
          <a:p>
            <a:pPr algn="just"/>
            <a:r>
              <a:rPr lang="vi-VN" altLang="en-US" sz="1800"/>
              <a:t>- Việc gia hạn điều tra được quy định như sau: </a:t>
            </a:r>
            <a:endParaRPr lang="vi-VN" altLang="en-US" sz="1800"/>
          </a:p>
          <a:p>
            <a:pPr algn="just"/>
            <a:r>
              <a:rPr lang="vi-VN" altLang="en-US" sz="1800"/>
              <a:t>+ Đối với tội phạm ít nghiêm trọng : gia hạn điều tra một lần không quá 02 </a:t>
            </a:r>
            <a:endParaRPr lang="vi-VN" altLang="en-US" sz="1800"/>
          </a:p>
          <a:p>
            <a:pPr algn="just"/>
            <a:r>
              <a:rPr lang="vi-VN" altLang="en-US" sz="1800"/>
              <a:t>tháng;  </a:t>
            </a:r>
            <a:endParaRPr lang="vi-VN" altLang="en-US" sz="1800"/>
          </a:p>
          <a:p>
            <a:pPr algn="just"/>
            <a:r>
              <a:rPr lang="vi-VN" altLang="en-US" sz="1800"/>
              <a:t>+ Đối với tội phạm nghiêm trọng: gia hạn điều tra hai lần, lần thứ nhất không</a:t>
            </a:r>
            <a:endParaRPr lang="vi-VN" altLang="en-US" sz="1800"/>
          </a:p>
          <a:p>
            <a:pPr algn="just"/>
            <a:r>
              <a:rPr lang="vi-VN" altLang="en-US" sz="1800"/>
              <a:t>quá 03 tháng và lần thứ hai không quá 02 tháng;</a:t>
            </a:r>
            <a:endParaRPr lang="vi-VN" altLang="en-US" sz="1800"/>
          </a:p>
          <a:p>
            <a:pPr algn="just"/>
            <a:r>
              <a:rPr lang="vi-VN" altLang="en-US" sz="1800"/>
              <a:t>+ Đối với tội phạm rất nghiêm trọng : gia hạn điều tra hai lần, mỗi lần không quá</a:t>
            </a:r>
            <a:endParaRPr lang="vi-VN" altLang="en-US" sz="1800"/>
          </a:p>
          <a:p>
            <a:pPr algn="just"/>
            <a:r>
              <a:rPr lang="vi-VN" altLang="en-US" sz="1800"/>
              <a:t>04 tháng; </a:t>
            </a:r>
            <a:endParaRPr lang="vi-VN" altLang="en-US" sz="1800"/>
          </a:p>
          <a:p>
            <a:pPr algn="just"/>
            <a:r>
              <a:rPr lang="vi-VN" altLang="en-US" sz="1800"/>
              <a:t>+ Đối với tội phạm đặc biệt nghiêm trọng : gia hạn điều tra ba lần, mỗi lần không</a:t>
            </a:r>
            <a:endParaRPr lang="vi-VN" altLang="en-US" sz="1800"/>
          </a:p>
          <a:p>
            <a:pPr algn="just"/>
            <a:r>
              <a:rPr lang="vi-VN" altLang="en-US" sz="1800"/>
              <a:t>quá 04 tháng</a:t>
            </a:r>
            <a:endParaRPr lang="vi-VN" altLang="en-US" sz="18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vi-VN" altLang="en-US" sz="3200"/>
              <a:t>GĐ3: Truy </a:t>
            </a:r>
            <a:r>
              <a:rPr lang="vi-VN" altLang="en-US" sz="3200"/>
              <a:t>tố </a:t>
            </a:r>
            <a:r>
              <a:rPr lang="vi-VN" altLang="en-US" sz="3200" u="heavy"/>
              <a:t>VAHS</a:t>
            </a:r>
            <a:endParaRPr lang="vi-VN" altLang="en-US" sz="3200"/>
          </a:p>
        </p:txBody>
      </p:sp>
      <p:sp>
        <p:nvSpPr>
          <p:cNvPr id="3" name="Text Box 2"/>
          <p:cNvSpPr txBox="1"/>
          <p:nvPr/>
        </p:nvSpPr>
        <p:spPr>
          <a:xfrm>
            <a:off x="741045" y="1676400"/>
            <a:ext cx="7917815" cy="3784600"/>
          </a:xfrm>
          <a:prstGeom prst="rect">
            <a:avLst/>
          </a:prstGeom>
          <a:noFill/>
        </p:spPr>
        <p:txBody>
          <a:bodyPr wrap="square" rtlCol="0" anchor="t">
            <a:spAutoFit/>
          </a:bodyPr>
          <a:p>
            <a:pPr algn="just"/>
            <a:r>
              <a:rPr lang="vi-VN" altLang="en-US" sz="2400"/>
              <a:t>- Quyết định truy tố: trong thời hạn:</a:t>
            </a:r>
            <a:endParaRPr lang="vi-VN" altLang="en-US" sz="2400"/>
          </a:p>
          <a:p>
            <a:pPr algn="just"/>
            <a:r>
              <a:rPr lang="vi-VN" altLang="en-US" sz="2400"/>
              <a:t>+ 20 ngày đối với tội phạm ít nghiêm trọng và tội phạm nghiêm trọng,</a:t>
            </a:r>
            <a:endParaRPr lang="vi-VN" altLang="en-US" sz="2400"/>
          </a:p>
          <a:p>
            <a:pPr algn="just"/>
            <a:r>
              <a:rPr lang="vi-VN" altLang="en-US" sz="2400"/>
              <a:t>+ 30 ngày đối với tội phạm rất nghiêm trọng và tội phạm đặc biệt nghiêm trọng</a:t>
            </a:r>
            <a:endParaRPr lang="vi-VN" altLang="en-US" sz="2400"/>
          </a:p>
          <a:p>
            <a:pPr algn="just"/>
            <a:r>
              <a:rPr lang="vi-VN" altLang="en-US" sz="2400"/>
              <a:t>- </a:t>
            </a:r>
            <a:r>
              <a:rPr lang="vi-VN" altLang="en-US" sz="2400"/>
              <a:t>Kể từ ngày nhận được hồ sơ vụ án và bản kết luận điều tra, Viện kiểm sát phải ra một trong những quyết định sau đây:</a:t>
            </a:r>
            <a:endParaRPr lang="vi-VN" altLang="en-US" sz="2400"/>
          </a:p>
          <a:p>
            <a:pPr algn="just"/>
            <a:r>
              <a:rPr lang="vi-VN" altLang="en-US" sz="2400"/>
              <a:t>+ Truy tố bị can trước Tòa án bằng bản cáo trạng;</a:t>
            </a:r>
            <a:endParaRPr lang="vi-VN" altLang="en-US" sz="2400"/>
          </a:p>
          <a:p>
            <a:pPr algn="just"/>
            <a:r>
              <a:rPr lang="vi-VN" altLang="en-US" sz="2400"/>
              <a:t>+ Trả hồ sơ để điều tra bổ sung;</a:t>
            </a:r>
            <a:endParaRPr lang="vi-VN" altLang="en-US" sz="2400"/>
          </a:p>
          <a:p>
            <a:pPr algn="just"/>
            <a:r>
              <a:rPr lang="vi-VN" altLang="en-US" sz="2400"/>
              <a:t>+ Đình chỉ hoặc tạm đình chỉ vụ án</a:t>
            </a:r>
            <a:endParaRPr sz="24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762635" y="890270"/>
            <a:ext cx="7752080" cy="4831080"/>
          </a:xfrm>
          <a:prstGeom prst="rect">
            <a:avLst/>
          </a:prstGeom>
          <a:noFill/>
        </p:spPr>
        <p:txBody>
          <a:bodyPr wrap="square" rtlCol="0" anchor="t">
            <a:spAutoFit/>
          </a:bodyPr>
          <a:p>
            <a:pPr algn="just"/>
            <a:r>
              <a:rPr lang="en-US" sz="2200"/>
              <a:t>Trong trường hợp cần thiết, Viện trưởng VKS có thể gia hạn, nhưng: </a:t>
            </a:r>
            <a:endParaRPr lang="en-US" sz="2200"/>
          </a:p>
          <a:p>
            <a:pPr algn="just"/>
            <a:r>
              <a:rPr lang="en-US" sz="2200"/>
              <a:t>- không quá 10 ngày đối với tội phạm ít nghiêm trọng và tội phạm nghiêm</a:t>
            </a:r>
            <a:endParaRPr lang="en-US" sz="2200"/>
          </a:p>
          <a:p>
            <a:pPr algn="just"/>
            <a:r>
              <a:rPr lang="en-US" sz="2200"/>
              <a:t>trọng; </a:t>
            </a:r>
            <a:endParaRPr lang="en-US" sz="2200"/>
          </a:p>
          <a:p>
            <a:pPr algn="just"/>
            <a:r>
              <a:rPr lang="en-US" sz="2200"/>
              <a:t>- không quá 15 ngày đối với tội phạm rất nghiêm trọng; </a:t>
            </a:r>
            <a:endParaRPr lang="en-US" sz="2200"/>
          </a:p>
          <a:p>
            <a:pPr algn="just"/>
            <a:r>
              <a:rPr lang="en-US" sz="2200"/>
              <a:t>- không quá 30 ngày đối với tội phạm đặc biệt nghiêm trọng.</a:t>
            </a:r>
            <a:endParaRPr lang="en-US" sz="2200"/>
          </a:p>
          <a:p>
            <a:pPr algn="just"/>
            <a:r>
              <a:rPr lang="en-US" sz="2200"/>
              <a:t>Trong thời hạn 03 ngày, kể từ ngày ra một trong những quyết định nêu trên, Viện kiểm sát phải thông báo cho bị can, người bào chữa biết; giao bản</a:t>
            </a:r>
            <a:r>
              <a:rPr lang="vi-VN" altLang="en-US" sz="2200"/>
              <a:t> </a:t>
            </a:r>
            <a:r>
              <a:rPr lang="en-US" sz="2200"/>
              <a:t>cáo</a:t>
            </a:r>
            <a:r>
              <a:rPr lang="vi-VN" altLang="en-US" sz="2200"/>
              <a:t> </a:t>
            </a:r>
            <a:r>
              <a:rPr lang="en-US" sz="2200"/>
              <a:t>trạng, quyết định đình chỉ vụ án hoặc quyết định tạm đình chỉ vụ án cho bị</a:t>
            </a:r>
            <a:r>
              <a:rPr lang="vi-VN" altLang="en-US" sz="2200"/>
              <a:t> </a:t>
            </a:r>
            <a:r>
              <a:rPr lang="en-US" sz="2200"/>
              <a:t>can. </a:t>
            </a:r>
            <a:endParaRPr lang="en-US" sz="2200"/>
          </a:p>
          <a:p>
            <a:pPr algn="just"/>
            <a:r>
              <a:rPr lang="en-US" sz="2200"/>
              <a:t>Người bào chữa được đọc bản cáo trạng, ghi chép, sao chụp những tài liệu</a:t>
            </a:r>
            <a:r>
              <a:rPr lang="vi-VN" altLang="en-US" sz="2200"/>
              <a:t> </a:t>
            </a:r>
            <a:r>
              <a:rPr lang="en-US" sz="2200"/>
              <a:t>trong hồ sơ vụ án liên quan đến việc bào chữa theo quy định của pháp luật</a:t>
            </a:r>
            <a:r>
              <a:rPr lang="vi-VN" altLang="en-US" sz="2200"/>
              <a:t> </a:t>
            </a:r>
            <a:r>
              <a:rPr lang="en-US" sz="2200"/>
              <a:t>và đề xuất yêu cầu.</a:t>
            </a:r>
            <a:endParaRPr lang="en-US" sz="22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vi-VN" altLang="en-US" sz="3200"/>
              <a:t>GĐ4: Xét xử </a:t>
            </a:r>
            <a:r>
              <a:rPr lang="vi-VN" altLang="en-US" sz="3200" u="heavy"/>
              <a:t>VAHS</a:t>
            </a:r>
            <a:endParaRPr lang="vi-VN" altLang="en-US" sz="3200"/>
          </a:p>
        </p:txBody>
      </p:sp>
      <p:sp>
        <p:nvSpPr>
          <p:cNvPr id="3" name="Text Box 2"/>
          <p:cNvSpPr txBox="1"/>
          <p:nvPr/>
        </p:nvSpPr>
        <p:spPr>
          <a:xfrm>
            <a:off x="741045" y="1676400"/>
            <a:ext cx="7917815" cy="3784600"/>
          </a:xfrm>
          <a:prstGeom prst="rect">
            <a:avLst/>
          </a:prstGeom>
          <a:noFill/>
        </p:spPr>
        <p:txBody>
          <a:bodyPr wrap="square" rtlCol="0" anchor="t">
            <a:spAutoFit/>
          </a:bodyPr>
          <a:p>
            <a:pPr algn="just"/>
            <a:r>
              <a:rPr sz="1800"/>
              <a:t>-</a:t>
            </a:r>
            <a:r>
              <a:rPr sz="2400"/>
              <a:t> Xét xử sơ thẩm: trong thời hạn</a:t>
            </a:r>
            <a:endParaRPr sz="2400"/>
          </a:p>
          <a:p>
            <a:pPr algn="just"/>
            <a:r>
              <a:rPr sz="2400"/>
              <a:t>+ 30 ngày đối với tội phạm ít nghiêm trọng, </a:t>
            </a:r>
            <a:endParaRPr sz="2400"/>
          </a:p>
          <a:p>
            <a:pPr algn="just"/>
            <a:r>
              <a:rPr sz="2400"/>
              <a:t>+ 45 ngày đối với tội phạm nghiêm trọng, </a:t>
            </a:r>
            <a:endParaRPr sz="2400"/>
          </a:p>
          <a:p>
            <a:pPr algn="just"/>
            <a:r>
              <a:rPr sz="2400"/>
              <a:t>+ 02 tháng đối với tội phạm rất nghiêm trọng,</a:t>
            </a:r>
            <a:endParaRPr sz="2400"/>
          </a:p>
          <a:p>
            <a:pPr algn="just"/>
            <a:r>
              <a:rPr sz="2400"/>
              <a:t>+ 03 tháng đối với tội phạm đặc biệt nghiêm trọng,kể từ ngày nhận hồ sơ vụ án, Thẩm phán được phân công chủ tọa phiên tòa</a:t>
            </a:r>
            <a:r>
              <a:rPr lang="vi-VN" sz="2400"/>
              <a:t> </a:t>
            </a:r>
            <a:r>
              <a:rPr sz="2400"/>
              <a:t>phải ra một trong những quyết định sau đây: </a:t>
            </a:r>
            <a:endParaRPr sz="2400"/>
          </a:p>
          <a:p>
            <a:pPr algn="just"/>
            <a:r>
              <a:rPr lang="vi-VN" sz="2400"/>
              <a:t>+ </a:t>
            </a:r>
            <a:r>
              <a:rPr sz="2400"/>
              <a:t>Đưa vụ án ra xét xử ; </a:t>
            </a:r>
            <a:endParaRPr sz="2400"/>
          </a:p>
          <a:p>
            <a:pPr algn="just"/>
            <a:r>
              <a:rPr lang="vi-VN" sz="2400"/>
              <a:t>+</a:t>
            </a:r>
            <a:r>
              <a:rPr sz="2400"/>
              <a:t> Trả hồ sơ để điều tra bổ sung;</a:t>
            </a:r>
            <a:endParaRPr sz="2400"/>
          </a:p>
          <a:p>
            <a:pPr algn="just"/>
            <a:r>
              <a:rPr lang="vi-VN" sz="2400"/>
              <a:t>+ </a:t>
            </a:r>
            <a:r>
              <a:rPr sz="2400"/>
              <a:t>Đình chỉ hoặc tạm đình chỉ vụ án</a:t>
            </a:r>
            <a:endParaRPr sz="24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915035" y="533400"/>
            <a:ext cx="7686040" cy="5354320"/>
          </a:xfrm>
          <a:prstGeom prst="rect">
            <a:avLst/>
          </a:prstGeom>
          <a:noFill/>
        </p:spPr>
        <p:txBody>
          <a:bodyPr wrap="square" rtlCol="0" anchor="t">
            <a:spAutoFit/>
          </a:bodyPr>
          <a:p>
            <a:r>
              <a:rPr lang="vi-VN" altLang="en-US"/>
              <a:t>-</a:t>
            </a:r>
            <a:r>
              <a:rPr lang="en-US"/>
              <a:t> Đối với những vụ án phức tạp, Chánh án Tòa án có thể quyết</a:t>
            </a:r>
            <a:r>
              <a:rPr lang="vi-VN" altLang="en-US"/>
              <a:t> </a:t>
            </a:r>
            <a:r>
              <a:rPr lang="en-US"/>
              <a:t>định gia hạn thời hạn chuẩn bị xét xử, nhưng:</a:t>
            </a:r>
            <a:endParaRPr lang="en-US"/>
          </a:p>
          <a:p>
            <a:r>
              <a:rPr lang="en-US"/>
              <a:t>+ Không quá 15 ngày đối với tội phạm ít nghiêm trọng và tội</a:t>
            </a:r>
            <a:r>
              <a:rPr lang="vi-VN" altLang="en-US"/>
              <a:t> </a:t>
            </a:r>
            <a:r>
              <a:rPr lang="en-US"/>
              <a:t>phạm nghiêm trọng, </a:t>
            </a:r>
            <a:endParaRPr lang="en-US"/>
          </a:p>
          <a:p>
            <a:r>
              <a:rPr lang="en-US"/>
              <a:t>+ Không quá 30 ngày đối với tội phạm rất nghiêm trọng và tội</a:t>
            </a:r>
            <a:r>
              <a:rPr lang="vi-VN" altLang="en-US"/>
              <a:t> </a:t>
            </a:r>
            <a:r>
              <a:rPr lang="en-US"/>
              <a:t>phạm đặc biệt</a:t>
            </a:r>
            <a:r>
              <a:rPr lang="vi-VN" altLang="en-US"/>
              <a:t> </a:t>
            </a:r>
            <a:r>
              <a:rPr lang="en-US"/>
              <a:t>nghiêm trọng. </a:t>
            </a:r>
            <a:endParaRPr lang="en-US"/>
          </a:p>
          <a:p>
            <a:r>
              <a:rPr lang="vi-VN" altLang="en-US"/>
              <a:t>- </a:t>
            </a:r>
            <a:r>
              <a:rPr lang="en-US"/>
              <a:t>Việc gia hạn thời hạn chuẩn bị xét xử phải được thông báo ngay</a:t>
            </a:r>
            <a:r>
              <a:rPr lang="vi-VN" altLang="en-US"/>
              <a:t> </a:t>
            </a:r>
            <a:r>
              <a:rPr lang="en-US"/>
              <a:t>cho Viện kiểm sát cùng cấp. </a:t>
            </a:r>
            <a:endParaRPr lang="en-US"/>
          </a:p>
          <a:p>
            <a:r>
              <a:rPr lang="vi-VN" altLang="en-US"/>
              <a:t>- </a:t>
            </a:r>
            <a:r>
              <a:rPr lang="en-US"/>
              <a:t>Trong thời hạn 15 ngày, kể từ ngày có quyết định đưa vụ án ra</a:t>
            </a:r>
            <a:r>
              <a:rPr lang="vi-VN" altLang="en-US"/>
              <a:t> </a:t>
            </a:r>
            <a:r>
              <a:rPr lang="en-US"/>
              <a:t>xét xử, Toà án phải mở phiên toà; trong trường hợp có lý do chính đáng thì Toà án có thể mở</a:t>
            </a:r>
            <a:r>
              <a:rPr lang="vi-VN" altLang="en-US"/>
              <a:t> </a:t>
            </a:r>
            <a:r>
              <a:rPr lang="en-US"/>
              <a:t>phiên toà trong thời hạn 30 ngày</a:t>
            </a:r>
            <a:r>
              <a:rPr lang="vi-VN" altLang="en-US"/>
              <a:t>.</a:t>
            </a:r>
            <a:endParaRPr lang="vi-VN" altLang="en-US"/>
          </a:p>
          <a:p>
            <a:r>
              <a:rPr lang="vi-VN" altLang="en-US"/>
              <a:t>*  Phiên tòa xét xử sơ thẩm vụ án hình sự là một bước nhằm kiểm tra công khai những chứng cứ do cơ quan điều tra thu thập được và cả những chứng cứ mới được tiến hành bằng các bước:</a:t>
            </a:r>
            <a:endParaRPr lang="vi-VN" altLang="en-US"/>
          </a:p>
          <a:p>
            <a:r>
              <a:rPr lang="vi-VN" altLang="en-US"/>
              <a:t>+ Khai mạc phiên tòa</a:t>
            </a:r>
            <a:endParaRPr lang="vi-VN" altLang="en-US"/>
          </a:p>
          <a:p>
            <a:r>
              <a:rPr lang="vi-VN" altLang="en-US"/>
              <a:t>+ Xét hỏi</a:t>
            </a:r>
            <a:endParaRPr lang="vi-VN" altLang="en-US"/>
          </a:p>
          <a:p>
            <a:r>
              <a:rPr lang="vi-VN" altLang="en-US"/>
              <a:t>+ Tranh luận</a:t>
            </a:r>
            <a:endParaRPr lang="vi-VN" altLang="en-US"/>
          </a:p>
          <a:p>
            <a:r>
              <a:rPr lang="vi-VN" altLang="en-US"/>
              <a:t>+ Nghị án và tuyên án</a:t>
            </a:r>
            <a:endParaRPr lang="vi-VN" altLang="en-US"/>
          </a:p>
          <a:p>
            <a:r>
              <a:rPr lang="vi-VN" altLang="en-US"/>
              <a:t>Tòa án chỉ xét xử những bị cáo và những hành vi theo tội danh mà Viện Kiểm sát truy tố và Tòa án đã quyết định đưa ra xét xử</a:t>
            </a:r>
            <a:endParaRPr lang="vi-V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600835" y="1295400"/>
            <a:ext cx="6249035" cy="645160"/>
          </a:xfrm>
          <a:prstGeom prst="rect">
            <a:avLst/>
          </a:prstGeom>
          <a:noFill/>
        </p:spPr>
        <p:txBody>
          <a:bodyPr wrap="square" rtlCol="0" anchor="t">
            <a:spAutoFit/>
          </a:bodyPr>
          <a:p>
            <a:r>
              <a:rPr lang="en-US"/>
              <a:t>Thi hành bản án, quyết định của Tòa án</a:t>
            </a:r>
            <a:endParaRPr lang="en-US"/>
          </a:p>
          <a:p>
            <a:r>
              <a:rPr lang="en-US"/>
              <a:t>Xem Bộ luật Tố tụng Hình sự</a:t>
            </a: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Placeholder 4"/>
          <p:cNvSpPr>
            <a:spLocks noGrp="1"/>
          </p:cNvSpPr>
          <p:nvPr/>
        </p:nvSpPr>
        <p:spPr>
          <a:xfrm>
            <a:off x="486569" y="1848795"/>
            <a:ext cx="8171656" cy="3160410"/>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3200" kern="1200" baseline="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spcAft>
                <a:spcPts val="600"/>
              </a:spcAft>
            </a:pPr>
            <a:r>
              <a:rPr lang="en-US" sz="9600" b="1">
                <a:solidFill>
                  <a:srgbClr val="FFB014"/>
                </a:solidFill>
              </a:rPr>
              <a:t>THANK YOU!</a:t>
            </a:r>
            <a:endParaRPr lang="en-US" altLang="en-US" sz="9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vi-VN" altLang="en-US"/>
              <a:t>Tố tụng hành </a:t>
            </a:r>
            <a:r>
              <a:rPr lang="vi-VN" altLang="en-US"/>
              <a:t>chính</a:t>
            </a:r>
            <a:endParaRPr lang="vi-VN" altLang="en-US"/>
          </a:p>
        </p:txBody>
      </p:sp>
      <p:sp>
        <p:nvSpPr>
          <p:cNvPr id="9" name="TextBox 8"/>
          <p:cNvSpPr txBox="1"/>
          <p:nvPr/>
        </p:nvSpPr>
        <p:spPr>
          <a:xfrm>
            <a:off x="466165" y="1541929"/>
            <a:ext cx="8192061" cy="4831080"/>
          </a:xfrm>
          <a:prstGeom prst="rect">
            <a:avLst/>
          </a:prstGeom>
          <a:noFill/>
        </p:spPr>
        <p:txBody>
          <a:bodyPr wrap="square" rtlCol="0">
            <a:spAutoFit/>
          </a:bodyPr>
          <a:p>
            <a:r>
              <a:rPr lang="en-US" sz="2800" b="1" dirty="0" err="1">
                <a:solidFill>
                  <a:srgbClr val="FFB014"/>
                </a:solidFill>
                <a:latin typeface="Arial" panose="020B0604020202020204" pitchFamily="34" charset="0"/>
                <a:cs typeface="Arial" panose="020B0604020202020204" pitchFamily="34" charset="0"/>
              </a:rPr>
              <a:t>Các</a:t>
            </a:r>
            <a:r>
              <a:rPr lang="en-US" sz="2800" b="1" dirty="0">
                <a:solidFill>
                  <a:srgbClr val="FFB014"/>
                </a:solidFill>
                <a:latin typeface="Arial" panose="020B0604020202020204" pitchFamily="34" charset="0"/>
                <a:cs typeface="Arial" panose="020B0604020202020204" pitchFamily="34" charset="0"/>
              </a:rPr>
              <a:t> </a:t>
            </a:r>
            <a:r>
              <a:rPr lang="en-US" sz="2800" b="1" dirty="0" err="1">
                <a:solidFill>
                  <a:srgbClr val="FFB014"/>
                </a:solidFill>
                <a:latin typeface="Arial" panose="020B0604020202020204" pitchFamily="34" charset="0"/>
                <a:cs typeface="Arial" panose="020B0604020202020204" pitchFamily="34" charset="0"/>
              </a:rPr>
              <a:t>khái</a:t>
            </a:r>
            <a:r>
              <a:rPr lang="en-US" sz="2800" b="1" dirty="0">
                <a:solidFill>
                  <a:srgbClr val="FFB014"/>
                </a:solidFill>
                <a:latin typeface="Arial" panose="020B0604020202020204" pitchFamily="34" charset="0"/>
                <a:cs typeface="Arial" panose="020B0604020202020204" pitchFamily="34" charset="0"/>
              </a:rPr>
              <a:t> </a:t>
            </a:r>
            <a:r>
              <a:rPr lang="en-US" sz="2800" b="1" dirty="0" err="1">
                <a:solidFill>
                  <a:srgbClr val="FFB014"/>
                </a:solidFill>
                <a:latin typeface="Arial" panose="020B0604020202020204" pitchFamily="34" charset="0"/>
                <a:cs typeface="Arial" panose="020B0604020202020204" pitchFamily="34" charset="0"/>
              </a:rPr>
              <a:t>niệm</a:t>
            </a:r>
            <a:endParaRPr lang="en-US" sz="2800" b="1" dirty="0">
              <a:solidFill>
                <a:srgbClr val="FFC000"/>
              </a:solidFill>
              <a:latin typeface="Arial" panose="020B0604020202020204" pitchFamily="34" charset="0"/>
              <a:cs typeface="Arial" panose="020B0604020202020204" pitchFamily="34" charset="0"/>
            </a:endParaRPr>
          </a:p>
          <a:p>
            <a:pPr marL="457200" indent="-457200">
              <a:buFont typeface="Wingdings" panose="05000000000000000000" pitchFamily="2" charset="2"/>
              <a:buChar char="v"/>
            </a:pPr>
            <a:r>
              <a:rPr lang="en-US" sz="2800" dirty="0">
                <a:latin typeface="Arial" panose="020B0604020202020204" pitchFamily="34" charset="0"/>
                <a:cs typeface="Arial" panose="020B0604020202020204" pitchFamily="34" charset="0"/>
              </a:rPr>
              <a:t>L</a:t>
            </a:r>
            <a:r>
              <a:rPr lang="vi-VN" sz="2800" dirty="0">
                <a:latin typeface="Arial" panose="020B0604020202020204" pitchFamily="34" charset="0"/>
                <a:cs typeface="Arial" panose="020B0604020202020204" pitchFamily="34" charset="0"/>
              </a:rPr>
              <a:t>à </a:t>
            </a:r>
            <a:r>
              <a:rPr lang="en-US" sz="2800" dirty="0">
                <a:latin typeface="Arial" panose="020B0604020202020204" pitchFamily="34" charset="0"/>
                <a:cs typeface="Arial" panose="020B0604020202020204" pitchFamily="34" charset="0"/>
              </a:rPr>
              <a:t>1</a:t>
            </a:r>
            <a:r>
              <a:rPr lang="vi-VN" sz="2800" dirty="0">
                <a:latin typeface="Arial" panose="020B0604020202020204" pitchFamily="34" charset="0"/>
                <a:cs typeface="Arial" panose="020B0604020202020204" pitchFamily="34" charset="0"/>
              </a:rPr>
              <a:t> ngành luật trong hệ thống </a:t>
            </a:r>
            <a:r>
              <a:rPr lang="en-US" sz="2800" dirty="0" err="1">
                <a:latin typeface="Arial" panose="020B0604020202020204" pitchFamily="34" charset="0"/>
                <a:cs typeface="Arial" panose="020B0604020202020204" pitchFamily="34" charset="0"/>
              </a:rPr>
              <a:t>pl</a:t>
            </a:r>
            <a:r>
              <a:rPr lang="vi-VN" sz="2800" dirty="0">
                <a:latin typeface="Arial" panose="020B0604020202020204" pitchFamily="34" charset="0"/>
                <a:cs typeface="Arial" panose="020B0604020202020204" pitchFamily="34" charset="0"/>
              </a:rPr>
              <a:t> của nước ta, </a:t>
            </a:r>
            <a:endParaRPr lang="en-US" sz="2800" dirty="0">
              <a:latin typeface="Arial" panose="020B0604020202020204" pitchFamily="34" charset="0"/>
              <a:cs typeface="Arial" panose="020B0604020202020204" pitchFamily="34" charset="0"/>
            </a:endParaRPr>
          </a:p>
          <a:p>
            <a:pPr marL="457200" indent="-457200">
              <a:buFont typeface="Wingdings" panose="05000000000000000000" pitchFamily="2" charset="2"/>
              <a:buChar char="v"/>
            </a:pPr>
            <a:r>
              <a:rPr lang="en-US" sz="2800" dirty="0" err="1">
                <a:latin typeface="Arial" panose="020B0604020202020204" pitchFamily="34" charset="0"/>
                <a:cs typeface="Arial" panose="020B0604020202020204" pitchFamily="34" charset="0"/>
              </a:rPr>
              <a:t>Gồm</a:t>
            </a:r>
            <a:r>
              <a:rPr lang="en-US" sz="2800" dirty="0">
                <a:latin typeface="Arial" panose="020B0604020202020204" pitchFamily="34" charset="0"/>
                <a:cs typeface="Arial" panose="020B0604020202020204" pitchFamily="34" charset="0"/>
              </a:rPr>
              <a:t> </a:t>
            </a:r>
            <a:r>
              <a:rPr lang="vi-VN" sz="2800" dirty="0">
                <a:latin typeface="Arial" panose="020B0604020202020204" pitchFamily="34" charset="0"/>
                <a:cs typeface="Arial" panose="020B0604020202020204" pitchFamily="34" charset="0"/>
              </a:rPr>
              <a:t>tổng hợp các </a:t>
            </a:r>
            <a:r>
              <a:rPr lang="en-US" sz="2800" dirty="0" err="1">
                <a:latin typeface="Arial" panose="020B0604020202020204" pitchFamily="34" charset="0"/>
                <a:cs typeface="Arial" panose="020B0604020202020204" pitchFamily="34" charset="0"/>
              </a:rPr>
              <a:t>quy</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phạm</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pháp</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luật</a:t>
            </a:r>
            <a:r>
              <a:rPr lang="vi-VN"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điều</a:t>
            </a:r>
            <a:r>
              <a:rPr lang="vi-VN" sz="2800" dirty="0">
                <a:latin typeface="Arial" panose="020B0604020202020204" pitchFamily="34" charset="0"/>
                <a:cs typeface="Arial" panose="020B0604020202020204" pitchFamily="34" charset="0"/>
              </a:rPr>
              <a:t> chỉnh các quan hệ </a:t>
            </a:r>
            <a:r>
              <a:rPr lang="en-US" sz="2800" dirty="0" err="1">
                <a:latin typeface="Arial" panose="020B0604020202020204" pitchFamily="34" charset="0"/>
                <a:cs typeface="Arial" panose="020B0604020202020204" pitchFamily="34" charset="0"/>
              </a:rPr>
              <a:t>tố</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tụng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hành</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chính</a:t>
            </a:r>
            <a:r>
              <a:rPr lang="en-US" sz="2800" dirty="0">
                <a:latin typeface="Arial" panose="020B0604020202020204" pitchFamily="34" charset="0"/>
                <a:cs typeface="Arial" panose="020B0604020202020204" pitchFamily="34" charset="0"/>
              </a:rPr>
              <a:t> </a:t>
            </a:r>
            <a:r>
              <a:rPr lang="vi-VN" sz="2800" dirty="0">
                <a:latin typeface="Arial" panose="020B0604020202020204" pitchFamily="34" charset="0"/>
                <a:cs typeface="Arial" panose="020B0604020202020204" pitchFamily="34" charset="0"/>
              </a:rPr>
              <a:t>phát sinh giữa </a:t>
            </a:r>
            <a:r>
              <a:rPr lang="en-US" sz="2800" dirty="0">
                <a:latin typeface="Arial" panose="020B0604020202020204" pitchFamily="34" charset="0"/>
                <a:cs typeface="Arial" panose="020B0604020202020204" pitchFamily="34" charset="0"/>
              </a:rPr>
              <a:t>T</a:t>
            </a:r>
            <a:r>
              <a:rPr lang="vi-VN" sz="2800" dirty="0">
                <a:latin typeface="Arial" panose="020B0604020202020204" pitchFamily="34" charset="0"/>
                <a:cs typeface="Arial" panose="020B0604020202020204" pitchFamily="34" charset="0"/>
              </a:rPr>
              <a:t>òa án với những người tham gia </a:t>
            </a:r>
            <a:r>
              <a:rPr lang="en-US" sz="2800" dirty="0" err="1">
                <a:latin typeface="Arial" panose="020B0604020202020204" pitchFamily="34" charset="0"/>
                <a:cs typeface="Arial" panose="020B0604020202020204" pitchFamily="34" charset="0"/>
              </a:rPr>
              <a:t>tố</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tụng</a:t>
            </a:r>
            <a:r>
              <a:rPr lang="vi-VN" sz="2800" dirty="0">
                <a:latin typeface="Arial" panose="020B0604020202020204" pitchFamily="34" charset="0"/>
                <a:cs typeface="Arial" panose="020B0604020202020204" pitchFamily="34" charset="0"/>
              </a:rPr>
              <a:t>, những người tiến hành </a:t>
            </a:r>
            <a:r>
              <a:rPr lang="en-US" sz="2800" dirty="0" err="1">
                <a:latin typeface="Arial" panose="020B0604020202020204" pitchFamily="34" charset="0"/>
                <a:cs typeface="Arial" panose="020B0604020202020204" pitchFamily="34" charset="0"/>
              </a:rPr>
              <a:t>tố</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tụng</a:t>
            </a:r>
            <a:r>
              <a:rPr lang="en-US" sz="2800" dirty="0">
                <a:latin typeface="Arial" panose="020B0604020202020204" pitchFamily="34" charset="0"/>
                <a:cs typeface="Arial" panose="020B0604020202020204" pitchFamily="34" charset="0"/>
              </a:rPr>
              <a:t> </a:t>
            </a:r>
            <a:r>
              <a:rPr lang="vi-VN" sz="2800" dirty="0">
                <a:latin typeface="Arial" panose="020B0604020202020204" pitchFamily="34" charset="0"/>
                <a:cs typeface="Arial" panose="020B0604020202020204" pitchFamily="34" charset="0"/>
              </a:rPr>
              <a:t>trong quá trình tòa án giải quyết </a:t>
            </a:r>
            <a:r>
              <a:rPr lang="vi-VN" sz="2800" dirty="0">
                <a:latin typeface="Arial" panose="020B0604020202020204" pitchFamily="34" charset="0"/>
                <a:cs typeface="Arial" panose="020B0604020202020204" pitchFamily="34" charset="0"/>
              </a:rPr>
              <a:t>nhằm bảo vệ các </a:t>
            </a:r>
            <a:r>
              <a:rPr lang="vi-VN" sz="2800" dirty="0" smtClean="0">
                <a:latin typeface="Arial" panose="020B0604020202020204" pitchFamily="34" charset="0"/>
                <a:cs typeface="Arial" panose="020B0604020202020204" pitchFamily="34" charset="0"/>
              </a:rPr>
              <a:t>quyền</a:t>
            </a:r>
            <a:r>
              <a:rPr lang="en-US" sz="2800" dirty="0" smtClean="0">
                <a:latin typeface="Arial" panose="020B0604020202020204" pitchFamily="34" charset="0"/>
                <a:cs typeface="Arial" panose="020B0604020202020204" pitchFamily="34" charset="0"/>
              </a:rPr>
              <a:t> </a:t>
            </a:r>
            <a:r>
              <a:rPr lang="vi-VN" sz="2800" dirty="0" smtClean="0">
                <a:solidFill>
                  <a:srgbClr val="0066B3"/>
                </a:solidFill>
                <a:latin typeface="Arial" panose="020B0604020202020204" pitchFamily="34" charset="0"/>
                <a:cs typeface="Arial" panose="020B0604020202020204" pitchFamily="34" charset="0"/>
              </a:rPr>
              <a:t>vụ </a:t>
            </a:r>
            <a:r>
              <a:rPr lang="vi-VN" sz="2800" dirty="0">
                <a:solidFill>
                  <a:srgbClr val="0066B3"/>
                </a:solidFill>
                <a:latin typeface="Arial" panose="020B0604020202020204" pitchFamily="34" charset="0"/>
                <a:cs typeface="Arial" panose="020B0604020202020204" pitchFamily="34" charset="0"/>
              </a:rPr>
              <a:t>án hành chính</a:t>
            </a:r>
            <a:r>
              <a:rPr lang="en-US" sz="2800" dirty="0">
                <a:solidFill>
                  <a:srgbClr val="0066B3"/>
                </a:solidFill>
                <a:latin typeface="Arial" panose="020B0604020202020204" pitchFamily="34" charset="0"/>
                <a:cs typeface="Arial" panose="020B0604020202020204" pitchFamily="34" charset="0"/>
              </a:rPr>
              <a:t>.</a:t>
            </a:r>
            <a:endParaRPr lang="en-US" sz="2800" dirty="0">
              <a:solidFill>
                <a:srgbClr val="0066B3"/>
              </a:solidFill>
              <a:latin typeface="Arial" panose="020B0604020202020204" pitchFamily="34" charset="0"/>
              <a:cs typeface="Arial" panose="020B0604020202020204" pitchFamily="34" charset="0"/>
            </a:endParaRPr>
          </a:p>
          <a:p>
            <a:pPr marL="457200" indent="-457200">
              <a:buFont typeface="Wingdings" panose="05000000000000000000" pitchFamily="2" charset="2"/>
              <a:buChar char="v"/>
            </a:pPr>
            <a:r>
              <a:rPr lang="vi-VN" sz="2800" dirty="0">
                <a:latin typeface="Arial" panose="020B0604020202020204" pitchFamily="34" charset="0"/>
                <a:cs typeface="Arial" panose="020B0604020202020204" pitchFamily="34" charset="0"/>
              </a:rPr>
              <a:t> và lợi ích hợp pháp của cá nhân, cơ quan và tổ chức. </a:t>
            </a:r>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TextBox 8"/>
          <p:cNvSpPr txBox="1"/>
          <p:nvPr/>
        </p:nvSpPr>
        <p:spPr>
          <a:xfrm>
            <a:off x="685875" y="381149"/>
            <a:ext cx="8192061" cy="521970"/>
          </a:xfrm>
          <a:prstGeom prst="rect">
            <a:avLst/>
          </a:prstGeom>
          <a:noFill/>
        </p:spPr>
        <p:txBody>
          <a:bodyPr wrap="square" rtlCol="0">
            <a:spAutoFit/>
          </a:bodyPr>
          <a:p>
            <a:r>
              <a:rPr lang="en-US" sz="2800" b="1">
                <a:solidFill>
                  <a:srgbClr val="FFB014"/>
                </a:solidFill>
                <a:latin typeface="Arial" panose="020B0604020202020204" pitchFamily="34" charset="0"/>
                <a:cs typeface="Arial" panose="020B0604020202020204" pitchFamily="34" charset="0"/>
              </a:rPr>
              <a:t>Các giai đoạn giải quyết vụ án hành chính</a:t>
            </a:r>
            <a:endParaRPr lang="en-US" sz="2800" b="1">
              <a:solidFill>
                <a:srgbClr val="FFC000"/>
              </a:solidFill>
              <a:latin typeface="Arial" panose="020B0604020202020204" pitchFamily="34" charset="0"/>
              <a:cs typeface="Arial" panose="020B0604020202020204" pitchFamily="34" charset="0"/>
            </a:endParaRPr>
          </a:p>
        </p:txBody>
      </p:sp>
      <p:graphicFrame>
        <p:nvGraphicFramePr>
          <p:cNvPr id="7" name="Content Placeholder 3"/>
          <p:cNvGraphicFramePr/>
          <p:nvPr/>
        </p:nvGraphicFramePr>
        <p:xfrm>
          <a:off x="793715" y="2265301"/>
          <a:ext cx="7476564" cy="397706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vi-VN" altLang="en-US"/>
              <a:t>Tố tụng dân </a:t>
            </a:r>
            <a:r>
              <a:rPr lang="vi-VN" altLang="en-US"/>
              <a:t>sự </a:t>
            </a:r>
            <a:endParaRPr lang="vi-VN" altLang="en-US"/>
          </a:p>
        </p:txBody>
      </p:sp>
      <p:sp>
        <p:nvSpPr>
          <p:cNvPr id="9" name="TextBox 8"/>
          <p:cNvSpPr txBox="1"/>
          <p:nvPr/>
        </p:nvSpPr>
        <p:spPr>
          <a:xfrm>
            <a:off x="466165" y="1541929"/>
            <a:ext cx="8192061" cy="4401205"/>
          </a:xfrm>
          <a:prstGeom prst="rect">
            <a:avLst/>
          </a:prstGeom>
          <a:noFill/>
        </p:spPr>
        <p:txBody>
          <a:bodyPr wrap="square" rtlCol="0">
            <a:spAutoFit/>
          </a:bodyPr>
          <a:p>
            <a:r>
              <a:rPr lang="en-US" sz="2800" b="1" dirty="0" err="1">
                <a:solidFill>
                  <a:srgbClr val="FFB014"/>
                </a:solidFill>
                <a:latin typeface="Arial" panose="020B0604020202020204" pitchFamily="34" charset="0"/>
                <a:cs typeface="Arial" panose="020B0604020202020204" pitchFamily="34" charset="0"/>
              </a:rPr>
              <a:t>Các</a:t>
            </a:r>
            <a:r>
              <a:rPr lang="en-US" sz="2800" b="1" dirty="0">
                <a:solidFill>
                  <a:srgbClr val="FFB014"/>
                </a:solidFill>
                <a:latin typeface="Arial" panose="020B0604020202020204" pitchFamily="34" charset="0"/>
                <a:cs typeface="Arial" panose="020B0604020202020204" pitchFamily="34" charset="0"/>
              </a:rPr>
              <a:t> </a:t>
            </a:r>
            <a:r>
              <a:rPr lang="en-US" sz="2800" b="1" dirty="0" err="1">
                <a:solidFill>
                  <a:srgbClr val="FFB014"/>
                </a:solidFill>
                <a:latin typeface="Arial" panose="020B0604020202020204" pitchFamily="34" charset="0"/>
                <a:cs typeface="Arial" panose="020B0604020202020204" pitchFamily="34" charset="0"/>
              </a:rPr>
              <a:t>khái</a:t>
            </a:r>
            <a:r>
              <a:rPr lang="en-US" sz="2800" b="1" dirty="0">
                <a:solidFill>
                  <a:srgbClr val="FFB014"/>
                </a:solidFill>
                <a:latin typeface="Arial" panose="020B0604020202020204" pitchFamily="34" charset="0"/>
                <a:cs typeface="Arial" panose="020B0604020202020204" pitchFamily="34" charset="0"/>
              </a:rPr>
              <a:t> </a:t>
            </a:r>
            <a:r>
              <a:rPr lang="en-US" sz="2800" b="1" dirty="0" err="1">
                <a:solidFill>
                  <a:srgbClr val="FFB014"/>
                </a:solidFill>
                <a:latin typeface="Arial" panose="020B0604020202020204" pitchFamily="34" charset="0"/>
                <a:cs typeface="Arial" panose="020B0604020202020204" pitchFamily="34" charset="0"/>
              </a:rPr>
              <a:t>niệm</a:t>
            </a:r>
            <a:endParaRPr lang="en-US" sz="2800" b="1" dirty="0">
              <a:solidFill>
                <a:srgbClr val="FFB014"/>
              </a:solidFill>
              <a:latin typeface="Arial" panose="020B0604020202020204" pitchFamily="34" charset="0"/>
              <a:cs typeface="Arial" panose="020B0604020202020204" pitchFamily="34" charset="0"/>
            </a:endParaRPr>
          </a:p>
          <a:p>
            <a:pPr marL="457200" indent="-457200">
              <a:buFont typeface="Wingdings" panose="05000000000000000000" pitchFamily="2" charset="2"/>
              <a:buChar char="v"/>
            </a:pPr>
            <a:r>
              <a:rPr lang="en-US" sz="2800" dirty="0" err="1">
                <a:latin typeface="Arial" panose="020B0604020202020204" pitchFamily="34" charset="0"/>
                <a:cs typeface="Arial" panose="020B0604020202020204" pitchFamily="34" charset="0"/>
              </a:rPr>
              <a:t>Luật</a:t>
            </a:r>
            <a:r>
              <a:rPr lang="en-US" sz="2800" dirty="0">
                <a:latin typeface="Arial" panose="020B0604020202020204" pitchFamily="34" charset="0"/>
                <a:cs typeface="Arial" panose="020B0604020202020204" pitchFamily="34" charset="0"/>
              </a:rPr>
              <a:t> TTDS </a:t>
            </a:r>
            <a:r>
              <a:rPr lang="en-US" sz="2800" dirty="0" err="1">
                <a:latin typeface="Arial" panose="020B0604020202020204" pitchFamily="34" charset="0"/>
                <a:cs typeface="Arial" panose="020B0604020202020204" pitchFamily="34" charset="0"/>
              </a:rPr>
              <a:t>bao</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gồm</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hệ</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thống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các</a:t>
            </a:r>
            <a:r>
              <a:rPr lang="en-US" sz="2800" dirty="0">
                <a:latin typeface="Arial" panose="020B0604020202020204" pitchFamily="34" charset="0"/>
                <a:cs typeface="Arial" panose="020B0604020202020204" pitchFamily="34" charset="0"/>
              </a:rPr>
              <a:t> QPPL do NN ban </a:t>
            </a:r>
            <a:r>
              <a:rPr lang="en-US" sz="2800" dirty="0" err="1">
                <a:latin typeface="Arial" panose="020B0604020202020204" pitchFamily="34" charset="0"/>
                <a:cs typeface="Arial" panose="020B0604020202020204" pitchFamily="34" charset="0"/>
              </a:rPr>
              <a:t>hành</a:t>
            </a:r>
            <a:r>
              <a:rPr lang="en-US" sz="2800" dirty="0">
                <a:latin typeface="Arial" panose="020B0604020202020204" pitchFamily="34" charset="0"/>
                <a:cs typeface="Arial" panose="020B0604020202020204" pitchFamily="34" charset="0"/>
              </a:rPr>
              <a:t> </a:t>
            </a:r>
            <a:endParaRPr lang="en-US" sz="2800" dirty="0">
              <a:latin typeface="Arial" panose="020B0604020202020204" pitchFamily="34" charset="0"/>
              <a:cs typeface="Arial" panose="020B0604020202020204" pitchFamily="34" charset="0"/>
            </a:endParaRPr>
          </a:p>
          <a:p>
            <a:pPr marL="457200" indent="-457200">
              <a:buFont typeface="Wingdings" panose="05000000000000000000" pitchFamily="2" charset="2"/>
              <a:buChar char="v"/>
            </a:pPr>
            <a:r>
              <a:rPr lang="en-US" sz="2800" dirty="0" err="1">
                <a:latin typeface="Arial" panose="020B0604020202020204" pitchFamily="34" charset="0"/>
                <a:cs typeface="Arial" panose="020B0604020202020204" pitchFamily="34" charset="0"/>
              </a:rPr>
              <a:t>Để</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điều</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chỉnh</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các</a:t>
            </a:r>
            <a:r>
              <a:rPr lang="en-US" sz="2800" dirty="0">
                <a:latin typeface="Arial" panose="020B0604020202020204" pitchFamily="34" charset="0"/>
                <a:cs typeface="Arial" panose="020B0604020202020204" pitchFamily="34" charset="0"/>
              </a:rPr>
              <a:t> QHXH </a:t>
            </a:r>
            <a:r>
              <a:rPr lang="en-US" sz="2800" dirty="0" err="1">
                <a:latin typeface="Arial" panose="020B0604020202020204" pitchFamily="34" charset="0"/>
                <a:cs typeface="Arial" panose="020B0604020202020204" pitchFamily="34" charset="0"/>
              </a:rPr>
              <a:t>phát</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sinh</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trong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quá</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trình</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tòa</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án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giải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quyết</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các</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vụ</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việc</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dân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sự</a:t>
            </a:r>
            <a:r>
              <a:rPr lang="en-US" sz="2800" dirty="0">
                <a:latin typeface="Arial" panose="020B0604020202020204" pitchFamily="34" charset="0"/>
                <a:cs typeface="Arial" panose="020B0604020202020204" pitchFamily="34" charset="0"/>
              </a:rPr>
              <a:t> </a:t>
            </a:r>
            <a:endParaRPr lang="en-US" sz="2800" dirty="0">
              <a:latin typeface="Arial" panose="020B0604020202020204" pitchFamily="34" charset="0"/>
              <a:cs typeface="Arial" panose="020B0604020202020204" pitchFamily="34" charset="0"/>
            </a:endParaRPr>
          </a:p>
          <a:p>
            <a:pPr marL="457200" indent="-457200">
              <a:buFont typeface="Wingdings" panose="05000000000000000000" pitchFamily="2" charset="2"/>
              <a:buChar char="v"/>
            </a:pPr>
            <a:r>
              <a:rPr lang="en-US" sz="2800" dirty="0" err="1">
                <a:latin typeface="Arial" panose="020B0604020202020204" pitchFamily="34" charset="0"/>
                <a:cs typeface="Arial" panose="020B0604020202020204" pitchFamily="34" charset="0"/>
              </a:rPr>
              <a:t>Nhằm</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bảo</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vệ</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quyền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và</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lợi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ích</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hợp</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pháp</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phát</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sinh</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từ</a:t>
            </a:r>
            <a:r>
              <a:rPr lang="en-US" sz="2800" dirty="0">
                <a:latin typeface="Arial" panose="020B0604020202020204" pitchFamily="34" charset="0"/>
                <a:cs typeface="Arial" panose="020B0604020202020204" pitchFamily="34" charset="0"/>
              </a:rPr>
              <a:t> QHPL </a:t>
            </a:r>
            <a:r>
              <a:rPr lang="en-US" sz="2800" dirty="0" err="1">
                <a:latin typeface="Arial" panose="020B0604020202020204" pitchFamily="34" charset="0"/>
                <a:cs typeface="Arial" panose="020B0604020202020204" pitchFamily="34" charset="0"/>
              </a:rPr>
              <a:t>dân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sự</a:t>
            </a:r>
            <a:r>
              <a:rPr lang="en-US" sz="2800" dirty="0">
                <a:latin typeface="Arial" panose="020B0604020202020204" pitchFamily="34" charset="0"/>
                <a:cs typeface="Arial" panose="020B0604020202020204" pitchFamily="34" charset="0"/>
              </a:rPr>
              <a:t>; QHPL </a:t>
            </a:r>
            <a:r>
              <a:rPr lang="en-US" sz="2800" dirty="0" err="1">
                <a:latin typeface="Arial" panose="020B0604020202020204" pitchFamily="34" charset="0"/>
                <a:cs typeface="Arial" panose="020B0604020202020204" pitchFamily="34" charset="0"/>
              </a:rPr>
              <a:t>hôn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nhân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và</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gia</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đình</a:t>
            </a:r>
            <a:r>
              <a:rPr lang="en-US" sz="2800" dirty="0">
                <a:latin typeface="Arial" panose="020B0604020202020204" pitchFamily="34" charset="0"/>
                <a:cs typeface="Arial" panose="020B0604020202020204" pitchFamily="34" charset="0"/>
              </a:rPr>
              <a:t>; QHPL </a:t>
            </a:r>
            <a:r>
              <a:rPr lang="en-US" sz="2800" dirty="0" err="1">
                <a:latin typeface="Arial" panose="020B0604020202020204" pitchFamily="34" charset="0"/>
                <a:cs typeface="Arial" panose="020B0604020202020204" pitchFamily="34" charset="0"/>
              </a:rPr>
              <a:t>kinh</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doanh</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thương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mại</a:t>
            </a:r>
            <a:r>
              <a:rPr lang="en-US" sz="2800" dirty="0">
                <a:latin typeface="Arial" panose="020B0604020202020204" pitchFamily="34" charset="0"/>
                <a:cs typeface="Arial" panose="020B0604020202020204" pitchFamily="34" charset="0"/>
              </a:rPr>
              <a:t>; QHPL </a:t>
            </a:r>
            <a:r>
              <a:rPr lang="en-US" sz="2800" dirty="0" err="1">
                <a:latin typeface="Arial" panose="020B0604020202020204" pitchFamily="34" charset="0"/>
                <a:cs typeface="Arial" panose="020B0604020202020204" pitchFamily="34" charset="0"/>
              </a:rPr>
              <a:t>lao</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động</a:t>
            </a:r>
            <a:endParaRPr lang="en-US" sz="2800" dirty="0">
              <a:solidFill>
                <a:srgbClr val="0000FF"/>
              </a:solidFill>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TextBox 8"/>
          <p:cNvSpPr txBox="1"/>
          <p:nvPr/>
        </p:nvSpPr>
        <p:spPr>
          <a:xfrm>
            <a:off x="609675" y="457349"/>
            <a:ext cx="8192061" cy="521970"/>
          </a:xfrm>
          <a:prstGeom prst="rect">
            <a:avLst/>
          </a:prstGeom>
          <a:noFill/>
        </p:spPr>
        <p:txBody>
          <a:bodyPr wrap="square" rtlCol="0">
            <a:spAutoFit/>
          </a:bodyPr>
          <a:p>
            <a:r>
              <a:rPr lang="en-US" sz="2800" b="1">
                <a:solidFill>
                  <a:srgbClr val="FFB014"/>
                </a:solidFill>
                <a:latin typeface="Arial" panose="020B0604020202020204" pitchFamily="34" charset="0"/>
                <a:cs typeface="Arial" panose="020B0604020202020204" pitchFamily="34" charset="0"/>
              </a:rPr>
              <a:t>Các giai đoạn giải quyết vụ án </a:t>
            </a:r>
            <a:r>
              <a:rPr lang="vi-VN" altLang="en-US" sz="2800" b="1">
                <a:solidFill>
                  <a:srgbClr val="FFB014"/>
                </a:solidFill>
                <a:latin typeface="Arial" panose="020B0604020202020204" pitchFamily="34" charset="0"/>
                <a:cs typeface="Arial" panose="020B0604020202020204" pitchFamily="34" charset="0"/>
              </a:rPr>
              <a:t>dân </a:t>
            </a:r>
            <a:r>
              <a:rPr lang="vi-VN" altLang="en-US" sz="2800" b="1">
                <a:solidFill>
                  <a:srgbClr val="FFB014"/>
                </a:solidFill>
                <a:latin typeface="Arial" panose="020B0604020202020204" pitchFamily="34" charset="0"/>
                <a:cs typeface="Arial" panose="020B0604020202020204" pitchFamily="34" charset="0"/>
              </a:rPr>
              <a:t>sự</a:t>
            </a:r>
            <a:endParaRPr lang="vi-VN" altLang="en-US" sz="2800" b="1">
              <a:solidFill>
                <a:srgbClr val="FFB014"/>
              </a:solidFill>
              <a:latin typeface="Arial" panose="020B0604020202020204" pitchFamily="34" charset="0"/>
              <a:cs typeface="Arial" panose="020B0604020202020204" pitchFamily="34" charset="0"/>
            </a:endParaRPr>
          </a:p>
        </p:txBody>
      </p:sp>
      <p:graphicFrame>
        <p:nvGraphicFramePr>
          <p:cNvPr id="7" name="Content Placeholder 3"/>
          <p:cNvGraphicFramePr/>
          <p:nvPr/>
        </p:nvGraphicFramePr>
        <p:xfrm>
          <a:off x="793715" y="2265301"/>
          <a:ext cx="7476564" cy="397706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r>
              <a:rPr lang="vi-VN" altLang="en-US" sz="2800"/>
              <a:t>Phạm vi điều chỉnh và nhiệm vụ của TTHC và TTDS</a:t>
            </a:r>
            <a:endParaRPr lang="vi-VN" altLang="en-US" sz="2800"/>
          </a:p>
        </p:txBody>
      </p:sp>
      <p:graphicFrame>
        <p:nvGraphicFramePr>
          <p:cNvPr id="5" name="Table 4"/>
          <p:cNvGraphicFramePr/>
          <p:nvPr/>
        </p:nvGraphicFramePr>
        <p:xfrm>
          <a:off x="1143635" y="1828800"/>
          <a:ext cx="6400165" cy="762000"/>
        </p:xfrm>
        <a:graphic>
          <a:graphicData uri="http://schemas.openxmlformats.org/drawingml/2006/table">
            <a:tbl>
              <a:tblPr firstRow="1" bandRow="1">
                <a:tableStyleId>{5C22544A-7EE6-4342-B048-85BDC9FD1C3A}</a:tableStyleId>
              </a:tblPr>
              <a:tblGrid>
                <a:gridCol w="3404870"/>
                <a:gridCol w="2994660"/>
              </a:tblGrid>
              <a:tr h="381000">
                <a:tc>
                  <a:txBody>
                    <a:bodyPr/>
                    <a:p>
                      <a:pPr algn="ctr">
                        <a:buNone/>
                      </a:pPr>
                      <a:r>
                        <a:rPr lang="vi-VN" altLang="en-US"/>
                        <a:t>Tố tụng Hành </a:t>
                      </a:r>
                      <a:r>
                        <a:rPr lang="vi-VN" altLang="en-US"/>
                        <a:t>chính</a:t>
                      </a:r>
                      <a:endParaRPr lang="vi-VN" altLang="en-US"/>
                    </a:p>
                  </a:txBody>
                  <a:tcPr/>
                </a:tc>
                <a:tc>
                  <a:txBody>
                    <a:bodyPr/>
                    <a:p>
                      <a:pPr algn="ctr">
                        <a:buNone/>
                      </a:pPr>
                      <a:r>
                        <a:rPr lang="vi-VN" altLang="en-US"/>
                        <a:t>Tố tụng dân </a:t>
                      </a:r>
                      <a:r>
                        <a:rPr lang="vi-VN" altLang="en-US"/>
                        <a:t>sự</a:t>
                      </a:r>
                      <a:endParaRPr lang="vi-VN" altLang="en-US"/>
                    </a:p>
                  </a:txBody>
                  <a:tcPr/>
                </a:tc>
              </a:tr>
              <a:tr h="381000">
                <a:tc>
                  <a:txBody>
                    <a:bodyPr/>
                    <a:p>
                      <a:pPr algn="just">
                        <a:buNone/>
                      </a:pPr>
                      <a:r>
                        <a:rPr lang="vi-VN" altLang="en-US"/>
                        <a:t>- Quy định những nguyên tắc cơ bản trong </a:t>
                      </a:r>
                      <a:r>
                        <a:rPr lang="vi-VN" altLang="en-US"/>
                        <a:t>TTHC</a:t>
                      </a:r>
                      <a:endParaRPr lang="vi-VN" altLang="en-US"/>
                    </a:p>
                    <a:p>
                      <a:pPr algn="just">
                        <a:buNone/>
                      </a:pPr>
                      <a:r>
                        <a:rPr lang="vi-VN" altLang="en-US"/>
                        <a:t>- Nhiệm vụ, quyền và trách nhiệm của cơ quan tiến hành TT, người tiến hành TT</a:t>
                      </a:r>
                      <a:endParaRPr lang="vi-VN" altLang="en-US"/>
                    </a:p>
                    <a:p>
                      <a:pPr algn="just">
                        <a:buNone/>
                      </a:pPr>
                      <a:r>
                        <a:rPr lang="vi-VN" altLang="en-US"/>
                        <a:t>- Quyền và nghĩa vụ của người tham gia tố tụng, cơ quan, tổ chức có liên quan</a:t>
                      </a:r>
                      <a:endParaRPr lang="vi-VN" altLang="en-US"/>
                    </a:p>
                    <a:p>
                      <a:pPr algn="just">
                        <a:buNone/>
                      </a:pPr>
                      <a:r>
                        <a:rPr lang="vi-VN" altLang="en-US"/>
                        <a:t>- Trình tự, thủ tục khởi kiện, giải quyết vụ án </a:t>
                      </a:r>
                      <a:r>
                        <a:rPr lang="vi-VN" altLang="en-US"/>
                        <a:t>hành chính, thi hành cán hành chính, giải quyết khiếu nại, tố cáo trong vụ án hành chính</a:t>
                      </a:r>
                      <a:r>
                        <a:rPr lang="vi-VN" altLang="en-US" u="heavy"/>
                        <a:t>  </a:t>
                      </a:r>
                      <a:endParaRPr lang="vi-VN" altLang="en-US" u="heavy"/>
                    </a:p>
                    <a:p>
                      <a:pPr algn="just">
                        <a:buNone/>
                      </a:pPr>
                      <a:r>
                        <a:rPr lang="vi-VN" altLang="en-US"/>
                        <a:t>(Đ1 Luật TTHC </a:t>
                      </a:r>
                      <a:r>
                        <a:rPr lang="vi-VN" altLang="en-US"/>
                        <a:t>2015)</a:t>
                      </a:r>
                      <a:endParaRPr lang="vi-VN" altLang="en-US"/>
                    </a:p>
                  </a:txBody>
                  <a:tcPr/>
                </a:tc>
                <a:tc>
                  <a:txBody>
                    <a:bodyPr/>
                    <a:p>
                      <a:pPr>
                        <a:buNone/>
                      </a:pPr>
                      <a:r>
                        <a:rPr lang="vi-VN" altLang="en-US"/>
                        <a:t>Giống </a:t>
                      </a:r>
                      <a:r>
                        <a:rPr lang="vi-VN" altLang="en-US"/>
                        <a:t>TTHC</a:t>
                      </a:r>
                      <a:endParaRPr lang="vi-VN" altLang="en-US"/>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r>
              <a:rPr lang="vi-VN" altLang="en-US" sz="2800"/>
              <a:t>Nguyên tắc trong tố </a:t>
            </a:r>
            <a:r>
              <a:rPr lang="vi-VN" altLang="en-US" sz="2800" u="heavy"/>
              <a:t>tụng</a:t>
            </a:r>
            <a:endParaRPr lang="vi-VN" altLang="en-US" sz="2800"/>
          </a:p>
        </p:txBody>
      </p:sp>
      <p:graphicFrame>
        <p:nvGraphicFramePr>
          <p:cNvPr id="5" name="Table 4"/>
          <p:cNvGraphicFramePr/>
          <p:nvPr/>
        </p:nvGraphicFramePr>
        <p:xfrm>
          <a:off x="610235" y="1981200"/>
          <a:ext cx="8077200" cy="4756150"/>
        </p:xfrm>
        <a:graphic>
          <a:graphicData uri="http://schemas.openxmlformats.org/drawingml/2006/table">
            <a:tbl>
              <a:tblPr firstRow="1" bandRow="1">
                <a:tableStyleId>{5C22544A-7EE6-4342-B048-85BDC9FD1C3A}</a:tableStyleId>
              </a:tblPr>
              <a:tblGrid>
                <a:gridCol w="5748655"/>
                <a:gridCol w="2328545"/>
              </a:tblGrid>
              <a:tr h="640080">
                <a:tc>
                  <a:txBody>
                    <a:bodyPr/>
                    <a:p>
                      <a:pPr algn="ctr">
                        <a:buNone/>
                      </a:pPr>
                      <a:r>
                        <a:rPr lang="vi-VN" altLang="en-US" sz="1800"/>
                        <a:t>Trong vụ án hành </a:t>
                      </a:r>
                      <a:r>
                        <a:rPr lang="vi-VN" altLang="en-US" sz="1800"/>
                        <a:t>chính</a:t>
                      </a:r>
                      <a:endParaRPr lang="vi-VN" altLang="en-US" sz="1800"/>
                    </a:p>
                  </a:txBody>
                  <a:tcPr/>
                </a:tc>
                <a:tc>
                  <a:txBody>
                    <a:bodyPr/>
                    <a:p>
                      <a:pPr algn="ctr">
                        <a:buNone/>
                      </a:pPr>
                      <a:r>
                        <a:rPr lang="vi-VN" altLang="en-US"/>
                        <a:t>Trong vụ </a:t>
                      </a:r>
                      <a:r>
                        <a:rPr lang="vi-VN" altLang="en-US" u="heavy"/>
                        <a:t>án</a:t>
                      </a:r>
                      <a:r>
                        <a:rPr lang="vi-VN" altLang="en-US"/>
                        <a:t> dân </a:t>
                      </a:r>
                      <a:r>
                        <a:rPr lang="vi-VN" altLang="en-US"/>
                        <a:t>sự</a:t>
                      </a:r>
                      <a:endParaRPr lang="vi-VN" altLang="en-US"/>
                    </a:p>
                  </a:txBody>
                  <a:tcPr/>
                </a:tc>
              </a:tr>
              <a:tr h="4116070">
                <a:tc>
                  <a:txBody>
                    <a:bodyPr/>
                    <a:p>
                      <a:pPr algn="just">
                        <a:buNone/>
                      </a:pPr>
                      <a:r>
                        <a:rPr lang="vi-VN" altLang="en-US"/>
                        <a:t>- Bảo đảm pháp chế XHCN trong TTHC</a:t>
                      </a:r>
                      <a:endParaRPr lang="vi-VN" altLang="en-US"/>
                    </a:p>
                    <a:p>
                      <a:pPr algn="just">
                        <a:buNone/>
                      </a:pPr>
                      <a:r>
                        <a:rPr lang="vi-VN" altLang="en-US"/>
                        <a:t>- Quyền yêu cầu TA bảo vệ quyền và lợi ích hợp </a:t>
                      </a:r>
                      <a:endParaRPr lang="vi-VN" altLang="en-US"/>
                    </a:p>
                    <a:p>
                      <a:pPr algn="just">
                        <a:buNone/>
                      </a:pPr>
                      <a:r>
                        <a:rPr lang="vi-VN" altLang="en-US"/>
                        <a:t>pháp</a:t>
                      </a:r>
                      <a:endParaRPr lang="vi-VN" altLang="en-US"/>
                    </a:p>
                    <a:p>
                      <a:pPr algn="just">
                        <a:buNone/>
                      </a:pPr>
                      <a:r>
                        <a:rPr lang="vi-VN" altLang="en-US"/>
                        <a:t>- Quyền yêu cầu BTTH trong vụ án hành chính</a:t>
                      </a:r>
                      <a:endParaRPr lang="vi-VN" altLang="en-US"/>
                    </a:p>
                    <a:p>
                      <a:pPr algn="just">
                        <a:buNone/>
                      </a:pPr>
                      <a:r>
                        <a:rPr lang="vi-VN" altLang="en-US"/>
                        <a:t>- Quyền quyết định và tự định đoạt của người khởi </a:t>
                      </a:r>
                      <a:endParaRPr lang="vi-VN" altLang="en-US"/>
                    </a:p>
                    <a:p>
                      <a:pPr algn="just">
                        <a:buNone/>
                      </a:pPr>
                      <a:r>
                        <a:rPr lang="vi-VN" altLang="en-US"/>
                        <a:t>kiện</a:t>
                      </a:r>
                      <a:endParaRPr lang="vi-VN" altLang="en-US"/>
                    </a:p>
                    <a:p>
                      <a:pPr algn="just">
                        <a:buNone/>
                      </a:pPr>
                      <a:r>
                        <a:rPr lang="vi-VN" altLang="en-US"/>
                        <a:t> - Các đương sự, cá nhân khởi kiện, yêu cầu để bảo </a:t>
                      </a:r>
                      <a:endParaRPr lang="vi-VN" altLang="en-US"/>
                    </a:p>
                    <a:p>
                      <a:pPr algn="just">
                        <a:buNone/>
                      </a:pPr>
                      <a:r>
                        <a:rPr lang="vi-VN" altLang="en-US"/>
                        <a:t>vệ quyền, lợi ích hợp pháp của người khác có </a:t>
                      </a:r>
                      <a:endParaRPr lang="vi-VN" altLang="en-US"/>
                    </a:p>
                    <a:p>
                      <a:pPr algn="just">
                        <a:buNone/>
                      </a:pPr>
                      <a:r>
                        <a:rPr lang="vi-VN" altLang="en-US"/>
                        <a:t>quyền và nghĩa vụ thu thập, giao nộp tài liệu, </a:t>
                      </a:r>
                      <a:endParaRPr lang="vi-VN" altLang="en-US"/>
                    </a:p>
                    <a:p>
                      <a:pPr algn="just">
                        <a:buNone/>
                      </a:pPr>
                      <a:r>
                        <a:rPr lang="vi-VN" altLang="en-US"/>
                        <a:t>chứng cứ.</a:t>
                      </a:r>
                      <a:endParaRPr lang="vi-VN" altLang="en-US"/>
                    </a:p>
                    <a:p>
                      <a:pPr algn="just">
                        <a:buNone/>
                      </a:pPr>
                      <a:r>
                        <a:rPr lang="vi-VN" altLang="en-US"/>
                        <a:t>- Bình đẳng về quyền và nghĩa vụ trong TTHC</a:t>
                      </a:r>
                      <a:endParaRPr lang="vi-VN" altLang="en-US"/>
                    </a:p>
                  </a:txBody>
                  <a:tcPr/>
                </a:tc>
                <a:tc>
                  <a:txBody>
                    <a:bodyPr/>
                    <a:p>
                      <a:pPr>
                        <a:buNone/>
                      </a:pPr>
                      <a:r>
                        <a:rPr lang="vi-VN" altLang="en-US"/>
                        <a:t>Giống </a:t>
                      </a:r>
                      <a:r>
                        <a:rPr lang="vi-VN" altLang="en-US"/>
                        <a:t>TTHC</a:t>
                      </a:r>
                      <a:endParaRPr lang="vi-VN" altLang="en-US"/>
                    </a:p>
                  </a:txBody>
                  <a:tcPr/>
                </a:tc>
              </a:tr>
            </a:tbl>
          </a:graphicData>
        </a:graphic>
      </p:graphicFrame>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docProps/app.xml><?xml version="1.0" encoding="utf-8"?>
<Properties xmlns="http://schemas.openxmlformats.org/officeDocument/2006/extended-properties" xmlns:vt="http://schemas.openxmlformats.org/officeDocument/2006/docPropsVTypes">
  <Template>Oriel</Template>
  <TotalTime>0</TotalTime>
  <Words>14444</Words>
  <Application>WPS Presentation</Application>
  <PresentationFormat>On-screen Show (4:3)</PresentationFormat>
  <Paragraphs>387</Paragraphs>
  <Slides>36</Slides>
  <Notes>7</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36</vt:i4>
      </vt:variant>
    </vt:vector>
  </HeadingPairs>
  <TitlesOfParts>
    <vt:vector size="49" baseType="lpstr">
      <vt:lpstr>Arial</vt:lpstr>
      <vt:lpstr>SimSun</vt:lpstr>
      <vt:lpstr>Wingdings</vt:lpstr>
      <vt:lpstr>Times New Roman</vt:lpstr>
      <vt:lpstr>Wingdings 2</vt:lpstr>
      <vt:lpstr>Wingdings</vt:lpstr>
      <vt:lpstr>Wingdings</vt:lpstr>
      <vt:lpstr>Calibri</vt:lpstr>
      <vt:lpstr>Microsoft YaHei</vt:lpstr>
      <vt:lpstr>Arial Unicode MS</vt:lpstr>
      <vt:lpstr>Constantia</vt:lpstr>
      <vt:lpstr>Tahoma</vt:lpstr>
      <vt:lpstr>Median</vt:lpstr>
      <vt:lpstr>PHÁP LUẬT TỐ TỤNG </vt:lpstr>
      <vt:lpstr>TÀI LIỆU HỌC TẬP</vt:lpstr>
      <vt:lpstr>Nội dung</vt:lpstr>
      <vt:lpstr>Tố tụng hành chính</vt:lpstr>
      <vt:lpstr>PowerPoint 演示文稿</vt:lpstr>
      <vt:lpstr>Tố tụng dân sự </vt:lpstr>
      <vt:lpstr>PowerPoint 演示文稿</vt:lpstr>
      <vt:lpstr>Phạm vi điều chỉnh và nhiệm vụ của TTHC và TTDS</vt:lpstr>
      <vt:lpstr>Nguyên tắc trong tố tụng</vt:lpstr>
      <vt:lpstr>Quyền khởi kiện - Quyền tự định đoạt</vt:lpstr>
      <vt:lpstr>Đối tượng khởi kiện</vt:lpstr>
      <vt:lpstr>Thời hiệu khởi kiện</vt:lpstr>
      <vt:lpstr>Cơ quan tiến hành, người tiến hành, người tham gia tố tụng</vt:lpstr>
      <vt:lpstr>Thẩm quyền Tòa án</vt:lpstr>
      <vt:lpstr>PowerPoint 演示文稿</vt:lpstr>
      <vt:lpstr>Thẩm quyền lãnh thổ</vt:lpstr>
      <vt:lpstr>Thẩm quyền cấp xét xử</vt:lpstr>
      <vt:lpstr>Nguyên tắc tố tụng</vt:lpstr>
      <vt:lpstr>Nguyên tắc tố tụng</vt:lpstr>
      <vt:lpstr>Tố tụng hình sự</vt:lpstr>
      <vt:lpstr>Đối tượng điều chỉnh, PP điều chỉnh</vt:lpstr>
      <vt:lpstr>Các nguyên tắc của TTHS</vt:lpstr>
      <vt:lpstr>PowerPoint 演示文稿</vt:lpstr>
      <vt:lpstr>Người tham gia TT, cơ quan THTT, người THTT</vt:lpstr>
      <vt:lpstr>GĐ1: Khởi tố VAHS</vt:lpstr>
      <vt:lpstr>Thẩm quyền QĐ khởi tố VAHS</vt:lpstr>
      <vt:lpstr>Những căn cứ không khởi tố </vt:lpstr>
      <vt:lpstr>GĐ2: Điều tra VAHS</vt:lpstr>
      <vt:lpstr>Thẩm quyền điều tra VAHS</vt:lpstr>
      <vt:lpstr>Thời hạn điều tra</vt:lpstr>
      <vt:lpstr>GĐ3: Truy tố VAHS</vt:lpstr>
      <vt:lpstr>PowerPoint 演示文稿</vt:lpstr>
      <vt:lpstr>GĐ4: Xét xử VAHS</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luật lao động</dc:title>
  <dc:creator>CHOPPY</dc:creator>
  <cp:lastModifiedBy>DELL</cp:lastModifiedBy>
  <cp:revision>127</cp:revision>
  <dcterms:created xsi:type="dcterms:W3CDTF">2006-08-16T00:00:00Z</dcterms:created>
  <dcterms:modified xsi:type="dcterms:W3CDTF">2023-10-14T03:42:45Z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D7B72A7F2F244AE797F5E877FEC1853E_13</vt:lpwstr>
  </property>
  <property fmtid="{D5CDD505-2E9C-101B-9397-08002B2CF9AE}" pid="3" name="KSOProductBuildVer">
    <vt:lpwstr>1033-12.2.0.13266</vt:lpwstr>
  </property>
</Properties>
</file>