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9" r:id="rId3"/>
    <p:sldId id="365" r:id="rId5"/>
    <p:sldId id="547" r:id="rId6"/>
    <p:sldId id="367" r:id="rId7"/>
    <p:sldId id="490" r:id="rId8"/>
    <p:sldId id="485" r:id="rId9"/>
    <p:sldId id="476" r:id="rId10"/>
    <p:sldId id="501" r:id="rId11"/>
    <p:sldId id="502" r:id="rId12"/>
    <p:sldId id="503" r:id="rId13"/>
    <p:sldId id="504" r:id="rId14"/>
    <p:sldId id="384" r:id="rId15"/>
    <p:sldId id="387" r:id="rId16"/>
    <p:sldId id="388" r:id="rId17"/>
    <p:sldId id="548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008A3E"/>
    <a:srgbClr val="FF0066"/>
    <a:srgbClr val="005024"/>
    <a:srgbClr val="006C31"/>
    <a:srgbClr val="C0048A"/>
    <a:srgbClr val="AB379D"/>
    <a:srgbClr val="B00000"/>
    <a:srgbClr val="B88C00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4C713-039F-4C2D-80DA-CDBBAD8F65AE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FD5B7F-4E61-449E-B70E-A19814C3C1FA}">
      <dgm:prSet phldrT="[Text]" phldr="0" custT="1"/>
      <dgm:spPr>
        <a:solidFill>
          <a:schemeClr val="accent3">
            <a:lumMod val="75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 err="1" smtClean="0">
              <a:latin typeface="Titillium Web"/>
            </a:rPr>
            <a:t>Sự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kiện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thực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tế</a:t>
          </a:r>
          <a:r>
            <a:rPr lang="en-US" sz="3200" b="1" dirty="0" err="1" smtClean="0">
              <a:latin typeface="Titillium Web"/>
            </a:rPr>
            <a:t/>
          </a:r>
          <a:endParaRPr lang="en-US" sz="3200" b="1" dirty="0" err="1" smtClean="0">
            <a:latin typeface="Titillium Web"/>
          </a:endParaRPr>
        </a:p>
      </dgm:t>
    </dgm:pt>
    <dgm:pt modelId="{D5453BB4-13AA-448A-9BF4-BBD75447D26F}" cxnId="{BCEA6698-B2CF-4D85-BE85-CEE9AC242E35}" type="par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822E8637-163A-4551-9D51-371E64EA1D1F}" cxnId="{BCEA6698-B2CF-4D85-BE85-CEE9AC242E35}" type="sib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FBBDE451-6A40-4418-B204-FA9DB8DFDE42}">
      <dgm:prSet phldrT="[Text]" phldr="0" custT="1"/>
      <dgm:spPr>
        <a:solidFill>
          <a:schemeClr val="accent2">
            <a:lumMod val="75000"/>
          </a:schemeClr>
        </a:solidFill>
      </dgm:spPr>
      <dgm:t>
        <a:bodyPr vert="horz" wrap="square"/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dirty="0" smtClean="0">
              <a:latin typeface="Titillium Web"/>
            </a:rPr>
            <a:t>- </a:t>
          </a:r>
          <a:r>
            <a:rPr lang="en-US" sz="2000" b="1" dirty="0" err="1" smtClean="0">
              <a:latin typeface="Titillium Web"/>
            </a:rPr>
            <a:t>Xuất</a:t>
          </a:r>
          <a:r>
            <a:rPr lang="en-US" sz="2000" b="1" dirty="0" smtClean="0">
              <a:latin typeface="Titillium Web"/>
            </a:rPr>
            <a:t> </a:t>
          </a:r>
          <a:r>
            <a:rPr lang="en-US" sz="2000" b="1" dirty="0" err="1" smtClean="0">
              <a:latin typeface="Titillium Web"/>
            </a:rPr>
            <a:t>hiện</a:t>
          </a:r>
          <a:r>
            <a:rPr lang="en-US" sz="2000" b="1" dirty="0" smtClean="0">
              <a:latin typeface="Titillium Web"/>
            </a:rPr>
            <a:t> </a:t>
          </a:r>
          <a:r>
            <a:rPr lang="en-US" sz="2000" b="1" dirty="0" smtClean="0">
              <a:latin typeface="Titillium Web"/>
            </a:rPr>
            <a:t/>
          </a:r>
          <a:endParaRPr lang="en-US" sz="2000" b="1" dirty="0" smtClean="0">
            <a:latin typeface="Titillium Web"/>
          </a:endParaRPr>
        </a:p>
        <a:p>
          <a:pPr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dirty="0" smtClean="0">
              <a:latin typeface="Titillium Web"/>
            </a:rPr>
            <a:t>- </a:t>
          </a:r>
          <a:r>
            <a:rPr lang="en-US" sz="2000" b="1" dirty="0" err="1" smtClean="0">
              <a:latin typeface="Titillium Web"/>
            </a:rPr>
            <a:t>Biến</a:t>
          </a:r>
          <a:r>
            <a:rPr lang="en-US" sz="2000" b="1" dirty="0" smtClean="0">
              <a:latin typeface="Titillium Web"/>
            </a:rPr>
            <a:t> </a:t>
          </a:r>
          <a:r>
            <a:rPr lang="en-US" sz="2000" b="1" dirty="0" err="1" smtClean="0">
              <a:latin typeface="Titillium Web"/>
            </a:rPr>
            <a:t>mất</a:t>
          </a:r>
          <a:r>
            <a:rPr lang="en-US" sz="2000" b="1" dirty="0">
              <a:latin typeface="Titillium Web"/>
            </a:rPr>
            <a:t/>
          </a:r>
          <a:endParaRPr lang="en-US" sz="2000" b="1" dirty="0">
            <a:latin typeface="Titillium Web"/>
          </a:endParaRPr>
        </a:p>
      </dgm:t>
    </dgm:pt>
    <dgm:pt modelId="{B30D5163-3E9A-43DD-9625-0E38A2B64A6C}" cxnId="{6B9C8F61-227C-44B2-A5FF-A143054D5D96}" type="par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1CD45137-0F1D-496D-AE16-0CF1DF1C4DF7}" cxnId="{6B9C8F61-227C-44B2-A5FF-A143054D5D96}" type="sib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2C331421-FE33-4995-A531-7AE65EC8F1F8}">
      <dgm:prSet phldrT="[Text]" phldr="0" custT="1"/>
      <dgm:spPr/>
      <dgm:t>
        <a:bodyPr vert="horz" wrap="square"/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Hình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thà</a:t>
          </a:r>
          <a:r>
            <a:rPr lang="en-US" sz="1800" b="1" dirty="0" err="1" smtClean="0">
              <a:latin typeface="Titillium Web"/>
            </a:rPr>
            <a:t>nh</a:t>
          </a:r>
          <a:r>
            <a:rPr lang="en-US" sz="1800" b="1" dirty="0" smtClean="0">
              <a:latin typeface="Titillium Web"/>
            </a:rPr>
            <a:t/>
          </a:r>
          <a:endParaRPr lang="en-US" sz="1800" b="1" dirty="0" smtClean="0">
            <a:latin typeface="Titillium Web"/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Thay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đổi</a:t>
          </a:r>
          <a:r>
            <a:rPr lang="en-US" sz="1800" b="1" dirty="0" smtClean="0">
              <a:latin typeface="Titillium Web"/>
            </a:rPr>
            <a:t/>
          </a:r>
          <a:endParaRPr lang="en-US" sz="1800" b="1" dirty="0" smtClean="0">
            <a:latin typeface="Titillium Web"/>
          </a:endParaRPr>
        </a:p>
        <a:p>
          <a:pPr algn="just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Chấm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dứt</a:t>
          </a:r>
          <a:r>
            <a:rPr lang="en-US" sz="1800" b="1" dirty="0" err="1" smtClean="0">
              <a:latin typeface="Titillium Web"/>
            </a:rPr>
            <a:t/>
          </a:r>
          <a:endParaRPr lang="en-US" sz="1800" b="1" dirty="0" err="1" smtClean="0">
            <a:latin typeface="Titillium Web"/>
          </a:endParaRPr>
        </a:p>
      </dgm:t>
    </dgm:pt>
    <dgm:pt modelId="{3ED92CE1-3268-4811-B165-1389A01B30AA}" cxnId="{F3702B03-787B-4943-84C0-B871907BB9A9}" type="par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52A7F262-E6F3-48E4-987F-8032426EB82F}" cxnId="{F3702B03-787B-4943-84C0-B871907BB9A9}" type="sibTrans">
      <dgm:prSet/>
      <dgm:spPr/>
      <dgm:t>
        <a:bodyPr/>
        <a:lstStyle/>
        <a:p>
          <a:endParaRPr lang="en-US">
            <a:latin typeface="Titillium Web"/>
          </a:endParaRPr>
        </a:p>
      </dgm:t>
    </dgm:pt>
    <dgm:pt modelId="{5BBA9FB1-4FB5-4531-AD50-F9D0FAC76CC6}" type="pres">
      <dgm:prSet presAssocID="{EC74C713-039F-4C2D-80DA-CDBBAD8F65AE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C60F46-640D-4280-906B-CA63FA102DAB}" type="pres">
      <dgm:prSet presAssocID="{BCFD5B7F-4E61-449E-B70E-A19814C3C1FA}" presName="composite" presStyleCnt="0"/>
      <dgm:spPr/>
    </dgm:pt>
    <dgm:pt modelId="{B2667BC5-A982-4BE0-A4B1-C8CFCB269635}" type="pres">
      <dgm:prSet presAssocID="{BCFD5B7F-4E61-449E-B70E-A19814C3C1FA}" presName="bentUpArrow1" presStyleLbl="alignImgPlace1" presStyleIdx="0" presStyleCnt="2" custLinFactNeighborX="-27328" custLinFactNeighborY="-13822"/>
      <dgm:spPr/>
    </dgm:pt>
    <dgm:pt modelId="{2834F5D4-2CDE-47CC-88DE-C1EE6D590BBE}" type="pres">
      <dgm:prSet presAssocID="{BCFD5B7F-4E61-449E-B70E-A19814C3C1FA}" presName="ParentText" presStyleLbl="node1" presStyleIdx="0" presStyleCnt="3" custScaleX="127288" custScaleY="7358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4226A-5CF0-4AB9-8D77-C7FCF3E5F071}" type="pres">
      <dgm:prSet presAssocID="{BCFD5B7F-4E61-449E-B70E-A19814C3C1FA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2E88D1-2E93-46DB-8FE0-E693C77450DD}" type="pres">
      <dgm:prSet presAssocID="{822E8637-163A-4551-9D51-371E64EA1D1F}" presName="sibTrans" presStyleCnt="0"/>
      <dgm:spPr/>
    </dgm:pt>
    <dgm:pt modelId="{AC5534D9-E15A-4CAF-93FF-761FCFCDFBE6}" type="pres">
      <dgm:prSet presAssocID="{FBBDE451-6A40-4418-B204-FA9DB8DFDE42}" presName="composite" presStyleCnt="0"/>
      <dgm:spPr/>
    </dgm:pt>
    <dgm:pt modelId="{33836B4F-2088-496C-BD7F-72ABD46943EF}" type="pres">
      <dgm:prSet presAssocID="{FBBDE451-6A40-4418-B204-FA9DB8DFDE42}" presName="bentUpArrow1" presStyleLbl="alignImgPlace1" presStyleIdx="1" presStyleCnt="2" custScaleX="124230" custLinFactNeighborX="-27804" custLinFactNeighborY="-8388"/>
      <dgm:spPr/>
    </dgm:pt>
    <dgm:pt modelId="{41F6CC6E-2D06-4E21-A04B-B68026809379}" type="pres">
      <dgm:prSet presAssocID="{FBBDE451-6A40-4418-B204-FA9DB8DFDE42}" presName="ParentText" presStyleLbl="node1" presStyleIdx="1" presStyleCnt="3" custScaleX="136822" custScaleY="92174" custLinFactNeighborX="-16739" custLinFactNeighborY="-527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3DB21B-EDD0-43AD-9045-039C602838C3}" type="pres">
      <dgm:prSet presAssocID="{FBBDE451-6A40-4418-B204-FA9DB8DFDE4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2D047-6B5F-41D3-94B2-6344ABA63556}" type="pres">
      <dgm:prSet presAssocID="{1CD45137-0F1D-496D-AE16-0CF1DF1C4DF7}" presName="sibTrans" presStyleCnt="0"/>
      <dgm:spPr/>
    </dgm:pt>
    <dgm:pt modelId="{66BC3472-BFC5-4C42-9244-6896656A067F}" type="pres">
      <dgm:prSet presAssocID="{2C331421-FE33-4995-A531-7AE65EC8F1F8}" presName="composite" presStyleCnt="0"/>
      <dgm:spPr/>
    </dgm:pt>
    <dgm:pt modelId="{4A9B7B68-DBB0-4796-B28C-B1EA2FAB90BB}" type="pres">
      <dgm:prSet presAssocID="{2C331421-FE33-4995-A531-7AE65EC8F1F8}" presName="ParentText" presStyleLbl="node1" presStyleIdx="2" presStyleCnt="3" custScaleX="115894" custLinFactNeighborX="-708" custLinFactNeighborY="-53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EA6698-B2CF-4D85-BE85-CEE9AC242E35}" srcId="{EC74C713-039F-4C2D-80DA-CDBBAD8F65AE}" destId="{BCFD5B7F-4E61-449E-B70E-A19814C3C1FA}" srcOrd="0" destOrd="0" parTransId="{D5453BB4-13AA-448A-9BF4-BBD75447D26F}" sibTransId="{822E8637-163A-4551-9D51-371E64EA1D1F}"/>
    <dgm:cxn modelId="{6B9C8F61-227C-44B2-A5FF-A143054D5D96}" srcId="{EC74C713-039F-4C2D-80DA-CDBBAD8F65AE}" destId="{FBBDE451-6A40-4418-B204-FA9DB8DFDE42}" srcOrd="1" destOrd="0" parTransId="{B30D5163-3E9A-43DD-9625-0E38A2B64A6C}" sibTransId="{1CD45137-0F1D-496D-AE16-0CF1DF1C4DF7}"/>
    <dgm:cxn modelId="{F3702B03-787B-4943-84C0-B871907BB9A9}" srcId="{EC74C713-039F-4C2D-80DA-CDBBAD8F65AE}" destId="{2C331421-FE33-4995-A531-7AE65EC8F1F8}" srcOrd="2" destOrd="0" parTransId="{3ED92CE1-3268-4811-B165-1389A01B30AA}" sibTransId="{52A7F262-E6F3-48E4-987F-8032426EB82F}"/>
    <dgm:cxn modelId="{8ACAE7DE-011E-4846-BF12-CE56EB1EFC0B}" type="presOf" srcId="{EC74C713-039F-4C2D-80DA-CDBBAD8F65AE}" destId="{5BBA9FB1-4FB5-4531-AD50-F9D0FAC76CC6}" srcOrd="0" destOrd="0" presId="urn:microsoft.com/office/officeart/2005/8/layout/StepDownProcess"/>
    <dgm:cxn modelId="{E11FD0B0-24EB-4185-A748-B1012DC1FE31}" type="presParOf" srcId="{5BBA9FB1-4FB5-4531-AD50-F9D0FAC76CC6}" destId="{87C60F46-640D-4280-906B-CA63FA102DAB}" srcOrd="0" destOrd="0" presId="urn:microsoft.com/office/officeart/2005/8/layout/StepDownProcess"/>
    <dgm:cxn modelId="{357127BB-9615-429F-B423-ED360781B2A6}" type="presParOf" srcId="{87C60F46-640D-4280-906B-CA63FA102DAB}" destId="{B2667BC5-A982-4BE0-A4B1-C8CFCB269635}" srcOrd="0" destOrd="0" presId="urn:microsoft.com/office/officeart/2005/8/layout/StepDownProcess"/>
    <dgm:cxn modelId="{A8A8C786-71BF-457F-AED0-A5D679B1F020}" type="presParOf" srcId="{87C60F46-640D-4280-906B-CA63FA102DAB}" destId="{2834F5D4-2CDE-47CC-88DE-C1EE6D590BBE}" srcOrd="1" destOrd="0" presId="urn:microsoft.com/office/officeart/2005/8/layout/StepDownProcess"/>
    <dgm:cxn modelId="{5F79A18D-FA0F-42C3-B6A9-8C495DDAE1DE}" type="presOf" srcId="{BCFD5B7F-4E61-449E-B70E-A19814C3C1FA}" destId="{2834F5D4-2CDE-47CC-88DE-C1EE6D590BBE}" srcOrd="0" destOrd="0" presId="urn:microsoft.com/office/officeart/2005/8/layout/StepDownProcess"/>
    <dgm:cxn modelId="{DC9EFDB7-C351-48E1-8110-FDDFEBA14996}" type="presParOf" srcId="{87C60F46-640D-4280-906B-CA63FA102DAB}" destId="{6214226A-5CF0-4AB9-8D77-C7FCF3E5F071}" srcOrd="2" destOrd="0" presId="urn:microsoft.com/office/officeart/2005/8/layout/StepDownProcess"/>
    <dgm:cxn modelId="{4F2C3870-2383-41B8-B6D7-F14C68572076}" type="presParOf" srcId="{5BBA9FB1-4FB5-4531-AD50-F9D0FAC76CC6}" destId="{472E88D1-2E93-46DB-8FE0-E693C77450DD}" srcOrd="1" destOrd="0" presId="urn:microsoft.com/office/officeart/2005/8/layout/StepDownProcess"/>
    <dgm:cxn modelId="{A0E592F0-A0CF-481C-8FC5-0EEF0D1DC62F}" type="presParOf" srcId="{5BBA9FB1-4FB5-4531-AD50-F9D0FAC76CC6}" destId="{AC5534D9-E15A-4CAF-93FF-761FCFCDFBE6}" srcOrd="2" destOrd="0" presId="urn:microsoft.com/office/officeart/2005/8/layout/StepDownProcess"/>
    <dgm:cxn modelId="{C1999D43-6AC2-44E0-A45F-5A3F3C4EBE7E}" type="presParOf" srcId="{AC5534D9-E15A-4CAF-93FF-761FCFCDFBE6}" destId="{33836B4F-2088-496C-BD7F-72ABD46943EF}" srcOrd="0" destOrd="2" presId="urn:microsoft.com/office/officeart/2005/8/layout/StepDownProcess"/>
    <dgm:cxn modelId="{A375464B-9942-4927-B811-AF51D83EB0CA}" type="presParOf" srcId="{AC5534D9-E15A-4CAF-93FF-761FCFCDFBE6}" destId="{41F6CC6E-2D06-4E21-A04B-B68026809379}" srcOrd="1" destOrd="2" presId="urn:microsoft.com/office/officeart/2005/8/layout/StepDownProcess"/>
    <dgm:cxn modelId="{204A18FA-44A0-499D-9D6C-3FB053EB2186}" type="presOf" srcId="{FBBDE451-6A40-4418-B204-FA9DB8DFDE42}" destId="{41F6CC6E-2D06-4E21-A04B-B68026809379}" srcOrd="0" destOrd="0" presId="urn:microsoft.com/office/officeart/2005/8/layout/StepDownProcess"/>
    <dgm:cxn modelId="{9564DDF5-D080-4C0A-969D-8B1B1E7FD131}" type="presParOf" srcId="{AC5534D9-E15A-4CAF-93FF-761FCFCDFBE6}" destId="{AE3DB21B-EDD0-43AD-9045-039C602838C3}" srcOrd="2" destOrd="2" presId="urn:microsoft.com/office/officeart/2005/8/layout/StepDownProcess"/>
    <dgm:cxn modelId="{5061BD8B-3B39-4126-BB6B-54B1B59252CA}" type="presParOf" srcId="{5BBA9FB1-4FB5-4531-AD50-F9D0FAC76CC6}" destId="{2D62D047-6B5F-41D3-94B2-6344ABA63556}" srcOrd="3" destOrd="0" presId="urn:microsoft.com/office/officeart/2005/8/layout/StepDownProcess"/>
    <dgm:cxn modelId="{F49DA9B1-4EF0-4E0B-9A00-610EDF40342B}" type="presParOf" srcId="{5BBA9FB1-4FB5-4531-AD50-F9D0FAC76CC6}" destId="{66BC3472-BFC5-4C42-9244-6896656A067F}" srcOrd="4" destOrd="0" presId="urn:microsoft.com/office/officeart/2005/8/layout/StepDownProcess"/>
    <dgm:cxn modelId="{F0A11C3A-6256-4DE7-9531-07521CD0CB1A}" type="presParOf" srcId="{66BC3472-BFC5-4C42-9244-6896656A067F}" destId="{4A9B7B68-DBB0-4796-B28C-B1EA2FAB90BB}" srcOrd="0" destOrd="4" presId="urn:microsoft.com/office/officeart/2005/8/layout/StepDownProcess"/>
    <dgm:cxn modelId="{12C33AFC-58E6-437E-A35E-D973A9887DF4}" type="presOf" srcId="{2C331421-FE33-4995-A531-7AE65EC8F1F8}" destId="{4A9B7B68-DBB0-4796-B28C-B1EA2FAB90B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391400" cy="5080000"/>
        <a:chOff x="0" y="0"/>
        <a:chExt cx="7391400" cy="5080000"/>
      </a:xfrm>
    </dsp:grpSpPr>
    <dsp:sp modelId="{B2667BC5-A982-4BE0-A4B1-C8CFCB269635}">
      <dsp:nvSpPr>
        <dsp:cNvPr id="3" name="Bent-Up Arrow 2"/>
        <dsp:cNvSpPr/>
      </dsp:nvSpPr>
      <dsp:spPr bwMode="white">
        <a:xfrm rot="5400000">
          <a:off x="869745" y="1279209"/>
          <a:ext cx="1229812" cy="14000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869745" y="1279209"/>
        <a:ext cx="1229812" cy="1400097"/>
      </dsp:txXfrm>
    </dsp:sp>
    <dsp:sp modelId="{2834F5D4-2CDE-47CC-88DE-C1EE6D590BBE}">
      <dsp:nvSpPr>
        <dsp:cNvPr id="4" name="Rounded Rectangle 3"/>
        <dsp:cNvSpPr/>
      </dsp:nvSpPr>
      <dsp:spPr bwMode="white">
        <a:xfrm>
          <a:off x="912261" y="0"/>
          <a:ext cx="2070279" cy="1449128"/>
        </a:xfrm>
        <a:prstGeom prst="roundRect">
          <a:avLst>
            <a:gd name="adj" fmla="val 16670"/>
          </a:avLst>
        </a:prstGeom>
        <a:solidFill>
          <a:schemeClr val="accent3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dirty="0" err="1" smtClean="0">
              <a:latin typeface="Titillium Web"/>
            </a:rPr>
            <a:t>Sự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kiện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thực</a:t>
          </a:r>
          <a:r>
            <a:rPr lang="en-US" sz="3200" b="1" dirty="0" smtClean="0">
              <a:latin typeface="Titillium Web"/>
            </a:rPr>
            <a:t> </a:t>
          </a:r>
          <a:r>
            <a:rPr lang="en-US" sz="3200" b="1" dirty="0" err="1" smtClean="0">
              <a:latin typeface="Titillium Web"/>
            </a:rPr>
            <a:t>tế</a:t>
          </a:r>
          <a:endParaRPr lang="en-US" sz="3200" b="1" dirty="0" err="1" smtClean="0">
            <a:latin typeface="Titillium Web"/>
          </a:endParaRPr>
        </a:p>
      </dsp:txBody>
      <dsp:txXfrm>
        <a:off x="912261" y="0"/>
        <a:ext cx="2070279" cy="1449128"/>
      </dsp:txXfrm>
    </dsp:sp>
    <dsp:sp modelId="{6214226A-5CF0-4AB9-8D77-C7FCF3E5F071}">
      <dsp:nvSpPr>
        <dsp:cNvPr id="5" name="Rectangles 4"/>
        <dsp:cNvSpPr/>
      </dsp:nvSpPr>
      <dsp:spPr bwMode="white">
        <a:xfrm>
          <a:off x="2982539" y="146406"/>
          <a:ext cx="1505723" cy="11712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4310" tIns="194310" rIns="194310" bIns="194310" anchor="ctr"/>
        <a:lstStyle>
          <a:lvl1pPr algn="l">
            <a:defRPr sz="5100"/>
          </a:lvl1pPr>
          <a:lvl2pPr marL="285750" indent="-285750" algn="l">
            <a:defRPr sz="4000"/>
          </a:lvl2pPr>
          <a:lvl3pPr marL="571500" indent="-285750" algn="l">
            <a:defRPr sz="4000"/>
          </a:lvl3pPr>
          <a:lvl4pPr marL="857250" indent="-285750" algn="l">
            <a:defRPr sz="4000"/>
          </a:lvl4pPr>
          <a:lvl5pPr marL="1143000" indent="-285750" algn="l">
            <a:defRPr sz="4000"/>
          </a:lvl5pPr>
          <a:lvl6pPr marL="1428750" indent="-285750" algn="l">
            <a:defRPr sz="4000"/>
          </a:lvl6pPr>
          <a:lvl7pPr marL="1714500" indent="-285750" algn="l">
            <a:defRPr sz="4000"/>
          </a:lvl7pPr>
          <a:lvl8pPr marL="2000250" indent="-285750" algn="l">
            <a:defRPr sz="4000"/>
          </a:lvl8pPr>
          <a:lvl9pPr marL="2286000" indent="-285750" algn="l">
            <a:defRPr sz="4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982539" y="146406"/>
        <a:ext cx="1505723" cy="1171249"/>
      </dsp:txXfrm>
    </dsp:sp>
    <dsp:sp modelId="{33836B4F-2088-496C-BD7F-72ABD46943EF}">
      <dsp:nvSpPr>
        <dsp:cNvPr id="6" name="Bent-Up Arrow 5"/>
        <dsp:cNvSpPr/>
      </dsp:nvSpPr>
      <dsp:spPr bwMode="white">
        <a:xfrm rot="5400000">
          <a:off x="2687307" y="3161473"/>
          <a:ext cx="1229812" cy="14000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</dsp:spPr>
      <dsp:style>
        <a:lnRef idx="2">
          <a:schemeClr val="lt1"/>
        </a:lnRef>
        <a:fillRef idx="1">
          <a:schemeClr val="accent1">
            <a:tint val="50000"/>
          </a:schemeClr>
        </a:fillRef>
        <a:effectRef idx="0">
          <a:scrgbClr r="0" g="0" b="0"/>
        </a:effectRef>
        <a:fontRef idx="minor"/>
      </dsp:style>
      <dsp:txXfrm rot="5400000">
        <a:off x="2687307" y="3161473"/>
        <a:ext cx="1229812" cy="1400097"/>
      </dsp:txXfrm>
    </dsp:sp>
    <dsp:sp modelId="{41F6CC6E-2D06-4E21-A04B-B68026809379}">
      <dsp:nvSpPr>
        <dsp:cNvPr id="7" name="Rounded Rectangle 6"/>
        <dsp:cNvSpPr/>
      </dsp:nvSpPr>
      <dsp:spPr bwMode="white">
        <a:xfrm>
          <a:off x="2407280" y="1732536"/>
          <a:ext cx="2070279" cy="1449128"/>
        </a:xfrm>
        <a:prstGeom prst="roundRect">
          <a:avLst>
            <a:gd name="adj" fmla="val 16670"/>
          </a:avLst>
        </a:prstGeom>
        <a:solidFill>
          <a:schemeClr val="accent2">
            <a:lumMod val="75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3200" b="1" dirty="0" smtClean="0">
              <a:latin typeface="Titillium Web"/>
            </a:rPr>
            <a:t>- </a:t>
          </a:r>
          <a:r>
            <a:rPr lang="en-US" sz="2000" b="1" dirty="0" err="1" smtClean="0">
              <a:latin typeface="Titillium Web"/>
            </a:rPr>
            <a:t>Xuất</a:t>
          </a:r>
          <a:r>
            <a:rPr lang="en-US" sz="2000" b="1" dirty="0" smtClean="0">
              <a:latin typeface="Titillium Web"/>
            </a:rPr>
            <a:t> </a:t>
          </a:r>
          <a:r>
            <a:rPr lang="en-US" sz="2000" b="1" dirty="0" err="1" smtClean="0">
              <a:latin typeface="Titillium Web"/>
            </a:rPr>
            <a:t>hiện</a:t>
          </a:r>
          <a:r>
            <a:rPr lang="en-US" sz="2000" b="1" dirty="0" smtClean="0">
              <a:latin typeface="Titillium Web"/>
            </a:rPr>
            <a:t> </a:t>
          </a:r>
          <a:endParaRPr lang="en-US" sz="2000" b="1" dirty="0" smtClean="0">
            <a:latin typeface="Titillium Web"/>
          </a:endParaRPr>
        </a:p>
        <a:p>
          <a:pPr lvl="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sz="2000" b="1" dirty="0" smtClean="0">
              <a:latin typeface="Titillium Web"/>
            </a:rPr>
            <a:t>- </a:t>
          </a:r>
          <a:r>
            <a:rPr lang="en-US" sz="2000" b="1" dirty="0" err="1" smtClean="0">
              <a:latin typeface="Titillium Web"/>
            </a:rPr>
            <a:t>Biến</a:t>
          </a:r>
          <a:r>
            <a:rPr lang="en-US" sz="2000" b="1" dirty="0" smtClean="0">
              <a:latin typeface="Titillium Web"/>
            </a:rPr>
            <a:t> </a:t>
          </a:r>
          <a:r>
            <a:rPr lang="en-US" sz="2000" b="1" dirty="0" err="1" smtClean="0">
              <a:latin typeface="Titillium Web"/>
            </a:rPr>
            <a:t>mất</a:t>
          </a:r>
          <a:endParaRPr lang="en-US" sz="2000" b="1" dirty="0">
            <a:latin typeface="Titillium Web"/>
          </a:endParaRPr>
        </a:p>
      </dsp:txBody>
      <dsp:txXfrm>
        <a:off x="2407280" y="1732536"/>
        <a:ext cx="2070279" cy="1449128"/>
      </dsp:txXfrm>
    </dsp:sp>
    <dsp:sp modelId="{AE3DB21B-EDD0-43AD-9045-039C602838C3}">
      <dsp:nvSpPr>
        <dsp:cNvPr id="8" name="Rectangles 7"/>
        <dsp:cNvSpPr/>
      </dsp:nvSpPr>
      <dsp:spPr bwMode="white">
        <a:xfrm>
          <a:off x="4730839" y="1961842"/>
          <a:ext cx="1505723" cy="117124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4310" tIns="194310" rIns="194310" bIns="194310" anchor="ctr"/>
        <a:lstStyle>
          <a:lvl1pPr algn="l">
            <a:defRPr sz="5100"/>
          </a:lvl1pPr>
          <a:lvl2pPr marL="285750" indent="-285750" algn="l">
            <a:defRPr sz="4000"/>
          </a:lvl2pPr>
          <a:lvl3pPr marL="571500" indent="-285750" algn="l">
            <a:defRPr sz="4000"/>
          </a:lvl3pPr>
          <a:lvl4pPr marL="857250" indent="-285750" algn="l">
            <a:defRPr sz="4000"/>
          </a:lvl4pPr>
          <a:lvl5pPr marL="1143000" indent="-285750" algn="l">
            <a:defRPr sz="4000"/>
          </a:lvl5pPr>
          <a:lvl6pPr marL="1428750" indent="-285750" algn="l">
            <a:defRPr sz="4000"/>
          </a:lvl6pPr>
          <a:lvl7pPr marL="1714500" indent="-285750" algn="l">
            <a:defRPr sz="4000"/>
          </a:lvl7pPr>
          <a:lvl8pPr marL="2000250" indent="-285750" algn="l">
            <a:defRPr sz="4000"/>
          </a:lvl8pPr>
          <a:lvl9pPr marL="2286000" indent="-285750" algn="l">
            <a:defRPr sz="40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4730839" y="1961842"/>
        <a:ext cx="1505723" cy="1171249"/>
      </dsp:txXfrm>
    </dsp:sp>
    <dsp:sp modelId="{4A9B7B68-DBB0-4796-B28C-B1EA2FAB90BB}">
      <dsp:nvSpPr>
        <dsp:cNvPr id="9" name="Rounded Rectangle 8"/>
        <dsp:cNvSpPr/>
      </dsp:nvSpPr>
      <dsp:spPr bwMode="white">
        <a:xfrm>
          <a:off x="4396213" y="3553025"/>
          <a:ext cx="2070279" cy="1449128"/>
        </a:xfrm>
        <a:prstGeom prst="roundRect">
          <a:avLst>
            <a:gd name="adj" fmla="val 1667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3340" tIns="53340" rIns="53340" bIns="533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Hình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thà</a:t>
          </a:r>
          <a:r>
            <a:rPr lang="en-US" sz="1800" b="1" dirty="0" err="1" smtClean="0">
              <a:latin typeface="Titillium Web"/>
            </a:rPr>
            <a:t>nh</a:t>
          </a:r>
          <a:endParaRPr lang="en-US" sz="1800" b="1" dirty="0" smtClean="0">
            <a:latin typeface="Titillium Web"/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Thay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đổi</a:t>
          </a:r>
          <a:endParaRPr lang="en-US" sz="1800" b="1" dirty="0" smtClean="0">
            <a:latin typeface="Titillium Web"/>
          </a:endParaRPr>
        </a:p>
        <a:p>
          <a:pPr lvl="0" algn="just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dirty="0" smtClean="0">
              <a:latin typeface="Titillium Web"/>
            </a:rPr>
            <a:t>- </a:t>
          </a:r>
          <a:r>
            <a:rPr lang="en-US" sz="1800" b="1" dirty="0" err="1" smtClean="0">
              <a:latin typeface="Titillium Web"/>
            </a:rPr>
            <a:t>Chấm</a:t>
          </a:r>
          <a:r>
            <a:rPr lang="en-US" sz="1800" b="1" dirty="0" smtClean="0">
              <a:latin typeface="Titillium Web"/>
            </a:rPr>
            <a:t> </a:t>
          </a:r>
          <a:r>
            <a:rPr lang="en-US" sz="1800" b="1" dirty="0" err="1" smtClean="0">
              <a:latin typeface="Titillium Web"/>
            </a:rPr>
            <a:t>dứt</a:t>
          </a:r>
          <a:endParaRPr lang="en-US" sz="1800" b="1" dirty="0" err="1" smtClean="0">
            <a:latin typeface="Titillium Web"/>
          </a:endParaRPr>
        </a:p>
      </dsp:txBody>
      <dsp:txXfrm>
        <a:off x="4396213" y="3553025"/>
        <a:ext cx="2070279" cy="144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bkpt" val="fixed"/>
          <dgm:param type="bkPtFixedVal" val="1"/>
          <dgm:param type="off" val="off"/>
          <dgm:param type="grDir" val="tL"/>
          <dgm:param type="flowDir" val="row"/>
        </dgm:alg>
      </dgm:if>
      <dgm:else name="Name2">
        <dgm:alg type="snake">
          <dgm:param type="bkpt" val="fixed"/>
          <dgm:param type="bkPtFixedVal" val="1"/>
          <dgm:param type="off" val="off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type="bentUpArrow" r:blip="" rot="90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type="bentArrow" r:blip="" rot="180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parTxLTRAlign" val="l"/>
                    <dgm:param type="stBulletLvl" val="1"/>
                    <dgm:param type="txAnchorVertCh" val="mid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3F4E5A-9559-4C84-9D44-9EB3ADEC8EBE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0D0C4EF-1E2E-4730-AD6C-6E1494DD03A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579000" y="2296000"/>
            <a:ext cx="54300" cy="18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26350" y="2025635"/>
            <a:ext cx="4638300" cy="15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26353" y="3685135"/>
            <a:ext cx="76319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ll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"/>
            <a:ext cx="9144000" cy="34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10" name="Shape 10"/>
          <p:cNvSpPr/>
          <p:nvPr/>
        </p:nvSpPr>
        <p:spPr>
          <a:xfrm>
            <a:off x="579000" y="2560600"/>
            <a:ext cx="54300" cy="15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554167"/>
            <a:ext cx="54123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ll dir="l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16" y="226814"/>
            <a:ext cx="1342730" cy="753976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457200" y="1136061"/>
            <a:ext cx="8229600" cy="137160"/>
            <a:chOff x="457200" y="1767593"/>
            <a:chExt cx="8229600" cy="89235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457200" y="1767593"/>
              <a:ext cx="8229600" cy="89235"/>
            </a:xfrm>
            <a:prstGeom prst="roundRect">
              <a:avLst>
                <a:gd name="adj" fmla="val 50000"/>
              </a:avLst>
            </a:prstGeom>
            <a:solidFill>
              <a:srgbClr val="FFB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1314450" y="1767593"/>
              <a:ext cx="6515100" cy="892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1847990" y="226814"/>
            <a:ext cx="58865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>
                <a:solidFill>
                  <a:srgbClr val="0066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TÔN ĐỨC THẮNG</a:t>
            </a:r>
            <a:endParaRPr lang="en-US" sz="2500" b="1">
              <a:solidFill>
                <a:srgbClr val="0066B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b="1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LUẬT</a:t>
            </a:r>
            <a:endParaRPr lang="en-US" sz="2600" b="1">
              <a:solidFill>
                <a:srgbClr val="ED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>
          <a:xfrm>
            <a:off x="207782" y="634843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6CEA3A3-4539-4123-84B0-2A5975154E50}" type="datetime1">
              <a:rPr lang="en-US" smtClean="0"/>
            </a:fld>
            <a:endParaRPr 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3620" y="6356351"/>
            <a:ext cx="4476754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vi-VN"/>
              <a:t>302053 – Chương 2: Vấn đề cơ bản về pháp luật</a:t>
            </a:r>
            <a:endParaRPr lang="en-US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4" y="636426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3024325"/>
            <a:ext cx="8229600" cy="2552549"/>
          </a:xfrm>
        </p:spPr>
        <p:txBody>
          <a:bodyPr anchor="t">
            <a:normAutofit/>
          </a:bodyPr>
          <a:lstStyle>
            <a:lvl1pPr marL="0" indent="0" algn="ctr">
              <a:buNone/>
              <a:defRPr sz="4800" b="1" baseline="0">
                <a:solidFill>
                  <a:srgbClr val="00928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TÊN BÀI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141030" y="1994820"/>
            <a:ext cx="4659824" cy="914400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1" baseline="0">
                <a:solidFill>
                  <a:srgbClr val="FFB014"/>
                </a:solidFill>
              </a:defRPr>
            </a:lvl1pPr>
          </a:lstStyle>
          <a:p>
            <a:pPr lvl="0"/>
            <a:r>
              <a:rPr lang="en-US"/>
              <a:t>Bài </a:t>
            </a:r>
            <a:endParaRPr lang="en-US"/>
          </a:p>
        </p:txBody>
      </p:sp>
    </p:spTree>
  </p:cSld>
  <p:clrMapOvr>
    <a:masterClrMapping/>
  </p:clrMapOvr>
  <p:transition spd="slow">
    <p:pull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" y="-13000"/>
            <a:ext cx="7726799" cy="6883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61053" y="1410869"/>
            <a:ext cx="5404499" cy="365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439873" y="989793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sz="9600" b="1" kern="0">
                <a:solidFill>
                  <a:srgbClr val="FFFFFF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“</a:t>
            </a:r>
            <a:endParaRPr lang="en-GB" sz="9600" b="1" kern="0">
              <a:solidFill>
                <a:srgbClr val="FFFFFF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8" y="2115102"/>
            <a:ext cx="5971499" cy="419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44428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217288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590149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2"/>
            <a:ext cx="45780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FFFFFF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" y="2"/>
            <a:ext cx="2291999" cy="6857999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3303" y="5714235"/>
            <a:ext cx="8053499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56" name="Shape 56"/>
          <p:cNvSpPr/>
          <p:nvPr/>
        </p:nvSpPr>
        <p:spPr>
          <a:xfrm>
            <a:off x="579000" y="59572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sz="1400" kern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ll dir="l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801" y="2115102"/>
            <a:ext cx="6092099" cy="419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ll dir="ld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jpe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685800" y="2057401"/>
            <a:ext cx="8305800" cy="2667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ài 4.</a:t>
            </a:r>
            <a:b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 HỆ PHÁP LUẬT</a:t>
            </a:r>
            <a:endParaRPr lang="en-GB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63333"/>
            <a:ext cx="6165976" cy="1143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Thành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phần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của</a:t>
            </a:r>
            <a:r>
              <a:rPr lang="en-US" sz="3200" dirty="0" smtClean="0">
                <a:solidFill>
                  <a:srgbClr val="FF0066"/>
                </a:solidFill>
              </a:rPr>
              <a:t> QHPL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121857" name="Rectangle 3"/>
          <p:cNvSpPr>
            <a:spLocks noGrp="1"/>
          </p:cNvSpPr>
          <p:nvPr>
            <p:ph type="body" idx="4294967295"/>
          </p:nvPr>
        </p:nvSpPr>
        <p:spPr>
          <a:xfrm>
            <a:off x="0" y="2114550"/>
            <a:ext cx="5970588" cy="419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vi-VN" dirty="0" smtClean="0"/>
          </a:p>
        </p:txBody>
      </p:sp>
      <p:sp>
        <p:nvSpPr>
          <p:cNvPr id="121859" name="AutoShape 4"/>
          <p:cNvSpPr>
            <a:spLocks noChangeArrowheads="1"/>
          </p:cNvSpPr>
          <p:nvPr/>
        </p:nvSpPr>
        <p:spPr bwMode="gray">
          <a:xfrm>
            <a:off x="1371600" y="1143000"/>
            <a:ext cx="6248400" cy="4495800"/>
          </a:xfrm>
          <a:prstGeom prst="upArrow">
            <a:avLst>
              <a:gd name="adj1" fmla="val 73769"/>
              <a:gd name="adj2" fmla="val 32588"/>
            </a:avLst>
          </a:prstGeom>
          <a:gradFill rotWithShape="1">
            <a:gsLst>
              <a:gs pos="0">
                <a:srgbClr val="AD83EB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0" name="AutoShape 5"/>
          <p:cNvSpPr>
            <a:spLocks noChangeArrowheads="1"/>
          </p:cNvSpPr>
          <p:nvPr/>
        </p:nvSpPr>
        <p:spPr bwMode="gray">
          <a:xfrm>
            <a:off x="8382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1" name="AutoShape 6"/>
          <p:cNvSpPr>
            <a:spLocks noChangeArrowheads="1"/>
          </p:cNvSpPr>
          <p:nvPr/>
        </p:nvSpPr>
        <p:spPr bwMode="gray">
          <a:xfrm>
            <a:off x="3352800" y="3276600"/>
            <a:ext cx="2286000" cy="17494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2" name="AutoShape 7"/>
          <p:cNvSpPr>
            <a:spLocks noChangeArrowheads="1"/>
          </p:cNvSpPr>
          <p:nvPr/>
        </p:nvSpPr>
        <p:spPr bwMode="gray">
          <a:xfrm>
            <a:off x="59436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3" name="Text Box 9"/>
          <p:cNvSpPr txBox="1">
            <a:spLocks noChangeArrowheads="1"/>
          </p:cNvSpPr>
          <p:nvPr/>
        </p:nvSpPr>
        <p:spPr bwMode="auto">
          <a:xfrm>
            <a:off x="3657600" y="3987225"/>
            <a:ext cx="17160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thể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4" name="Text Box 10"/>
          <p:cNvSpPr txBox="1">
            <a:spLocks noChangeArrowheads="1"/>
          </p:cNvSpPr>
          <p:nvPr/>
        </p:nvSpPr>
        <p:spPr bwMode="auto">
          <a:xfrm>
            <a:off x="6172200" y="4124980"/>
            <a:ext cx="18573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Khách</a:t>
            </a:r>
            <a:r>
              <a:rPr lang="en-US" sz="2800" b="1" dirty="0">
                <a:solidFill>
                  <a:srgbClr val="C22308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thể</a:t>
            </a:r>
            <a:endParaRPr lang="vi-VN" sz="2800" b="1" dirty="0">
              <a:solidFill>
                <a:srgbClr val="C223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5" name="Text Box 11"/>
          <p:cNvSpPr txBox="1">
            <a:spLocks noChangeArrowheads="1"/>
          </p:cNvSpPr>
          <p:nvPr/>
        </p:nvSpPr>
        <p:spPr bwMode="auto">
          <a:xfrm>
            <a:off x="990600" y="3962400"/>
            <a:ext cx="20034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dung</a:t>
            </a:r>
            <a:endParaRPr lang="vi-VN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6" name="Text Box 12"/>
          <p:cNvSpPr txBox="1">
            <a:spLocks noChangeArrowheads="1"/>
          </p:cNvSpPr>
          <p:nvPr/>
        </p:nvSpPr>
        <p:spPr bwMode="auto">
          <a:xfrm>
            <a:off x="2362200" y="2362200"/>
            <a:ext cx="4537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QUAN HỆ PHÁP LUẬT</a:t>
            </a:r>
            <a:endParaRPr lang="vi-V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Cloud Callout 15"/>
          <p:cNvSpPr/>
          <p:nvPr/>
        </p:nvSpPr>
        <p:spPr>
          <a:xfrm rot="21090867">
            <a:off x="776647" y="4896909"/>
            <a:ext cx="6597008" cy="1720716"/>
          </a:xfrm>
          <a:prstGeom prst="cloudCallout">
            <a:avLst>
              <a:gd name="adj1" fmla="val -30504"/>
              <a:gd name="adj2" fmla="val -7338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40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3226800" cy="1143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Sự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kiện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pháp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lý</a:t>
            </a:r>
            <a:endParaRPr lang="en-US" sz="3200" dirty="0">
              <a:solidFill>
                <a:srgbClr val="FF0066"/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-152400" y="1676400"/>
          <a:ext cx="7391400" cy="50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Oval 3"/>
          <p:cNvSpPr/>
          <p:nvPr/>
        </p:nvSpPr>
        <p:spPr>
          <a:xfrm rot="20050136">
            <a:off x="6254864" y="3515118"/>
            <a:ext cx="2893472" cy="174248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FF0000"/>
                </a:solidFill>
                <a:latin typeface="Titillium Web"/>
              </a:rPr>
              <a:t>Quan</a:t>
            </a:r>
            <a:r>
              <a:rPr lang="en-US" sz="3200" b="1" dirty="0" smtClean="0">
                <a:solidFill>
                  <a:srgbClr val="FF0000"/>
                </a:solidFill>
                <a:latin typeface="Titillium Web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tillium Web"/>
              </a:rPr>
              <a:t>hệ</a:t>
            </a:r>
            <a:r>
              <a:rPr lang="en-US" sz="3200" b="1" dirty="0" smtClean="0">
                <a:solidFill>
                  <a:srgbClr val="FF0000"/>
                </a:solidFill>
                <a:latin typeface="Titillium Web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tillium Web"/>
              </a:rPr>
              <a:t>pháp</a:t>
            </a:r>
            <a:r>
              <a:rPr lang="en-US" sz="3200" b="1" dirty="0" smtClean="0">
                <a:solidFill>
                  <a:srgbClr val="FF0000"/>
                </a:solidFill>
                <a:latin typeface="Titillium Web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tillium Web"/>
              </a:rPr>
              <a:t>luật</a:t>
            </a:r>
            <a:endParaRPr lang="en-US" sz="3200" b="1" dirty="0">
              <a:solidFill>
                <a:srgbClr val="FF0000"/>
              </a:solidFill>
              <a:latin typeface="Titillium Web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2667BC5-A982-4BE0-A4B1-C8CFCB269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B2667BC5-A982-4BE0-A4B1-C8CFCB2696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834F5D4-2CDE-47CC-88DE-C1EE6D590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2834F5D4-2CDE-47CC-88DE-C1EE6D590B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14226A-5CF0-4AB9-8D77-C7FCF3E5F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">
                                            <p:graphicEl>
                                              <a:dgm id="{6214226A-5CF0-4AB9-8D77-C7FCF3E5F0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3836B4F-2088-496C-BD7F-72ABD4694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">
                                            <p:graphicEl>
                                              <a:dgm id="{33836B4F-2088-496C-BD7F-72ABD4694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1F6CC6E-2D06-4E21-A04B-B680268093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">
                                            <p:graphicEl>
                                              <a:dgm id="{41F6CC6E-2D06-4E21-A04B-B680268093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3DB21B-EDD0-43AD-9045-039C602838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">
                                            <p:graphicEl>
                                              <a:dgm id="{AE3DB21B-EDD0-43AD-9045-039C602838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A9B7B68-DBB0-4796-B28C-B1EA2FAB9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">
                                            <p:graphicEl>
                                              <a:dgm id="{4A9B7B68-DBB0-4796-B28C-B1EA2FAB90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/>
        </p:bldSub>
      </p:bldGraphic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solidFill>
                  <a:srgbClr val="FF0066"/>
                </a:solidFill>
              </a:rPr>
              <a:t>Sự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 err="1">
                <a:solidFill>
                  <a:srgbClr val="FF0066"/>
                </a:solidFill>
              </a:rPr>
              <a:t>kiện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 err="1">
                <a:solidFill>
                  <a:srgbClr val="FF0066"/>
                </a:solidFill>
              </a:rPr>
              <a:t>pháp</a:t>
            </a:r>
            <a:r>
              <a:rPr lang="en-US" sz="3200" dirty="0">
                <a:solidFill>
                  <a:srgbClr val="FF0066"/>
                </a:solidFill>
              </a:rPr>
              <a:t> </a:t>
            </a:r>
            <a:r>
              <a:rPr lang="en-US" sz="3200" dirty="0" err="1">
                <a:solidFill>
                  <a:srgbClr val="FF0066"/>
                </a:solidFill>
              </a:rPr>
              <a:t>lý</a:t>
            </a:r>
            <a:endParaRPr lang="en-US" sz="2800" dirty="0"/>
          </a:p>
        </p:txBody>
      </p:sp>
      <p:sp>
        <p:nvSpPr>
          <p:cNvPr id="150532" name="AutoShape 4"/>
          <p:cNvSpPr>
            <a:spLocks noChangeArrowheads="1"/>
          </p:cNvSpPr>
          <p:nvPr/>
        </p:nvSpPr>
        <p:spPr bwMode="gray">
          <a:xfrm>
            <a:off x="304800" y="2438400"/>
            <a:ext cx="2590800" cy="3048000"/>
          </a:xfrm>
          <a:prstGeom prst="irregularSeal1">
            <a:avLst/>
          </a:prstGeom>
          <a:solidFill>
            <a:schemeClr val="tx2">
              <a:lumMod val="10000"/>
            </a:schemeClr>
          </a:solidFill>
          <a:ln w="9525" algn="ctr">
            <a:noFill/>
            <a:miter lim="800000"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Sự kiện</a:t>
            </a:r>
            <a:endParaRPr lang="vi-VN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2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pháp lý</a:t>
            </a:r>
            <a:endParaRPr lang="vi-VN" sz="32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3" name="AutoShape 5"/>
          <p:cNvSpPr>
            <a:spLocks noChangeArrowheads="1"/>
          </p:cNvSpPr>
          <p:nvPr/>
        </p:nvSpPr>
        <p:spPr bwMode="gray">
          <a:xfrm>
            <a:off x="4800600" y="228600"/>
            <a:ext cx="3581400" cy="3200400"/>
          </a:xfrm>
          <a:prstGeom prst="irregularSeal1">
            <a:avLst/>
          </a:prstGeom>
          <a:solidFill>
            <a:srgbClr val="800080"/>
          </a:solidFill>
          <a:ln w="9525" algn="ctr">
            <a:noFill/>
            <a:miter lim="800000"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rgbClr val="F1F161"/>
                </a:solidFill>
                <a:latin typeface="Times New Roman" panose="02020603050405020304" pitchFamily="18" charset="0"/>
              </a:rPr>
              <a:t>Sự biến</a:t>
            </a:r>
            <a:endParaRPr lang="vi-VN" sz="3600" b="1" dirty="0">
              <a:solidFill>
                <a:srgbClr val="F1F161"/>
              </a:solidFill>
              <a:latin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rgbClr val="F1F161"/>
                </a:solidFill>
                <a:latin typeface="Times New Roman" panose="02020603050405020304" pitchFamily="18" charset="0"/>
              </a:rPr>
              <a:t>pháp lý</a:t>
            </a:r>
            <a:endParaRPr lang="vi-VN" sz="3600" b="1" dirty="0">
              <a:solidFill>
                <a:srgbClr val="F1F1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34" name="AutoShape 6"/>
          <p:cNvSpPr>
            <a:spLocks noChangeArrowheads="1"/>
          </p:cNvSpPr>
          <p:nvPr/>
        </p:nvSpPr>
        <p:spPr bwMode="gray">
          <a:xfrm>
            <a:off x="4800600" y="4216400"/>
            <a:ext cx="3962400" cy="2641600"/>
          </a:xfrm>
          <a:prstGeom prst="irregularSeal1">
            <a:avLst/>
          </a:prstGeom>
          <a:solidFill>
            <a:schemeClr val="accent5">
              <a:lumMod val="50000"/>
            </a:schemeClr>
          </a:solidFill>
          <a:ln w="9525" algn="ctr">
            <a:noFill/>
            <a:miter lim="800000"/>
          </a:ln>
          <a:effectLst>
            <a:outerShdw dist="107763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Hành vi 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pháp lý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174" name="Line 7"/>
          <p:cNvSpPr>
            <a:spLocks noChangeShapeType="1"/>
          </p:cNvSpPr>
          <p:nvPr/>
        </p:nvSpPr>
        <p:spPr bwMode="auto">
          <a:xfrm flipV="1">
            <a:off x="3048000" y="2743200"/>
            <a:ext cx="1584325" cy="792163"/>
          </a:xfrm>
          <a:prstGeom prst="lin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75" name="Line 8"/>
          <p:cNvSpPr>
            <a:spLocks noChangeShapeType="1"/>
          </p:cNvSpPr>
          <p:nvPr/>
        </p:nvSpPr>
        <p:spPr bwMode="auto">
          <a:xfrm>
            <a:off x="2743200" y="4648200"/>
            <a:ext cx="1584325" cy="720725"/>
          </a:xfrm>
          <a:prstGeom prst="line">
            <a:avLst/>
          </a:prstGeom>
          <a:noFill/>
          <a:ln w="152400">
            <a:solidFill>
              <a:schemeClr val="tx1">
                <a:lumMod val="65000"/>
                <a:lumOff val="35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95600" y="3657600"/>
            <a:ext cx="29514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căn</a:t>
            </a:r>
            <a:r>
              <a:rPr lang="en-US" sz="3600" b="1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i="1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cứ</a:t>
            </a:r>
            <a:r>
              <a:rPr lang="en-US" sz="3600" b="1" i="1" dirty="0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ý </a:t>
            </a:r>
            <a:r>
              <a:rPr lang="en-US" sz="3600" b="1" i="1" dirty="0" err="1" smtClean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chí</a:t>
            </a:r>
            <a:endParaRPr lang="en-US" sz="3600" b="1" i="1" dirty="0">
              <a:solidFill>
                <a:schemeClr val="tx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35174" grpId="0" animBg="1"/>
      <p:bldP spid="13517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66"/>
                </a:solidFill>
              </a:rPr>
              <a:t>Sự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kiện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pháp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lý</a:t>
            </a:r>
            <a:endParaRPr lang="en-US" dirty="0"/>
          </a:p>
        </p:txBody>
      </p:sp>
      <p:grpSp>
        <p:nvGrpSpPr>
          <p:cNvPr id="138243" name="Group 4"/>
          <p:cNvGrpSpPr/>
          <p:nvPr/>
        </p:nvGrpSpPr>
        <p:grpSpPr bwMode="auto">
          <a:xfrm>
            <a:off x="84137" y="3481387"/>
            <a:ext cx="2125663" cy="1852613"/>
            <a:chOff x="2057" y="862"/>
            <a:chExt cx="1549" cy="1351"/>
          </a:xfrm>
        </p:grpSpPr>
        <p:sp>
          <p:nvSpPr>
            <p:cNvPr id="138259" name="AutoShape 5"/>
            <p:cNvSpPr>
              <a:spLocks noChangeArrowheads="1"/>
            </p:cNvSpPr>
            <p:nvPr/>
          </p:nvSpPr>
          <p:spPr bwMode="gray">
            <a:xfrm>
              <a:off x="2070" y="885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8260" name="AutoShape 6"/>
            <p:cNvSpPr>
              <a:spLocks noChangeArrowheads="1"/>
            </p:cNvSpPr>
            <p:nvPr/>
          </p:nvSpPr>
          <p:spPr bwMode="gray">
            <a:xfrm>
              <a:off x="2057" y="862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FF0000"/>
            </a:soli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8261" name="AutoShape 7"/>
            <p:cNvSpPr>
              <a:spLocks noChangeArrowheads="1"/>
            </p:cNvSpPr>
            <p:nvPr/>
          </p:nvSpPr>
          <p:spPr bwMode="gray">
            <a:xfrm>
              <a:off x="2147" y="942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FF99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vi-VN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Hành vi</a:t>
              </a:r>
              <a:endParaRPr lang="vi-VN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514600" y="2667000"/>
            <a:ext cx="2700338" cy="1512888"/>
            <a:chOff x="2057" y="862"/>
            <a:chExt cx="1549" cy="1351"/>
          </a:xfrm>
        </p:grpSpPr>
        <p:sp>
          <p:nvSpPr>
            <p:cNvPr id="138256" name="AutoShape 9"/>
            <p:cNvSpPr>
              <a:spLocks noChangeArrowheads="1"/>
            </p:cNvSpPr>
            <p:nvPr/>
          </p:nvSpPr>
          <p:spPr bwMode="gray">
            <a:xfrm>
              <a:off x="2070" y="885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8257" name="AutoShape 10"/>
            <p:cNvSpPr>
              <a:spLocks noChangeArrowheads="1"/>
            </p:cNvSpPr>
            <p:nvPr/>
          </p:nvSpPr>
          <p:spPr bwMode="gray">
            <a:xfrm>
              <a:off x="2057" y="862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FF990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53611" name="AutoShape 11"/>
            <p:cNvSpPr>
              <a:spLocks noChangeArrowheads="1"/>
            </p:cNvSpPr>
            <p:nvPr/>
          </p:nvSpPr>
          <p:spPr bwMode="gray">
            <a:xfrm>
              <a:off x="2147" y="941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99CC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vi-VN" sz="2800" b="1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Hành động</a:t>
              </a:r>
              <a:endParaRPr lang="vi-VN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2555875" y="4797425"/>
            <a:ext cx="2592388" cy="1563688"/>
            <a:chOff x="2057" y="862"/>
            <a:chExt cx="1549" cy="1351"/>
          </a:xfrm>
        </p:grpSpPr>
        <p:sp>
          <p:nvSpPr>
            <p:cNvPr id="138253" name="AutoShape 13"/>
            <p:cNvSpPr>
              <a:spLocks noChangeArrowheads="1"/>
            </p:cNvSpPr>
            <p:nvPr/>
          </p:nvSpPr>
          <p:spPr bwMode="gray">
            <a:xfrm>
              <a:off x="2070" y="885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8254" name="AutoShape 14"/>
            <p:cNvSpPr>
              <a:spLocks noChangeArrowheads="1"/>
            </p:cNvSpPr>
            <p:nvPr/>
          </p:nvSpPr>
          <p:spPr bwMode="gray">
            <a:xfrm>
              <a:off x="2057" y="862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00FF00"/>
            </a:solidFill>
            <a:ln w="9525">
              <a:solidFill>
                <a:srgbClr val="C0C0C0"/>
              </a:solidFill>
              <a:miter lim="800000"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8255" name="AutoShape 15"/>
            <p:cNvSpPr>
              <a:spLocks noChangeArrowheads="1"/>
            </p:cNvSpPr>
            <p:nvPr/>
          </p:nvSpPr>
          <p:spPr bwMode="gray">
            <a:xfrm>
              <a:off x="2147" y="942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solidFill>
              <a:srgbClr val="CC99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r>
                <a:rPr lang="vi-VN" sz="2800" b="1" dirty="0">
                  <a:latin typeface="Times New Roman" panose="02020603050405020304" pitchFamily="18" charset="0"/>
                </a:rPr>
                <a:t>Không</a:t>
              </a:r>
              <a:endParaRPr lang="vi-VN" sz="28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vi-VN" sz="2800" b="1" dirty="0">
                  <a:latin typeface="Times New Roman" panose="02020603050405020304" pitchFamily="18" charset="0"/>
                </a:rPr>
                <a:t>hành động</a:t>
              </a:r>
              <a:endParaRPr lang="vi-V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16" name="AutoShape 16"/>
          <p:cNvSpPr>
            <a:spLocks noChangeArrowheads="1"/>
          </p:cNvSpPr>
          <p:nvPr/>
        </p:nvSpPr>
        <p:spPr bwMode="gray">
          <a:xfrm>
            <a:off x="5715000" y="2590800"/>
            <a:ext cx="3236913" cy="15113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+mn-lt"/>
              </a:rPr>
              <a:t>Là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cách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xử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sự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chủ</a:t>
            </a:r>
            <a:r>
              <a:rPr lang="en-US" sz="2400" b="1" dirty="0">
                <a:latin typeface="+mn-lt"/>
              </a:rPr>
              <a:t> </a:t>
            </a:r>
            <a:endParaRPr lang="en-US" sz="2400" b="1" dirty="0">
              <a:latin typeface="+mn-lt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latin typeface="+mn-lt"/>
              </a:rPr>
              <a:t>động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b="1" dirty="0" err="1">
                <a:latin typeface="+mn-lt"/>
              </a:rPr>
              <a:t>của</a:t>
            </a:r>
            <a:r>
              <a:rPr lang="en-US" sz="2400" b="1" dirty="0">
                <a:latin typeface="+mn-lt"/>
              </a:rPr>
              <a:t> con </a:t>
            </a:r>
            <a:r>
              <a:rPr lang="en-US" sz="2400" b="1" dirty="0" err="1">
                <a:latin typeface="+mn-lt"/>
              </a:rPr>
              <a:t>người</a:t>
            </a:r>
            <a:endParaRPr lang="en-US" sz="2400" b="1" dirty="0">
              <a:latin typeface="+mn-lt"/>
            </a:endParaRPr>
          </a:p>
        </p:txBody>
      </p:sp>
      <p:sp>
        <p:nvSpPr>
          <p:cNvPr id="153617" name="AutoShape 17"/>
          <p:cNvSpPr>
            <a:spLocks noChangeArrowheads="1"/>
          </p:cNvSpPr>
          <p:nvPr/>
        </p:nvSpPr>
        <p:spPr bwMode="gray">
          <a:xfrm>
            <a:off x="5651500" y="4797425"/>
            <a:ext cx="3236913" cy="15113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25400" algn="ctr">
            <a:noFill/>
            <a:round/>
          </a:ln>
          <a:effectLst>
            <a:outerShdw dist="10776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latin typeface="+mn-lt"/>
              </a:rPr>
              <a:t>Là cách xử sự thụ </a:t>
            </a:r>
            <a:endParaRPr lang="en-US" sz="2400" b="1">
              <a:latin typeface="+mn-lt"/>
            </a:endParaRPr>
          </a:p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>
                <a:latin typeface="+mn-lt"/>
              </a:rPr>
              <a:t>động của con người</a:t>
            </a:r>
            <a:endParaRPr lang="en-US" sz="2400" b="1">
              <a:latin typeface="+mn-lt"/>
            </a:endParaRPr>
          </a:p>
        </p:txBody>
      </p:sp>
      <p:sp>
        <p:nvSpPr>
          <p:cNvPr id="138248" name="AutoShape 18"/>
          <p:cNvSpPr>
            <a:spLocks noChangeArrowheads="1"/>
          </p:cNvSpPr>
          <p:nvPr/>
        </p:nvSpPr>
        <p:spPr bwMode="gray">
          <a:xfrm rot="3195992">
            <a:off x="2035318" y="3461527"/>
            <a:ext cx="576262" cy="786561"/>
          </a:xfrm>
          <a:prstGeom prst="upArrow">
            <a:avLst>
              <a:gd name="adj1" fmla="val 78306"/>
              <a:gd name="adj2" fmla="val 84340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8249" name="AutoShape 19"/>
          <p:cNvSpPr>
            <a:spLocks noChangeArrowheads="1"/>
          </p:cNvSpPr>
          <p:nvPr/>
        </p:nvSpPr>
        <p:spPr bwMode="gray">
          <a:xfrm rot="7387449">
            <a:off x="2084127" y="4458697"/>
            <a:ext cx="576262" cy="912660"/>
          </a:xfrm>
          <a:prstGeom prst="upArrow">
            <a:avLst>
              <a:gd name="adj1" fmla="val 78306"/>
              <a:gd name="adj2" fmla="val 84340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8250" name="AutoShape 20"/>
          <p:cNvSpPr>
            <a:spLocks noChangeArrowheads="1"/>
          </p:cNvSpPr>
          <p:nvPr/>
        </p:nvSpPr>
        <p:spPr bwMode="gray">
          <a:xfrm rot="5249350">
            <a:off x="5003800" y="2924175"/>
            <a:ext cx="576263" cy="576263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8251" name="AutoShape 21"/>
          <p:cNvSpPr>
            <a:spLocks noChangeArrowheads="1"/>
          </p:cNvSpPr>
          <p:nvPr/>
        </p:nvSpPr>
        <p:spPr bwMode="gray">
          <a:xfrm rot="5249350">
            <a:off x="5076826" y="5300662"/>
            <a:ext cx="576262" cy="576263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6" grpId="0" animBg="1"/>
      <p:bldP spid="153617" grpId="0" animBg="1"/>
      <p:bldP spid="138250" grpId="0" animBg="1"/>
      <p:bldP spid="1382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7" name="Group 4"/>
          <p:cNvGrpSpPr/>
          <p:nvPr/>
        </p:nvGrpSpPr>
        <p:grpSpPr bwMode="auto">
          <a:xfrm>
            <a:off x="228600" y="2590800"/>
            <a:ext cx="1828801" cy="1625600"/>
            <a:chOff x="572" y="1701"/>
            <a:chExt cx="1152" cy="1024"/>
          </a:xfrm>
          <a:solidFill>
            <a:srgbClr val="FF0066"/>
          </a:solidFill>
        </p:grpSpPr>
        <p:sp>
          <p:nvSpPr>
            <p:cNvPr id="139309" name="Oval 13"/>
            <p:cNvSpPr>
              <a:spLocks noChangeArrowheads="1"/>
            </p:cNvSpPr>
            <p:nvPr/>
          </p:nvSpPr>
          <p:spPr bwMode="gray">
            <a:xfrm>
              <a:off x="572" y="1701"/>
              <a:ext cx="1152" cy="1024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vert="eaVert" wrap="none" anchor="ctr"/>
            <a:lstStyle/>
            <a:p>
              <a:pPr algn="ctr"/>
              <a:endParaRPr lang="en-US" sz="2800" b="1">
                <a:latin typeface="Lucida Sans Unicode" panose="020B0602030504020204" pitchFamily="34" charset="0"/>
              </a:endParaRPr>
            </a:p>
          </p:txBody>
        </p:sp>
        <p:sp>
          <p:nvSpPr>
            <p:cNvPr id="139306" name="Text Box 15"/>
            <p:cNvSpPr txBox="1">
              <a:spLocks noChangeArrowheads="1"/>
            </p:cNvSpPr>
            <p:nvPr/>
          </p:nvSpPr>
          <p:spPr bwMode="gray">
            <a:xfrm>
              <a:off x="720" y="2035"/>
              <a:ext cx="882" cy="327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800" b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Hành</a:t>
              </a: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vi</a:t>
              </a:r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9268" name="Group 16"/>
          <p:cNvGrpSpPr/>
          <p:nvPr/>
        </p:nvGrpSpPr>
        <p:grpSpPr bwMode="auto">
          <a:xfrm>
            <a:off x="3200400" y="1905000"/>
            <a:ext cx="2232025" cy="1600200"/>
            <a:chOff x="555" y="2823"/>
            <a:chExt cx="973" cy="1065"/>
          </a:xfrm>
        </p:grpSpPr>
        <p:pic>
          <p:nvPicPr>
            <p:cNvPr id="139295" name="Picture 17" descr="Picture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36" y="3718"/>
              <a:ext cx="81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96" name="Oval 18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925800"/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7" name="Oval 19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85001"/>
                  </a:srgbClr>
                </a:gs>
                <a:gs pos="100000">
                  <a:srgbClr val="A261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8" name="Oval 20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B96F00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pic>
          <p:nvPicPr>
            <p:cNvPr id="139299" name="Picture 21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9269" name="Group 22"/>
          <p:cNvGrpSpPr/>
          <p:nvPr/>
        </p:nvGrpSpPr>
        <p:grpSpPr bwMode="auto">
          <a:xfrm rot="302589">
            <a:off x="2971800" y="4495800"/>
            <a:ext cx="2533650" cy="1873250"/>
            <a:chOff x="555" y="2823"/>
            <a:chExt cx="973" cy="1065"/>
          </a:xfrm>
        </p:grpSpPr>
        <p:pic>
          <p:nvPicPr>
            <p:cNvPr id="139290" name="Picture 23" descr="Picture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636" y="3718"/>
              <a:ext cx="81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9291" name="Oval 24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adFill rotWithShape="1">
              <a:gsLst>
                <a:gs pos="0">
                  <a:srgbClr val="30C230"/>
                </a:gs>
                <a:gs pos="100000">
                  <a:srgbClr val="1B6F1B"/>
                </a:gs>
              </a:gsLst>
              <a:path path="rect">
                <a:fillToRect l="100000" t="100000"/>
              </a:path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2" name="Oval 25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adFill rotWithShape="1">
              <a:gsLst>
                <a:gs pos="0">
                  <a:srgbClr val="30C230">
                    <a:alpha val="85001"/>
                  </a:srgbClr>
                </a:gs>
                <a:gs pos="100000">
                  <a:srgbClr val="1F7B1F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93" name="Oval 26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adFill rotWithShape="1">
              <a:gsLst>
                <a:gs pos="0">
                  <a:srgbClr val="30C230"/>
                </a:gs>
                <a:gs pos="100000">
                  <a:srgbClr val="238D23"/>
                </a:gs>
              </a:gsLst>
              <a:lin ang="2700000" scaled="1"/>
            </a:gradFill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pic>
          <p:nvPicPr>
            <p:cNvPr id="139294" name="Picture 27" descr="Picture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6" y="2880"/>
              <a:ext cx="616" cy="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9270" name="Text Box 28"/>
          <p:cNvSpPr txBox="1">
            <a:spLocks noChangeArrowheads="1"/>
          </p:cNvSpPr>
          <p:nvPr/>
        </p:nvSpPr>
        <p:spPr bwMode="auto">
          <a:xfrm>
            <a:off x="3597275" y="2133600"/>
            <a:ext cx="1584325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vi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hợp</a:t>
            </a:r>
            <a:r>
              <a:rPr lang="en-US" sz="27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7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endParaRPr lang="vi-VN" sz="27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1" name="Text Box 29"/>
          <p:cNvSpPr txBox="1">
            <a:spLocks noChangeArrowheads="1"/>
          </p:cNvSpPr>
          <p:nvPr/>
        </p:nvSpPr>
        <p:spPr bwMode="auto">
          <a:xfrm rot="653582">
            <a:off x="3186163" y="4961640"/>
            <a:ext cx="2160588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vi       </a:t>
            </a: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bất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hợp</a:t>
            </a:r>
            <a:r>
              <a:rPr lang="en-US" sz="25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endParaRPr lang="vi-VN" sz="25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8" name="Oval 34"/>
          <p:cNvSpPr>
            <a:spLocks noChangeArrowheads="1"/>
          </p:cNvSpPr>
          <p:nvPr/>
        </p:nvSpPr>
        <p:spPr bwMode="gray">
          <a:xfrm>
            <a:off x="6781800" y="1219200"/>
            <a:ext cx="2133600" cy="1676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round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grpSp>
        <p:nvGrpSpPr>
          <p:cNvPr id="139273" name="Group 36"/>
          <p:cNvGrpSpPr/>
          <p:nvPr/>
        </p:nvGrpSpPr>
        <p:grpSpPr bwMode="auto">
          <a:xfrm>
            <a:off x="6858000" y="4876800"/>
            <a:ext cx="2232025" cy="1907228"/>
            <a:chOff x="555" y="2823"/>
            <a:chExt cx="973" cy="973"/>
          </a:xfrm>
          <a:solidFill>
            <a:srgbClr val="00B050"/>
          </a:solidFill>
        </p:grpSpPr>
        <p:sp>
          <p:nvSpPr>
            <p:cNvPr id="139281" name="Oval 38"/>
            <p:cNvSpPr>
              <a:spLocks noChangeArrowheads="1"/>
            </p:cNvSpPr>
            <p:nvPr/>
          </p:nvSpPr>
          <p:spPr bwMode="gray">
            <a:xfrm>
              <a:off x="555" y="2823"/>
              <a:ext cx="973" cy="973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82" name="Oval 39"/>
            <p:cNvSpPr>
              <a:spLocks noChangeArrowheads="1"/>
            </p:cNvSpPr>
            <p:nvPr/>
          </p:nvSpPr>
          <p:spPr bwMode="gray">
            <a:xfrm>
              <a:off x="576" y="2846"/>
              <a:ext cx="928" cy="929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  <p:sp>
          <p:nvSpPr>
            <p:cNvPr id="139283" name="Oval 40"/>
            <p:cNvSpPr>
              <a:spLocks noChangeArrowheads="1"/>
            </p:cNvSpPr>
            <p:nvPr/>
          </p:nvSpPr>
          <p:spPr bwMode="gray">
            <a:xfrm>
              <a:off x="612" y="2880"/>
              <a:ext cx="839" cy="839"/>
            </a:xfrm>
            <a:prstGeom prst="ellipse">
              <a:avLst/>
            </a:prstGeom>
            <a:grpFill/>
            <a:ln w="9525" algn="ctr">
              <a:noFill/>
              <a:round/>
            </a:ln>
          </p:spPr>
          <p:txBody>
            <a:bodyPr wrap="none" anchor="ctr"/>
            <a:lstStyle/>
            <a:p>
              <a:endParaRPr lang="en-US">
                <a:latin typeface="Lucida Sans Unicode" panose="020B0602030504020204" pitchFamily="34" charset="0"/>
              </a:endParaRPr>
            </a:p>
          </p:txBody>
        </p:sp>
      </p:grpSp>
      <p:sp>
        <p:nvSpPr>
          <p:cNvPr id="139274" name="Text Box 42"/>
          <p:cNvSpPr txBox="1">
            <a:spLocks noChangeArrowheads="1"/>
          </p:cNvSpPr>
          <p:nvPr/>
        </p:nvSpPr>
        <p:spPr bwMode="auto">
          <a:xfrm>
            <a:off x="6934200" y="1600200"/>
            <a:ext cx="19446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luật</a:t>
            </a:r>
            <a:endParaRPr lang="vi-V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5" name="Text Box 43"/>
          <p:cNvSpPr txBox="1">
            <a:spLocks noChangeArrowheads="1"/>
          </p:cNvSpPr>
          <p:nvPr/>
        </p:nvSpPr>
        <p:spPr bwMode="auto">
          <a:xfrm>
            <a:off x="7046912" y="5378450"/>
            <a:ext cx="1944688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Vi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phạm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luật</a:t>
            </a:r>
            <a:endParaRPr lang="vi-V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6" name="AutoShape 44"/>
          <p:cNvSpPr>
            <a:spLocks noChangeArrowheads="1"/>
          </p:cNvSpPr>
          <p:nvPr/>
        </p:nvSpPr>
        <p:spPr bwMode="gray">
          <a:xfrm rot="4822485">
            <a:off x="2537464" y="2433629"/>
            <a:ext cx="223517" cy="1008063"/>
          </a:xfrm>
          <a:prstGeom prst="upArrow">
            <a:avLst>
              <a:gd name="adj1" fmla="val 78306"/>
              <a:gd name="adj2" fmla="val 84339"/>
            </a:avLst>
          </a:prstGeom>
          <a:solidFill>
            <a:srgbClr val="FF00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7" name="AutoShape 45"/>
          <p:cNvSpPr>
            <a:spLocks noChangeArrowheads="1"/>
          </p:cNvSpPr>
          <p:nvPr/>
        </p:nvSpPr>
        <p:spPr bwMode="gray">
          <a:xfrm rot="7005675">
            <a:off x="2340861" y="4191925"/>
            <a:ext cx="343091" cy="1008062"/>
          </a:xfrm>
          <a:prstGeom prst="upArrow">
            <a:avLst>
              <a:gd name="adj1" fmla="val 78306"/>
              <a:gd name="adj2" fmla="val 84339"/>
            </a:avLst>
          </a:prstGeom>
          <a:solidFill>
            <a:srgbClr val="FF0066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8" name="AutoShape 46"/>
          <p:cNvSpPr>
            <a:spLocks noChangeArrowheads="1"/>
          </p:cNvSpPr>
          <p:nvPr/>
        </p:nvSpPr>
        <p:spPr bwMode="gray">
          <a:xfrm rot="4742785">
            <a:off x="6081122" y="1892659"/>
            <a:ext cx="304800" cy="1152525"/>
          </a:xfrm>
          <a:prstGeom prst="upArrow">
            <a:avLst>
              <a:gd name="adj1" fmla="val 78306"/>
              <a:gd name="adj2" fmla="val 96426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39279" name="AutoShape 47"/>
          <p:cNvSpPr>
            <a:spLocks noChangeArrowheads="1"/>
          </p:cNvSpPr>
          <p:nvPr/>
        </p:nvSpPr>
        <p:spPr bwMode="gray">
          <a:xfrm rot="6124624">
            <a:off x="5964000" y="5195575"/>
            <a:ext cx="304800" cy="1223963"/>
          </a:xfrm>
          <a:prstGeom prst="upArrow">
            <a:avLst>
              <a:gd name="adj1" fmla="val 78306"/>
              <a:gd name="adj2" fmla="val 102990"/>
            </a:avLst>
          </a:prstGeom>
          <a:solidFill>
            <a:srgbClr val="00B050"/>
          </a:solidFill>
          <a:ln w="9525">
            <a:noFill/>
            <a:miter lim="800000"/>
          </a:ln>
        </p:spPr>
        <p:txBody>
          <a:bodyPr rot="10800000" vert="eaVert" wrap="none" anchor="ctr"/>
          <a:lstStyle/>
          <a:p>
            <a:pPr algn="ctr"/>
            <a:endParaRPr lang="en-US" sz="2000">
              <a:latin typeface="Lucida Sans Unicode" panose="020B0602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66"/>
                </a:solidFill>
              </a:rPr>
              <a:t>Sự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kiện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pháp</a:t>
            </a:r>
            <a:r>
              <a:rPr lang="en-US" sz="2800" dirty="0">
                <a:solidFill>
                  <a:srgbClr val="FF0066"/>
                </a:solidFill>
              </a:rPr>
              <a:t> </a:t>
            </a:r>
            <a:r>
              <a:rPr lang="en-US" sz="2800" dirty="0" err="1">
                <a:solidFill>
                  <a:srgbClr val="FF0066"/>
                </a:solidFill>
              </a:rPr>
              <a:t>lý</a:t>
            </a:r>
            <a:endParaRPr 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3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/>
      <p:bldP spid="139271" grpId="0"/>
      <p:bldP spid="139288" grpId="0" animBg="1"/>
      <p:bldP spid="139274" grpId="0"/>
      <p:bldP spid="139275" grpId="0"/>
      <p:bldP spid="139276" grpId="0" animBg="1"/>
      <p:bldP spid="139277" grpId="0" animBg="1"/>
      <p:bldP spid="139278" grpId="0" animBg="1"/>
      <p:bldP spid="1392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33400"/>
            <a:ext cx="8383905" cy="6033770"/>
          </a:xfrm>
        </p:spPr>
        <p:txBody>
          <a:bodyPr/>
          <a:p>
            <a:pPr algn="l"/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Cho các quan hệ xã hội sau:</a:t>
            </a:r>
            <a:b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1, Công dân A (nam giới, 20 tuổi) v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công dân B (nữ giới, 18 tuổi), còn độc thân, thương yêu nhau, c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ù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 nhau tới nh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thờ tổ chức lễ cưới.</a:t>
            </a:r>
            <a:b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2, Chị X (45 tuổi) l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 nội trợ, ra chợ mua rau muống. </a:t>
            </a:r>
            <a:b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3, P l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kỹ sư x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â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 dựng, 30 tuổi, tới cơ quan nh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nước đăng ký th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nh lập doanh nghiệp tư nhân.</a:t>
            </a:r>
            <a:br>
              <a:rPr lang="vi-VN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Hãy xác định: Đâu l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à</a:t>
            </a:r>
            <a: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quan hệ pháp luật? Điểm khác biệt giữa quan hệ pháp luật với các quan hệ xã hội khác?</a:t>
            </a:r>
            <a:br>
              <a:rPr lang="en-US" altLang="en-US" sz="300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/>
          </a:p>
        </p:txBody>
      </p:sp>
    </p:spTree>
  </p:cSld>
  <p:clrMapOvr>
    <a:masterClrMapping/>
  </p:clrMapOvr>
  <p:transition spd="slow">
    <p:pull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ình ảnh có liên quan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5734" r="7981" b="7296"/>
          <a:stretch>
            <a:fillRect/>
          </a:stretch>
        </p:blipFill>
        <p:spPr bwMode="auto">
          <a:xfrm>
            <a:off x="17813" y="2819400"/>
            <a:ext cx="3440876" cy="295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ình ảnh có liên qua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r="3470"/>
          <a:stretch>
            <a:fillRect/>
          </a:stretch>
        </p:blipFill>
        <p:spPr bwMode="auto">
          <a:xfrm>
            <a:off x="0" y="76200"/>
            <a:ext cx="45363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4400854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 descr="Kết quả hình ảnh cho đi đường lột đồ anh không đòi quà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3" t="11466" r="10045" b="2820"/>
          <a:stretch>
            <a:fillRect/>
          </a:stretch>
        </p:blipFill>
        <p:spPr bwMode="auto">
          <a:xfrm>
            <a:off x="3657599" y="2819400"/>
            <a:ext cx="541918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20869605">
            <a:off x="1533314" y="5287750"/>
            <a:ext cx="760977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1" cap="all" dirty="0" err="1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Anh</a:t>
            </a:r>
            <a:r>
              <a:rPr lang="en-US" sz="54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không</a:t>
            </a:r>
            <a:r>
              <a:rPr lang="en-US" sz="54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đòi</a:t>
            </a:r>
            <a:r>
              <a:rPr lang="en-US" sz="5400" b="1" cap="all" dirty="0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r>
              <a:rPr lang="en-US" sz="5400" b="1" cap="all" dirty="0" err="1" smtClean="0">
                <a:ln w="900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quà</a:t>
            </a:r>
            <a:endParaRPr lang="en-US" sz="5400" b="1" cap="all" spc="0" dirty="0">
              <a:ln w="900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44550" y="563245"/>
            <a:ext cx="7223760" cy="762000"/>
          </a:xfrm>
        </p:spPr>
        <p:txBody>
          <a:bodyPr/>
          <a:p>
            <a:pPr algn="ctr"/>
            <a:r>
              <a:rPr lang="en-US">
                <a:solidFill>
                  <a:srgbClr val="FF0000"/>
                </a:solidFill>
              </a:rPr>
              <a:t>QUAN H</a:t>
            </a:r>
            <a:r>
              <a:rPr lang="vi-VN">
                <a:solidFill>
                  <a:srgbClr val="FF0000"/>
                </a:solidFill>
              </a:rPr>
              <a:t>Ệ PHÁP LUẬT</a:t>
            </a:r>
            <a:endParaRPr lang="vi-VN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4550" y="1647825"/>
            <a:ext cx="7810500" cy="4665345"/>
          </a:xfrm>
        </p:spPr>
        <p:txBody>
          <a:bodyPr/>
          <a:p>
            <a:pPr algn="just">
              <a:buFont typeface="Arial" panose="020B0604020202020204" pitchFamily="34" charset="0"/>
              <a:buChar char="•"/>
            </a:pPr>
            <a:r>
              <a:rPr lang="vi-VN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Là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quan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hệ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xã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hội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endParaRPr lang="en-US" altLang="en-US" sz="3600" b="1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Được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quy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phạm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pháp</a:t>
            </a:r>
            <a:r>
              <a:rPr lang="en-US" altLang="en-US" sz="3600" b="1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b="1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luật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điều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chỉnh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Trong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đó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các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bên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tham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gia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có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những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quyền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và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nghĩa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vụ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pháp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lý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nhất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định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và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endParaRPr lang="en-US" altLang="en-US" sz="3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Được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đảm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bảo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bởi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nhà</a:t>
            </a:r>
            <a:r>
              <a:rPr lang="en-US" altLang="en-US" sz="36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3600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sym typeface="+mn-ea"/>
              </a:rPr>
              <a:t>nước</a:t>
            </a:r>
            <a:endParaRPr lang="en-US" altLang="en-US" sz="36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/>
            <a:endParaRPr lang="en-US" sz="3600"/>
          </a:p>
        </p:txBody>
      </p:sp>
    </p:spTree>
  </p:cSld>
  <p:clrMapOvr>
    <a:masterClrMapping/>
  </p:clrMapOvr>
  <p:transition spd="slow">
    <p:pull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835" name="Group 12"/>
          <p:cNvGrpSpPr/>
          <p:nvPr/>
        </p:nvGrpSpPr>
        <p:grpSpPr bwMode="auto">
          <a:xfrm>
            <a:off x="152400" y="5029200"/>
            <a:ext cx="8610600" cy="665163"/>
            <a:chOff x="1248" y="2482"/>
            <a:chExt cx="3408" cy="419"/>
          </a:xfrm>
          <a:solidFill>
            <a:srgbClr val="C00000"/>
          </a:solidFill>
        </p:grpSpPr>
        <p:grpSp>
          <p:nvGrpSpPr>
            <p:cNvPr id="120855" name="Group 13"/>
            <p:cNvGrpSpPr/>
            <p:nvPr/>
          </p:nvGrpSpPr>
          <p:grpSpPr bwMode="auto">
            <a:xfrm>
              <a:off x="1248" y="2482"/>
              <a:ext cx="480" cy="419"/>
              <a:chOff x="1110" y="2656"/>
              <a:chExt cx="1549" cy="1351"/>
            </a:xfrm>
            <a:grpFill/>
          </p:grpSpPr>
          <p:sp>
            <p:nvSpPr>
              <p:cNvPr id="120859" name="AutoShape 1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pFill/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60" name="AutoShape 1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pFill/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61" name="AutoShape 1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p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20856" name="Line 17"/>
            <p:cNvSpPr>
              <a:spLocks noChangeShapeType="1"/>
            </p:cNvSpPr>
            <p:nvPr/>
          </p:nvSpPr>
          <p:spPr bwMode="auto">
            <a:xfrm>
              <a:off x="1632" y="2866"/>
              <a:ext cx="3024" cy="0"/>
            </a:xfrm>
            <a:prstGeom prst="line">
              <a:avLst/>
            </a:prstGeom>
            <a:grp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Text Box 19"/>
            <p:cNvSpPr txBox="1">
              <a:spLocks noChangeArrowheads="1"/>
            </p:cNvSpPr>
            <p:nvPr/>
          </p:nvSpPr>
          <p:spPr bwMode="gray">
            <a:xfrm>
              <a:off x="1397" y="2544"/>
              <a:ext cx="172" cy="288"/>
            </a:xfrm>
            <a:prstGeom prst="rect">
              <a:avLst/>
            </a:prstGeom>
            <a:grp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Lucida Sans Unicode" panose="020B0602030504020204" pitchFamily="34" charset="0"/>
                </a:rPr>
                <a:t>3</a:t>
              </a:r>
              <a:endParaRPr lang="en-US" sz="2400" b="1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120836" name="Group 20"/>
          <p:cNvGrpSpPr/>
          <p:nvPr/>
        </p:nvGrpSpPr>
        <p:grpSpPr bwMode="auto">
          <a:xfrm>
            <a:off x="1219200" y="2514600"/>
            <a:ext cx="6985000" cy="647700"/>
            <a:chOff x="1248" y="1344"/>
            <a:chExt cx="3408" cy="419"/>
          </a:xfrm>
        </p:grpSpPr>
        <p:grpSp>
          <p:nvGrpSpPr>
            <p:cNvPr id="120848" name="Group 21"/>
            <p:cNvGrpSpPr/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120852" name="AutoShape 22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53" name="AutoShape 23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54" name="AutoShape 24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24B443"/>
                  </a:gs>
                  <a:gs pos="100000">
                    <a:srgbClr val="115D16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20849" name="Line 25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Text Box 26"/>
            <p:cNvSpPr txBox="1">
              <a:spLocks noChangeArrowheads="1"/>
            </p:cNvSpPr>
            <p:nvPr/>
          </p:nvSpPr>
          <p:spPr bwMode="auto">
            <a:xfrm>
              <a:off x="2256" y="1392"/>
              <a:ext cx="1189" cy="296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FF"/>
                  </a:solidFill>
                  <a:latin typeface="Lucida Sans Unicode" panose="020B0602030504020204" pitchFamily="34" charset="0"/>
                </a:rPr>
                <a:t>Click to add Title</a:t>
              </a:r>
              <a:endParaRPr lang="en-US" sz="2400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120851" name="Text Box 27"/>
            <p:cNvSpPr txBox="1">
              <a:spLocks noChangeArrowheads="1"/>
            </p:cNvSpPr>
            <p:nvPr/>
          </p:nvSpPr>
          <p:spPr bwMode="gray">
            <a:xfrm>
              <a:off x="1397" y="1406"/>
              <a:ext cx="172" cy="295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  <a:latin typeface="Lucida Sans Unicode" panose="020B0602030504020204" pitchFamily="34" charset="0"/>
                </a:rPr>
                <a:t>1</a:t>
              </a:r>
              <a:endParaRPr lang="en-US" sz="2400" b="1" dirty="0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</p:grpSp>
      <p:grpSp>
        <p:nvGrpSpPr>
          <p:cNvPr id="120837" name="Group 28"/>
          <p:cNvGrpSpPr/>
          <p:nvPr/>
        </p:nvGrpSpPr>
        <p:grpSpPr bwMode="auto">
          <a:xfrm>
            <a:off x="685800" y="3810000"/>
            <a:ext cx="7315200" cy="665162"/>
            <a:chOff x="1248" y="1920"/>
            <a:chExt cx="3408" cy="419"/>
          </a:xfrm>
        </p:grpSpPr>
        <p:grpSp>
          <p:nvGrpSpPr>
            <p:cNvPr id="120841" name="Group 29"/>
            <p:cNvGrpSpPr/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120845" name="AutoShape 30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46" name="AutoShape 31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  <p:sp>
            <p:nvSpPr>
              <p:cNvPr id="120847" name="AutoShape 32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CC7032"/>
                  </a:gs>
                  <a:gs pos="100000">
                    <a:srgbClr val="84482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>
                  <a:latin typeface="Lucida Sans Unicode" panose="020B0602030504020204" pitchFamily="34" charset="0"/>
                </a:endParaRPr>
              </a:p>
            </p:txBody>
          </p:sp>
        </p:grpSp>
        <p:sp>
          <p:nvSpPr>
            <p:cNvPr id="120842" name="Line 33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Text Box 34"/>
            <p:cNvSpPr txBox="1">
              <a:spLocks noChangeArrowheads="1"/>
            </p:cNvSpPr>
            <p:nvPr/>
          </p:nvSpPr>
          <p:spPr bwMode="auto">
            <a:xfrm>
              <a:off x="2256" y="1968"/>
              <a:ext cx="1189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FFFFFF"/>
                  </a:solidFill>
                  <a:latin typeface="Lucida Sans Unicode" panose="020B0602030504020204" pitchFamily="34" charset="0"/>
                </a:rPr>
                <a:t>Click to add Title</a:t>
              </a:r>
              <a:endParaRPr lang="en-US" sz="2400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  <p:sp>
          <p:nvSpPr>
            <p:cNvPr id="120844" name="Text Box 35"/>
            <p:cNvSpPr txBox="1">
              <a:spLocks noChangeArrowheads="1"/>
            </p:cNvSpPr>
            <p:nvPr/>
          </p:nvSpPr>
          <p:spPr bwMode="gray">
            <a:xfrm>
              <a:off x="1397" y="1982"/>
              <a:ext cx="172" cy="288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 dirty="0">
                  <a:solidFill>
                    <a:srgbClr val="FFFFFF"/>
                  </a:solidFill>
                  <a:latin typeface="Lucida Sans Unicode" panose="020B0602030504020204" pitchFamily="34" charset="0"/>
                </a:rPr>
                <a:t>2</a:t>
              </a:r>
              <a:endParaRPr lang="en-US" sz="2400" b="1" dirty="0">
                <a:solidFill>
                  <a:srgbClr val="FFFFFF"/>
                </a:solidFill>
                <a:latin typeface="Lucida Sans Unicode" panose="020B0602030504020204" pitchFamily="34" charset="0"/>
              </a:endParaRPr>
            </a:p>
          </p:txBody>
        </p:sp>
      </p:grpSp>
      <p:sp>
        <p:nvSpPr>
          <p:cNvPr id="120838" name="Text Box 36"/>
          <p:cNvSpPr txBox="1">
            <a:spLocks noChangeArrowheads="1"/>
          </p:cNvSpPr>
          <p:nvPr/>
        </p:nvSpPr>
        <p:spPr bwMode="auto">
          <a:xfrm>
            <a:off x="2127250" y="2590800"/>
            <a:ext cx="671195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800" b="1" dirty="0">
                <a:solidFill>
                  <a:srgbClr val="008A3E"/>
                </a:solidFill>
                <a:latin typeface="Times New Roman" panose="02020603050405020304" pitchFamily="18" charset="0"/>
              </a:rPr>
              <a:t> </a:t>
            </a:r>
            <a:r>
              <a:rPr lang="vi-VN" sz="2800" b="1" dirty="0">
                <a:solidFill>
                  <a:srgbClr val="008A3E"/>
                </a:solidFill>
                <a:latin typeface="Lucida Sans Unicode" panose="020B0602030504020204" pitchFamily="34" charset="0"/>
              </a:rPr>
              <a:t>QHPL là quan hệ mang tính ý chí</a:t>
            </a:r>
            <a:endParaRPr lang="vi-VN" sz="2800" b="1" dirty="0">
              <a:solidFill>
                <a:srgbClr val="008A3E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120839" name="Text Box 37"/>
          <p:cNvSpPr txBox="1">
            <a:spLocks noChangeArrowheads="1"/>
          </p:cNvSpPr>
          <p:nvPr/>
        </p:nvSpPr>
        <p:spPr bwMode="auto">
          <a:xfrm>
            <a:off x="1662113" y="3875782"/>
            <a:ext cx="6643687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QHPL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xuất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hiện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trên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cơ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sở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các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Lucida Sans Unicode" panose="020B0602030504020204" pitchFamily="34" charset="0"/>
              </a:rPr>
              <a:t> QPPL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Lucida Sans Unicode" panose="020B0602030504020204" pitchFamily="34" charset="0"/>
            </a:endParaRPr>
          </a:p>
          <a:p>
            <a:pPr>
              <a:spcBef>
                <a:spcPct val="50000"/>
              </a:spcBef>
            </a:pPr>
            <a:endParaRPr lang="vi-VN" sz="2400" b="1" dirty="0">
              <a:solidFill>
                <a:schemeClr val="accent2">
                  <a:lumMod val="50000"/>
                </a:schemeClr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838200"/>
            <a:ext cx="42755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6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b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QHPL</a:t>
            </a:r>
            <a:endParaRPr lang="en-US" sz="3600" b="1" dirty="0"/>
          </a:p>
        </p:txBody>
      </p:sp>
      <p:sp>
        <p:nvSpPr>
          <p:cNvPr id="33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7391400" cy="1138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vi-VN" sz="2800" b="1" dirty="0">
                <a:latin typeface="Lucida Sans Unicode" panose="020B0602030504020204" pitchFamily="34" charset="0"/>
              </a:rPr>
              <a:t>QHPL </a:t>
            </a:r>
            <a:r>
              <a:rPr lang="en-US" sz="2800" b="1" dirty="0" err="1">
                <a:latin typeface="Lucida Sans Unicode" panose="020B0602030504020204" pitchFamily="34" charset="0"/>
              </a:rPr>
              <a:t>luôn</a:t>
            </a:r>
            <a:r>
              <a:rPr lang="en-US" sz="2800" b="1" dirty="0"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latin typeface="Lucida Sans Unicode" panose="020B0602030504020204" pitchFamily="34" charset="0"/>
              </a:rPr>
              <a:t>gắn</a:t>
            </a:r>
            <a:r>
              <a:rPr lang="en-US" sz="2800" b="1" dirty="0"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latin typeface="Lucida Sans Unicode" panose="020B0602030504020204" pitchFamily="34" charset="0"/>
              </a:rPr>
              <a:t>liền</a:t>
            </a:r>
            <a:r>
              <a:rPr lang="en-US" sz="2800" b="1" dirty="0">
                <a:latin typeface="Lucida Sans Unicode" panose="020B0602030504020204" pitchFamily="34" charset="0"/>
              </a:rPr>
              <a:t> </a:t>
            </a:r>
            <a:r>
              <a:rPr lang="en-US" sz="2800" b="1" dirty="0" err="1">
                <a:latin typeface="Lucida Sans Unicode" panose="020B0602030504020204" pitchFamily="34" charset="0"/>
              </a:rPr>
              <a:t>với</a:t>
            </a:r>
            <a:r>
              <a:rPr lang="en-US" sz="2800" b="1" dirty="0">
                <a:latin typeface="Lucida Sans Unicode" panose="020B0602030504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sự</a:t>
            </a:r>
            <a:r>
              <a:rPr lang="en-US" sz="3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kiện</a:t>
            </a:r>
            <a:r>
              <a:rPr lang="en-US" sz="3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pháp</a:t>
            </a:r>
            <a:r>
              <a:rPr lang="en-US" sz="3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Lucida Sans Unicode" panose="020B0602030504020204" pitchFamily="34" charset="0"/>
              </a:rPr>
              <a:t>lý</a:t>
            </a:r>
            <a:endParaRPr lang="en-US" sz="3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spcBef>
                <a:spcPct val="50000"/>
              </a:spcBef>
            </a:pPr>
            <a:endParaRPr lang="vi-VN" sz="2400" b="1" dirty="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0"/>
            <a:ext cx="8763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đỡ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tiền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3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triệu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30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000" b="1" dirty="0" smtClean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en-US" sz="3000" b="1" dirty="0" smtClean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vi-VN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Hạnh </a:t>
            </a:r>
            <a:r>
              <a:rPr lang="vi-VN" sz="3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Hồng cùng trọ chung </a:t>
            </a:r>
            <a:r>
              <a:rPr lang="vi-VN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</a:t>
            </a:r>
            <a:r>
              <a:rPr lang="en-US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sz="3000" b="1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vi-VN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sz="3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điện thoại di động của Hồng bị hư đang chờ sửa chữa. Hồng biết Hạnh có 2 điện thoại di động nên mở lời nhờ Hạnh đưa mình một chiếc điện thoại di động dùng tạm trong 2 ngày sau đó sẽ trả lại. Trong trường hợp Hạnh đưa điện thoại cho Hồng dùng như trên thì quan hệ pháp </a:t>
            </a:r>
            <a:r>
              <a:rPr lang="vi-VN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dirty="0" err="1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000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?</a:t>
            </a:r>
            <a:endParaRPr lang="en-US" sz="3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63333"/>
            <a:ext cx="3651375" cy="1143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Thành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phần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của</a:t>
            </a:r>
            <a:r>
              <a:rPr lang="en-US" sz="3200" dirty="0" smtClean="0">
                <a:solidFill>
                  <a:srgbClr val="FF0066"/>
                </a:solidFill>
              </a:rPr>
              <a:t> QHPL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121857" name="Rectangle 3"/>
          <p:cNvSpPr>
            <a:spLocks noGrp="1"/>
          </p:cNvSpPr>
          <p:nvPr>
            <p:ph type="body" idx="4294967295"/>
          </p:nvPr>
        </p:nvSpPr>
        <p:spPr>
          <a:xfrm>
            <a:off x="0" y="2114550"/>
            <a:ext cx="5970588" cy="419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vi-VN" dirty="0" smtClean="0"/>
          </a:p>
        </p:txBody>
      </p:sp>
      <p:sp>
        <p:nvSpPr>
          <p:cNvPr id="121859" name="AutoShape 4"/>
          <p:cNvSpPr>
            <a:spLocks noChangeArrowheads="1"/>
          </p:cNvSpPr>
          <p:nvPr/>
        </p:nvSpPr>
        <p:spPr bwMode="gray">
          <a:xfrm>
            <a:off x="1371600" y="1143000"/>
            <a:ext cx="6248400" cy="4495800"/>
          </a:xfrm>
          <a:prstGeom prst="upArrow">
            <a:avLst>
              <a:gd name="adj1" fmla="val 73769"/>
              <a:gd name="adj2" fmla="val 32588"/>
            </a:avLst>
          </a:prstGeom>
          <a:gradFill rotWithShape="1">
            <a:gsLst>
              <a:gs pos="0">
                <a:srgbClr val="AD83EB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0" name="AutoShape 5"/>
          <p:cNvSpPr>
            <a:spLocks noChangeArrowheads="1"/>
          </p:cNvSpPr>
          <p:nvPr/>
        </p:nvSpPr>
        <p:spPr bwMode="gray">
          <a:xfrm>
            <a:off x="8382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1" name="AutoShape 6"/>
          <p:cNvSpPr>
            <a:spLocks noChangeArrowheads="1"/>
          </p:cNvSpPr>
          <p:nvPr/>
        </p:nvSpPr>
        <p:spPr bwMode="gray">
          <a:xfrm>
            <a:off x="3352800" y="3276600"/>
            <a:ext cx="2286000" cy="17494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2" name="AutoShape 7"/>
          <p:cNvSpPr>
            <a:spLocks noChangeArrowheads="1"/>
          </p:cNvSpPr>
          <p:nvPr/>
        </p:nvSpPr>
        <p:spPr bwMode="gray">
          <a:xfrm>
            <a:off x="59436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3" name="Text Box 9"/>
          <p:cNvSpPr txBox="1">
            <a:spLocks noChangeArrowheads="1"/>
          </p:cNvSpPr>
          <p:nvPr/>
        </p:nvSpPr>
        <p:spPr bwMode="auto">
          <a:xfrm>
            <a:off x="3657600" y="3987225"/>
            <a:ext cx="17160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thể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4" name="Text Box 10"/>
          <p:cNvSpPr txBox="1">
            <a:spLocks noChangeArrowheads="1"/>
          </p:cNvSpPr>
          <p:nvPr/>
        </p:nvSpPr>
        <p:spPr bwMode="auto">
          <a:xfrm>
            <a:off x="6172200" y="4038600"/>
            <a:ext cx="18573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Khách</a:t>
            </a:r>
            <a:r>
              <a:rPr lang="en-US" sz="2800" b="1" dirty="0">
                <a:solidFill>
                  <a:srgbClr val="C22308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thể</a:t>
            </a:r>
            <a:endParaRPr lang="vi-VN" sz="2800" b="1" dirty="0">
              <a:solidFill>
                <a:srgbClr val="C223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5" name="Text Box 11"/>
          <p:cNvSpPr txBox="1">
            <a:spLocks noChangeArrowheads="1"/>
          </p:cNvSpPr>
          <p:nvPr/>
        </p:nvSpPr>
        <p:spPr bwMode="auto">
          <a:xfrm>
            <a:off x="990600" y="3962400"/>
            <a:ext cx="20034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dung</a:t>
            </a:r>
            <a:endParaRPr lang="vi-VN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6" name="Text Box 12"/>
          <p:cNvSpPr txBox="1">
            <a:spLocks noChangeArrowheads="1"/>
          </p:cNvSpPr>
          <p:nvPr/>
        </p:nvSpPr>
        <p:spPr bwMode="auto">
          <a:xfrm>
            <a:off x="2362200" y="2362200"/>
            <a:ext cx="4537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QUAN HỆ PHÁP LUẬT</a:t>
            </a:r>
            <a:endParaRPr lang="vi-V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Left-Right-Up Arrow 2"/>
          <p:cNvSpPr/>
          <p:nvPr/>
        </p:nvSpPr>
        <p:spPr>
          <a:xfrm>
            <a:off x="3581400" y="4953000"/>
            <a:ext cx="1752600" cy="1143000"/>
          </a:xfrm>
          <a:prstGeom prst="leftRightUpArrow">
            <a:avLst>
              <a:gd name="adj1" fmla="val 10390"/>
              <a:gd name="adj2" fmla="val 9155"/>
              <a:gd name="adj3" fmla="val 43182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600200" y="5587425"/>
            <a:ext cx="20034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Cá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nhân</a:t>
            </a:r>
            <a:endParaRPr lang="vi-VN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410200" y="5663625"/>
            <a:ext cx="20034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Tổ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</a:rPr>
              <a:t>chức</a:t>
            </a:r>
            <a:endParaRPr lang="vi-VN" sz="32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AutoShape 4"/>
          <p:cNvSpPr>
            <a:spLocks noChangeArrowheads="1"/>
          </p:cNvSpPr>
          <p:nvPr/>
        </p:nvSpPr>
        <p:spPr bwMode="blackWhite">
          <a:xfrm>
            <a:off x="76200" y="685800"/>
            <a:ext cx="6629400" cy="1524000"/>
          </a:xfrm>
          <a:prstGeom prst="roundRect">
            <a:avLst>
              <a:gd name="adj" fmla="val 9106"/>
            </a:avLst>
          </a:prstGeom>
          <a:solidFill>
            <a:srgbClr val="007635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Năng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lực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pháp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luật</a:t>
            </a:r>
            <a:r>
              <a:rPr lang="en-US" sz="3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-"/>
              <a:defRPr/>
            </a:pPr>
            <a:r>
              <a:rPr 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Có</a:t>
            </a:r>
            <a:r>
              <a:rPr lang="en-US" sz="26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được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quyền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và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nghĩa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vụ</a:t>
            </a:r>
            <a:endParaRPr lang="en-US" sz="2600" b="1" i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0" hangingPunct="0">
              <a:buFontTx/>
              <a:buChar char="-"/>
              <a:defRPr/>
            </a:pPr>
            <a:r>
              <a:rPr lang="en-US" sz="26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Xuất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khi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sinh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ra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chấm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dứt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khi</a:t>
            </a:r>
            <a:r>
              <a:rPr lang="en-US" sz="2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6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chết</a:t>
            </a:r>
            <a:endParaRPr lang="en-US" sz="26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AutoShape 5"/>
          <p:cNvSpPr>
            <a:spLocks noChangeArrowheads="1"/>
          </p:cNvSpPr>
          <p:nvPr/>
        </p:nvSpPr>
        <p:spPr bwMode="blackWhite">
          <a:xfrm>
            <a:off x="2954977" y="2362200"/>
            <a:ext cx="6189023" cy="1752600"/>
          </a:xfrm>
          <a:prstGeom prst="roundRect">
            <a:avLst>
              <a:gd name="adj" fmla="val 91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Năng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lực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vi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khả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i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năng</a:t>
            </a:r>
            <a:r>
              <a:rPr lang="en-US" sz="2800" b="1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:</a:t>
            </a:r>
            <a:endParaRPr lang="en-US" sz="28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599055" indent="-342900" eaLnBrk="0" hangingPunct="0">
              <a:buFontTx/>
              <a:buChar char="-"/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hiện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hành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vi</a:t>
            </a:r>
            <a:endParaRPr lang="en-US" sz="2800" b="1" dirty="0" smtClean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599055" indent="-342900" eaLnBrk="0" hangingPunct="0">
              <a:buFontTx/>
              <a:buChar char="-"/>
              <a:defRPr/>
            </a:pP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Nhận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thức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hậu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quả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599055" indent="-342900" eaLnBrk="0" hangingPunct="0">
              <a:buFontTx/>
              <a:buChar char="-"/>
              <a:defRPr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Chịu</a:t>
            </a:r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trách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</a:rPr>
              <a:t>nhiệm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-76200"/>
            <a:ext cx="8070850" cy="1143000"/>
          </a:xfrm>
        </p:spPr>
        <p:txBody>
          <a:bodyPr/>
          <a:lstStyle/>
          <a:p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i="1" dirty="0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200" i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Hình ảnh có liên quan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 b="23939"/>
          <a:stretch>
            <a:fillRect/>
          </a:stretch>
        </p:blipFill>
        <p:spPr bwMode="auto">
          <a:xfrm rot="20096444">
            <a:off x="138478" y="3455433"/>
            <a:ext cx="4133638" cy="265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Kết quả hình ảnh cho khả năng nhận thức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9" t="14416" r="7167"/>
          <a:stretch>
            <a:fillRect/>
          </a:stretch>
        </p:blipFill>
        <p:spPr bwMode="auto">
          <a:xfrm>
            <a:off x="4648200" y="4267200"/>
            <a:ext cx="4419600" cy="255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Kết quả hình ảnh cho năng lực chủ thể của tổ chức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"/>
            <a:ext cx="5638800" cy="572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5410200"/>
            <a:ext cx="66294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6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600" b="1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 smtClean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1676400" y="990600"/>
            <a:ext cx="3200400" cy="1143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/>
              <a:t>Năng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lực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pháp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luật</a:t>
            </a:r>
            <a:endParaRPr lang="en-US" sz="3200" b="1" dirty="0"/>
          </a:p>
        </p:txBody>
      </p:sp>
      <p:sp>
        <p:nvSpPr>
          <p:cNvPr id="10" name="Oval 9"/>
          <p:cNvSpPr/>
          <p:nvPr/>
        </p:nvSpPr>
        <p:spPr>
          <a:xfrm>
            <a:off x="4038600" y="2743200"/>
            <a:ext cx="2667000" cy="9906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/>
              <a:t>Năng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lực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hành</a:t>
            </a:r>
            <a:r>
              <a:rPr lang="en-US" sz="2800" b="1" dirty="0" smtClean="0"/>
              <a:t> vi</a:t>
            </a:r>
            <a:endParaRPr lang="en-US" sz="2800" b="1" dirty="0"/>
          </a:p>
        </p:txBody>
      </p:sp>
      <p:pic>
        <p:nvPicPr>
          <p:cNvPr id="6148" name="Picture 4" descr="Kết quả hình ảnh cho con người suy nghĩ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9" r="6828"/>
          <a:stretch>
            <a:fillRect/>
          </a:stretch>
        </p:blipFill>
        <p:spPr bwMode="auto">
          <a:xfrm rot="20305752">
            <a:off x="5702326" y="241579"/>
            <a:ext cx="3398322" cy="223651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424" y="563333"/>
            <a:ext cx="6318376" cy="1143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66"/>
                </a:solidFill>
              </a:rPr>
              <a:t>Thành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phần</a:t>
            </a:r>
            <a:r>
              <a:rPr lang="en-US" sz="3200" dirty="0" smtClean="0">
                <a:solidFill>
                  <a:srgbClr val="FF0066"/>
                </a:solidFill>
              </a:rPr>
              <a:t> </a:t>
            </a:r>
            <a:r>
              <a:rPr lang="en-US" sz="3200" dirty="0" err="1" smtClean="0">
                <a:solidFill>
                  <a:srgbClr val="FF0066"/>
                </a:solidFill>
              </a:rPr>
              <a:t>của</a:t>
            </a:r>
            <a:r>
              <a:rPr lang="en-US" sz="3200" dirty="0" smtClean="0">
                <a:solidFill>
                  <a:srgbClr val="FF0066"/>
                </a:solidFill>
              </a:rPr>
              <a:t> QHPL</a:t>
            </a:r>
            <a:endParaRPr lang="en-US" sz="3200" dirty="0">
              <a:solidFill>
                <a:srgbClr val="FF0066"/>
              </a:solidFill>
            </a:endParaRPr>
          </a:p>
        </p:txBody>
      </p:sp>
      <p:sp>
        <p:nvSpPr>
          <p:cNvPr id="121857" name="Rectangle 3"/>
          <p:cNvSpPr>
            <a:spLocks noGrp="1"/>
          </p:cNvSpPr>
          <p:nvPr>
            <p:ph type="body" idx="4294967295"/>
          </p:nvPr>
        </p:nvSpPr>
        <p:spPr>
          <a:xfrm>
            <a:off x="0" y="2114550"/>
            <a:ext cx="5970588" cy="41989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vi-VN" dirty="0" smtClean="0"/>
          </a:p>
        </p:txBody>
      </p:sp>
      <p:sp>
        <p:nvSpPr>
          <p:cNvPr id="121859" name="AutoShape 4"/>
          <p:cNvSpPr>
            <a:spLocks noChangeArrowheads="1"/>
          </p:cNvSpPr>
          <p:nvPr/>
        </p:nvSpPr>
        <p:spPr bwMode="gray">
          <a:xfrm>
            <a:off x="1371600" y="1295400"/>
            <a:ext cx="6248400" cy="4495800"/>
          </a:xfrm>
          <a:prstGeom prst="upArrow">
            <a:avLst>
              <a:gd name="adj1" fmla="val 73769"/>
              <a:gd name="adj2" fmla="val 32588"/>
            </a:avLst>
          </a:prstGeom>
          <a:gradFill rotWithShape="1">
            <a:gsLst>
              <a:gs pos="0">
                <a:srgbClr val="AD83EB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0" name="AutoShape 5"/>
          <p:cNvSpPr>
            <a:spLocks noChangeArrowheads="1"/>
          </p:cNvSpPr>
          <p:nvPr/>
        </p:nvSpPr>
        <p:spPr bwMode="gray">
          <a:xfrm>
            <a:off x="8382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1" name="AutoShape 6"/>
          <p:cNvSpPr>
            <a:spLocks noChangeArrowheads="1"/>
          </p:cNvSpPr>
          <p:nvPr/>
        </p:nvSpPr>
        <p:spPr bwMode="gray">
          <a:xfrm>
            <a:off x="3352800" y="3276600"/>
            <a:ext cx="2286000" cy="17494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2" name="AutoShape 7"/>
          <p:cNvSpPr>
            <a:spLocks noChangeArrowheads="1"/>
          </p:cNvSpPr>
          <p:nvPr/>
        </p:nvSpPr>
        <p:spPr bwMode="gray">
          <a:xfrm>
            <a:off x="5943600" y="3200400"/>
            <a:ext cx="2286000" cy="1825625"/>
          </a:xfrm>
          <a:prstGeom prst="upArrow">
            <a:avLst>
              <a:gd name="adj1" fmla="val 78306"/>
              <a:gd name="adj2" fmla="val 48213"/>
            </a:avLst>
          </a:prstGeom>
          <a:gradFill rotWithShape="1">
            <a:gsLst>
              <a:gs pos="0">
                <a:srgbClr val="EC823A"/>
              </a:gs>
              <a:gs pos="100000">
                <a:srgbClr val="003399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endParaRPr lang="en-US">
              <a:latin typeface="Lucida Sans Unicode" panose="020B0602030504020204" pitchFamily="34" charset="0"/>
            </a:endParaRPr>
          </a:p>
        </p:txBody>
      </p:sp>
      <p:sp>
        <p:nvSpPr>
          <p:cNvPr id="121863" name="Text Box 9"/>
          <p:cNvSpPr txBox="1">
            <a:spLocks noChangeArrowheads="1"/>
          </p:cNvSpPr>
          <p:nvPr/>
        </p:nvSpPr>
        <p:spPr bwMode="auto">
          <a:xfrm>
            <a:off x="3657600" y="3987225"/>
            <a:ext cx="171608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Chủ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thể</a:t>
            </a:r>
            <a:endParaRPr lang="vi-VN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4" name="Text Box 10"/>
          <p:cNvSpPr txBox="1">
            <a:spLocks noChangeArrowheads="1"/>
          </p:cNvSpPr>
          <p:nvPr/>
        </p:nvSpPr>
        <p:spPr bwMode="auto">
          <a:xfrm>
            <a:off x="6172200" y="4124980"/>
            <a:ext cx="185737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Khách</a:t>
            </a:r>
            <a:r>
              <a:rPr lang="en-US" sz="2800" b="1" dirty="0">
                <a:solidFill>
                  <a:srgbClr val="C22308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22308"/>
                </a:solidFill>
                <a:latin typeface="Times New Roman" panose="02020603050405020304" pitchFamily="18" charset="0"/>
              </a:rPr>
              <a:t>thể</a:t>
            </a:r>
            <a:endParaRPr lang="vi-VN" sz="2800" b="1" dirty="0">
              <a:solidFill>
                <a:srgbClr val="C22308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5" name="Text Box 11"/>
          <p:cNvSpPr txBox="1">
            <a:spLocks noChangeArrowheads="1"/>
          </p:cNvSpPr>
          <p:nvPr/>
        </p:nvSpPr>
        <p:spPr bwMode="auto">
          <a:xfrm>
            <a:off x="990600" y="3962400"/>
            <a:ext cx="200342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Nội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 dung</a:t>
            </a:r>
            <a:endParaRPr lang="vi-VN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6" name="Text Box 12"/>
          <p:cNvSpPr txBox="1">
            <a:spLocks noChangeArrowheads="1"/>
          </p:cNvSpPr>
          <p:nvPr/>
        </p:nvSpPr>
        <p:spPr bwMode="auto">
          <a:xfrm>
            <a:off x="2362200" y="2362200"/>
            <a:ext cx="45370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QUAN HỆ PHÁP LUẬT</a:t>
            </a:r>
            <a:endParaRPr lang="vi-V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152400" y="5029200"/>
            <a:ext cx="7620000" cy="1752600"/>
          </a:xfrm>
          <a:prstGeom prst="cloudCallout">
            <a:avLst>
              <a:gd name="adj1" fmla="val 50067"/>
              <a:gd name="adj2" fmla="val -7067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tinh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thần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32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sz="32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200" b="1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3200" b="1" i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2254</Words>
  <Application>WPS Presentation</Application>
  <PresentationFormat>On-screen Show (4:3)</PresentationFormat>
  <Paragraphs>144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Titillium Web</vt:lpstr>
      <vt:lpstr>Segoe Print</vt:lpstr>
      <vt:lpstr>Arial</vt:lpstr>
      <vt:lpstr>Times New Roman</vt:lpstr>
      <vt:lpstr>MS PGothic</vt:lpstr>
      <vt:lpstr>Lucida Sans Unicode</vt:lpstr>
      <vt:lpstr>Tahoma</vt:lpstr>
      <vt:lpstr>Microsoft YaHei</vt:lpstr>
      <vt:lpstr>Arial Unicode MS</vt:lpstr>
      <vt:lpstr>Calibri</vt:lpstr>
      <vt:lpstr>Fidele template</vt:lpstr>
      <vt:lpstr>Bài 4. QUAN HỆ PHÁP LUẬT</vt:lpstr>
      <vt:lpstr>PowerPoint 演示文稿</vt:lpstr>
      <vt:lpstr>QUAN HỆ PHÁP LUẬT</vt:lpstr>
      <vt:lpstr>PowerPoint 演示文稿</vt:lpstr>
      <vt:lpstr>PowerPoint 演示文稿</vt:lpstr>
      <vt:lpstr>Thành phần của QHPL</vt:lpstr>
      <vt:lpstr>Chủ thể là cá nhân: có năng lực của chủ thể</vt:lpstr>
      <vt:lpstr>PowerPoint 演示文稿</vt:lpstr>
      <vt:lpstr>Thành phần của QHPL</vt:lpstr>
      <vt:lpstr>Thành phần của QHPL</vt:lpstr>
      <vt:lpstr>Sự kiện pháp lý</vt:lpstr>
      <vt:lpstr>Sự kiện pháp lý</vt:lpstr>
      <vt:lpstr>Sự kiện pháp lý</vt:lpstr>
      <vt:lpstr>Sự kiện pháp lý</vt:lpstr>
      <vt:lpstr>Cho các quan hệ xã hội sau: 	1, Công dân A (nam giới, 20 tuổi) và công dân B (nữ giới, 18 tuổi), còn độc thân, thương yêu nhau, cùng nhau tới nhà thờ tổ chức lễ cưới. 	2, Chị X (45 tuổi) làm nội trợ, ra chợ mua rau muống.  	3, P là kỹ sư xây dựng, 30 tuổi, tới cơ quan nhà nước đăng ký thành lập doanh nghiệp tư nhân. 	Hãy xác định: Đâu là quan hệ pháp luật? Điểm khác biệt giữa quan hệ pháp luật với các quan hệ xã hội khác?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PHÁP LUẬT ĐẠI CƯƠNG    </dc:title>
  <dc:creator/>
  <cp:lastModifiedBy>DELL</cp:lastModifiedBy>
  <cp:revision>183</cp:revision>
  <dcterms:created xsi:type="dcterms:W3CDTF">2006-08-16T00:00:00Z</dcterms:created>
  <dcterms:modified xsi:type="dcterms:W3CDTF">2022-10-08T05:17:26Z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7557CC45172849F38CAD67458E2F6568</vt:lpwstr>
  </property>
  <property fmtid="{D5CDD505-2E9C-101B-9397-08002B2CF9AE}" pid="3" name="KSOProductBuildVer">
    <vt:lpwstr>1033-11.2.0.11341</vt:lpwstr>
  </property>
</Properties>
</file>